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handoutMasterIdLst>
    <p:handoutMasterId r:id="rId11"/>
  </p:handoutMasterIdLst>
  <p:sldIdLst>
    <p:sldId id="483" r:id="rId2"/>
    <p:sldId id="508" r:id="rId3"/>
    <p:sldId id="509" r:id="rId4"/>
    <p:sldId id="492" r:id="rId5"/>
    <p:sldId id="510" r:id="rId6"/>
    <p:sldId id="511" r:id="rId7"/>
    <p:sldId id="512" r:id="rId8"/>
    <p:sldId id="485" r:id="rId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00CC00"/>
    <a:srgbClr val="FF7C80"/>
    <a:srgbClr val="FF99CC"/>
    <a:srgbClr val="B2B2B2"/>
    <a:srgbClr val="CC9900"/>
    <a:srgbClr val="0066FF"/>
    <a:srgbClr val="FFFF66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0" autoAdjust="0"/>
  </p:normalViewPr>
  <p:slideViewPr>
    <p:cSldViewPr snapToGrid="0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2064" y="-114753"/>
            <a:ext cx="671043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 </a:t>
            </a:r>
            <a:r>
              <a:rPr lang="en-US" dirty="0" smtClean="0"/>
              <a:t>618 </a:t>
            </a:r>
            <a:r>
              <a:rPr lang="en-US" dirty="0"/>
              <a:t>Lesson </a:t>
            </a:r>
            <a:r>
              <a:rPr lang="en-US" dirty="0" smtClean="0"/>
              <a:t>06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Computing NE for n-player games &amp; Other Computing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  <p:extLst>
      <p:ext uri="{BB962C8B-B14F-4D97-AF65-F5344CB8AC3E}">
        <p14:creationId xmlns:p14="http://schemas.microsoft.com/office/powerpoint/2010/main" val="239223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Computing NE for n-player Games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Constrained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6011" y="1477466"/>
                <a:ext cx="4100813" cy="41153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bSup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=1,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11" y="1477466"/>
                <a:ext cx="4100813" cy="4115373"/>
              </a:xfrm>
              <a:blipFill rotWithShape="0">
                <a:blip r:embed="rId2"/>
                <a:stretch>
                  <a:fillRect l="-892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89704" y="1477466"/>
                <a:ext cx="4498848" cy="4989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/>
                <a:r>
                  <a:rPr lang="en-US" sz="2000" dirty="0"/>
                  <a:t>What is the optimal objective function </a:t>
                </a:r>
                <a:r>
                  <a:rPr lang="en-US" sz="2000" dirty="0" smtClean="0"/>
                  <a:t>value for this formulation?  </a:t>
                </a:r>
                <a:r>
                  <a:rPr lang="en-US" sz="2000" dirty="0"/>
                  <a:t>Why?</a:t>
                </a:r>
              </a:p>
              <a:p>
                <a:pPr marL="228600" indent="-228600"/>
                <a:r>
                  <a:rPr lang="en-US" sz="2000" dirty="0" smtClean="0">
                    <a:latin typeface="+mn-lt"/>
                  </a:rPr>
                  <a:t>The authors state that squaring this maximum operator makes the objective function differentiable.</a:t>
                </a:r>
              </a:p>
              <a:p>
                <a:pPr marL="228600" indent="-228600"/>
                <a:r>
                  <a:rPr lang="en-US" sz="2000" dirty="0" smtClean="0">
                    <a:latin typeface="+mn-lt"/>
                  </a:rPr>
                  <a:t>What is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 smtClean="0">
                    <a:latin typeface="+mn-lt"/>
                  </a:rPr>
                  <a:t>?</a:t>
                </a:r>
              </a:p>
              <a:p>
                <a:pPr marL="228600" indent="-2286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 smtClean="0">
                  <a:latin typeface="+mn-lt"/>
                </a:endParaRPr>
              </a:p>
              <a:p>
                <a:pPr marL="228600" indent="-228600"/>
                <a:r>
                  <a:rPr lang="en-US" sz="2000" dirty="0" smtClean="0">
                    <a:latin typeface="+mn-lt"/>
                  </a:rPr>
                  <a:t>What kind of commercial solvers can solve this NLP to a global optimum?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704" y="1477466"/>
                <a:ext cx="4498848" cy="4989636"/>
              </a:xfrm>
              <a:prstGeom prst="rect">
                <a:avLst/>
              </a:prstGeom>
              <a:blipFill rotWithShape="0">
                <a:blip r:embed="rId3"/>
                <a:stretch>
                  <a:fillRect l="-1220" t="-488" r="-542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3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Computing NE for n-player Games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Unconstrained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1147" y="1678634"/>
                <a:ext cx="4100813" cy="41153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bSup>
                                            <m:d>
                                              <m:d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  <m:sup/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6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min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begChr m:val="{"/>
                                                    <m:endChr m:val="}"/>
                                                    <m:ctrlP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𝑠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en-US" sz="16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𝑗</m:t>
                                                        </m:r>
                                                      </m:sup>
                                                    </m:sSubSup>
                                                    <m:r>
                                                      <a:rPr lang="en-US" sz="16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,0</m:t>
                                                    </m:r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sz="16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</m:func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147" y="1678634"/>
                <a:ext cx="4100813" cy="4115373"/>
              </a:xfrm>
              <a:blipFill rotWithShape="0">
                <a:blip r:embed="rId2"/>
                <a:stretch>
                  <a:fillRect l="-892" r="-60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89704" y="3086810"/>
            <a:ext cx="4498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2000" dirty="0" smtClean="0">
                <a:latin typeface="+mn-lt"/>
              </a:rPr>
              <a:t>What is the optimal objective function value for this formulation?  Why?</a:t>
            </a:r>
          </a:p>
          <a:p>
            <a:pPr marL="228600" indent="-228600"/>
            <a:r>
              <a:rPr lang="en-US" sz="2000" dirty="0" smtClean="0">
                <a:latin typeface="+mn-lt"/>
              </a:rPr>
              <a:t>Why is global convergence challenging for this formulation?</a:t>
            </a:r>
            <a:endParaRPr lang="en-US" sz="2000" b="0" dirty="0" smtClean="0">
              <a:latin typeface="+mn-lt"/>
            </a:endParaRPr>
          </a:p>
          <a:p>
            <a:pPr marL="228600" indent="-228600"/>
            <a:r>
              <a:rPr lang="en-US" sz="2000" dirty="0" smtClean="0">
                <a:latin typeface="+mn-lt"/>
              </a:rPr>
              <a:t>What kind of commercial solvers can solve this NLP to a global optimum?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77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Is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u="sng" dirty="0" smtClean="0"/>
                  <a:t>Strictly</a:t>
                </a:r>
                <a:r>
                  <a:rPr lang="en-US" sz="2800" dirty="0" smtClean="0"/>
                  <a:t> Dominated?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4709160"/>
                <a:ext cx="5134085" cy="178893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4709160"/>
                <a:ext cx="5134085" cy="1788935"/>
              </a:xfrm>
              <a:blipFill rotWithShape="0">
                <a:blip r:embed="rId3"/>
                <a:stretch>
                  <a:fillRect b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388891" y="1974355"/>
                <a:ext cx="5134085" cy="1788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 kern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</m:m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 kern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 kern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 ker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i="1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800" kern="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891" y="1974355"/>
                <a:ext cx="5134085" cy="1788935"/>
              </a:xfrm>
              <a:prstGeom prst="rect">
                <a:avLst/>
              </a:prstGeom>
              <a:blipFill rotWithShape="0">
                <a:blip r:embed="rId4"/>
                <a:stretch>
                  <a:fillRect b="-6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4632" y="160934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System of Equations and Strict Inequalities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632" y="433982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Linear Program</a:t>
            </a:r>
            <a:endParaRPr lang="en-US" sz="1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80176" y="2667516"/>
                <a:ext cx="3072384" cy="292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/>
                <a:r>
                  <a:rPr lang="en-US" sz="2000" dirty="0" smtClean="0">
                    <a:latin typeface="+mn-lt"/>
                  </a:rPr>
                  <a:t>Why solve the LP?</a:t>
                </a:r>
              </a:p>
              <a:p>
                <a:pPr marL="228600" indent="-228600"/>
                <a:endParaRPr lang="en-US" sz="2000" dirty="0" smtClean="0">
                  <a:latin typeface="+mn-lt"/>
                </a:endParaRPr>
              </a:p>
              <a:p>
                <a:pPr marL="228600" indent="-228600"/>
                <a:r>
                  <a:rPr lang="en-US" sz="2000" dirty="0" smtClean="0">
                    <a:latin typeface="+mn-lt"/>
                  </a:rPr>
                  <a:t>What does its optimal objective function value tell you if…</a:t>
                </a: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=1?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&lt;1?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76" y="2667516"/>
                <a:ext cx="3072384" cy="2921569"/>
              </a:xfrm>
              <a:prstGeom prst="rect">
                <a:avLst/>
              </a:prstGeom>
              <a:blipFill rotWithShape="0">
                <a:blip r:embed="rId5"/>
                <a:stretch>
                  <a:fillRect l="-1786" t="-1044" r="-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450592" y="2926080"/>
            <a:ext cx="210312" cy="3200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48141" y="-114753"/>
                <a:ext cx="6960252" cy="1143239"/>
              </a:xfrm>
            </p:spPr>
            <p:txBody>
              <a:bodyPr/>
              <a:lstStyle/>
              <a:p>
                <a:r>
                  <a:rPr lang="en-US" sz="2800" dirty="0" smtClean="0"/>
                  <a:t>Is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u="sng" dirty="0" smtClean="0"/>
                  <a:t>Very Weakly</a:t>
                </a:r>
                <a:r>
                  <a:rPr lang="en-US" sz="2800" dirty="0" smtClean="0"/>
                  <a:t> Dominated</a:t>
                </a:r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48141" y="-114753"/>
                <a:ext cx="6960252" cy="1143239"/>
              </a:xfrm>
              <a:blipFill rotWithShape="0">
                <a:blip r:embed="rId2"/>
                <a:stretch>
                  <a:fillRect l="-350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4709160"/>
                <a:ext cx="5134085" cy="178893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4709160"/>
                <a:ext cx="5134085" cy="1788935"/>
              </a:xfrm>
              <a:blipFill rotWithShape="0">
                <a:blip r:embed="rId3"/>
                <a:stretch>
                  <a:fillRect b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388891" y="1974355"/>
                <a:ext cx="5134085" cy="17889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</a:bodyPr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 kern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</m:mr>
                        <m:m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 kern="0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 kern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 kern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 kern="0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kern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800" i="1" kern="0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 ker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i="1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i="1" kern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800" kern="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891" y="1974355"/>
                <a:ext cx="5134085" cy="1788935"/>
              </a:xfrm>
              <a:prstGeom prst="rect">
                <a:avLst/>
              </a:prstGeom>
              <a:blipFill rotWithShape="0">
                <a:blip r:embed="rId4"/>
                <a:stretch>
                  <a:fillRect b="-6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84632" y="160934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System of Equations and </a:t>
            </a:r>
            <a:r>
              <a:rPr lang="en-US" sz="1800" strike="sngStrike" dirty="0" smtClean="0">
                <a:solidFill>
                  <a:srgbClr val="0000FF"/>
                </a:solidFill>
              </a:rPr>
              <a:t>Strict</a:t>
            </a:r>
            <a:r>
              <a:rPr lang="en-US" sz="1800" dirty="0" smtClean="0">
                <a:solidFill>
                  <a:srgbClr val="0000FF"/>
                </a:solidFill>
              </a:rPr>
              <a:t> Inequalities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632" y="4339827"/>
            <a:ext cx="397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Linear Program (same LP as for </a:t>
            </a:r>
            <a:r>
              <a:rPr lang="en-US" sz="1800" dirty="0" err="1" smtClean="0">
                <a:solidFill>
                  <a:srgbClr val="0000FF"/>
                </a:solidFill>
              </a:rPr>
              <a:t>s.d.</a:t>
            </a:r>
            <a:r>
              <a:rPr lang="en-US" sz="1800" dirty="0" smtClean="0">
                <a:solidFill>
                  <a:srgbClr val="0000FF"/>
                </a:solidFill>
              </a:rPr>
              <a:t>)</a:t>
            </a:r>
            <a:endParaRPr lang="en-US" sz="1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80176" y="2667516"/>
                <a:ext cx="3072384" cy="292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/>
                <a:r>
                  <a:rPr lang="en-US" sz="2000" dirty="0" smtClean="0">
                    <a:latin typeface="+mn-lt"/>
                  </a:rPr>
                  <a:t>Why solve the LP?</a:t>
                </a:r>
              </a:p>
              <a:p>
                <a:pPr marL="228600" indent="-228600"/>
                <a:endParaRPr lang="en-US" sz="2000" dirty="0" smtClean="0">
                  <a:latin typeface="+mn-lt"/>
                </a:endParaRPr>
              </a:p>
              <a:p>
                <a:pPr marL="228600" indent="-228600"/>
                <a:r>
                  <a:rPr lang="en-US" sz="2000" dirty="0" smtClean="0">
                    <a:latin typeface="+mn-lt"/>
                  </a:rPr>
                  <a:t>What does its optimal objective function value tell you if…</a:t>
                </a: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=1?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&lt;1?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76" y="2667516"/>
                <a:ext cx="3072384" cy="2921569"/>
              </a:xfrm>
              <a:prstGeom prst="rect">
                <a:avLst/>
              </a:prstGeom>
              <a:blipFill rotWithShape="0">
                <a:blip r:embed="rId5"/>
                <a:stretch>
                  <a:fillRect l="-1786" t="-1044" r="-3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05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Is Strategy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u="sng" dirty="0" smtClean="0"/>
                  <a:t>Weakly</a:t>
                </a:r>
                <a:r>
                  <a:rPr lang="en-US" sz="2800" dirty="0" smtClean="0"/>
                  <a:t> Dominated?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36192"/>
                <a:ext cx="5134085" cy="178893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nary>
                                          <m:naryPr>
                                            <m:chr m:val="∑"/>
                                            <m:supHide m:val="on"/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∈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800" i="1" smtClean="0">
                                                    <a:solidFill>
                                                      <a:srgbClr val="0099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solidFill>
                                                      <a:srgbClr val="0099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solidFill>
                                                      <a:srgbClr val="0099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18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8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8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sz="18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 smtClean="0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8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36192"/>
                <a:ext cx="5134085" cy="1788935"/>
              </a:xfrm>
              <a:blipFill rotWithShape="0">
                <a:blip r:embed="rId3"/>
                <a:stretch>
                  <a:fillRect r="-19359" b="-4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4632" y="116685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Linear Program</a:t>
            </a:r>
            <a:endParaRPr lang="en-US" sz="1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8891" y="4754880"/>
                <a:ext cx="8503920" cy="1382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/>
                <a:r>
                  <a:rPr lang="en-US" sz="2000" dirty="0" smtClean="0">
                    <a:latin typeface="+mn-lt"/>
                  </a:rPr>
                  <a:t>What does its optimal objective function value tell you if…</a:t>
                </a: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0?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=0?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&lt;0?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1" y="4754880"/>
                <a:ext cx="8503920" cy="1382686"/>
              </a:xfrm>
              <a:prstGeom prst="rect">
                <a:avLst/>
              </a:prstGeom>
              <a:blipFill rotWithShape="0">
                <a:blip r:embed="rId4"/>
                <a:stretch>
                  <a:fillRect l="-645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04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Correlated Equilibria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36192"/>
                <a:ext cx="5134085" cy="178893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/>
                              <m:e>
                                <m:r>
                                  <a:rPr lang="en-US" sz="1800" b="0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m:rPr>
                                <m:lit/>
                              </m:r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/>
                              <m:e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rgbClr val="00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1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36192"/>
                <a:ext cx="5134085" cy="1788935"/>
              </a:xfrm>
              <a:blipFill rotWithShape="0">
                <a:blip r:embed="rId2"/>
                <a:stretch>
                  <a:fillRect r="-40855" b="-37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4632" y="116685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Linear Program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891" y="4754880"/>
            <a:ext cx="8503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2000" dirty="0">
                <a:latin typeface="+mn-lt"/>
              </a:rPr>
              <a:t>What other objective functions for the formulation above would yield a Correlated Equilibrium?</a:t>
            </a:r>
          </a:p>
          <a:p>
            <a:pPr marL="228600" indent="-228600"/>
            <a:r>
              <a:rPr lang="en-US" sz="2000" dirty="0" smtClean="0">
                <a:latin typeface="+mn-lt"/>
              </a:rPr>
              <a:t>What’s the relationship between Nash equilibria and Correlated Equilibria?</a:t>
            </a:r>
          </a:p>
          <a:p>
            <a:pPr marL="228600" indent="-228600"/>
            <a:r>
              <a:rPr lang="en-US" sz="2000" dirty="0" smtClean="0">
                <a:latin typeface="+mn-lt"/>
              </a:rPr>
              <a:t>For what type of games can the formulation above find NE?</a:t>
            </a:r>
          </a:p>
        </p:txBody>
      </p:sp>
    </p:spTree>
    <p:extLst>
      <p:ext uri="{BB962C8B-B14F-4D97-AF65-F5344CB8AC3E}">
        <p14:creationId xmlns:p14="http://schemas.microsoft.com/office/powerpoint/2010/main" val="24521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9756</TotalTime>
  <Words>1640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Cambria Math</vt:lpstr>
      <vt:lpstr>Standard PowerPoint Brief - Template</vt:lpstr>
      <vt:lpstr>OPER 618 Lesson 06 Computing NE for n-player games &amp; Other Computing Concepts</vt:lpstr>
      <vt:lpstr>Computing NE for n-player Games Constrained Formulation</vt:lpstr>
      <vt:lpstr>Computing NE for n-player Games Unconstrained Formulation</vt:lpstr>
      <vt:lpstr>Is Strategy s_i Strictly Dominated?</vt:lpstr>
      <vt:lpstr>Is Strategy s_i Very Weakly Dominated?</vt:lpstr>
      <vt:lpstr>Is Strategy s_i Weakly Dominated?</vt:lpstr>
      <vt:lpstr>Correlated Equilibria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547</cp:revision>
  <dcterms:created xsi:type="dcterms:W3CDTF">2004-05-05T12:20:29Z</dcterms:created>
  <dcterms:modified xsi:type="dcterms:W3CDTF">2023-03-18T12:22:39Z</dcterms:modified>
</cp:coreProperties>
</file>