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5" r:id="rId5"/>
  </p:sldMasterIdLst>
  <p:notesMasterIdLst>
    <p:notesMasterId r:id="rId37"/>
  </p:notesMasterIdLst>
  <p:sldIdLst>
    <p:sldId id="541" r:id="rId6"/>
    <p:sldId id="578" r:id="rId7"/>
    <p:sldId id="440" r:id="rId8"/>
    <p:sldId id="687" r:id="rId9"/>
    <p:sldId id="709" r:id="rId10"/>
    <p:sldId id="683" r:id="rId11"/>
    <p:sldId id="693" r:id="rId12"/>
    <p:sldId id="688" r:id="rId13"/>
    <p:sldId id="691" r:id="rId14"/>
    <p:sldId id="694" r:id="rId15"/>
    <p:sldId id="695" r:id="rId16"/>
    <p:sldId id="696" r:id="rId17"/>
    <p:sldId id="697" r:id="rId18"/>
    <p:sldId id="698" r:id="rId19"/>
    <p:sldId id="684" r:id="rId20"/>
    <p:sldId id="689" r:id="rId21"/>
    <p:sldId id="701" r:id="rId22"/>
    <p:sldId id="685" r:id="rId23"/>
    <p:sldId id="700" r:id="rId24"/>
    <p:sldId id="702" r:id="rId25"/>
    <p:sldId id="690" r:id="rId26"/>
    <p:sldId id="703" r:id="rId27"/>
    <p:sldId id="704" r:id="rId28"/>
    <p:sldId id="705" r:id="rId29"/>
    <p:sldId id="706" r:id="rId30"/>
    <p:sldId id="707" r:id="rId31"/>
    <p:sldId id="708" r:id="rId32"/>
    <p:sldId id="692" r:id="rId33"/>
    <p:sldId id="686" r:id="rId34"/>
    <p:sldId id="682" r:id="rId35"/>
    <p:sldId id="577" r:id="rId36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6BB516DB-55BE-4C37-90B3-1322DCD23C95}">
          <p14:sldIdLst>
            <p14:sldId id="541"/>
            <p14:sldId id="578"/>
          </p14:sldIdLst>
        </p14:section>
        <p14:section name="Data collection" id="{FCEB8FAB-A0BF-40B5-B4C2-AD15F336CF8A}">
          <p14:sldIdLst>
            <p14:sldId id="440"/>
            <p14:sldId id="687"/>
            <p14:sldId id="709"/>
          </p14:sldIdLst>
        </p14:section>
        <p14:section name="Input distribution" id="{64B1FEE9-1084-4821-86B3-96854BAE037B}">
          <p14:sldIdLst>
            <p14:sldId id="683"/>
            <p14:sldId id="693"/>
            <p14:sldId id="688"/>
            <p14:sldId id="691"/>
            <p14:sldId id="694"/>
            <p14:sldId id="695"/>
            <p14:sldId id="696"/>
            <p14:sldId id="697"/>
            <p14:sldId id="698"/>
          </p14:sldIdLst>
        </p14:section>
        <p14:section name="Distribution parameters" id="{2F113CA5-E7DF-49F1-88DB-0AD39BFB8D7F}">
          <p14:sldIdLst>
            <p14:sldId id="684"/>
            <p14:sldId id="689"/>
            <p14:sldId id="701"/>
          </p14:sldIdLst>
        </p14:section>
        <p14:section name="Goodness of fit" id="{8EAB4331-09F2-45A9-A43F-DC2F3DB26B0E}">
          <p14:sldIdLst>
            <p14:sldId id="685"/>
            <p14:sldId id="700"/>
            <p14:sldId id="702"/>
            <p14:sldId id="690"/>
            <p14:sldId id="703"/>
            <p14:sldId id="704"/>
            <p14:sldId id="705"/>
            <p14:sldId id="706"/>
            <p14:sldId id="707"/>
            <p14:sldId id="708"/>
            <p14:sldId id="692"/>
          </p14:sldIdLst>
        </p14:section>
        <p14:section name="Closing" id="{79A0C593-F1C3-48EE-B6F8-7964285765B7}">
          <p14:sldIdLst>
            <p14:sldId id="686"/>
            <p14:sldId id="682"/>
          </p14:sldIdLst>
        </p14:section>
        <p14:section name="Backups" id="{A20BBC9A-CA91-4EC2-A5E1-5862018BB4E5}">
          <p14:sldIdLst>
            <p14:sldId id="5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DA8AC"/>
    <a:srgbClr val="112C63"/>
    <a:srgbClr val="93151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9719" autoAdjust="0"/>
  </p:normalViewPr>
  <p:slideViewPr>
    <p:cSldViewPr snapToGrid="0">
      <p:cViewPr>
        <p:scale>
          <a:sx n="85" d="100"/>
          <a:sy n="85" d="100"/>
        </p:scale>
        <p:origin x="117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EE, MICHAEL J Maj USAF AETC AFIT/ENS" userId="c5c0c090-7e92-46c3-b20f-ac6c56430d78" providerId="ADAL" clId="{04BC58DD-AE63-46F3-8494-7F04B06906C2}"/>
    <pc:docChg chg="undo redo custSel addSld modSld sldOrd modSection">
      <pc:chgData name="GAREE, MICHAEL J Maj USAF AETC AFIT/ENS" userId="c5c0c090-7e92-46c3-b20f-ac6c56430d78" providerId="ADAL" clId="{04BC58DD-AE63-46F3-8494-7F04B06906C2}" dt="2022-02-08T03:28:51.892" v="594" actId="20577"/>
      <pc:docMkLst>
        <pc:docMk/>
      </pc:docMkLst>
      <pc:sldChg chg="modSp">
        <pc:chgData name="GAREE, MICHAEL J Maj USAF AETC AFIT/ENS" userId="c5c0c090-7e92-46c3-b20f-ac6c56430d78" providerId="ADAL" clId="{04BC58DD-AE63-46F3-8494-7F04B06906C2}" dt="2022-02-08T02:48:21.171" v="85" actId="20577"/>
        <pc:sldMkLst>
          <pc:docMk/>
          <pc:sldMk cId="3770124460" sldId="652"/>
        </pc:sldMkLst>
        <pc:spChg chg="mod">
          <ac:chgData name="GAREE, MICHAEL J Maj USAF AETC AFIT/ENS" userId="c5c0c090-7e92-46c3-b20f-ac6c56430d78" providerId="ADAL" clId="{04BC58DD-AE63-46F3-8494-7F04B06906C2}" dt="2022-02-08T02:48:21.171" v="85" actId="20577"/>
          <ac:spMkLst>
            <pc:docMk/>
            <pc:sldMk cId="3770124460" sldId="652"/>
            <ac:spMk id="6" creationId="{E0765E7E-C16B-4E9C-A1D2-3D5887FDD250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2:49:32.116" v="88" actId="207"/>
        <pc:sldMkLst>
          <pc:docMk/>
          <pc:sldMk cId="80088556" sldId="653"/>
        </pc:sldMkLst>
        <pc:spChg chg="mod">
          <ac:chgData name="GAREE, MICHAEL J Maj USAF AETC AFIT/ENS" userId="c5c0c090-7e92-46c3-b20f-ac6c56430d78" providerId="ADAL" clId="{04BC58DD-AE63-46F3-8494-7F04B06906C2}" dt="2022-02-08T02:49:32.116" v="88" actId="207"/>
          <ac:spMkLst>
            <pc:docMk/>
            <pc:sldMk cId="80088556" sldId="653"/>
            <ac:spMk id="2" creationId="{87D547D9-9F37-4E35-A576-A62F64D2C773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2:53:24.518" v="90" actId="1035"/>
        <pc:sldMkLst>
          <pc:docMk/>
          <pc:sldMk cId="2809299403" sldId="656"/>
        </pc:sldMkLst>
        <pc:cxnChg chg="mod">
          <ac:chgData name="GAREE, MICHAEL J Maj USAF AETC AFIT/ENS" userId="c5c0c090-7e92-46c3-b20f-ac6c56430d78" providerId="ADAL" clId="{04BC58DD-AE63-46F3-8494-7F04B06906C2}" dt="2022-02-08T02:53:24.518" v="90" actId="1035"/>
          <ac:cxnSpMkLst>
            <pc:docMk/>
            <pc:sldMk cId="2809299403" sldId="656"/>
            <ac:cxnSpMk id="7" creationId="{E4658E6C-AAEF-4A35-A923-79E5AEA262D0}"/>
          </ac:cxnSpMkLst>
        </pc:cxnChg>
      </pc:sldChg>
      <pc:sldChg chg="addSp delSp modSp mod modClrScheme chgLayout">
        <pc:chgData name="GAREE, MICHAEL J Maj USAF AETC AFIT/ENS" userId="c5c0c090-7e92-46c3-b20f-ac6c56430d78" providerId="ADAL" clId="{04BC58DD-AE63-46F3-8494-7F04B06906C2}" dt="2022-02-08T03:09:53.863" v="98" actId="700"/>
        <pc:sldMkLst>
          <pc:docMk/>
          <pc:sldMk cId="3544901750" sldId="658"/>
        </pc:sldMkLst>
        <pc:spChg chg="mod ord">
          <ac:chgData name="GAREE, MICHAEL J Maj USAF AETC AFIT/ENS" userId="c5c0c090-7e92-46c3-b20f-ac6c56430d78" providerId="ADAL" clId="{04BC58DD-AE63-46F3-8494-7F04B06906C2}" dt="2022-02-08T03:09:53.863" v="98" actId="700"/>
          <ac:spMkLst>
            <pc:docMk/>
            <pc:sldMk cId="3544901750" sldId="658"/>
            <ac:spMk id="2" creationId="{B483F5AA-D647-486D-973D-3FB56841E6C1}"/>
          </ac:spMkLst>
        </pc:spChg>
        <pc:spChg chg="add del mod ord">
          <ac:chgData name="GAREE, MICHAEL J Maj USAF AETC AFIT/ENS" userId="c5c0c090-7e92-46c3-b20f-ac6c56430d78" providerId="ADAL" clId="{04BC58DD-AE63-46F3-8494-7F04B06906C2}" dt="2022-02-08T03:09:53.863" v="98" actId="700"/>
          <ac:spMkLst>
            <pc:docMk/>
            <pc:sldMk cId="3544901750" sldId="658"/>
            <ac:spMk id="4" creationId="{E1410125-80CA-40DB-B439-D2BD6E16E998}"/>
          </ac:spMkLst>
        </pc:spChg>
        <pc:spChg chg="mod ord">
          <ac:chgData name="GAREE, MICHAEL J Maj USAF AETC AFIT/ENS" userId="c5c0c090-7e92-46c3-b20f-ac6c56430d78" providerId="ADAL" clId="{04BC58DD-AE63-46F3-8494-7F04B06906C2}" dt="2022-02-08T03:09:53.863" v="98" actId="700"/>
          <ac:spMkLst>
            <pc:docMk/>
            <pc:sldMk cId="3544901750" sldId="658"/>
            <ac:spMk id="5" creationId="{673A12EF-9209-4C30-A3CD-6C19D510AA73}"/>
          </ac:spMkLst>
        </pc:spChg>
        <pc:spChg chg="mod ord">
          <ac:chgData name="GAREE, MICHAEL J Maj USAF AETC AFIT/ENS" userId="c5c0c090-7e92-46c3-b20f-ac6c56430d78" providerId="ADAL" clId="{04BC58DD-AE63-46F3-8494-7F04B06906C2}" dt="2022-02-08T03:09:53.863" v="98" actId="700"/>
          <ac:spMkLst>
            <pc:docMk/>
            <pc:sldMk cId="3544901750" sldId="658"/>
            <ac:spMk id="6" creationId="{E7750C9E-0E1C-4606-BCD5-7B297349A61B}"/>
          </ac:spMkLst>
        </pc:spChg>
        <pc:spChg chg="add del mod">
          <ac:chgData name="GAREE, MICHAEL J Maj USAF AETC AFIT/ENS" userId="c5c0c090-7e92-46c3-b20f-ac6c56430d78" providerId="ADAL" clId="{04BC58DD-AE63-46F3-8494-7F04B06906C2}" dt="2022-02-08T03:09:41.635" v="94" actId="478"/>
          <ac:spMkLst>
            <pc:docMk/>
            <pc:sldMk cId="3544901750" sldId="658"/>
            <ac:spMk id="7" creationId="{0F16BD4B-F17F-482A-9FC9-763B31CE3089}"/>
          </ac:spMkLst>
        </pc:spChg>
      </pc:sldChg>
      <pc:sldChg chg="ord">
        <pc:chgData name="GAREE, MICHAEL J Maj USAF AETC AFIT/ENS" userId="c5c0c090-7e92-46c3-b20f-ac6c56430d78" providerId="ADAL" clId="{04BC58DD-AE63-46F3-8494-7F04B06906C2}" dt="2022-02-08T03:14:34.241" v="102"/>
        <pc:sldMkLst>
          <pc:docMk/>
          <pc:sldMk cId="1728957013" sldId="660"/>
        </pc:sldMkLst>
      </pc:sldChg>
      <pc:sldChg chg="ord">
        <pc:chgData name="GAREE, MICHAEL J Maj USAF AETC AFIT/ENS" userId="c5c0c090-7e92-46c3-b20f-ac6c56430d78" providerId="ADAL" clId="{04BC58DD-AE63-46F3-8494-7F04B06906C2}" dt="2022-02-08T03:17:29.843" v="183"/>
        <pc:sldMkLst>
          <pc:docMk/>
          <pc:sldMk cId="3659081306" sldId="661"/>
        </pc:sldMkLst>
      </pc:sldChg>
      <pc:sldChg chg="modSp mod ord">
        <pc:chgData name="GAREE, MICHAEL J Maj USAF AETC AFIT/ENS" userId="c5c0c090-7e92-46c3-b20f-ac6c56430d78" providerId="ADAL" clId="{04BC58DD-AE63-46F3-8494-7F04B06906C2}" dt="2022-02-08T03:17:06.234" v="181" actId="27636"/>
        <pc:sldMkLst>
          <pc:docMk/>
          <pc:sldMk cId="3023803687" sldId="663"/>
        </pc:sldMkLst>
        <pc:spChg chg="mod">
          <ac:chgData name="GAREE, MICHAEL J Maj USAF AETC AFIT/ENS" userId="c5c0c090-7e92-46c3-b20f-ac6c56430d78" providerId="ADAL" clId="{04BC58DD-AE63-46F3-8494-7F04B06906C2}" dt="2022-02-08T03:17:06.234" v="181" actId="27636"/>
          <ac:spMkLst>
            <pc:docMk/>
            <pc:sldMk cId="3023803687" sldId="663"/>
            <ac:spMk id="4" creationId="{0CE41D11-77D2-4BC0-BA05-F9DDAB325549}"/>
          </ac:spMkLst>
        </pc:spChg>
      </pc:sldChg>
      <pc:sldChg chg="modNotesTx">
        <pc:chgData name="GAREE, MICHAEL J Maj USAF AETC AFIT/ENS" userId="c5c0c090-7e92-46c3-b20f-ac6c56430d78" providerId="ADAL" clId="{04BC58DD-AE63-46F3-8494-7F04B06906C2}" dt="2022-02-08T02:38:45.918" v="56" actId="20577"/>
        <pc:sldMkLst>
          <pc:docMk/>
          <pc:sldMk cId="3643782114" sldId="667"/>
        </pc:sldMkLst>
      </pc:sldChg>
      <pc:sldChg chg="modSp mod">
        <pc:chgData name="GAREE, MICHAEL J Maj USAF AETC AFIT/ENS" userId="c5c0c090-7e92-46c3-b20f-ac6c56430d78" providerId="ADAL" clId="{04BC58DD-AE63-46F3-8494-7F04B06906C2}" dt="2022-02-08T03:17:48.288" v="184" actId="207"/>
        <pc:sldMkLst>
          <pc:docMk/>
          <pc:sldMk cId="3477825732" sldId="668"/>
        </pc:sldMkLst>
        <pc:spChg chg="mod">
          <ac:chgData name="GAREE, MICHAEL J Maj USAF AETC AFIT/ENS" userId="c5c0c090-7e92-46c3-b20f-ac6c56430d78" providerId="ADAL" clId="{04BC58DD-AE63-46F3-8494-7F04B06906C2}" dt="2022-02-08T03:17:48.288" v="184" actId="207"/>
          <ac:spMkLst>
            <pc:docMk/>
            <pc:sldMk cId="3477825732" sldId="668"/>
            <ac:spMk id="3" creationId="{66E1AF29-8CD5-415A-AA5D-4E9DEE7F94F4}"/>
          </ac:spMkLst>
        </pc:spChg>
      </pc:sldChg>
      <pc:sldChg chg="ord modNotesTx">
        <pc:chgData name="GAREE, MICHAEL J Maj USAF AETC AFIT/ENS" userId="c5c0c090-7e92-46c3-b20f-ac6c56430d78" providerId="ADAL" clId="{04BC58DD-AE63-46F3-8494-7F04B06906C2}" dt="2022-02-08T03:19:31.768" v="294" actId="20577"/>
        <pc:sldMkLst>
          <pc:docMk/>
          <pc:sldMk cId="3243878377" sldId="669"/>
        </pc:sldMkLst>
      </pc:sldChg>
      <pc:sldChg chg="modSp mod">
        <pc:chgData name="GAREE, MICHAEL J Maj USAF AETC AFIT/ENS" userId="c5c0c090-7e92-46c3-b20f-ac6c56430d78" providerId="ADAL" clId="{04BC58DD-AE63-46F3-8494-7F04B06906C2}" dt="2022-02-08T03:18:58.472" v="226" actId="1037"/>
        <pc:sldMkLst>
          <pc:docMk/>
          <pc:sldMk cId="2862388286" sldId="671"/>
        </pc:sldMkLst>
        <pc:spChg chg="mod">
          <ac:chgData name="GAREE, MICHAEL J Maj USAF AETC AFIT/ENS" userId="c5c0c090-7e92-46c3-b20f-ac6c56430d78" providerId="ADAL" clId="{04BC58DD-AE63-46F3-8494-7F04B06906C2}" dt="2022-02-08T03:18:58.472" v="226" actId="1037"/>
          <ac:spMkLst>
            <pc:docMk/>
            <pc:sldMk cId="2862388286" sldId="671"/>
            <ac:spMk id="8" creationId="{A12C7FB2-B9D5-473F-A958-C2CC93415DA4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3:22:35.824" v="338" actId="20577"/>
        <pc:sldMkLst>
          <pc:docMk/>
          <pc:sldMk cId="1108142741" sldId="672"/>
        </pc:sldMkLst>
        <pc:spChg chg="mod">
          <ac:chgData name="GAREE, MICHAEL J Maj USAF AETC AFIT/ENS" userId="c5c0c090-7e92-46c3-b20f-ac6c56430d78" providerId="ADAL" clId="{04BC58DD-AE63-46F3-8494-7F04B06906C2}" dt="2022-02-08T03:22:35.824" v="338" actId="20577"/>
          <ac:spMkLst>
            <pc:docMk/>
            <pc:sldMk cId="1108142741" sldId="672"/>
            <ac:spMk id="2" creationId="{30C56DC3-5529-4B61-9DD9-CD966C798F67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3:22:55.854" v="355" actId="207"/>
        <pc:sldMkLst>
          <pc:docMk/>
          <pc:sldMk cId="3766914806" sldId="673"/>
        </pc:sldMkLst>
        <pc:spChg chg="mod">
          <ac:chgData name="GAREE, MICHAEL J Maj USAF AETC AFIT/ENS" userId="c5c0c090-7e92-46c3-b20f-ac6c56430d78" providerId="ADAL" clId="{04BC58DD-AE63-46F3-8494-7F04B06906C2}" dt="2022-02-08T03:22:55.854" v="355" actId="207"/>
          <ac:spMkLst>
            <pc:docMk/>
            <pc:sldMk cId="3766914806" sldId="673"/>
            <ac:spMk id="2" creationId="{30C56DC3-5529-4B61-9DD9-CD966C798F67}"/>
          </ac:spMkLst>
        </pc:spChg>
      </pc:sldChg>
      <pc:sldChg chg="modSp mod modNotesTx">
        <pc:chgData name="GAREE, MICHAEL J Maj USAF AETC AFIT/ENS" userId="c5c0c090-7e92-46c3-b20f-ac6c56430d78" providerId="ADAL" clId="{04BC58DD-AE63-46F3-8494-7F04B06906C2}" dt="2022-02-08T03:23:22.541" v="411" actId="20577"/>
        <pc:sldMkLst>
          <pc:docMk/>
          <pc:sldMk cId="2242941847" sldId="674"/>
        </pc:sldMkLst>
        <pc:spChg chg="mod">
          <ac:chgData name="GAREE, MICHAEL J Maj USAF AETC AFIT/ENS" userId="c5c0c090-7e92-46c3-b20f-ac6c56430d78" providerId="ADAL" clId="{04BC58DD-AE63-46F3-8494-7F04B06906C2}" dt="2022-02-08T03:22:59.190" v="356"/>
          <ac:spMkLst>
            <pc:docMk/>
            <pc:sldMk cId="2242941847" sldId="674"/>
            <ac:spMk id="2" creationId="{30C56DC3-5529-4B61-9DD9-CD966C798F67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3:24:00.402" v="415" actId="6549"/>
        <pc:sldMkLst>
          <pc:docMk/>
          <pc:sldMk cId="830920541" sldId="675"/>
        </pc:sldMkLst>
        <pc:spChg chg="mod">
          <ac:chgData name="GAREE, MICHAEL J Maj USAF AETC AFIT/ENS" userId="c5c0c090-7e92-46c3-b20f-ac6c56430d78" providerId="ADAL" clId="{04BC58DD-AE63-46F3-8494-7F04B06906C2}" dt="2022-02-08T03:23:02.858" v="357"/>
          <ac:spMkLst>
            <pc:docMk/>
            <pc:sldMk cId="830920541" sldId="675"/>
            <ac:spMk id="2" creationId="{30C56DC3-5529-4B61-9DD9-CD966C798F67}"/>
          </ac:spMkLst>
        </pc:spChg>
        <pc:spChg chg="mod">
          <ac:chgData name="GAREE, MICHAEL J Maj USAF AETC AFIT/ENS" userId="c5c0c090-7e92-46c3-b20f-ac6c56430d78" providerId="ADAL" clId="{04BC58DD-AE63-46F3-8494-7F04B06906C2}" dt="2022-02-08T03:24:00.402" v="415" actId="6549"/>
          <ac:spMkLst>
            <pc:docMk/>
            <pc:sldMk cId="830920541" sldId="675"/>
            <ac:spMk id="4" creationId="{146F9063-F2CD-4D33-A040-48E6AF4AA89A}"/>
          </ac:spMkLst>
        </pc:spChg>
      </pc:sldChg>
      <pc:sldChg chg="modNotesTx">
        <pc:chgData name="GAREE, MICHAEL J Maj USAF AETC AFIT/ENS" userId="c5c0c090-7e92-46c3-b20f-ac6c56430d78" providerId="ADAL" clId="{04BC58DD-AE63-46F3-8494-7F04B06906C2}" dt="2022-02-08T03:26:45.011" v="544" actId="20577"/>
        <pc:sldMkLst>
          <pc:docMk/>
          <pc:sldMk cId="363241790" sldId="676"/>
        </pc:sldMkLst>
      </pc:sldChg>
      <pc:sldChg chg="modNotesTx">
        <pc:chgData name="GAREE, MICHAEL J Maj USAF AETC AFIT/ENS" userId="c5c0c090-7e92-46c3-b20f-ac6c56430d78" providerId="ADAL" clId="{04BC58DD-AE63-46F3-8494-7F04B06906C2}" dt="2022-02-08T03:28:51.892" v="594" actId="20577"/>
        <pc:sldMkLst>
          <pc:docMk/>
          <pc:sldMk cId="1175592974" sldId="677"/>
        </pc:sldMkLst>
      </pc:sldChg>
      <pc:sldChg chg="addSp modSp new mod ord modShow">
        <pc:chgData name="GAREE, MICHAEL J Maj USAF AETC AFIT/ENS" userId="c5c0c090-7e92-46c3-b20f-ac6c56430d78" providerId="ADAL" clId="{04BC58DD-AE63-46F3-8494-7F04B06906C2}" dt="2022-02-08T02:48:26.707" v="87" actId="20577"/>
        <pc:sldMkLst>
          <pc:docMk/>
          <pc:sldMk cId="2623591406" sldId="681"/>
        </pc:sldMkLst>
        <pc:spChg chg="mod">
          <ac:chgData name="GAREE, MICHAEL J Maj USAF AETC AFIT/ENS" userId="c5c0c090-7e92-46c3-b20f-ac6c56430d78" providerId="ADAL" clId="{04BC58DD-AE63-46F3-8494-7F04B06906C2}" dt="2022-02-08T02:48:26.707" v="87" actId="20577"/>
          <ac:spMkLst>
            <pc:docMk/>
            <pc:sldMk cId="2623591406" sldId="681"/>
            <ac:spMk id="2" creationId="{5E0C42C1-D0C9-4401-A122-CA5A58257885}"/>
          </ac:spMkLst>
        </pc:spChg>
        <pc:picChg chg="add mod">
          <ac:chgData name="GAREE, MICHAEL J Maj USAF AETC AFIT/ENS" userId="c5c0c090-7e92-46c3-b20f-ac6c56430d78" providerId="ADAL" clId="{04BC58DD-AE63-46F3-8494-7F04B06906C2}" dt="2022-02-08T02:38:26.847" v="3" actId="14100"/>
          <ac:picMkLst>
            <pc:docMk/>
            <pc:sldMk cId="2623591406" sldId="681"/>
            <ac:picMk id="6" creationId="{93DDED4E-7A79-4813-9BCD-5D304CC2B6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65684B-EC77-43F8-AFFF-1E0D5F1B365A}" type="datetimeFigureOut">
              <a:rPr lang="en-US" smtClean="0"/>
              <a:t>2023.02.08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1CD1344-69AD-499E-A67F-B4368FB7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9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Simio exam due 4pm. </a:t>
            </a:r>
          </a:p>
          <a:p>
            <a:r>
              <a:rPr lang="en-US" dirty="0"/>
              <a:t>HW 2 due today too.</a:t>
            </a:r>
          </a:p>
          <a:p>
            <a:r>
              <a:rPr lang="en-US" dirty="0"/>
              <a:t>HW 3 assigned. [remark about using book to guide</a:t>
            </a:r>
            <a:r>
              <a:rPr lang="en-US" baseline="0" dirty="0"/>
              <a:t> HW from book]</a:t>
            </a:r>
            <a:endParaRPr lang="en-US" dirty="0"/>
          </a:p>
          <a:p>
            <a:r>
              <a:rPr lang="en-US" dirty="0"/>
              <a:t>Exam 2 study guide on Canvas (today’s page has a link). Exam review Tuesday—come with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Costs of empirical: sample data may have missed important/extreme behavior; large samples probably need pre-processing/reduction, and all samples will need more cleaning than if you fit a theoretical dist.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63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1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sample provides the best &amp; likely only means of estimating parameters</a:t>
            </a:r>
          </a:p>
          <a:p>
            <a:r>
              <a:rPr lang="en-US" dirty="0"/>
              <a:t>-- “estimate” because you are using sample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8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various theoretical distributions have known estimators (see BCNN Table 9.3). You can learn where those come from &amp; how to make your own estimators for non-standard distros in OPER 661.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1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4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Caution: different grouping of data can affect the outcome of the hypothesis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7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Intuition: if H_0 is true, then test stat </a:t>
            </a:r>
            <a:r>
              <a:rPr lang="en-US" dirty="0">
                <a:sym typeface="Wingdings" panose="05000000000000000000" pitchFamily="2" charset="2"/>
              </a:rPr>
              <a:t> critical value as n  infinity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Good/bad fit is re: data conforming to f(x)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groups or solo, do this. </a:t>
            </a:r>
          </a:p>
          <a:p>
            <a:r>
              <a:rPr lang="en-US" dirty="0"/>
              <a:t>Budget 25 minutes before wrapping this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65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is # of parameters estimated, not the sample </a:t>
            </a:r>
            <a:r>
              <a:rPr lang="en-US" dirty="0" err="1"/>
              <a:t>st.dev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7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from Dr. Champagne’s lecture notes. Same hypotheses and interpretation of the results (TS vs. CV), different 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10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P-value and alpha are related, but not necessarily equal, depending on whether a one-tailed or two-tailed hypo. test is used</a:t>
            </a:r>
          </a:p>
          <a:p>
            <a:endParaRPr lang="en-US" dirty="0"/>
          </a:p>
          <a:p>
            <a:r>
              <a:rPr lang="en-US" dirty="0"/>
              <a:t>Segue into software on next slide…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74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(repeat) Re: physical basis – is the process naturally discrete or continuous? Is it bounded? These (and other questions) should limit your choice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Activity: fit the TBA data…if</a:t>
            </a:r>
            <a:r>
              <a:rPr lang="en-US" baseline="0" dirty="0"/>
              <a:t> running short on time, just demo IA (need to save 10min for feedback survey); else: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Input Analyzer – available on Canvas files/software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python/r/</a:t>
            </a:r>
            <a:r>
              <a:rPr lang="en-US" dirty="0" err="1"/>
              <a:t>matlab</a:t>
            </a:r>
            <a:r>
              <a:rPr lang="en-US" dirty="0"/>
              <a:t> distribution fitting – google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16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00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Midterm exam study guide is posted. Come with questions next time for review.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Save time for midterm feedback surveys.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0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Save time for midterm feedback surveys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6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BCNN Ex. 9.20 for approach to solicit a distribution from expert opinion 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9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now, we’re going to assume good data has been collected (though maybe not as many samples as we’d like).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34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Re: physical basis – is the process naturally discrete or continuous? Is it bounded? These (and other questions) should limit your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2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https://www.datasciencecentral.com/common-probability-distributions-the-data-scientist-s-crib-sheet/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Budget 6 minutes</a:t>
            </a:r>
          </a:p>
          <a:p>
            <a:endParaRPr lang="en-US" dirty="0"/>
          </a:p>
          <a:p>
            <a:r>
              <a:rPr lang="en-US" dirty="0"/>
              <a:t>Based on histograms &amp; understanding of the process, propose a distribution family.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2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49D3-C4F4-49B9-B666-3CC177987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08C44-6A44-4879-83E6-C5C75D44C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209C-797D-40FA-9B89-2524DC78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6908-BE59-488E-B7B0-91C7D9E6397D}" type="datetime1">
              <a:rPr lang="en-US" smtClean="0"/>
              <a:t>2023.02.08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5582B-AD0D-4F91-98D2-42187F00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22B2-A614-4367-B048-353E23C0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29D2-E6BF-47AA-9EE3-5108D0E6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7287-DD12-43AD-8D47-9E208BE0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5451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95BD-4249-448A-924A-2C4BF6CB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D426-2863-475F-A784-2A62791F7B54}" type="datetime1">
              <a:rPr lang="en-US" smtClean="0"/>
              <a:t>2023.02.08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9FF7-D6F8-460D-9D08-4DF478A5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81B-C005-413B-98B5-1A0AEB8E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4B1A-AC81-40CF-A49E-B82B940D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4179-C6BC-41B7-A1DA-91E38910D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43200" cy="45601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2F96-9C9F-4811-822A-FDA7B1CD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7"/>
            <a:ext cx="7315200" cy="456018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7C3BE-B9FB-4970-B2ED-5081883F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9472-C4F7-43B3-9AD7-8E3106CD39CA}" type="datetime1">
              <a:rPr lang="en-US" smtClean="0"/>
              <a:t>2023.02.08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56905-14CB-4B1F-B276-9D9A4C4D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97CF3-075A-4798-B972-28E432A5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6FE4-E32E-469C-B3B5-8103EFD8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1F5CE-B48D-4E44-84CE-2F88709D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FC08-118E-4D59-B45E-EC824107CC57}" type="datetime1">
              <a:rPr lang="en-US" smtClean="0"/>
              <a:t>2023.02.08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72D7-7533-4E0C-A670-4CAB9ECC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D2E53-658F-437A-B00F-70D0E06A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0DC46-5671-4FE0-BCA1-EA3E94E2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2F7B-B388-42F1-9775-A3A352E6FCFE}" type="datetime1">
              <a:rPr lang="en-US" smtClean="0"/>
              <a:t>2023.02.08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7601E-5E23-4B44-899A-ED6B1655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47B23-BEA0-4649-B1B5-1FEA5D2D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97" y="2130126"/>
            <a:ext cx="10362617" cy="14702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385" y="3885873"/>
            <a:ext cx="8533235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3062" indent="0" algn="ctr">
              <a:buNone/>
              <a:defRPr/>
            </a:lvl2pPr>
            <a:lvl3pPr marL="826126" indent="0" algn="ctr">
              <a:buNone/>
              <a:defRPr/>
            </a:lvl3pPr>
            <a:lvl4pPr marL="1239188" indent="0" algn="ctr">
              <a:buNone/>
              <a:defRPr/>
            </a:lvl4pPr>
            <a:lvl5pPr marL="1652251" indent="0" algn="ctr">
              <a:buNone/>
              <a:defRPr/>
            </a:lvl5pPr>
            <a:lvl6pPr marL="2065312" indent="0" algn="ctr">
              <a:buNone/>
              <a:defRPr/>
            </a:lvl6pPr>
            <a:lvl7pPr marL="2478377" indent="0" algn="ctr">
              <a:buNone/>
              <a:defRPr/>
            </a:lvl7pPr>
            <a:lvl8pPr marL="2891440" indent="0" algn="ctr">
              <a:buNone/>
              <a:defRPr/>
            </a:lvl8pPr>
            <a:lvl9pPr marL="330450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887166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y customiz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>
            <a:extLst>
              <a:ext uri="{FF2B5EF4-FFF2-40B4-BE49-F238E27FC236}">
                <a16:creationId xmlns:a16="http://schemas.microsoft.com/office/drawing/2014/main" id="{C593030B-AAE3-42E6-A801-E69282AC1342}"/>
              </a:ext>
            </a:extLst>
          </p:cNvPr>
          <p:cNvSpPr/>
          <p:nvPr userDrawn="1"/>
        </p:nvSpPr>
        <p:spPr>
          <a:xfrm>
            <a:off x="9541765" y="1188721"/>
            <a:ext cx="2647315" cy="4867910"/>
          </a:xfrm>
          <a:custGeom>
            <a:avLst/>
            <a:gdLst/>
            <a:ahLst/>
            <a:cxnLst/>
            <a:rect l="l" t="t" r="r" b="b"/>
            <a:pathLst>
              <a:path w="2647315" h="4867910">
                <a:moveTo>
                  <a:pt x="2647188" y="0"/>
                </a:moveTo>
                <a:lnTo>
                  <a:pt x="0" y="0"/>
                </a:lnTo>
                <a:lnTo>
                  <a:pt x="2647188" y="4867414"/>
                </a:lnTo>
                <a:lnTo>
                  <a:pt x="264718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577" y="2130129"/>
            <a:ext cx="9314915" cy="2426709"/>
          </a:xfrm>
        </p:spPr>
        <p:txBody>
          <a:bodyPr/>
          <a:lstStyle>
            <a:lvl1pPr marL="0" algn="l" defTabSz="905103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000" b="1" kern="1200" dirty="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577" y="4571589"/>
            <a:ext cx="9314915" cy="1470288"/>
          </a:xfrm>
        </p:spPr>
        <p:txBody>
          <a:bodyPr/>
          <a:lstStyle>
            <a:lvl1pPr marL="0" indent="0" algn="l">
              <a:buNone/>
              <a:defRPr lang="en-US" sz="24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13062" indent="0" algn="ctr">
              <a:buNone/>
              <a:defRPr/>
            </a:lvl2pPr>
            <a:lvl3pPr marL="826126" indent="0" algn="ctr">
              <a:buNone/>
              <a:defRPr/>
            </a:lvl3pPr>
            <a:lvl4pPr marL="1239188" indent="0" algn="ctr">
              <a:buNone/>
              <a:defRPr/>
            </a:lvl4pPr>
            <a:lvl5pPr marL="1652251" indent="0" algn="ctr">
              <a:buNone/>
              <a:defRPr/>
            </a:lvl5pPr>
            <a:lvl6pPr marL="2065312" indent="0" algn="ctr">
              <a:buNone/>
              <a:defRPr/>
            </a:lvl6pPr>
            <a:lvl7pPr marL="2478377" indent="0" algn="ctr">
              <a:buNone/>
              <a:defRPr/>
            </a:lvl7pPr>
            <a:lvl8pPr marL="2891440" indent="0" algn="ctr">
              <a:buNone/>
              <a:defRPr/>
            </a:lvl8pPr>
            <a:lvl9pPr marL="3304501" indent="0" algn="ctr">
              <a:buNone/>
              <a:defRPr/>
            </a:lvl9pPr>
          </a:lstStyle>
          <a:p>
            <a:pPr marL="0" lvl="0" indent="0" algn="l" defTabSz="905103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8455899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F85D-5005-486A-94E1-0426FAFA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25116D-7C38-4D9F-9E4F-4C4E4AF52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E01A80-7DFA-4C1F-BC6E-A2FE76CAFE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491484-72A4-4787-9DA2-A5688DACC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43200" cy="45601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1A1E973-2B8A-40E8-8074-141D02574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7"/>
            <a:ext cx="7315200" cy="456018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741332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6B75D-19BC-40C6-99F3-2190813D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162CB-15A8-43CE-B79E-8ED469E1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5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4FA32-B350-47DF-9C7A-B70DA1E02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1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42DA-856C-492C-B5B3-046521ED174C}" type="datetime1">
              <a:rPr lang="en-US" smtClean="0"/>
              <a:t>2023.02.08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2877-11A8-4FC5-97A4-AC3C2298D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129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ECE1-698A-4B24-91AE-D6307B1C4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1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7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/>
        </p:nvSpPr>
        <p:spPr bwMode="auto">
          <a:xfrm flipV="1">
            <a:off x="8534400" y="989755"/>
            <a:ext cx="3657600" cy="760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615" tIns="41307" rIns="82615" bIns="41307" anchor="ctr"/>
          <a:lstStyle/>
          <a:p>
            <a:pPr marL="0" marR="0" lvl="0" indent="0" algn="ctr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0908" y="-114753"/>
            <a:ext cx="8970189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292" tIns="50146" rIns="100292" bIns="501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8524" y="1550620"/>
            <a:ext cx="10966585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292" tIns="50146" rIns="100292" bIns="5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 flipV="1">
            <a:off x="0" y="989755"/>
            <a:ext cx="3657600" cy="7459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82615" tIns="41307" rIns="82615" bIns="41307" anchor="ctr"/>
          <a:lstStyle/>
          <a:p>
            <a:pPr marL="0" marR="0" lvl="0" indent="0" algn="l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4101833" y="902258"/>
            <a:ext cx="3988339" cy="27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615" tIns="41307" rIns="82615" bIns="41307">
            <a:spAutoFit/>
          </a:bodyPr>
          <a:lstStyle/>
          <a:p>
            <a:pPr marL="0" marR="0" lvl="0" indent="0" algn="l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65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Develop America's Airmen Today ... for Tomorrow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 flipV="1">
            <a:off x="1943" y="6508000"/>
            <a:ext cx="3474720" cy="41598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82615" tIns="41307" rIns="82615" bIns="41307" anchor="ctr"/>
          <a:lstStyle/>
          <a:p>
            <a:pPr marL="0" marR="0" lvl="0" indent="0" algn="l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 flipV="1">
            <a:off x="8717280" y="6492226"/>
            <a:ext cx="3474720" cy="41599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615" tIns="41307" rIns="82615" bIns="41307" anchor="ctr"/>
          <a:lstStyle/>
          <a:p>
            <a:pPr marL="0" marR="0" lvl="0" indent="0" algn="ctr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3531541" y="6377470"/>
            <a:ext cx="5128925" cy="25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5067" tIns="37535" rIns="75067" bIns="37535">
            <a:spAutoFit/>
          </a:bodyPr>
          <a:lstStyle/>
          <a:p>
            <a:pPr marL="0" marR="0" lvl="0" indent="0" algn="l" defTabSz="7510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5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Air University: The Intellectual and Leadership Center of the Air Force</a:t>
            </a:r>
          </a:p>
        </p:txBody>
      </p:sp>
      <p:sp>
        <p:nvSpPr>
          <p:cNvPr id="21" name="Text Box 13"/>
          <p:cNvSpPr txBox="1">
            <a:spLocks noChangeArrowheads="1"/>
          </p:cNvSpPr>
          <p:nvPr userDrawn="1"/>
        </p:nvSpPr>
        <p:spPr bwMode="auto">
          <a:xfrm>
            <a:off x="5075213" y="6615583"/>
            <a:ext cx="2041572" cy="2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4289" tIns="37152" rIns="74289" bIns="37152">
            <a:spAutoFit/>
          </a:bodyPr>
          <a:lstStyle/>
          <a:p>
            <a:pPr marL="0" marR="0" lvl="0" indent="0" algn="l" defTabSz="74150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84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Aim High…Fly – Fight – Win </a:t>
            </a:r>
            <a:endParaRPr kumimoji="0" lang="en-US" sz="1084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pic>
        <p:nvPicPr>
          <p:cNvPr id="13" name="Picture 33" descr="chrmblue_std small">
            <a:extLst>
              <a:ext uri="{FF2B5EF4-FFF2-40B4-BE49-F238E27FC236}">
                <a16:creationId xmlns:a16="http://schemas.microsoft.com/office/drawing/2014/main" id="{75F70967-286A-4660-88F6-ECE9414E2B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319" y="75143"/>
            <a:ext cx="8763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" descr="AFIT(good)">
            <a:extLst>
              <a:ext uri="{FF2B5EF4-FFF2-40B4-BE49-F238E27FC236}">
                <a16:creationId xmlns:a16="http://schemas.microsoft.com/office/drawing/2014/main" id="{B6EB820F-5086-4272-821F-C630750494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566652" y="137473"/>
            <a:ext cx="1447801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5">
            <a:extLst>
              <a:ext uri="{FF2B5EF4-FFF2-40B4-BE49-F238E27FC236}">
                <a16:creationId xmlns:a16="http://schemas.microsoft.com/office/drawing/2014/main" id="{B0BE7E7F-1ADC-42D1-B32E-D9E126599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64583" y="6465915"/>
            <a:ext cx="2325476" cy="404089"/>
          </a:xfrm>
          <a:prstGeom prst="rect">
            <a:avLst/>
          </a:prstGeom>
        </p:spPr>
        <p:txBody>
          <a:bodyPr vert="horz" lIns="100289" tIns="50143" rIns="100289" bIns="50143" rtlCol="0" anchor="ctr"/>
          <a:lstStyle>
            <a:lvl1pPr algn="r">
              <a:defRPr sz="1300">
                <a:solidFill>
                  <a:srgbClr val="000000">
                    <a:tint val="75000"/>
                  </a:srgbClr>
                </a:solidFill>
                <a:cs typeface="Arial" charset="0"/>
              </a:defRPr>
            </a:lvl1pPr>
          </a:lstStyle>
          <a:p>
            <a:pPr>
              <a:defRPr/>
            </a:pPr>
            <a:fld id="{A8E01A80-7DFA-4C1F-BC6E-A2FE76CAFE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2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7" r:id="rId3"/>
  </p:sldLayoutIdLst>
  <p:transition advClick="0"/>
  <p:hf hdr="0" ftr="0"/>
  <p:txStyles>
    <p:titleStyle>
      <a:lvl1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2pPr>
      <a:lvl3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3pPr>
      <a:lvl4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4pPr>
      <a:lvl5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5pPr>
      <a:lvl6pPr marL="413062" algn="ctr" defTabSz="906444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6pPr>
      <a:lvl7pPr marL="826126" algn="ctr" defTabSz="906444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7pPr>
      <a:lvl8pPr marL="1239188" algn="ctr" defTabSz="906444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8pPr>
      <a:lvl9pPr marL="1652251" algn="ctr" defTabSz="906444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9pPr>
    </p:titleStyle>
    <p:bodyStyle>
      <a:lvl1pPr marL="338518" indent="-338518" algn="l" defTabSz="905103" rtl="0" eaLnBrk="0" fontAlgn="base" hangingPunct="0">
        <a:spcBef>
          <a:spcPct val="20000"/>
        </a:spcBef>
        <a:spcAft>
          <a:spcPct val="0"/>
        </a:spcAft>
        <a:buChar char="•"/>
        <a:defRPr sz="2620">
          <a:solidFill>
            <a:schemeClr val="tx1"/>
          </a:solidFill>
          <a:latin typeface="+mn-lt"/>
          <a:ea typeface="+mn-ea"/>
          <a:cs typeface="+mn-cs"/>
        </a:defRPr>
      </a:lvl1pPr>
      <a:lvl2pPr marL="734410" indent="-281141" algn="l" defTabSz="905103" rtl="0" eaLnBrk="0" fontAlgn="base" hangingPunct="0">
        <a:spcBef>
          <a:spcPct val="20000"/>
        </a:spcBef>
        <a:spcAft>
          <a:spcPct val="0"/>
        </a:spcAft>
        <a:buChar char="•"/>
        <a:defRPr sz="2169">
          <a:solidFill>
            <a:schemeClr val="tx1"/>
          </a:solidFill>
          <a:latin typeface="+mn-lt"/>
        </a:defRPr>
      </a:lvl2pPr>
      <a:lvl3pPr marL="1131737" indent="-225200" algn="l" defTabSz="905103" rtl="0" eaLnBrk="0" fontAlgn="base" hangingPunct="0">
        <a:spcBef>
          <a:spcPct val="20000"/>
        </a:spcBef>
        <a:spcAft>
          <a:spcPct val="0"/>
        </a:spcAft>
        <a:buChar char="•"/>
        <a:defRPr sz="1807">
          <a:solidFill>
            <a:schemeClr val="tx1"/>
          </a:solidFill>
          <a:latin typeface="+mn-lt"/>
        </a:defRPr>
      </a:lvl3pPr>
      <a:lvl4pPr marL="1585004" indent="-225200" algn="l" defTabSz="905103" rtl="0" eaLnBrk="0" fontAlgn="base" hangingPunct="0">
        <a:spcBef>
          <a:spcPct val="20000"/>
        </a:spcBef>
        <a:spcAft>
          <a:spcPct val="0"/>
        </a:spcAft>
        <a:defRPr sz="1807">
          <a:solidFill>
            <a:schemeClr val="tx1"/>
          </a:solidFill>
          <a:latin typeface="+mn-lt"/>
        </a:defRPr>
      </a:lvl4pPr>
      <a:lvl5pPr marL="2038273" indent="-225200" algn="l" defTabSz="905103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5pPr>
      <a:lvl6pPr marL="2452560" indent="-226612" algn="l" defTabSz="906444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6pPr>
      <a:lvl7pPr marL="2865623" indent="-226612" algn="l" defTabSz="906444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7pPr>
      <a:lvl8pPr marL="3278685" indent="-226612" algn="l" defTabSz="906444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8pPr>
      <a:lvl9pPr marL="3691748" indent="-226612" algn="l" defTabSz="906444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1pPr>
      <a:lvl2pPr marL="413062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2pPr>
      <a:lvl3pPr marL="826126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239188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4pPr>
      <a:lvl5pPr marL="1652251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5pPr>
      <a:lvl6pPr marL="2065312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6pPr>
      <a:lvl7pPr marL="2478377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7pPr>
      <a:lvl8pPr marL="2891440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8pPr>
      <a:lvl9pPr marL="3304501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C7D23-0E70-4F73-BE9E-852BDA2DE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578" y="2130129"/>
            <a:ext cx="9687290" cy="2426709"/>
          </a:xfrm>
        </p:spPr>
        <p:txBody>
          <a:bodyPr/>
          <a:lstStyle/>
          <a:p>
            <a:r>
              <a:rPr lang="en-US" sz="5400" dirty="0"/>
              <a:t>Input Modeling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A3489B-AB8C-4D88-A01C-063B42A3F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 561 Discrete-Event Simulation</a:t>
            </a:r>
          </a:p>
          <a:p>
            <a:r>
              <a:rPr lang="en-US" dirty="0"/>
              <a:t>Lesson 12</a:t>
            </a:r>
          </a:p>
        </p:txBody>
      </p:sp>
    </p:spTree>
    <p:extLst>
      <p:ext uri="{BB962C8B-B14F-4D97-AF65-F5344CB8AC3E}">
        <p14:creationId xmlns:p14="http://schemas.microsoft.com/office/powerpoint/2010/main" val="2180556989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A25C4-364D-4F43-991D-A945155C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136706870">
            <a:extLst>
              <a:ext uri="{FF2B5EF4-FFF2-40B4-BE49-F238E27FC236}">
                <a16:creationId xmlns:a16="http://schemas.microsoft.com/office/drawing/2014/main" id="{1EC3D898-6DD7-4FFB-8755-7BEBB955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03" y="169333"/>
            <a:ext cx="8930594" cy="651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31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9672-9554-4771-B063-396B1FCF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your histograms from </a:t>
            </a:r>
            <a:br>
              <a:rPr lang="en-US" dirty="0"/>
            </a:br>
            <a:r>
              <a:rPr lang="en-US" dirty="0"/>
              <a:t>the pre-work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(for TBA_Data.xlsx)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7F472-1E30-4104-842F-677E8E73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groups, compare histograms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Drill down into differences and justify your design choices (# bins, bin size,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E3F83-2A10-43B7-BFC4-07A5F01B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6640C-952E-4DD8-BBB7-20C3F51CC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291254"/>
            <a:ext cx="3462867" cy="20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4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A34F-47B0-4BBD-A209-332C16BF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are a qualitative approach;</a:t>
            </a:r>
            <a:br>
              <a:rPr lang="en-US" dirty="0"/>
            </a:br>
            <a:r>
              <a:rPr lang="en-US" dirty="0"/>
              <a:t>for a more quantitative result, use a Q-Q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B1830-A0EF-4734-939D-C1385D295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Quantile-Quantile plots rank ordered data against samples from target prob. distribution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where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are the sorted data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is the ranking (order) number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 target random variable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B1830-A0EF-4734-939D-C1385D295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0" t="-227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6739B-26AA-47F5-9CE8-572FAAA1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16347A-B265-4A4A-830F-8C683DB82D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If a Q-Q plot is roughly a straight line, then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likely a good choice of distribution family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16347A-B265-4A4A-830F-8C683DB82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1290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4F1A-8332-4878-8E4F-DC9ABD49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roughly straight line has slope 1, then the parameter values are also appropriate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More on parameter selection later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Straight lines at the tails are less important (and rare) versus the middle of the plot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Q-Q plot example in 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6709B-34EF-40BE-8871-7DA0FC2E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2CB2-4B15-42C0-A7FC-0AF55087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will never produce exact results, so you will need to make a judgement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E08E-3575-4EC2-9B6B-84FF4DA0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Points on Q-Q plot will never fall on exactly straight line, particularly at the extremes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ordered (sorted) values are </a:t>
            </a:r>
            <a:br>
              <a:rPr lang="en-US" dirty="0"/>
            </a:br>
            <a:r>
              <a:rPr lang="en-US" dirty="0"/>
              <a:t>ranked and therefore not independent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 points won’t be scattered about the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there’s no satisfactory choice, the empirical distribution is an option (but this has </a:t>
            </a:r>
            <a:r>
              <a:rPr lang="en-US" dirty="0">
                <a:solidFill>
                  <a:srgbClr val="FF0000"/>
                </a:solidFill>
              </a:rPr>
              <a:t>costs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A89F3-7C36-42C2-BF26-056AADDC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3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Input Modeling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collection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Input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Distribution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Goodness of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3A46-F809-41DA-847E-44B87762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you have selected a distribution family, you need to </a:t>
            </a:r>
            <a:r>
              <a:rPr lang="en-US" dirty="0">
                <a:solidFill>
                  <a:schemeClr val="accent6"/>
                </a:solidFill>
              </a:rPr>
              <a:t>estimate</a:t>
            </a:r>
            <a:r>
              <a:rPr lang="en-US" dirty="0"/>
              <a:t> the specific </a:t>
            </a:r>
            <a:r>
              <a:rPr lang="en-US" dirty="0">
                <a:solidFill>
                  <a:schemeClr val="accent1"/>
                </a:solidFill>
              </a:rPr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57AA-1BB0-4924-89DC-537C81956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“member” of the family fits your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 mean and variance are needed for many dist. families </a:t>
            </a:r>
            <a:r>
              <a:rPr lang="en-US" dirty="0">
                <a:solidFill>
                  <a:srgbClr val="FF0000"/>
                </a:solidFill>
              </a:rPr>
              <a:t>(not population variance!)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parameter</a:t>
            </a:r>
            <a:r>
              <a:rPr lang="en-US" dirty="0"/>
              <a:t> is an </a:t>
            </a:r>
            <a:r>
              <a:rPr lang="en-US" dirty="0">
                <a:solidFill>
                  <a:schemeClr val="accent1"/>
                </a:solidFill>
              </a:rPr>
              <a:t>unknown constant</a:t>
            </a:r>
            <a:r>
              <a:rPr lang="en-US" dirty="0"/>
              <a:t>, but an </a:t>
            </a:r>
            <a:r>
              <a:rPr lang="en-US" dirty="0">
                <a:solidFill>
                  <a:schemeClr val="accent6"/>
                </a:solidFill>
              </a:rPr>
              <a:t>estimator</a:t>
            </a:r>
            <a:r>
              <a:rPr lang="en-US" dirty="0"/>
              <a:t> is a </a:t>
            </a:r>
            <a:r>
              <a:rPr lang="en-US" dirty="0">
                <a:solidFill>
                  <a:schemeClr val="accent6"/>
                </a:solidFill>
              </a:rPr>
              <a:t>statistic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(i.e., random variable)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B45A-C31D-4678-8D0D-402C5505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2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3FBF-A02A-4656-9963-128273EA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mathematical procedures for estimating distribution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6B88-100B-4DCA-8C19-9D4A44910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442200" cy="45451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Method of Moments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Maximum Likelihood Estimation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each parameter estimate is a random variable, so they won’t be perfect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maximum likelihood </a:t>
            </a:r>
            <a:r>
              <a:rPr lang="en-US" dirty="0"/>
              <a:t>is that you’ll use software to get estimates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(more on that soon)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838FA-E18C-4252-9B54-9CDDF9FC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Input Modeling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collection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Input distribution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Distribution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Goodness of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13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B670-D3AF-425C-9820-16C4E6CE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you’ve picked a distribution for your data... Is it a good one? </a:t>
            </a:r>
            <a:r>
              <a:rPr lang="en-US" dirty="0">
                <a:solidFill>
                  <a:schemeClr val="accent1"/>
                </a:solidFill>
              </a:rPr>
              <a:t>How sure are you?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56C71-FC02-4EBE-8227-99E7A0221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Goodness of fit </a:t>
                </a:r>
                <a:r>
                  <a:rPr lang="en-US" dirty="0"/>
                  <a:t>tests lets us quantify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Such as:</a:t>
                </a:r>
              </a:p>
              <a:p>
                <a:pPr marL="0" indent="0">
                  <a:buNone/>
                </a:pPr>
                <a:r>
                  <a:rPr lang="en-US" dirty="0"/>
                  <a:t>	Chi-square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	Kolmogorov-Smirnov (K-S)</a:t>
                </a:r>
                <a:br>
                  <a:rPr lang="en-US" dirty="0"/>
                </a:br>
                <a:r>
                  <a:rPr lang="en-US" dirty="0"/>
                  <a:t>	Anderson-Darling (A-D)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the data comes from chosen dist.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56C71-FC02-4EBE-8227-99E7A0221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0" t="-2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6AFC0-D555-412C-8B7D-4F2365F4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FB37-B1A6-4C37-9BC6-554E6019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0C62-7744-434E-AF7E-8BFFAE36B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519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Appreciate that output quality is no better than input quality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Describe the four steps of input model development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Use a goodness of fit test to assess an input distribution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F8D85-52EA-4D94-9A96-9593C31C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79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9B8D-13E6-4F6A-B841-F603B55D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tests give us confidence in our choice, but no single correct dist. exists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EF35-8E50-461A-8966-BFC27246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>
                <a:solidFill>
                  <a:schemeClr val="accent6"/>
                </a:solidFill>
              </a:rPr>
              <a:t>very little </a:t>
            </a:r>
            <a:r>
              <a:rPr lang="en-US" dirty="0"/>
              <a:t>data, unlikely to reject any dist.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>
                <a:solidFill>
                  <a:schemeClr val="accent2"/>
                </a:solidFill>
              </a:rPr>
              <a:t>lots</a:t>
            </a:r>
            <a:r>
              <a:rPr lang="en-US" dirty="0"/>
              <a:t> of data, likely to reject all distributions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According to BCNN: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very little </a:t>
            </a:r>
            <a:r>
              <a:rPr lang="en-US" dirty="0"/>
              <a:t>&lt; 50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lots</a:t>
            </a:r>
            <a:r>
              <a:rPr lang="en-US" dirty="0"/>
              <a:t> &gt; 200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Key point: </a:t>
            </a:r>
            <a:r>
              <a:rPr lang="en-US" dirty="0"/>
              <a:t>tests provide evidence, not orders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C79D1-DE70-4B80-9B85-8C886EFC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AB10-B6EA-4770-AC43-4ED22281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“compares” sample data’s </a:t>
            </a:r>
            <a:br>
              <a:rPr lang="en-US" dirty="0"/>
            </a:br>
            <a:r>
              <a:rPr lang="en-US" dirty="0"/>
              <a:t>histogram to shape of the chosen pdf/</a:t>
            </a:r>
            <a:r>
              <a:rPr lang="en-US" dirty="0" err="1"/>
              <a:t>pmf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1822-DC46-4C27-8A10-49579F087C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 algn="r">
              <a:buNone/>
            </a:pPr>
            <a:br>
              <a:rPr lang="en-US" dirty="0"/>
            </a:br>
            <a:r>
              <a:rPr lang="en-US" dirty="0"/>
              <a:t>Preferred </a:t>
            </a:r>
            <a:br>
              <a:rPr lang="en-US" dirty="0"/>
            </a:br>
            <a:r>
              <a:rPr lang="en-US" dirty="0"/>
              <a:t># of bins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(for continuous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ADCDE37-B752-4926-AFA8-232C7A0FB6C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the data conforms to chosen dist.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the data does not conform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Arrange the data into bins and compute the </a:t>
                </a:r>
                <a:r>
                  <a:rPr lang="en-US" dirty="0">
                    <a:solidFill>
                      <a:schemeClr val="accent1"/>
                    </a:solidFill>
                  </a:rPr>
                  <a:t>observed</a:t>
                </a:r>
                <a:r>
                  <a:rPr lang="en-US" dirty="0"/>
                  <a:t> &amp; </a:t>
                </a:r>
                <a:r>
                  <a:rPr lang="en-US" dirty="0">
                    <a:solidFill>
                      <a:schemeClr val="accent6"/>
                    </a:solidFill>
                  </a:rPr>
                  <a:t>expected</a:t>
                </a:r>
                <a:r>
                  <a:rPr lang="en-US" dirty="0"/>
                  <a:t> (by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frequencies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ADCDE37-B752-4926-AFA8-232C7A0FB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750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1BF5E-9D42-4844-A659-BCC76A6B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3D88AC1-A707-4FFB-81E6-C04C791808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9378271"/>
                  </p:ext>
                </p:extLst>
              </p:nvPr>
            </p:nvGraphicFramePr>
            <p:xfrm>
              <a:off x="4038600" y="4536504"/>
              <a:ext cx="5116286" cy="231324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58143">
                      <a:extLst>
                        <a:ext uri="{9D8B030D-6E8A-4147-A177-3AD203B41FA5}">
                          <a16:colId xmlns:a16="http://schemas.microsoft.com/office/drawing/2014/main" val="1274244738"/>
                        </a:ext>
                      </a:extLst>
                    </a:gridCol>
                    <a:gridCol w="2558143">
                      <a:extLst>
                        <a:ext uri="{9D8B030D-6E8A-4147-A177-3AD203B41FA5}">
                          <a16:colId xmlns:a16="http://schemas.microsoft.com/office/drawing/2014/main" val="3428033744"/>
                        </a:ext>
                      </a:extLst>
                    </a:gridCol>
                  </a:tblGrid>
                  <a:tr h="39078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Sample size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marR="2743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# bins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328424"/>
                      </a:ext>
                    </a:extLst>
                  </a:tr>
                  <a:tr h="39783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</a:t>
                          </a:r>
                        </a:p>
                      </a:txBody>
                      <a:tcPr marR="2743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Don’t use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 test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231273"/>
                      </a:ext>
                    </a:extLst>
                  </a:tr>
                  <a:tr h="39078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50</a:t>
                          </a:r>
                        </a:p>
                      </a:txBody>
                      <a:tcPr marR="2743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 to 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839754"/>
                      </a:ext>
                    </a:extLst>
                  </a:tr>
                  <a:tr h="39078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100</a:t>
                          </a:r>
                        </a:p>
                      </a:txBody>
                      <a:tcPr marR="2743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10 to 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6590011"/>
                      </a:ext>
                    </a:extLst>
                  </a:tr>
                  <a:tr h="414065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&gt; </m:t>
                              </m:r>
                            </m:oMath>
                          </a14:m>
                          <a:r>
                            <a:rPr lang="en-US" sz="2400" dirty="0"/>
                            <a:t>100</a:t>
                          </a:r>
                        </a:p>
                      </a:txBody>
                      <a:tcPr marR="274320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√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400" dirty="0"/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3837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3D88AC1-A707-4FFB-81E6-C04C791808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9378271"/>
                  </p:ext>
                </p:extLst>
              </p:nvPr>
            </p:nvGraphicFramePr>
            <p:xfrm>
              <a:off x="4038600" y="4536504"/>
              <a:ext cx="5116286" cy="232149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58143">
                      <a:extLst>
                        <a:ext uri="{9D8B030D-6E8A-4147-A177-3AD203B41FA5}">
                          <a16:colId xmlns:a16="http://schemas.microsoft.com/office/drawing/2014/main" val="1274244738"/>
                        </a:ext>
                      </a:extLst>
                    </a:gridCol>
                    <a:gridCol w="2558143">
                      <a:extLst>
                        <a:ext uri="{9D8B030D-6E8A-4147-A177-3AD203B41FA5}">
                          <a16:colId xmlns:a16="http://schemas.microsoft.com/office/drawing/2014/main" val="342803374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274320">
                        <a:blipFill>
                          <a:blip r:embed="rId4"/>
                          <a:stretch>
                            <a:fillRect t="-9333" r="-100238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9333" r="-238" b="-4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1328424"/>
                      </a:ext>
                    </a:extLst>
                  </a:tr>
                  <a:tr h="46545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</a:t>
                          </a:r>
                        </a:p>
                      </a:txBody>
                      <a:tcPr marR="27432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6494" r="-238" b="-3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2312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50</a:t>
                          </a:r>
                        </a:p>
                      </a:txBody>
                      <a:tcPr marR="2743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 to 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8397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100</a:t>
                          </a:r>
                        </a:p>
                      </a:txBody>
                      <a:tcPr marR="27432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10 to 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6590011"/>
                      </a:ext>
                    </a:extLst>
                  </a:tr>
                  <a:tr h="484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R="274320">
                        <a:blipFill>
                          <a:blip r:embed="rId4"/>
                          <a:stretch>
                            <a:fillRect t="-386250" r="-100238" b="-2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86250" r="-238" b="-2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38379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0223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47CE-4A19-4DA2-AAA3-598524C0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Chi-square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056939-1B7E-495E-84E5-602905817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Test statistic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𝑇𝑆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where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observed</a:t>
                </a:r>
                <a:r>
                  <a:rPr lang="en-US" dirty="0"/>
                  <a:t> </a:t>
                </a:r>
                <a:r>
                  <a:rPr lang="en-US" sz="4000" baseline="-50000" dirty="0"/>
                  <a:t>frequency in </a:t>
                </a:r>
                <a14:m>
                  <m:oMath xmlns:m="http://schemas.openxmlformats.org/officeDocument/2006/math">
                    <m:r>
                      <a:rPr lang="en-US" sz="4000" baseline="-50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4000" baseline="-50000" dirty="0"/>
                  <a:t> interval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is </a:t>
                </a:r>
                <a:r>
                  <a:rPr lang="en-US" dirty="0">
                    <a:solidFill>
                      <a:schemeClr val="accent6"/>
                    </a:solidFill>
                  </a:rPr>
                  <a:t>expected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theoretical probability of an observation occurring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056939-1B7E-495E-84E5-602905817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0" t="-2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CC48A-3B4F-491B-AFF7-FE8AB82A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4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4AF5-F54E-4BF7-8661-8D83BB03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Chi-square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C1E79-71AC-461F-B5F2-5EDDC81F9D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2904067" cy="4560184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:endParaRPr lang="en-US" sz="2400" dirty="0"/>
              </a:p>
              <a:p>
                <a:pPr marL="0" indent="0" algn="r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pPr marL="0" indent="0" algn="r"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Just a mean,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Also variance,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b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b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 algn="r">
                  <a:buNone/>
                </a:pPr>
                <a:r>
                  <a:rPr lang="en-US" sz="2400" dirty="0"/>
                  <a:t>Bad fit: large TS</a:t>
                </a:r>
              </a:p>
              <a:p>
                <a:pPr marL="0" indent="0" algn="r">
                  <a:buNone/>
                </a:pPr>
                <a:r>
                  <a:rPr lang="en-US" sz="2400" dirty="0"/>
                  <a:t>Good fit: small 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C1E79-71AC-461F-B5F2-5EDDC81F9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2904067" cy="4560184"/>
              </a:xfrm>
              <a:blipFill>
                <a:blip r:embed="rId3"/>
                <a:stretch>
                  <a:fillRect l="-2935" r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8CEDE7-734E-4F03-A492-0C414833EDF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Critical value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# of bins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# of estimated parameters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𝐶𝑉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then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&amp; conclude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Else,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(we never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8CEDE7-734E-4F03-A492-0C414833E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750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174CB-A039-4E7D-B452-5B432F5E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98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4FEB-75D2-420D-A19A-61B0BCCE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example – sum of rolling 2d6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66400D-E3EC-4F0A-9797-88E10F64A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1. Generate sample data; let’s Monte Carlo!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Hypothesize a distribution (state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Choose bins; combine as needed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Compute TS &amp; CV; mimic BCNN Table 9.6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5. Conclude: reject/fail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66400D-E3EC-4F0A-9797-88E10F64A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0" t="-3217" r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FB2E4-4F1A-4971-B9A2-07E42E02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0FDFB-BCC9-45AF-9DDC-B8C633BF27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Kolmogorov-Smirnov test is a more powerful &amp; robust test for small samples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0FDFB-BCC9-45AF-9DDC-B8C633BF2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12903" r="-232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ACAAAD-C879-4DA9-AE78-845A33EE9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…but more conservative (smaller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 if parameter estimates were made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K-S compares </a:t>
                </a:r>
                <a:r>
                  <a:rPr lang="en-US" dirty="0" err="1"/>
                  <a:t>cdf</a:t>
                </a:r>
                <a:r>
                  <a:rPr lang="en-US" dirty="0"/>
                  <a:t> of chosen dist. </a:t>
                </a:r>
                <a:br>
                  <a:rPr lang="en-US" dirty="0"/>
                </a:br>
                <a:r>
                  <a:rPr lang="en-US" dirty="0"/>
                  <a:t>against the data’s empirical </a:t>
                </a:r>
                <a:r>
                  <a:rPr lang="en-US" dirty="0" err="1"/>
                  <a:t>cdf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effect, this takes the notion of a Q-Q plot and formalizes that into a hypothesis test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ACAAAD-C879-4DA9-AE78-845A33EE9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750" t="-2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C2844-442D-4A3F-8DBA-D939CAC5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7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77C4A-A2AB-406C-98E3-18C315A1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FB01E-A201-46E8-8634-CA22CD743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267" y="2781"/>
            <a:ext cx="9787466" cy="68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22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516E7F2-DF5E-49B3-8388-E0A4D9C01E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You can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-values for these 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(and probably any) </a:t>
                </a:r>
                <a:r>
                  <a:rPr lang="en-US" dirty="0"/>
                  <a:t>hypothesis tests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516E7F2-DF5E-49B3-8388-E0A4D9C01E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1290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1A23769-375D-40A2-9BAC-9B8AD1F0D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1825624"/>
                <a:ext cx="7315200" cy="45451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 opposed to directly comparing </a:t>
                </a:r>
                <a:br>
                  <a:rPr lang="en-US" dirty="0"/>
                </a:br>
                <a:r>
                  <a:rPr lang="en-US" dirty="0"/>
                  <a:t>test statistics and critical values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is a measure of fit:</a:t>
                </a:r>
                <a:br>
                  <a:rPr lang="en-US" dirty="0"/>
                </a:br>
                <a:r>
                  <a:rPr lang="en-US" dirty="0"/>
                  <a:t>	Large value = good fit =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	Small value = poor fit =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	(and conclude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Understanding this interpretation is important since most software will report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1A23769-375D-40A2-9BAC-9B8AD1F0D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1825624"/>
                <a:ext cx="7315200" cy="4545195"/>
              </a:xfrm>
              <a:blipFill>
                <a:blip r:embed="rId4"/>
                <a:stretch>
                  <a:fillRect l="-1750" t="-2279" r="-2417" b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3A2FF-1E1C-4FF1-A42B-BBAF6574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3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06B7-3CFC-4B49-8388-B3F9330F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exists for fitting distributions to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A49DA-0588-4E7E-AE0A-6000B79F8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1825624"/>
                <a:ext cx="7493000" cy="46656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Arena’s Input Analyzer, JMP, Python, R, 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These are great for a starting point, but you need to consider the process’ physical aspect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Don’t blindly accept software’s suggestion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Best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-value does not always mean best fit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Advice: inspect “best fit” w/ graphical methods</a:t>
                </a:r>
                <a:br>
                  <a:rPr lang="en-US" dirty="0"/>
                </a:br>
                <a:r>
                  <a:rPr lang="en-US" dirty="0"/>
                  <a:t>&amp; pivot to empirical distribution, if no good fits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A49DA-0588-4E7E-AE0A-6000B79F8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1825624"/>
                <a:ext cx="7493000" cy="4665667"/>
              </a:xfrm>
              <a:blipFill>
                <a:blip r:embed="rId3"/>
                <a:stretch>
                  <a:fillRect l="-1709" t="-2219" r="-570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411DD-9B79-416D-BC92-39BE75CF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Input Modeling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collection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Distribution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Goodness of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5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Input Modeling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collection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Distribution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Goodness of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8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FB37-B1A6-4C37-9BC6-554E6019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0C62-7744-434E-AF7E-8BFFAE36B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519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Appreciate that output quality is no better than input quality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Describe the four steps of input model development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Use a goodness of fit test to assess an input distribution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F8D85-52EA-4D94-9A96-9593C31C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14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944A-F50F-4AEA-9802-C069FDA2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Learning outcomes: </a:t>
            </a:r>
            <a:r>
              <a:rPr lang="en-US" dirty="0"/>
              <a:t>At the end of </a:t>
            </a:r>
            <a:br>
              <a:rPr lang="en-US" dirty="0"/>
            </a:br>
            <a:r>
              <a:rPr lang="en-US" dirty="0"/>
              <a:t>this course, students will be able to: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81BD-CF00-40B6-9E6B-CF23B254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5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 1. </a:t>
            </a:r>
            <a:r>
              <a:rPr lang="en-US" sz="2400" dirty="0">
                <a:solidFill>
                  <a:srgbClr val="0070C0"/>
                </a:solidFill>
              </a:rPr>
              <a:t>Construct or modify a simulation model </a:t>
            </a:r>
            <a:r>
              <a:rPr lang="en-US" sz="2400" dirty="0"/>
              <a:t>in response to a </a:t>
            </a:r>
            <a:br>
              <a:rPr lang="en-US" sz="2400" dirty="0"/>
            </a:br>
            <a:r>
              <a:rPr lang="en-US" sz="2400" dirty="0"/>
              <a:t>system description using discrete-event simulation methodology. 	 </a:t>
            </a:r>
          </a:p>
          <a:p>
            <a:pPr marL="0" indent="0">
              <a:buNone/>
            </a:pPr>
            <a:r>
              <a:rPr lang="en-US" sz="2400" dirty="0"/>
              <a:t>LO 2. Differentiate between important and trivial </a:t>
            </a:r>
            <a:r>
              <a:rPr lang="en-US" sz="2400" dirty="0">
                <a:solidFill>
                  <a:srgbClr val="0070C0"/>
                </a:solidFill>
              </a:rPr>
              <a:t>sources of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randomness or variability </a:t>
            </a:r>
            <a:r>
              <a:rPr lang="en-US" sz="2400" dirty="0"/>
              <a:t>in real-world processes.</a:t>
            </a:r>
          </a:p>
          <a:p>
            <a:pPr marL="0" indent="0">
              <a:buNone/>
            </a:pPr>
            <a:r>
              <a:rPr lang="en-US" sz="2400" dirty="0"/>
              <a:t>LO 3. Describe the </a:t>
            </a:r>
            <a:r>
              <a:rPr lang="en-US" sz="2400" dirty="0">
                <a:solidFill>
                  <a:srgbClr val="0070C0"/>
                </a:solidFill>
              </a:rPr>
              <a:t>theory</a:t>
            </a:r>
            <a:r>
              <a:rPr lang="en-US" sz="2400" dirty="0"/>
              <a:t> behind popular </a:t>
            </a:r>
            <a:r>
              <a:rPr lang="en-US" sz="2400" dirty="0">
                <a:solidFill>
                  <a:srgbClr val="0070C0"/>
                </a:solidFill>
              </a:rPr>
              <a:t>random variate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generation techniques </a:t>
            </a:r>
            <a:r>
              <a:rPr lang="en-US" sz="2400" dirty="0"/>
              <a:t>and understand how they are </a:t>
            </a:r>
            <a:br>
              <a:rPr lang="en-US" sz="2400" dirty="0"/>
            </a:br>
            <a:r>
              <a:rPr lang="en-US" sz="2400" dirty="0"/>
              <a:t>implemented in computer simulation.</a:t>
            </a:r>
          </a:p>
          <a:p>
            <a:pPr marL="0" indent="0">
              <a:buNone/>
            </a:pPr>
            <a:r>
              <a:rPr lang="en-US" sz="2400" dirty="0"/>
              <a:t>LO 4. Analyze the output of a computer simulation </a:t>
            </a:r>
            <a:r>
              <a:rPr lang="en-US" sz="2400" dirty="0">
                <a:solidFill>
                  <a:srgbClr val="0070C0"/>
                </a:solidFill>
              </a:rPr>
              <a:t>to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estimate system performance </a:t>
            </a:r>
            <a:r>
              <a:rPr lang="en-US" sz="2400" dirty="0"/>
              <a:t>parameters.</a:t>
            </a:r>
          </a:p>
          <a:p>
            <a:pPr marL="0" indent="0">
              <a:buNone/>
            </a:pPr>
            <a:r>
              <a:rPr lang="en-US" sz="2400" dirty="0"/>
              <a:t>LO 5. </a:t>
            </a:r>
            <a:r>
              <a:rPr lang="en-US" sz="2400" dirty="0">
                <a:solidFill>
                  <a:srgbClr val="0070C0"/>
                </a:solidFill>
              </a:rPr>
              <a:t>Evaluate alternative system designs </a:t>
            </a:r>
            <a:r>
              <a:rPr lang="en-US" sz="2400" dirty="0"/>
              <a:t>using simulation.</a:t>
            </a:r>
          </a:p>
          <a:p>
            <a:pPr marL="0" indent="0">
              <a:buNone/>
            </a:pPr>
            <a:r>
              <a:rPr lang="en-US" sz="2400" dirty="0"/>
              <a:t>LO 6. Carry out the process of model </a:t>
            </a:r>
            <a:r>
              <a:rPr lang="en-US" sz="2400" dirty="0">
                <a:solidFill>
                  <a:srgbClr val="0070C0"/>
                </a:solidFill>
              </a:rPr>
              <a:t>verification and validation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CEF3-B81F-4AF2-BA8A-11B2F196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BA2F-C826-4F6F-A530-983EC449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the data been collected correctly?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F0D6-E67C-4DD1-9FBE-25F2B57CB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important! Poor data </a:t>
            </a:r>
            <a:r>
              <a:rPr lang="en-US" dirty="0">
                <a:sym typeface="Wingdings" panose="05000000000000000000" pitchFamily="2" charset="2"/>
              </a:rPr>
              <a:t> poor models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Poor data: missed observations, wrong units, data censoring, measured wrong thing, …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Practice data collection &amp; check as you 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81F30-508A-4256-A6AC-85A2968B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EF99-92BA-45A9-A4D3-312BF1C9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the data is poor &amp; unsalvageable </a:t>
            </a:r>
            <a:br>
              <a:rPr lang="en-US" dirty="0"/>
            </a:br>
            <a:r>
              <a:rPr lang="en-US" dirty="0"/>
              <a:t>or that no data is available in the first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7E18-69CF-45C1-B9F8-60877216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Consult engineering data for process/product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SME opinions—they can estimate </a:t>
            </a:r>
            <a:br>
              <a:rPr lang="en-US" dirty="0"/>
            </a:br>
            <a:r>
              <a:rPr lang="en-US" dirty="0"/>
              <a:t>best-/worst-case, averages, variability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physical performance limits </a:t>
            </a:r>
            <a:br>
              <a:rPr lang="en-US" dirty="0"/>
            </a:br>
            <a:r>
              <a:rPr lang="en-US" dirty="0"/>
              <a:t>&amp; the nature of the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Uniform, triangular, &amp; beta often used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6F43-2EEE-4E0F-A398-D4519E3F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2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Input Modeling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collection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Distribution parameters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Goodness of fit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90C9FC-7B74-4F33-B252-1BAFFF6D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probability distribution has two parts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D61A6-5343-488F-9F04-FD6C2DDFD8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Family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B63F2D2-7EC6-47BE-BD66-09F7C2DD832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“named” distribution: gamma, normal, 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numbers/arguments for that family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Unique to each family, in number &amp; type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family</a:t>
                </a:r>
                <a:r>
                  <a:rPr lang="en-US" b="1" dirty="0"/>
                  <a:t>  </a:t>
                </a:r>
                <a:r>
                  <a:rPr lang="en-US" b="1" dirty="0">
                    <a:solidFill>
                      <a:schemeClr val="accent6"/>
                    </a:solidFill>
                  </a:rPr>
                  <a:t>parameters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normal</a:t>
                </a: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exponential</a:t>
                </a: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B63F2D2-7EC6-47BE-BD66-09F7C2DD8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50" t="-2270" r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B3446-9FB1-4712-8A31-1AA9D7D7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2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64F8-75EB-4BF7-8F70-15684724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by selecting a </a:t>
            </a:r>
            <a:r>
              <a:rPr lang="en-US" dirty="0">
                <a:solidFill>
                  <a:schemeClr val="accent1"/>
                </a:solidFill>
              </a:rPr>
              <a:t>family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the input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4DDD-104E-4E91-A08D-6DDAFEBF5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First, consider the context or </a:t>
            </a:r>
            <a:br>
              <a:rPr lang="en-US" dirty="0"/>
            </a:br>
            <a:r>
              <a:rPr lang="en-US" dirty="0"/>
              <a:t>physical basis of the input variable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 the list in BCNN 9.2.2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if sample data is available, </a:t>
            </a:r>
            <a:br>
              <a:rPr lang="en-US" dirty="0"/>
            </a:br>
            <a:r>
              <a:rPr lang="en-US" dirty="0"/>
              <a:t>examine a histogram or a Q-Q plot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is a good approximation; no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distribution exists for any stochastic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26129-5B34-40FF-BBA9-5D9F52B3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1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5626-6D63-4709-8F9F-00C5DC0B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are useful for determining the shape of a distribution, but care is needed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865A75-89B2-4EA6-BE93-A1AEE8A3E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9"/>
          <a:stretch/>
        </p:blipFill>
        <p:spPr>
          <a:xfrm>
            <a:off x="838200" y="1690692"/>
            <a:ext cx="2785534" cy="466862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CFD6E-F807-4849-8624-15BCA5832A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control the # of bins, and that </a:t>
            </a:r>
            <a:br>
              <a:rPr lang="en-US" dirty="0"/>
            </a:br>
            <a:r>
              <a:rPr lang="en-US" dirty="0"/>
              <a:t>affects the histogram’s shape quite a lot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is to capture the pdf or </a:t>
            </a:r>
            <a:r>
              <a:rPr lang="en-US" dirty="0" err="1"/>
              <a:t>pmf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data to compare to known distributions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3BAF6-6564-4751-B16C-591575EE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FIT style to use with title card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DDEDBD8FCDE849B9EC869A11D3DAFD" ma:contentTypeVersion="9" ma:contentTypeDescription="Create a new document." ma:contentTypeScope="" ma:versionID="8e2207acf2bd74f16e253cc5705bd380">
  <xsd:schema xmlns:xsd="http://www.w3.org/2001/XMLSchema" xmlns:xs="http://www.w3.org/2001/XMLSchema" xmlns:p="http://schemas.microsoft.com/office/2006/metadata/properties" xmlns:ns2="cca31fd3-e266-414b-ad9e-ba62e09589e8" targetNamespace="http://schemas.microsoft.com/office/2006/metadata/properties" ma:root="true" ma:fieldsID="a1d19c97fd285a5a0fcf4350cf376c34" ns2:_="">
    <xsd:import namespace="cca31fd3-e266-414b-ad9e-ba62e09589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31fd3-e266-414b-ad9e-ba62e09589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AE5CF4-357B-41FA-BFB2-0A8C2CCBC7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74CE9B-EBA7-40FE-A5F3-87A9BC440C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a31fd3-e266-414b-ad9e-ba62e09589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94CACF-E151-49B3-87CC-E5DF29ABD6D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ca31fd3-e266-414b-ad9e-ba62e09589e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72577</TotalTime>
  <Words>2009</Words>
  <Application>Microsoft Office PowerPoint</Application>
  <PresentationFormat>Widescreen</PresentationFormat>
  <Paragraphs>298</Paragraphs>
  <Slides>31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Office Theme</vt:lpstr>
      <vt:lpstr>AFIT style to use with title cards</vt:lpstr>
      <vt:lpstr>Input Modeling</vt:lpstr>
      <vt:lpstr>Lesson objectives</vt:lpstr>
      <vt:lpstr>Input Modeling</vt:lpstr>
      <vt:lpstr>Has the data been collected correctly? </vt:lpstr>
      <vt:lpstr>Suppose the data is poor &amp; unsalvageable  or that no data is available in the first place</vt:lpstr>
      <vt:lpstr>Input Modeling</vt:lpstr>
      <vt:lpstr>A probability distribution has two parts</vt:lpstr>
      <vt:lpstr>Start by selecting a family  for the input distribution</vt:lpstr>
      <vt:lpstr>Histograms are useful for determining the shape of a distribution, but care is needed</vt:lpstr>
      <vt:lpstr>PowerPoint Presentation</vt:lpstr>
      <vt:lpstr>Let’s look at your histograms from  the pre-work (for TBA_Data.xlsx)</vt:lpstr>
      <vt:lpstr>Histograms are a qualitative approach; for a more quantitative result, use a Q-Q plot</vt:lpstr>
      <vt:lpstr>If a Q-Q plot is roughly a straight line, then  X is likely a good choice of distribution family</vt:lpstr>
      <vt:lpstr>Sample data will never produce exact results, so you will need to make a judgement call</vt:lpstr>
      <vt:lpstr>Input Modeling</vt:lpstr>
      <vt:lpstr>Once you have selected a distribution family, you need to estimate the specific parameters</vt:lpstr>
      <vt:lpstr>There are mathematical procedures for estimating distribution parameters</vt:lpstr>
      <vt:lpstr>Input Modeling</vt:lpstr>
      <vt:lpstr>So you’ve picked a distribution for your data... Is it a good one? How sure are you?</vt:lpstr>
      <vt:lpstr>These tests give us confidence in our choice, but no single correct dist. exists in reality</vt:lpstr>
      <vt:lpstr>Chi-square test “compares” sample data’s  histogram to shape of the chosen pdf/pmf</vt:lpstr>
      <vt:lpstr>Chi-square test</vt:lpstr>
      <vt:lpstr>Chi-square test</vt:lpstr>
      <vt:lpstr>Chi-square test example – sum of rolling 2d6</vt:lpstr>
      <vt:lpstr>Kolmogorov-Smirnov test is a more powerful &amp; robust test for small samples or s=0</vt:lpstr>
      <vt:lpstr>PowerPoint Presentation</vt:lpstr>
      <vt:lpstr>You can compute p-values for these  (and probably any) hypothesis tests</vt:lpstr>
      <vt:lpstr>Software exists for fitting distributions to data</vt:lpstr>
      <vt:lpstr>Input Modeling</vt:lpstr>
      <vt:lpstr>Lesson objectives</vt:lpstr>
      <vt:lpstr>Learning outcomes: At the end of  this course, students will be able 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Garee</dc:creator>
  <cp:lastModifiedBy>GAREE, MICHAEL J Maj USAF AETC AFIT/ENS</cp:lastModifiedBy>
  <cp:revision>582</cp:revision>
  <cp:lastPrinted>2018-12-07T15:13:47Z</cp:lastPrinted>
  <dcterms:created xsi:type="dcterms:W3CDTF">2018-09-17T13:22:51Z</dcterms:created>
  <dcterms:modified xsi:type="dcterms:W3CDTF">2023-02-10T01:52:49Z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0x010100B0DDEDBD8FCDE849B9EC869A11D3DAFD</vt:lpwstr>
  </property>
</Properties>
</file>