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93" r:id="rId3"/>
    <p:sldId id="358" r:id="rId4"/>
    <p:sldId id="372" r:id="rId5"/>
    <p:sldId id="373" r:id="rId6"/>
    <p:sldId id="375" r:id="rId7"/>
    <p:sldId id="377" r:id="rId8"/>
    <p:sldId id="376" r:id="rId9"/>
    <p:sldId id="381" r:id="rId10"/>
    <p:sldId id="378" r:id="rId11"/>
    <p:sldId id="380" r:id="rId12"/>
    <p:sldId id="374" r:id="rId13"/>
    <p:sldId id="379" r:id="rId14"/>
    <p:sldId id="371" r:id="rId15"/>
    <p:sldId id="366" r:id="rId16"/>
    <p:sldId id="30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F601C"/>
    <a:srgbClr val="32B5FF"/>
    <a:srgbClr val="FFFFFF"/>
    <a:srgbClr val="FFC000"/>
    <a:srgbClr val="EBFC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0" autoAdjust="0"/>
    <p:restoredTop sz="94660"/>
  </p:normalViewPr>
  <p:slideViewPr>
    <p:cSldViewPr snapToGrid="0">
      <p:cViewPr varScale="1">
        <p:scale>
          <a:sx n="91" d="100"/>
          <a:sy n="91" d="100"/>
        </p:scale>
        <p:origin x="1158"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0120D2-09A7-49D7-8E2A-B59DCDB132AC}" type="datetimeFigureOut">
              <a:rPr lang="en-US" smtClean="0"/>
              <a:t>5/14/2023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8E7FC5-9760-45EC-B7B0-5CD23021B50F}" type="slidenum">
              <a:rPr lang="en-US" smtClean="0"/>
              <a:t>‹#›</a:t>
            </a:fld>
            <a:endParaRPr lang="en-US"/>
          </a:p>
        </p:txBody>
      </p:sp>
    </p:spTree>
    <p:extLst>
      <p:ext uri="{BB962C8B-B14F-4D97-AF65-F5344CB8AC3E}">
        <p14:creationId xmlns:p14="http://schemas.microsoft.com/office/powerpoint/2010/main" val="361226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C8BB-5110-4EA6-A3B8-EB6E47EE95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4C1035-4AE0-434E-948C-B9504D38A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E407B0-989C-4EE6-97EC-209AE390C2E0}"/>
              </a:ext>
            </a:extLst>
          </p:cNvPr>
          <p:cNvSpPr>
            <a:spLocks noGrp="1"/>
          </p:cNvSpPr>
          <p:nvPr>
            <p:ph type="dt" sz="half" idx="10"/>
          </p:nvPr>
        </p:nvSpPr>
        <p:spPr/>
        <p:txBody>
          <a:bodyPr/>
          <a:lstStyle/>
          <a:p>
            <a:fld id="{1E3CB61B-9B10-468C-BCCA-6683F0FD9860}" type="datetime1">
              <a:rPr lang="en-US" smtClean="0"/>
              <a:t>5/14/2023</a:t>
            </a:fld>
            <a:endParaRPr lang="en-US"/>
          </a:p>
        </p:txBody>
      </p:sp>
      <p:sp>
        <p:nvSpPr>
          <p:cNvPr id="5" name="Footer Placeholder 4">
            <a:extLst>
              <a:ext uri="{FF2B5EF4-FFF2-40B4-BE49-F238E27FC236}">
                <a16:creationId xmlns:a16="http://schemas.microsoft.com/office/drawing/2014/main" id="{34343420-186D-4C50-82D7-AE1324F59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D1138A-FC97-4EAD-B353-EB7042F7D489}"/>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7911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EB76D-B542-4D22-99C5-5394D42C66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7CFB52-7AF6-4F4C-B8E3-099F6B5B66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7DC30-4B5A-4F31-8091-10283D4A01F9}"/>
              </a:ext>
            </a:extLst>
          </p:cNvPr>
          <p:cNvSpPr>
            <a:spLocks noGrp="1"/>
          </p:cNvSpPr>
          <p:nvPr>
            <p:ph type="dt" sz="half" idx="10"/>
          </p:nvPr>
        </p:nvSpPr>
        <p:spPr/>
        <p:txBody>
          <a:bodyPr/>
          <a:lstStyle/>
          <a:p>
            <a:fld id="{D6AF222D-6278-43FC-8C37-AE787F3D7BAC}" type="datetime1">
              <a:rPr lang="en-US" smtClean="0"/>
              <a:t>5/14/2023</a:t>
            </a:fld>
            <a:endParaRPr lang="en-US"/>
          </a:p>
        </p:txBody>
      </p:sp>
      <p:sp>
        <p:nvSpPr>
          <p:cNvPr id="5" name="Footer Placeholder 4">
            <a:extLst>
              <a:ext uri="{FF2B5EF4-FFF2-40B4-BE49-F238E27FC236}">
                <a16:creationId xmlns:a16="http://schemas.microsoft.com/office/drawing/2014/main" id="{A19B8D35-4E9F-4D11-B0D6-F30D8EFF3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44DC0-36BA-42B4-9AAF-1158E8394F24}"/>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149149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33FBF4-DAC6-4D3A-AB6F-28A5332DC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F1A0D-F0CF-4908-8749-5317B58E3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26E3E-2FA7-4730-8F3A-7E09205B83F1}"/>
              </a:ext>
            </a:extLst>
          </p:cNvPr>
          <p:cNvSpPr>
            <a:spLocks noGrp="1"/>
          </p:cNvSpPr>
          <p:nvPr>
            <p:ph type="dt" sz="half" idx="10"/>
          </p:nvPr>
        </p:nvSpPr>
        <p:spPr/>
        <p:txBody>
          <a:bodyPr/>
          <a:lstStyle/>
          <a:p>
            <a:fld id="{21E4CE38-2ED1-4365-8A12-9000E964A14B}" type="datetime1">
              <a:rPr lang="en-US" smtClean="0"/>
              <a:t>5/14/2023</a:t>
            </a:fld>
            <a:endParaRPr lang="en-US"/>
          </a:p>
        </p:txBody>
      </p:sp>
      <p:sp>
        <p:nvSpPr>
          <p:cNvPr id="5" name="Footer Placeholder 4">
            <a:extLst>
              <a:ext uri="{FF2B5EF4-FFF2-40B4-BE49-F238E27FC236}">
                <a16:creationId xmlns:a16="http://schemas.microsoft.com/office/drawing/2014/main" id="{6A6D1FBC-F961-41BE-9CE6-0F7AE4E5C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F6BA0C-CF9B-4FF0-934D-C0E6518A8C09}"/>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20629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841D-5F6B-48FB-A189-500D9C6619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157C7-EC6C-4299-B5E9-820DC95929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480DA-A663-4242-BA64-BED9EB06B524}"/>
              </a:ext>
            </a:extLst>
          </p:cNvPr>
          <p:cNvSpPr>
            <a:spLocks noGrp="1"/>
          </p:cNvSpPr>
          <p:nvPr>
            <p:ph type="dt" sz="half" idx="10"/>
          </p:nvPr>
        </p:nvSpPr>
        <p:spPr/>
        <p:txBody>
          <a:bodyPr/>
          <a:lstStyle/>
          <a:p>
            <a:fld id="{1A3C129B-84D4-4895-A57F-C9A168B1AF20}" type="datetime1">
              <a:rPr lang="en-US" smtClean="0"/>
              <a:t>5/14/2023</a:t>
            </a:fld>
            <a:endParaRPr lang="en-US"/>
          </a:p>
        </p:txBody>
      </p:sp>
      <p:sp>
        <p:nvSpPr>
          <p:cNvPr id="5" name="Footer Placeholder 4">
            <a:extLst>
              <a:ext uri="{FF2B5EF4-FFF2-40B4-BE49-F238E27FC236}">
                <a16:creationId xmlns:a16="http://schemas.microsoft.com/office/drawing/2014/main" id="{98D59E46-0CDA-4C48-9B32-1645CFD8C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0A73B-4CE1-4B2A-BE9A-DD425E0D0485}"/>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54802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3ED9-1308-40E4-9F6D-72455E51E3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7CD2A0-0955-454D-AD78-3F96E4A370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1D545-79C5-4700-A463-D729C8EE2560}"/>
              </a:ext>
            </a:extLst>
          </p:cNvPr>
          <p:cNvSpPr>
            <a:spLocks noGrp="1"/>
          </p:cNvSpPr>
          <p:nvPr>
            <p:ph type="dt" sz="half" idx="10"/>
          </p:nvPr>
        </p:nvSpPr>
        <p:spPr/>
        <p:txBody>
          <a:bodyPr/>
          <a:lstStyle/>
          <a:p>
            <a:fld id="{547B82FF-B5C5-40CD-8BED-3FF940BA379B}" type="datetime1">
              <a:rPr lang="en-US" smtClean="0"/>
              <a:t>5/14/2023</a:t>
            </a:fld>
            <a:endParaRPr lang="en-US"/>
          </a:p>
        </p:txBody>
      </p:sp>
      <p:sp>
        <p:nvSpPr>
          <p:cNvPr id="5" name="Footer Placeholder 4">
            <a:extLst>
              <a:ext uri="{FF2B5EF4-FFF2-40B4-BE49-F238E27FC236}">
                <a16:creationId xmlns:a16="http://schemas.microsoft.com/office/drawing/2014/main" id="{559B4EFC-06F9-4541-8060-F2DFAEB75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F101F-7683-4935-8DF3-31B62527BF97}"/>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28889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C1AC-BE8D-4039-AA6A-7B8D7C31A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C2585B-6EA1-4780-A2C2-EEEF0E15D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271706-CA6F-4204-9E2E-23A09EBD68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8AB16-A15E-4B64-ACA2-A40D12BA0FC9}"/>
              </a:ext>
            </a:extLst>
          </p:cNvPr>
          <p:cNvSpPr>
            <a:spLocks noGrp="1"/>
          </p:cNvSpPr>
          <p:nvPr>
            <p:ph type="dt" sz="half" idx="10"/>
          </p:nvPr>
        </p:nvSpPr>
        <p:spPr/>
        <p:txBody>
          <a:bodyPr/>
          <a:lstStyle/>
          <a:p>
            <a:fld id="{C320992F-3070-4ACF-8FEA-6114F067733D}" type="datetime1">
              <a:rPr lang="en-US" smtClean="0"/>
              <a:t>5/14/2023</a:t>
            </a:fld>
            <a:endParaRPr lang="en-US"/>
          </a:p>
        </p:txBody>
      </p:sp>
      <p:sp>
        <p:nvSpPr>
          <p:cNvPr id="6" name="Footer Placeholder 5">
            <a:extLst>
              <a:ext uri="{FF2B5EF4-FFF2-40B4-BE49-F238E27FC236}">
                <a16:creationId xmlns:a16="http://schemas.microsoft.com/office/drawing/2014/main" id="{F0648B8F-B6D7-412A-98C6-B073CA29E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16152-5867-4C57-87EA-14BC26E392EE}"/>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99407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75D4-CC0A-4ACC-8E74-74DCF93E70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D1327B-4B45-4B83-856A-4F099E08D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16239-1AFD-4E0B-AC7D-B8835C780C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BCF42-368A-4197-BF19-4920610CEA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4023B-9D58-44B9-9FA7-3623A2F77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C4F912-CA91-46CB-B3D4-650CE4E441FA}"/>
              </a:ext>
            </a:extLst>
          </p:cNvPr>
          <p:cNvSpPr>
            <a:spLocks noGrp="1"/>
          </p:cNvSpPr>
          <p:nvPr>
            <p:ph type="dt" sz="half" idx="10"/>
          </p:nvPr>
        </p:nvSpPr>
        <p:spPr/>
        <p:txBody>
          <a:bodyPr/>
          <a:lstStyle/>
          <a:p>
            <a:fld id="{9F304CB5-6EAF-4571-8C8C-5647911465B9}" type="datetime1">
              <a:rPr lang="en-US" smtClean="0"/>
              <a:t>5/14/2023</a:t>
            </a:fld>
            <a:endParaRPr lang="en-US"/>
          </a:p>
        </p:txBody>
      </p:sp>
      <p:sp>
        <p:nvSpPr>
          <p:cNvPr id="8" name="Footer Placeholder 7">
            <a:extLst>
              <a:ext uri="{FF2B5EF4-FFF2-40B4-BE49-F238E27FC236}">
                <a16:creationId xmlns:a16="http://schemas.microsoft.com/office/drawing/2014/main" id="{4ED8CAB1-07B0-4100-BF70-BC3E8DC250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AD066-8A71-4981-9368-C6C400C5BEF1}"/>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172590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3F68-17D1-45BA-9A68-CF0FD1E96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FC1749-9690-4B21-AEB4-1B4E1DDCB9DD}"/>
              </a:ext>
            </a:extLst>
          </p:cNvPr>
          <p:cNvSpPr>
            <a:spLocks noGrp="1"/>
          </p:cNvSpPr>
          <p:nvPr>
            <p:ph type="dt" sz="half" idx="10"/>
          </p:nvPr>
        </p:nvSpPr>
        <p:spPr/>
        <p:txBody>
          <a:bodyPr/>
          <a:lstStyle/>
          <a:p>
            <a:fld id="{DCB80D06-DC00-4196-A084-D588F3E3213D}" type="datetime1">
              <a:rPr lang="en-US" smtClean="0"/>
              <a:t>5/14/2023</a:t>
            </a:fld>
            <a:endParaRPr lang="en-US"/>
          </a:p>
        </p:txBody>
      </p:sp>
      <p:sp>
        <p:nvSpPr>
          <p:cNvPr id="4" name="Footer Placeholder 3">
            <a:extLst>
              <a:ext uri="{FF2B5EF4-FFF2-40B4-BE49-F238E27FC236}">
                <a16:creationId xmlns:a16="http://schemas.microsoft.com/office/drawing/2014/main" id="{ECC7E616-1D5E-4955-B99A-B46038F9BB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F01031-D9CF-4691-9F76-EA4110077FC7}"/>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302870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DD26D-D15E-4122-87A9-9C0E55A0D94D}"/>
              </a:ext>
            </a:extLst>
          </p:cNvPr>
          <p:cNvSpPr>
            <a:spLocks noGrp="1"/>
          </p:cNvSpPr>
          <p:nvPr>
            <p:ph type="dt" sz="half" idx="10"/>
          </p:nvPr>
        </p:nvSpPr>
        <p:spPr/>
        <p:txBody>
          <a:bodyPr/>
          <a:lstStyle/>
          <a:p>
            <a:fld id="{F3E48072-430D-49EB-B577-F4176E402032}" type="datetime1">
              <a:rPr lang="en-US" smtClean="0"/>
              <a:t>5/14/2023</a:t>
            </a:fld>
            <a:endParaRPr lang="en-US"/>
          </a:p>
        </p:txBody>
      </p:sp>
      <p:sp>
        <p:nvSpPr>
          <p:cNvPr id="3" name="Footer Placeholder 2">
            <a:extLst>
              <a:ext uri="{FF2B5EF4-FFF2-40B4-BE49-F238E27FC236}">
                <a16:creationId xmlns:a16="http://schemas.microsoft.com/office/drawing/2014/main" id="{C40821C7-354C-48BE-BD4A-2169EF16F2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97826-1937-4025-BEC4-826482515A77}"/>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167182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20A8-09A5-41B9-A3AA-676AC1030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62F85C-8612-4578-BD6F-5918CE1D0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86A51F-C21B-4DB7-96B2-EB942909A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6E7D21-E650-4C8C-99FA-A9849A774DD7}"/>
              </a:ext>
            </a:extLst>
          </p:cNvPr>
          <p:cNvSpPr>
            <a:spLocks noGrp="1"/>
          </p:cNvSpPr>
          <p:nvPr>
            <p:ph type="dt" sz="half" idx="10"/>
          </p:nvPr>
        </p:nvSpPr>
        <p:spPr/>
        <p:txBody>
          <a:bodyPr/>
          <a:lstStyle/>
          <a:p>
            <a:fld id="{3A439EFE-0BA0-44FC-9200-656E4F28BB55}" type="datetime1">
              <a:rPr lang="en-US" smtClean="0"/>
              <a:t>5/14/2023</a:t>
            </a:fld>
            <a:endParaRPr lang="en-US"/>
          </a:p>
        </p:txBody>
      </p:sp>
      <p:sp>
        <p:nvSpPr>
          <p:cNvPr id="6" name="Footer Placeholder 5">
            <a:extLst>
              <a:ext uri="{FF2B5EF4-FFF2-40B4-BE49-F238E27FC236}">
                <a16:creationId xmlns:a16="http://schemas.microsoft.com/office/drawing/2014/main" id="{38C668B3-952E-481D-BC88-AF3FFDD91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51E69-B1A5-459C-A15C-4091C2CA3A2D}"/>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17575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A93E-FBE3-42A5-BCB3-C0CCD1213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E262CB-16C3-4CBE-8A65-8654B69670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1DE0D8-1C72-434A-904B-75283BD3A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9BD910-76DB-4ABD-AE28-3C4EA4195662}"/>
              </a:ext>
            </a:extLst>
          </p:cNvPr>
          <p:cNvSpPr>
            <a:spLocks noGrp="1"/>
          </p:cNvSpPr>
          <p:nvPr>
            <p:ph type="dt" sz="half" idx="10"/>
          </p:nvPr>
        </p:nvSpPr>
        <p:spPr/>
        <p:txBody>
          <a:bodyPr/>
          <a:lstStyle/>
          <a:p>
            <a:fld id="{1EE5094C-DE41-49DE-8E91-2E965C77C6B5}" type="datetime1">
              <a:rPr lang="en-US" smtClean="0"/>
              <a:t>5/14/2023</a:t>
            </a:fld>
            <a:endParaRPr lang="en-US"/>
          </a:p>
        </p:txBody>
      </p:sp>
      <p:sp>
        <p:nvSpPr>
          <p:cNvPr id="6" name="Footer Placeholder 5">
            <a:extLst>
              <a:ext uri="{FF2B5EF4-FFF2-40B4-BE49-F238E27FC236}">
                <a16:creationId xmlns:a16="http://schemas.microsoft.com/office/drawing/2014/main" id="{F3AABC8E-D982-4F53-8B3A-48AC0811E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FD5B2-1F31-43FA-A1D4-326F09B3B82D}"/>
              </a:ext>
            </a:extLst>
          </p:cNvPr>
          <p:cNvSpPr>
            <a:spLocks noGrp="1"/>
          </p:cNvSpPr>
          <p:nvPr>
            <p:ph type="sldNum" sz="quarter" idx="12"/>
          </p:nvPr>
        </p:nvSpPr>
        <p:spPr/>
        <p:txBody>
          <a:bodyPr/>
          <a:lstStyle/>
          <a:p>
            <a:fld id="{9787E1EA-4FEB-42A5-9986-95DFBBF7BC09}" type="slidenum">
              <a:rPr lang="en-US" smtClean="0"/>
              <a:t>‹#›</a:t>
            </a:fld>
            <a:endParaRPr lang="en-US"/>
          </a:p>
        </p:txBody>
      </p:sp>
    </p:spTree>
    <p:extLst>
      <p:ext uri="{BB962C8B-B14F-4D97-AF65-F5344CB8AC3E}">
        <p14:creationId xmlns:p14="http://schemas.microsoft.com/office/powerpoint/2010/main" val="297399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EBC5C-5300-4B84-8142-B197694EF0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DD4B60-77B2-4645-9BCB-85EF1C1BD2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41A4F-2313-46D7-A62B-AF6047D72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0729B-6048-4F5B-B83D-21F64647516E}" type="datetime1">
              <a:rPr lang="en-US" smtClean="0"/>
              <a:t>5/14/2023</a:t>
            </a:fld>
            <a:endParaRPr lang="en-US"/>
          </a:p>
        </p:txBody>
      </p:sp>
      <p:sp>
        <p:nvSpPr>
          <p:cNvPr id="5" name="Footer Placeholder 4">
            <a:extLst>
              <a:ext uri="{FF2B5EF4-FFF2-40B4-BE49-F238E27FC236}">
                <a16:creationId xmlns:a16="http://schemas.microsoft.com/office/drawing/2014/main" id="{B2A6A133-E0B9-405F-9A28-C4CF10B790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6EA66-9FA2-4DAA-BEC7-AF6FDE9E4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7E1EA-4FEB-42A5-9986-95DFBBF7BC09}" type="slidenum">
              <a:rPr lang="en-US" smtClean="0"/>
              <a:t>‹#›</a:t>
            </a:fld>
            <a:endParaRPr lang="en-US"/>
          </a:p>
        </p:txBody>
      </p:sp>
    </p:spTree>
    <p:extLst>
      <p:ext uri="{BB962C8B-B14F-4D97-AF65-F5344CB8AC3E}">
        <p14:creationId xmlns:p14="http://schemas.microsoft.com/office/powerpoint/2010/main" val="3330156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ftaliharris.com/blog/visualizing-k-means-clustering/" TargetMode="External"/><Relationship Id="rId2" Type="http://schemas.openxmlformats.org/officeDocument/2006/relationships/hyperlink" Target="https://cartography-playground.gitlab.io/playgrounds/clustering-comparison/" TargetMode="External"/><Relationship Id="rId1" Type="http://schemas.openxmlformats.org/officeDocument/2006/relationships/slideLayout" Target="../slideLayouts/slideLayout2.xml"/><Relationship Id="rId4" Type="http://schemas.openxmlformats.org/officeDocument/2006/relationships/hyperlink" Target="https://www.naftaliharris.com/blog/visualizing-dbscan-cluste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istill.pub/2016/misread-tsn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mlplaygrounds.com/machine/learning/PCA.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8FC0-3625-4E87-A050-4CD2993CCE46}"/>
              </a:ext>
            </a:extLst>
          </p:cNvPr>
          <p:cNvSpPr>
            <a:spLocks noGrp="1"/>
          </p:cNvSpPr>
          <p:nvPr>
            <p:ph type="ctrTitle"/>
          </p:nvPr>
        </p:nvSpPr>
        <p:spPr/>
        <p:txBody>
          <a:bodyPr/>
          <a:lstStyle/>
          <a:p>
            <a:r>
              <a:rPr lang="en-US" dirty="0"/>
              <a:t>CSCE 623 In Class Day 16</a:t>
            </a:r>
          </a:p>
        </p:txBody>
      </p:sp>
      <p:sp>
        <p:nvSpPr>
          <p:cNvPr id="3" name="Subtitle 2">
            <a:extLst>
              <a:ext uri="{FF2B5EF4-FFF2-40B4-BE49-F238E27FC236}">
                <a16:creationId xmlns:a16="http://schemas.microsoft.com/office/drawing/2014/main" id="{12B45B88-95EC-4900-8ECA-A1725B9E2338}"/>
              </a:ext>
            </a:extLst>
          </p:cNvPr>
          <p:cNvSpPr>
            <a:spLocks noGrp="1"/>
          </p:cNvSpPr>
          <p:nvPr>
            <p:ph type="subTitle" idx="1"/>
          </p:nvPr>
        </p:nvSpPr>
        <p:spPr/>
        <p:txBody>
          <a:bodyPr/>
          <a:lstStyle/>
          <a:p>
            <a:r>
              <a:rPr lang="en-US" dirty="0"/>
              <a:t>Synchronous session</a:t>
            </a:r>
          </a:p>
        </p:txBody>
      </p:sp>
    </p:spTree>
    <p:extLst>
      <p:ext uri="{BB962C8B-B14F-4D97-AF65-F5344CB8AC3E}">
        <p14:creationId xmlns:p14="http://schemas.microsoft.com/office/powerpoint/2010/main" val="107005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116A-8C75-B661-12DA-EA8285518018}"/>
              </a:ext>
            </a:extLst>
          </p:cNvPr>
          <p:cNvSpPr>
            <a:spLocks noGrp="1"/>
          </p:cNvSpPr>
          <p:nvPr>
            <p:ph type="title"/>
          </p:nvPr>
        </p:nvSpPr>
        <p:spPr/>
        <p:txBody>
          <a:bodyPr/>
          <a:lstStyle/>
          <a:p>
            <a:r>
              <a:rPr lang="en-US" dirty="0"/>
              <a:t>K-means &amp; DBSCAN clustering playgrounds</a:t>
            </a:r>
          </a:p>
        </p:txBody>
      </p:sp>
      <p:sp>
        <p:nvSpPr>
          <p:cNvPr id="3" name="Content Placeholder 2">
            <a:extLst>
              <a:ext uri="{FF2B5EF4-FFF2-40B4-BE49-F238E27FC236}">
                <a16:creationId xmlns:a16="http://schemas.microsoft.com/office/drawing/2014/main" id="{542F3234-4FF9-E131-2D2F-2AA1A7E620DF}"/>
              </a:ext>
            </a:extLst>
          </p:cNvPr>
          <p:cNvSpPr>
            <a:spLocks noGrp="1"/>
          </p:cNvSpPr>
          <p:nvPr>
            <p:ph idx="1"/>
          </p:nvPr>
        </p:nvSpPr>
        <p:spPr/>
        <p:txBody>
          <a:bodyPr/>
          <a:lstStyle/>
          <a:p>
            <a:r>
              <a:rPr lang="en-US" dirty="0">
                <a:hlinkClick r:id="rId2"/>
              </a:rPr>
              <a:t>https://cartography-playground.gitlab.io/playgrounds/clustering-comparison/</a:t>
            </a:r>
            <a:r>
              <a:rPr lang="en-US" dirty="0"/>
              <a:t> (K-means; DBSCAN)</a:t>
            </a:r>
          </a:p>
          <a:p>
            <a:r>
              <a:rPr lang="en-US" dirty="0">
                <a:hlinkClick r:id="rId3"/>
              </a:rPr>
              <a:t>https://www.naftaliharris.com/blog/visualizing-k-means-clustering/</a:t>
            </a:r>
            <a:endParaRPr lang="en-US" dirty="0"/>
          </a:p>
          <a:p>
            <a:r>
              <a:rPr lang="en-US" dirty="0">
                <a:hlinkClick r:id="rId4"/>
              </a:rPr>
              <a:t>https://www.naftaliharris.com/blog/visualizing-dbscan-clustering/</a:t>
            </a:r>
            <a:endParaRPr lang="en-US" dirty="0"/>
          </a:p>
          <a:p>
            <a:endParaRPr lang="en-US" dirty="0"/>
          </a:p>
        </p:txBody>
      </p:sp>
      <p:sp>
        <p:nvSpPr>
          <p:cNvPr id="4" name="Slide Number Placeholder 3">
            <a:extLst>
              <a:ext uri="{FF2B5EF4-FFF2-40B4-BE49-F238E27FC236}">
                <a16:creationId xmlns:a16="http://schemas.microsoft.com/office/drawing/2014/main" id="{998ADFFB-AD1B-5FE8-F57A-1A426829923E}"/>
              </a:ext>
            </a:extLst>
          </p:cNvPr>
          <p:cNvSpPr>
            <a:spLocks noGrp="1"/>
          </p:cNvSpPr>
          <p:nvPr>
            <p:ph type="sldNum" sz="quarter" idx="12"/>
          </p:nvPr>
        </p:nvSpPr>
        <p:spPr/>
        <p:txBody>
          <a:bodyPr/>
          <a:lstStyle/>
          <a:p>
            <a:fld id="{9787E1EA-4FEB-42A5-9986-95DFBBF7BC09}" type="slidenum">
              <a:rPr lang="en-US" smtClean="0"/>
              <a:t>10</a:t>
            </a:fld>
            <a:endParaRPr lang="en-US"/>
          </a:p>
        </p:txBody>
      </p:sp>
    </p:spTree>
    <p:extLst>
      <p:ext uri="{BB962C8B-B14F-4D97-AF65-F5344CB8AC3E}">
        <p14:creationId xmlns:p14="http://schemas.microsoft.com/office/powerpoint/2010/main" val="3218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0B04-A478-3576-2C3B-1604E690999A}"/>
              </a:ext>
            </a:extLst>
          </p:cNvPr>
          <p:cNvSpPr>
            <a:spLocks noGrp="1"/>
          </p:cNvSpPr>
          <p:nvPr>
            <p:ph type="title"/>
          </p:nvPr>
        </p:nvSpPr>
        <p:spPr/>
        <p:txBody>
          <a:bodyPr/>
          <a:lstStyle/>
          <a:p>
            <a:r>
              <a:rPr lang="en-US" dirty="0"/>
              <a:t>t-SNE (</a:t>
            </a:r>
            <a:r>
              <a:rPr lang="en-US" sz="4400" dirty="0"/>
              <a:t>t-distributed </a:t>
            </a:r>
            <a:r>
              <a:rPr lang="en-US" sz="4400" dirty="0">
                <a:solidFill>
                  <a:srgbClr val="FF0000"/>
                </a:solidFill>
              </a:rPr>
              <a:t>stochastic</a:t>
            </a:r>
            <a:r>
              <a:rPr lang="en-US" sz="4400" dirty="0"/>
              <a:t> neighbor embedding</a:t>
            </a:r>
            <a:r>
              <a:rPr lang="en-US" dirty="0"/>
              <a:t>)</a:t>
            </a:r>
          </a:p>
        </p:txBody>
      </p:sp>
      <p:sp>
        <p:nvSpPr>
          <p:cNvPr id="3" name="Content Placeholder 2">
            <a:extLst>
              <a:ext uri="{FF2B5EF4-FFF2-40B4-BE49-F238E27FC236}">
                <a16:creationId xmlns:a16="http://schemas.microsoft.com/office/drawing/2014/main" id="{632E343D-D4A4-21C3-B09C-5CE4F570D321}"/>
              </a:ext>
            </a:extLst>
          </p:cNvPr>
          <p:cNvSpPr>
            <a:spLocks noGrp="1"/>
          </p:cNvSpPr>
          <p:nvPr>
            <p:ph idx="1"/>
          </p:nvPr>
        </p:nvSpPr>
        <p:spPr/>
        <p:txBody>
          <a:bodyPr/>
          <a:lstStyle/>
          <a:p>
            <a:r>
              <a:rPr lang="en-US" dirty="0"/>
              <a:t>Visualization technique</a:t>
            </a:r>
          </a:p>
          <a:p>
            <a:r>
              <a:rPr lang="en-US" dirty="0"/>
              <a:t>Purpose:</a:t>
            </a:r>
          </a:p>
          <a:p>
            <a:pPr lvl="1"/>
            <a:r>
              <a:rPr lang="en-US" dirty="0"/>
              <a:t>Given a set of points in high-d space</a:t>
            </a:r>
          </a:p>
          <a:p>
            <a:pPr lvl="1"/>
            <a:r>
              <a:rPr lang="en-US" dirty="0"/>
              <a:t>Find a representation of those points in lower-d space (2D plane)</a:t>
            </a:r>
          </a:p>
          <a:p>
            <a:r>
              <a:rPr lang="en-US" dirty="0"/>
              <a:t>Method: Nonlinear transformations differ on different regions</a:t>
            </a:r>
          </a:p>
          <a:p>
            <a:r>
              <a:rPr lang="en-US" dirty="0"/>
              <a:t>Tunable parameter “Perplexity”</a:t>
            </a:r>
          </a:p>
          <a:p>
            <a:pPr lvl="1"/>
            <a:r>
              <a:rPr lang="en-US" dirty="0"/>
              <a:t>Balances attention between global and local aspects of neighbor closeness</a:t>
            </a:r>
          </a:p>
          <a:p>
            <a:pPr lvl="1"/>
            <a:r>
              <a:rPr lang="en-US" dirty="0"/>
              <a:t>Stochastic: May need to run multiple times w/ different settings</a:t>
            </a:r>
          </a:p>
        </p:txBody>
      </p:sp>
      <p:sp>
        <p:nvSpPr>
          <p:cNvPr id="4" name="Slide Number Placeholder 3">
            <a:extLst>
              <a:ext uri="{FF2B5EF4-FFF2-40B4-BE49-F238E27FC236}">
                <a16:creationId xmlns:a16="http://schemas.microsoft.com/office/drawing/2014/main" id="{833E7DAA-F2F4-8E5B-2E91-C94E1D45627D}"/>
              </a:ext>
            </a:extLst>
          </p:cNvPr>
          <p:cNvSpPr>
            <a:spLocks noGrp="1"/>
          </p:cNvSpPr>
          <p:nvPr>
            <p:ph type="sldNum" sz="quarter" idx="12"/>
          </p:nvPr>
        </p:nvSpPr>
        <p:spPr/>
        <p:txBody>
          <a:bodyPr/>
          <a:lstStyle/>
          <a:p>
            <a:fld id="{9787E1EA-4FEB-42A5-9986-95DFBBF7BC09}" type="slidenum">
              <a:rPr lang="en-US" smtClean="0"/>
              <a:t>11</a:t>
            </a:fld>
            <a:endParaRPr lang="en-US"/>
          </a:p>
        </p:txBody>
      </p:sp>
    </p:spTree>
    <p:extLst>
      <p:ext uri="{BB962C8B-B14F-4D97-AF65-F5344CB8AC3E}">
        <p14:creationId xmlns:p14="http://schemas.microsoft.com/office/powerpoint/2010/main" val="41140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22C4-B9E3-4C13-856C-579C8DBF110A}"/>
              </a:ext>
            </a:extLst>
          </p:cNvPr>
          <p:cNvSpPr>
            <a:spLocks noGrp="1"/>
          </p:cNvSpPr>
          <p:nvPr>
            <p:ph type="title"/>
          </p:nvPr>
        </p:nvSpPr>
        <p:spPr/>
        <p:txBody>
          <a:bodyPr>
            <a:normAutofit/>
          </a:bodyPr>
          <a:lstStyle/>
          <a:p>
            <a:r>
              <a:rPr lang="en-US" dirty="0"/>
              <a:t>t-SNE things to be aware of</a:t>
            </a:r>
          </a:p>
        </p:txBody>
      </p:sp>
      <p:sp>
        <p:nvSpPr>
          <p:cNvPr id="3" name="Content Placeholder 2">
            <a:extLst>
              <a:ext uri="{FF2B5EF4-FFF2-40B4-BE49-F238E27FC236}">
                <a16:creationId xmlns:a16="http://schemas.microsoft.com/office/drawing/2014/main" id="{36B36D09-72BB-4906-BFDF-24F29B3B531F}"/>
              </a:ext>
            </a:extLst>
          </p:cNvPr>
          <p:cNvSpPr>
            <a:spLocks noGrp="1"/>
          </p:cNvSpPr>
          <p:nvPr>
            <p:ph idx="1"/>
          </p:nvPr>
        </p:nvSpPr>
        <p:spPr>
          <a:xfrm>
            <a:off x="838200" y="1412111"/>
            <a:ext cx="10515600" cy="4764852"/>
          </a:xfrm>
        </p:spPr>
        <p:txBody>
          <a:bodyPr/>
          <a:lstStyle/>
          <a:p>
            <a:r>
              <a:rPr lang="en-US" dirty="0"/>
              <a:t>Things to consider</a:t>
            </a:r>
          </a:p>
          <a:p>
            <a:pPr lvl="1"/>
            <a:r>
              <a:rPr lang="en-US" dirty="0"/>
              <a:t>Stochastic!</a:t>
            </a:r>
          </a:p>
          <a:p>
            <a:pPr lvl="1"/>
            <a:r>
              <a:rPr lang="en-US" dirty="0"/>
              <a:t>Could be used for visual clustering, but interpretation of the visualization should be loose – inter-point and inter-cluster distances are not indicative of distances in feature space</a:t>
            </a:r>
          </a:p>
          <a:p>
            <a:pPr lvl="1"/>
            <a:r>
              <a:rPr lang="en-US" dirty="0"/>
              <a:t>Designed for data visualization… not as a preprocessing step: </a:t>
            </a:r>
            <a:r>
              <a:rPr lang="en-US" i="1" dirty="0"/>
              <a:t>the output is the visualization</a:t>
            </a:r>
          </a:p>
          <a:p>
            <a:pPr lvl="1"/>
            <a:r>
              <a:rPr lang="en-US" dirty="0"/>
              <a:t>One way function… No way to invert a point back to original feature space</a:t>
            </a:r>
          </a:p>
        </p:txBody>
      </p:sp>
      <p:sp>
        <p:nvSpPr>
          <p:cNvPr id="4" name="Slide Number Placeholder 3">
            <a:extLst>
              <a:ext uri="{FF2B5EF4-FFF2-40B4-BE49-F238E27FC236}">
                <a16:creationId xmlns:a16="http://schemas.microsoft.com/office/drawing/2014/main" id="{41EEC555-5E56-4B1F-A02F-263DA7D581C7}"/>
              </a:ext>
            </a:extLst>
          </p:cNvPr>
          <p:cNvSpPr>
            <a:spLocks noGrp="1"/>
          </p:cNvSpPr>
          <p:nvPr>
            <p:ph type="sldNum" sz="quarter" idx="12"/>
          </p:nvPr>
        </p:nvSpPr>
        <p:spPr/>
        <p:txBody>
          <a:bodyPr/>
          <a:lstStyle/>
          <a:p>
            <a:fld id="{9787E1EA-4FEB-42A5-9986-95DFBBF7BC09}" type="slidenum">
              <a:rPr lang="en-US" smtClean="0"/>
              <a:t>12</a:t>
            </a:fld>
            <a:endParaRPr lang="en-US"/>
          </a:p>
        </p:txBody>
      </p:sp>
      <p:pic>
        <p:nvPicPr>
          <p:cNvPr id="5" name="Picture 4">
            <a:extLst>
              <a:ext uri="{FF2B5EF4-FFF2-40B4-BE49-F238E27FC236}">
                <a16:creationId xmlns:a16="http://schemas.microsoft.com/office/drawing/2014/main" id="{A7B3B5C1-0A85-4A90-9399-322F9A3D212F}"/>
              </a:ext>
            </a:extLst>
          </p:cNvPr>
          <p:cNvPicPr>
            <a:picLocks noChangeAspect="1"/>
          </p:cNvPicPr>
          <p:nvPr/>
        </p:nvPicPr>
        <p:blipFill>
          <a:blip r:embed="rId2"/>
          <a:stretch>
            <a:fillRect/>
          </a:stretch>
        </p:blipFill>
        <p:spPr>
          <a:xfrm>
            <a:off x="4632431" y="4484844"/>
            <a:ext cx="4477407" cy="2054068"/>
          </a:xfrm>
          <a:prstGeom prst="rect">
            <a:avLst/>
          </a:prstGeom>
        </p:spPr>
      </p:pic>
      <p:sp>
        <p:nvSpPr>
          <p:cNvPr id="6" name="TextBox 5">
            <a:extLst>
              <a:ext uri="{FF2B5EF4-FFF2-40B4-BE49-F238E27FC236}">
                <a16:creationId xmlns:a16="http://schemas.microsoft.com/office/drawing/2014/main" id="{2286277F-E8DF-405C-A4CD-B4070BD743B1}"/>
              </a:ext>
            </a:extLst>
          </p:cNvPr>
          <p:cNvSpPr txBox="1"/>
          <p:nvPr/>
        </p:nvSpPr>
        <p:spPr>
          <a:xfrm>
            <a:off x="2207173" y="6504863"/>
            <a:ext cx="7416710" cy="276999"/>
          </a:xfrm>
          <a:prstGeom prst="rect">
            <a:avLst/>
          </a:prstGeom>
          <a:noFill/>
        </p:spPr>
        <p:txBody>
          <a:bodyPr wrap="none" rtlCol="0">
            <a:spAutoFit/>
          </a:bodyPr>
          <a:lstStyle/>
          <a:p>
            <a:r>
              <a:rPr lang="en-US" sz="1200" dirty="0"/>
              <a:t>https://towardsdatascience.com/visualising-high-dimensional-datasets-using-pca-and-t-sne-in-python-8ef87e7915b</a:t>
            </a:r>
          </a:p>
        </p:txBody>
      </p:sp>
      <p:pic>
        <p:nvPicPr>
          <p:cNvPr id="7" name="Picture 6">
            <a:extLst>
              <a:ext uri="{FF2B5EF4-FFF2-40B4-BE49-F238E27FC236}">
                <a16:creationId xmlns:a16="http://schemas.microsoft.com/office/drawing/2014/main" id="{382D3D37-B510-4CAF-A9DE-F378DA3EC524}"/>
              </a:ext>
            </a:extLst>
          </p:cNvPr>
          <p:cNvPicPr>
            <a:picLocks noChangeAspect="1"/>
          </p:cNvPicPr>
          <p:nvPr/>
        </p:nvPicPr>
        <p:blipFill>
          <a:blip r:embed="rId3"/>
          <a:stretch>
            <a:fillRect/>
          </a:stretch>
        </p:blipFill>
        <p:spPr>
          <a:xfrm>
            <a:off x="2467728" y="4909883"/>
            <a:ext cx="2012304" cy="1013816"/>
          </a:xfrm>
          <a:prstGeom prst="rect">
            <a:avLst/>
          </a:prstGeom>
        </p:spPr>
      </p:pic>
    </p:spTree>
    <p:extLst>
      <p:ext uri="{BB962C8B-B14F-4D97-AF65-F5344CB8AC3E}">
        <p14:creationId xmlns:p14="http://schemas.microsoft.com/office/powerpoint/2010/main" val="152491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0ECE0-7350-C566-4086-B4B5BF5661E1}"/>
              </a:ext>
            </a:extLst>
          </p:cNvPr>
          <p:cNvSpPr>
            <a:spLocks noGrp="1"/>
          </p:cNvSpPr>
          <p:nvPr>
            <p:ph type="title"/>
          </p:nvPr>
        </p:nvSpPr>
        <p:spPr/>
        <p:txBody>
          <a:bodyPr/>
          <a:lstStyle/>
          <a:p>
            <a:r>
              <a:rPr lang="en-US" dirty="0"/>
              <a:t>t-SNE playground</a:t>
            </a:r>
          </a:p>
        </p:txBody>
      </p:sp>
      <p:sp>
        <p:nvSpPr>
          <p:cNvPr id="3" name="Content Placeholder 2">
            <a:extLst>
              <a:ext uri="{FF2B5EF4-FFF2-40B4-BE49-F238E27FC236}">
                <a16:creationId xmlns:a16="http://schemas.microsoft.com/office/drawing/2014/main" id="{0ECC3AD8-37F8-B182-74B6-61862D34A23A}"/>
              </a:ext>
            </a:extLst>
          </p:cNvPr>
          <p:cNvSpPr>
            <a:spLocks noGrp="1"/>
          </p:cNvSpPr>
          <p:nvPr>
            <p:ph idx="1"/>
          </p:nvPr>
        </p:nvSpPr>
        <p:spPr/>
        <p:txBody>
          <a:bodyPr/>
          <a:lstStyle/>
          <a:p>
            <a:r>
              <a:rPr lang="en-US" dirty="0">
                <a:hlinkClick r:id="rId2"/>
              </a:rPr>
              <a:t>https://distill.pub/2016/misread-tsne/</a:t>
            </a:r>
            <a:endParaRPr lang="en-US" dirty="0"/>
          </a:p>
          <a:p>
            <a:endParaRPr lang="en-US" dirty="0"/>
          </a:p>
        </p:txBody>
      </p:sp>
      <p:sp>
        <p:nvSpPr>
          <p:cNvPr id="4" name="Slide Number Placeholder 3">
            <a:extLst>
              <a:ext uri="{FF2B5EF4-FFF2-40B4-BE49-F238E27FC236}">
                <a16:creationId xmlns:a16="http://schemas.microsoft.com/office/drawing/2014/main" id="{1C5795BE-F749-9721-848B-16FA44B64B97}"/>
              </a:ext>
            </a:extLst>
          </p:cNvPr>
          <p:cNvSpPr>
            <a:spLocks noGrp="1"/>
          </p:cNvSpPr>
          <p:nvPr>
            <p:ph type="sldNum" sz="quarter" idx="12"/>
          </p:nvPr>
        </p:nvSpPr>
        <p:spPr/>
        <p:txBody>
          <a:bodyPr/>
          <a:lstStyle/>
          <a:p>
            <a:fld id="{9787E1EA-4FEB-42A5-9986-95DFBBF7BC09}" type="slidenum">
              <a:rPr lang="en-US" smtClean="0"/>
              <a:t>13</a:t>
            </a:fld>
            <a:endParaRPr lang="en-US"/>
          </a:p>
        </p:txBody>
      </p:sp>
    </p:spTree>
    <p:extLst>
      <p:ext uri="{BB962C8B-B14F-4D97-AF65-F5344CB8AC3E}">
        <p14:creationId xmlns:p14="http://schemas.microsoft.com/office/powerpoint/2010/main" val="3783390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33F0-2256-4F8D-B8B7-A8D00960B615}"/>
              </a:ext>
            </a:extLst>
          </p:cNvPr>
          <p:cNvSpPr>
            <a:spLocks noGrp="1"/>
          </p:cNvSpPr>
          <p:nvPr>
            <p:ph type="title"/>
          </p:nvPr>
        </p:nvSpPr>
        <p:spPr/>
        <p:txBody>
          <a:bodyPr/>
          <a:lstStyle/>
          <a:p>
            <a:r>
              <a:rPr lang="en-US" dirty="0"/>
              <a:t>Unsupervised Learning Coding Activity</a:t>
            </a:r>
          </a:p>
        </p:txBody>
      </p:sp>
      <p:sp>
        <p:nvSpPr>
          <p:cNvPr id="3" name="Content Placeholder 2">
            <a:extLst>
              <a:ext uri="{FF2B5EF4-FFF2-40B4-BE49-F238E27FC236}">
                <a16:creationId xmlns:a16="http://schemas.microsoft.com/office/drawing/2014/main" id="{8BE0B23C-4342-418E-87B4-902AA34AE7D7}"/>
              </a:ext>
            </a:extLst>
          </p:cNvPr>
          <p:cNvSpPr>
            <a:spLocks noGrp="1"/>
          </p:cNvSpPr>
          <p:nvPr>
            <p:ph idx="1"/>
          </p:nvPr>
        </p:nvSpPr>
        <p:spPr>
          <a:xfrm>
            <a:off x="838200" y="1825625"/>
            <a:ext cx="10515600" cy="3946525"/>
          </a:xfrm>
        </p:spPr>
        <p:txBody>
          <a:bodyPr>
            <a:normAutofit/>
          </a:bodyPr>
          <a:lstStyle/>
          <a:p>
            <a:r>
              <a:rPr lang="en-US" sz="3200" dirty="0"/>
              <a:t>Obtain the code from Canvas</a:t>
            </a:r>
          </a:p>
          <a:p>
            <a:r>
              <a:rPr lang="en-US" sz="3200" dirty="0"/>
              <a:t>Instructor Overview / Description of Task</a:t>
            </a:r>
          </a:p>
          <a:p>
            <a:r>
              <a:rPr lang="en-US" sz="3200" dirty="0"/>
              <a:t>Breakout Groups to work on coding (20 min)</a:t>
            </a:r>
          </a:p>
          <a:p>
            <a:r>
              <a:rPr lang="en-US" sz="3200" dirty="0"/>
              <a:t>Share your results</a:t>
            </a:r>
          </a:p>
        </p:txBody>
      </p:sp>
      <p:sp>
        <p:nvSpPr>
          <p:cNvPr id="4" name="Slide Number Placeholder 3">
            <a:extLst>
              <a:ext uri="{FF2B5EF4-FFF2-40B4-BE49-F238E27FC236}">
                <a16:creationId xmlns:a16="http://schemas.microsoft.com/office/drawing/2014/main" id="{45870F73-0811-432C-8420-1B575D38C0B6}"/>
              </a:ext>
            </a:extLst>
          </p:cNvPr>
          <p:cNvSpPr>
            <a:spLocks noGrp="1"/>
          </p:cNvSpPr>
          <p:nvPr>
            <p:ph type="sldNum" sz="quarter" idx="12"/>
          </p:nvPr>
        </p:nvSpPr>
        <p:spPr/>
        <p:txBody>
          <a:bodyPr/>
          <a:lstStyle/>
          <a:p>
            <a:fld id="{9787E1EA-4FEB-42A5-9986-95DFBBF7BC09}" type="slidenum">
              <a:rPr lang="en-US" smtClean="0"/>
              <a:t>14</a:t>
            </a:fld>
            <a:endParaRPr lang="en-US"/>
          </a:p>
        </p:txBody>
      </p:sp>
    </p:spTree>
    <p:extLst>
      <p:ext uri="{BB962C8B-B14F-4D97-AF65-F5344CB8AC3E}">
        <p14:creationId xmlns:p14="http://schemas.microsoft.com/office/powerpoint/2010/main" val="2032922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7215-090B-417D-8831-502FAE14FF0C}"/>
              </a:ext>
            </a:extLst>
          </p:cNvPr>
          <p:cNvSpPr>
            <a:spLocks noGrp="1"/>
          </p:cNvSpPr>
          <p:nvPr>
            <p:ph type="title"/>
          </p:nvPr>
        </p:nvSpPr>
        <p:spPr/>
        <p:txBody>
          <a:bodyPr/>
          <a:lstStyle/>
          <a:p>
            <a:r>
              <a:rPr lang="en-US" dirty="0"/>
              <a:t>Break</a:t>
            </a:r>
          </a:p>
        </p:txBody>
      </p:sp>
      <p:sp>
        <p:nvSpPr>
          <p:cNvPr id="3" name="Content Placeholder 2">
            <a:extLst>
              <a:ext uri="{FF2B5EF4-FFF2-40B4-BE49-F238E27FC236}">
                <a16:creationId xmlns:a16="http://schemas.microsoft.com/office/drawing/2014/main" id="{7A4EF0AB-622D-4B9F-8700-8337F6B7AA94}"/>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08329B46-9471-4CCA-970E-1D532D54EA8C}"/>
              </a:ext>
            </a:extLst>
          </p:cNvPr>
          <p:cNvSpPr>
            <a:spLocks noGrp="1"/>
          </p:cNvSpPr>
          <p:nvPr>
            <p:ph type="sldNum" sz="quarter" idx="12"/>
          </p:nvPr>
        </p:nvSpPr>
        <p:spPr/>
        <p:txBody>
          <a:bodyPr/>
          <a:lstStyle/>
          <a:p>
            <a:fld id="{9787E1EA-4FEB-42A5-9986-95DFBBF7BC09}" type="slidenum">
              <a:rPr lang="en-US" smtClean="0"/>
              <a:t>15</a:t>
            </a:fld>
            <a:endParaRPr lang="en-US"/>
          </a:p>
        </p:txBody>
      </p:sp>
    </p:spTree>
    <p:extLst>
      <p:ext uri="{BB962C8B-B14F-4D97-AF65-F5344CB8AC3E}">
        <p14:creationId xmlns:p14="http://schemas.microsoft.com/office/powerpoint/2010/main" val="325646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31A72-B110-4351-8C00-60E562850FBC}"/>
              </a:ext>
            </a:extLst>
          </p:cNvPr>
          <p:cNvSpPr>
            <a:spLocks noGrp="1"/>
          </p:cNvSpPr>
          <p:nvPr>
            <p:ph type="title"/>
          </p:nvPr>
        </p:nvSpPr>
        <p:spPr/>
        <p:txBody>
          <a:bodyPr/>
          <a:lstStyle/>
          <a:p>
            <a:r>
              <a:rPr lang="en-US" dirty="0"/>
              <a:t>Questions &amp; Open </a:t>
            </a:r>
            <a:r>
              <a:rPr lang="en-US"/>
              <a:t>Project Discussion</a:t>
            </a:r>
            <a:endParaRPr lang="en-US" dirty="0"/>
          </a:p>
        </p:txBody>
      </p:sp>
      <p:sp>
        <p:nvSpPr>
          <p:cNvPr id="3" name="Content Placeholder 2">
            <a:extLst>
              <a:ext uri="{FF2B5EF4-FFF2-40B4-BE49-F238E27FC236}">
                <a16:creationId xmlns:a16="http://schemas.microsoft.com/office/drawing/2014/main" id="{56375A77-49FE-45BD-87B6-4B7AF3A9F7CA}"/>
              </a:ext>
            </a:extLst>
          </p:cNvPr>
          <p:cNvSpPr>
            <a:spLocks noGrp="1"/>
          </p:cNvSpPr>
          <p:nvPr>
            <p:ph idx="1"/>
          </p:nvPr>
        </p:nvSpPr>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63B3B02B-41FC-4EC7-8D9A-72D1B83469B7}"/>
              </a:ext>
            </a:extLst>
          </p:cNvPr>
          <p:cNvSpPr>
            <a:spLocks noGrp="1"/>
          </p:cNvSpPr>
          <p:nvPr>
            <p:ph type="sldNum" sz="quarter" idx="12"/>
          </p:nvPr>
        </p:nvSpPr>
        <p:spPr/>
        <p:txBody>
          <a:bodyPr/>
          <a:lstStyle/>
          <a:p>
            <a:fld id="{9787E1EA-4FEB-42A5-9986-95DFBBF7BC09}" type="slidenum">
              <a:rPr lang="en-US" smtClean="0"/>
              <a:t>16</a:t>
            </a:fld>
            <a:endParaRPr lang="en-US"/>
          </a:p>
        </p:txBody>
      </p:sp>
    </p:spTree>
    <p:extLst>
      <p:ext uri="{BB962C8B-B14F-4D97-AF65-F5344CB8AC3E}">
        <p14:creationId xmlns:p14="http://schemas.microsoft.com/office/powerpoint/2010/main" val="80782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5564-A034-4DA1-9B18-E4A6667C6B7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33FDC9C-4DF7-4B30-BB25-0626A3221DEF}"/>
              </a:ext>
            </a:extLst>
          </p:cNvPr>
          <p:cNvSpPr>
            <a:spLocks noGrp="1"/>
          </p:cNvSpPr>
          <p:nvPr>
            <p:ph idx="1"/>
          </p:nvPr>
        </p:nvSpPr>
        <p:spPr/>
        <p:txBody>
          <a:bodyPr>
            <a:normAutofit/>
          </a:bodyPr>
          <a:lstStyle/>
          <a:p>
            <a:r>
              <a:rPr lang="en-US" dirty="0"/>
              <a:t>Key points for Unsupervised Learning</a:t>
            </a:r>
          </a:p>
          <a:p>
            <a:r>
              <a:rPr lang="en-US" dirty="0"/>
              <a:t>PCA &amp; Clustering exploration</a:t>
            </a:r>
          </a:p>
          <a:p>
            <a:r>
              <a:rPr lang="en-US" dirty="0"/>
              <a:t>Break</a:t>
            </a:r>
          </a:p>
          <a:p>
            <a:r>
              <a:rPr lang="en-US" dirty="0"/>
              <a:t>Questions &amp; Project Discussion</a:t>
            </a:r>
          </a:p>
        </p:txBody>
      </p:sp>
      <p:sp>
        <p:nvSpPr>
          <p:cNvPr id="4" name="Slide Number Placeholder 3">
            <a:extLst>
              <a:ext uri="{FF2B5EF4-FFF2-40B4-BE49-F238E27FC236}">
                <a16:creationId xmlns:a16="http://schemas.microsoft.com/office/drawing/2014/main" id="{56F6C064-C5D2-4DFF-87D9-48E84A9C2505}"/>
              </a:ext>
            </a:extLst>
          </p:cNvPr>
          <p:cNvSpPr>
            <a:spLocks noGrp="1"/>
          </p:cNvSpPr>
          <p:nvPr>
            <p:ph type="sldNum" sz="quarter" idx="12"/>
          </p:nvPr>
        </p:nvSpPr>
        <p:spPr/>
        <p:txBody>
          <a:bodyPr/>
          <a:lstStyle/>
          <a:p>
            <a:fld id="{9787E1EA-4FEB-42A5-9986-95DFBBF7BC09}" type="slidenum">
              <a:rPr lang="en-US" smtClean="0"/>
              <a:t>2</a:t>
            </a:fld>
            <a:endParaRPr lang="en-US"/>
          </a:p>
        </p:txBody>
      </p:sp>
    </p:spTree>
    <p:extLst>
      <p:ext uri="{BB962C8B-B14F-4D97-AF65-F5344CB8AC3E}">
        <p14:creationId xmlns:p14="http://schemas.microsoft.com/office/powerpoint/2010/main" val="113948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124EF-2C81-4D20-BE1B-FF59EC7B90DD}"/>
              </a:ext>
            </a:extLst>
          </p:cNvPr>
          <p:cNvSpPr>
            <a:spLocks noGrp="1"/>
          </p:cNvSpPr>
          <p:nvPr>
            <p:ph type="title"/>
          </p:nvPr>
        </p:nvSpPr>
        <p:spPr/>
        <p:txBody>
          <a:bodyPr/>
          <a:lstStyle/>
          <a:p>
            <a:r>
              <a:rPr lang="en-US" dirty="0"/>
              <a:t>Key Points for Unsupervised Learning</a:t>
            </a:r>
          </a:p>
        </p:txBody>
      </p:sp>
      <p:sp>
        <p:nvSpPr>
          <p:cNvPr id="3" name="Content Placeholder 2">
            <a:extLst>
              <a:ext uri="{FF2B5EF4-FFF2-40B4-BE49-F238E27FC236}">
                <a16:creationId xmlns:a16="http://schemas.microsoft.com/office/drawing/2014/main" id="{7C93ED06-3C68-4638-A5D2-725660B38076}"/>
              </a:ext>
            </a:extLst>
          </p:cNvPr>
          <p:cNvSpPr>
            <a:spLocks noGrp="1"/>
          </p:cNvSpPr>
          <p:nvPr>
            <p:ph idx="1"/>
          </p:nvPr>
        </p:nvSpPr>
        <p:spPr/>
        <p:txBody>
          <a:bodyPr/>
          <a:lstStyle/>
          <a:p>
            <a:r>
              <a:rPr lang="en-US" dirty="0"/>
              <a:t>What can you achieve with unsupervised learning?</a:t>
            </a:r>
          </a:p>
          <a:p>
            <a:r>
              <a:rPr lang="en-US" dirty="0"/>
              <a:t>What kinds of unsupervised learning techniques are there?</a:t>
            </a:r>
          </a:p>
          <a:p>
            <a:r>
              <a:rPr lang="en-US" dirty="0"/>
              <a:t>Highlighted Topics</a:t>
            </a:r>
          </a:p>
          <a:p>
            <a:pPr lvl="1"/>
            <a:r>
              <a:rPr lang="en-US" dirty="0"/>
              <a:t>PCA as dimensionality reduction</a:t>
            </a:r>
          </a:p>
          <a:p>
            <a:pPr lvl="1"/>
            <a:r>
              <a:rPr lang="en-US" dirty="0"/>
              <a:t>Clustering for </a:t>
            </a:r>
            <a:r>
              <a:rPr lang="en-US" dirty="0" err="1"/>
              <a:t>Semisupervised</a:t>
            </a:r>
            <a:r>
              <a:rPr lang="en-US" dirty="0"/>
              <a:t> Learning</a:t>
            </a:r>
          </a:p>
        </p:txBody>
      </p:sp>
      <p:sp>
        <p:nvSpPr>
          <p:cNvPr id="4" name="Slide Number Placeholder 3">
            <a:extLst>
              <a:ext uri="{FF2B5EF4-FFF2-40B4-BE49-F238E27FC236}">
                <a16:creationId xmlns:a16="http://schemas.microsoft.com/office/drawing/2014/main" id="{60878E56-DF6F-40D0-9280-339CBD54BD13}"/>
              </a:ext>
            </a:extLst>
          </p:cNvPr>
          <p:cNvSpPr>
            <a:spLocks noGrp="1"/>
          </p:cNvSpPr>
          <p:nvPr>
            <p:ph type="sldNum" sz="quarter" idx="12"/>
          </p:nvPr>
        </p:nvSpPr>
        <p:spPr/>
        <p:txBody>
          <a:bodyPr/>
          <a:lstStyle/>
          <a:p>
            <a:fld id="{9787E1EA-4FEB-42A5-9986-95DFBBF7BC09}" type="slidenum">
              <a:rPr lang="en-US" smtClean="0"/>
              <a:t>3</a:t>
            </a:fld>
            <a:endParaRPr lang="en-US"/>
          </a:p>
        </p:txBody>
      </p:sp>
    </p:spTree>
    <p:extLst>
      <p:ext uri="{BB962C8B-B14F-4D97-AF65-F5344CB8AC3E}">
        <p14:creationId xmlns:p14="http://schemas.microsoft.com/office/powerpoint/2010/main" val="415965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EC6B-E42D-485B-8637-07A77F757E71}"/>
              </a:ext>
            </a:extLst>
          </p:cNvPr>
          <p:cNvSpPr>
            <a:spLocks noGrp="1"/>
          </p:cNvSpPr>
          <p:nvPr>
            <p:ph type="title"/>
          </p:nvPr>
        </p:nvSpPr>
        <p:spPr/>
        <p:txBody>
          <a:bodyPr/>
          <a:lstStyle/>
          <a:p>
            <a:r>
              <a:rPr lang="en-US" dirty="0"/>
              <a:t>What can you achieve with unsupervised (and semi-supervised) learning</a:t>
            </a:r>
          </a:p>
        </p:txBody>
      </p:sp>
      <p:sp>
        <p:nvSpPr>
          <p:cNvPr id="3" name="Content Placeholder 2">
            <a:extLst>
              <a:ext uri="{FF2B5EF4-FFF2-40B4-BE49-F238E27FC236}">
                <a16:creationId xmlns:a16="http://schemas.microsoft.com/office/drawing/2014/main" id="{4BE40948-1D4D-4A05-9438-B53B3AC4D5C3}"/>
              </a:ext>
            </a:extLst>
          </p:cNvPr>
          <p:cNvSpPr>
            <a:spLocks noGrp="1"/>
          </p:cNvSpPr>
          <p:nvPr>
            <p:ph idx="1"/>
          </p:nvPr>
        </p:nvSpPr>
        <p:spPr/>
        <p:txBody>
          <a:bodyPr/>
          <a:lstStyle/>
          <a:p>
            <a:r>
              <a:rPr lang="en-US" dirty="0"/>
              <a:t>Data visualization (display high-dim data in 3 dimensions or less)</a:t>
            </a:r>
          </a:p>
          <a:p>
            <a:r>
              <a:rPr lang="en-US" dirty="0"/>
              <a:t>Data segmentation/partitioning (e.g. market analysis)</a:t>
            </a:r>
          </a:p>
          <a:p>
            <a:r>
              <a:rPr lang="en-US" dirty="0"/>
              <a:t>Feature reduction as a preprocessing step (e.g. PCA)</a:t>
            </a:r>
          </a:p>
          <a:p>
            <a:r>
              <a:rPr lang="en-US" dirty="0"/>
              <a:t>Generating more labeled data</a:t>
            </a:r>
          </a:p>
          <a:p>
            <a:pPr lvl="1"/>
            <a:r>
              <a:rPr lang="en-US" dirty="0"/>
              <a:t>Pseudo-labeling / </a:t>
            </a:r>
            <a:r>
              <a:rPr lang="en-US" dirty="0" err="1"/>
              <a:t>Semisupervised</a:t>
            </a:r>
            <a:r>
              <a:rPr lang="en-US" dirty="0"/>
              <a:t> learning on existing observations</a:t>
            </a:r>
          </a:p>
          <a:p>
            <a:pPr lvl="1"/>
            <a:r>
              <a:rPr lang="en-US" dirty="0"/>
              <a:t>Generating new observations of data</a:t>
            </a:r>
          </a:p>
          <a:p>
            <a:r>
              <a:rPr lang="en-US" dirty="0"/>
              <a:t>Active Learning:  Human-machine-team</a:t>
            </a:r>
          </a:p>
          <a:p>
            <a:endParaRPr lang="en-US" dirty="0"/>
          </a:p>
        </p:txBody>
      </p:sp>
      <p:sp>
        <p:nvSpPr>
          <p:cNvPr id="4" name="Slide Number Placeholder 3">
            <a:extLst>
              <a:ext uri="{FF2B5EF4-FFF2-40B4-BE49-F238E27FC236}">
                <a16:creationId xmlns:a16="http://schemas.microsoft.com/office/drawing/2014/main" id="{1B2BA5CB-968D-4FA1-B4DF-7D8174BC7A55}"/>
              </a:ext>
            </a:extLst>
          </p:cNvPr>
          <p:cNvSpPr>
            <a:spLocks noGrp="1"/>
          </p:cNvSpPr>
          <p:nvPr>
            <p:ph type="sldNum" sz="quarter" idx="12"/>
          </p:nvPr>
        </p:nvSpPr>
        <p:spPr/>
        <p:txBody>
          <a:bodyPr/>
          <a:lstStyle/>
          <a:p>
            <a:fld id="{9787E1EA-4FEB-42A5-9986-95DFBBF7BC09}" type="slidenum">
              <a:rPr lang="en-US" smtClean="0"/>
              <a:t>4</a:t>
            </a:fld>
            <a:endParaRPr lang="en-US"/>
          </a:p>
        </p:txBody>
      </p:sp>
    </p:spTree>
    <p:extLst>
      <p:ext uri="{BB962C8B-B14F-4D97-AF65-F5344CB8AC3E}">
        <p14:creationId xmlns:p14="http://schemas.microsoft.com/office/powerpoint/2010/main" val="187767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3E14-35E0-474D-875C-5DC13B47B782}"/>
              </a:ext>
            </a:extLst>
          </p:cNvPr>
          <p:cNvSpPr>
            <a:spLocks noGrp="1"/>
          </p:cNvSpPr>
          <p:nvPr>
            <p:ph type="title"/>
          </p:nvPr>
        </p:nvSpPr>
        <p:spPr/>
        <p:txBody>
          <a:bodyPr/>
          <a:lstStyle/>
          <a:p>
            <a:r>
              <a:rPr lang="en-US" dirty="0"/>
              <a:t>What are some techniques for UL?</a:t>
            </a:r>
          </a:p>
        </p:txBody>
      </p:sp>
      <p:sp>
        <p:nvSpPr>
          <p:cNvPr id="3" name="Content Placeholder 2">
            <a:extLst>
              <a:ext uri="{FF2B5EF4-FFF2-40B4-BE49-F238E27FC236}">
                <a16:creationId xmlns:a16="http://schemas.microsoft.com/office/drawing/2014/main" id="{EB12A0B4-74B3-4BF2-8F42-0F079112A8E6}"/>
              </a:ext>
            </a:extLst>
          </p:cNvPr>
          <p:cNvSpPr>
            <a:spLocks noGrp="1"/>
          </p:cNvSpPr>
          <p:nvPr>
            <p:ph idx="1"/>
          </p:nvPr>
        </p:nvSpPr>
        <p:spPr/>
        <p:txBody>
          <a:bodyPr/>
          <a:lstStyle/>
          <a:p>
            <a:r>
              <a:rPr lang="en-US" dirty="0"/>
              <a:t>Dimensionality Reduction</a:t>
            </a:r>
          </a:p>
          <a:p>
            <a:pPr lvl="1"/>
            <a:r>
              <a:rPr lang="en-US" dirty="0"/>
              <a:t>PCA</a:t>
            </a:r>
          </a:p>
          <a:p>
            <a:r>
              <a:rPr lang="en-US" dirty="0"/>
              <a:t>Clustering</a:t>
            </a:r>
          </a:p>
          <a:p>
            <a:pPr lvl="1"/>
            <a:r>
              <a:rPr lang="en-US" dirty="0"/>
              <a:t>K-Means; Agglomerative; DBSCAN</a:t>
            </a:r>
          </a:p>
          <a:p>
            <a:r>
              <a:rPr lang="en-US" dirty="0"/>
              <a:t>Density Estimation (HOML)</a:t>
            </a:r>
          </a:p>
          <a:p>
            <a:pPr lvl="1"/>
            <a:r>
              <a:rPr lang="en-US" dirty="0"/>
              <a:t>Gaussian Mixture Models (GMM)</a:t>
            </a:r>
          </a:p>
          <a:p>
            <a:r>
              <a:rPr lang="en-US" dirty="0"/>
              <a:t>Anomaly Detection (HOML)</a:t>
            </a:r>
          </a:p>
          <a:p>
            <a:pPr lvl="1"/>
            <a:r>
              <a:rPr lang="en-US" dirty="0"/>
              <a:t>Gaussian Mixture Models</a:t>
            </a:r>
          </a:p>
        </p:txBody>
      </p:sp>
      <p:sp>
        <p:nvSpPr>
          <p:cNvPr id="4" name="Slide Number Placeholder 3">
            <a:extLst>
              <a:ext uri="{FF2B5EF4-FFF2-40B4-BE49-F238E27FC236}">
                <a16:creationId xmlns:a16="http://schemas.microsoft.com/office/drawing/2014/main" id="{8B3E09D0-0723-4BAD-8A32-C93790C3851D}"/>
              </a:ext>
            </a:extLst>
          </p:cNvPr>
          <p:cNvSpPr>
            <a:spLocks noGrp="1"/>
          </p:cNvSpPr>
          <p:nvPr>
            <p:ph type="sldNum" sz="quarter" idx="12"/>
          </p:nvPr>
        </p:nvSpPr>
        <p:spPr/>
        <p:txBody>
          <a:bodyPr/>
          <a:lstStyle/>
          <a:p>
            <a:fld id="{9787E1EA-4FEB-42A5-9986-95DFBBF7BC09}" type="slidenum">
              <a:rPr lang="en-US" smtClean="0"/>
              <a:t>5</a:t>
            </a:fld>
            <a:endParaRPr lang="en-US"/>
          </a:p>
        </p:txBody>
      </p:sp>
    </p:spTree>
    <p:extLst>
      <p:ext uri="{BB962C8B-B14F-4D97-AF65-F5344CB8AC3E}">
        <p14:creationId xmlns:p14="http://schemas.microsoft.com/office/powerpoint/2010/main" val="52631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F3A9C-D44D-4DD1-A9D8-965AF08FF0B9}"/>
              </a:ext>
            </a:extLst>
          </p:cNvPr>
          <p:cNvSpPr>
            <a:spLocks noGrp="1"/>
          </p:cNvSpPr>
          <p:nvPr>
            <p:ph type="title"/>
          </p:nvPr>
        </p:nvSpPr>
        <p:spPr/>
        <p:txBody>
          <a:bodyPr/>
          <a:lstStyle/>
          <a:p>
            <a:r>
              <a:rPr lang="en-US" dirty="0"/>
              <a:t>PCA</a:t>
            </a:r>
          </a:p>
        </p:txBody>
      </p:sp>
      <p:sp>
        <p:nvSpPr>
          <p:cNvPr id="3" name="Content Placeholder 2">
            <a:extLst>
              <a:ext uri="{FF2B5EF4-FFF2-40B4-BE49-F238E27FC236}">
                <a16:creationId xmlns:a16="http://schemas.microsoft.com/office/drawing/2014/main" id="{7F45A3E6-AAB1-45A2-891F-3411BCF9FE30}"/>
              </a:ext>
            </a:extLst>
          </p:cNvPr>
          <p:cNvSpPr>
            <a:spLocks noGrp="1"/>
          </p:cNvSpPr>
          <p:nvPr>
            <p:ph idx="1"/>
          </p:nvPr>
        </p:nvSpPr>
        <p:spPr/>
        <p:txBody>
          <a:bodyPr/>
          <a:lstStyle/>
          <a:p>
            <a:r>
              <a:rPr lang="en-US" dirty="0"/>
              <a:t>Linear transformation of the data into a new basis</a:t>
            </a:r>
          </a:p>
          <a:p>
            <a:pPr lvl="1"/>
            <a:r>
              <a:rPr lang="en-US" dirty="0"/>
              <a:t>Essentially rotates the axes of the original basis such that the first axis is the one with the highest variance through the data and subsequent axes are orthogonal to the first and selected in order of their remaining variance in the data</a:t>
            </a:r>
          </a:p>
          <a:p>
            <a:pPr lvl="1"/>
            <a:r>
              <a:rPr lang="en-US" dirty="0"/>
              <a:t>New feature count = old feature count </a:t>
            </a:r>
            <a:r>
              <a:rPr lang="en-US" i="1" dirty="0"/>
              <a:t>unless choosing to use fewer axes</a:t>
            </a:r>
          </a:p>
          <a:p>
            <a:pPr lvl="1"/>
            <a:r>
              <a:rPr lang="en-US" dirty="0"/>
              <a:t>Can be used for visualization or dimensionality reduction</a:t>
            </a:r>
          </a:p>
          <a:p>
            <a:r>
              <a:rPr lang="en-US" dirty="0"/>
              <a:t>Things to consider</a:t>
            </a:r>
          </a:p>
          <a:p>
            <a:pPr lvl="1"/>
            <a:r>
              <a:rPr lang="en-US" dirty="0"/>
              <a:t>Doesn’t use labels</a:t>
            </a:r>
          </a:p>
          <a:p>
            <a:pPr lvl="1"/>
            <a:r>
              <a:rPr lang="en-US" dirty="0"/>
              <a:t>May not work well if data is in manifolds</a:t>
            </a:r>
          </a:p>
          <a:p>
            <a:pPr lvl="1"/>
            <a:r>
              <a:rPr lang="en-US" dirty="0"/>
              <a:t>If using for ML pipeline, respect the golden rule</a:t>
            </a:r>
          </a:p>
        </p:txBody>
      </p:sp>
      <p:sp>
        <p:nvSpPr>
          <p:cNvPr id="4" name="Slide Number Placeholder 3">
            <a:extLst>
              <a:ext uri="{FF2B5EF4-FFF2-40B4-BE49-F238E27FC236}">
                <a16:creationId xmlns:a16="http://schemas.microsoft.com/office/drawing/2014/main" id="{91642447-FD60-4A00-BA0A-4BC4447F5AE9}"/>
              </a:ext>
            </a:extLst>
          </p:cNvPr>
          <p:cNvSpPr>
            <a:spLocks noGrp="1"/>
          </p:cNvSpPr>
          <p:nvPr>
            <p:ph type="sldNum" sz="quarter" idx="12"/>
          </p:nvPr>
        </p:nvSpPr>
        <p:spPr/>
        <p:txBody>
          <a:bodyPr/>
          <a:lstStyle/>
          <a:p>
            <a:fld id="{9787E1EA-4FEB-42A5-9986-95DFBBF7BC09}" type="slidenum">
              <a:rPr lang="en-US" smtClean="0"/>
              <a:t>6</a:t>
            </a:fld>
            <a:endParaRPr lang="en-US"/>
          </a:p>
        </p:txBody>
      </p:sp>
      <p:pic>
        <p:nvPicPr>
          <p:cNvPr id="5" name="Picture 4">
            <a:extLst>
              <a:ext uri="{FF2B5EF4-FFF2-40B4-BE49-F238E27FC236}">
                <a16:creationId xmlns:a16="http://schemas.microsoft.com/office/drawing/2014/main" id="{90A8D53A-C08C-4FEE-9FB6-8A6856672DD5}"/>
              </a:ext>
            </a:extLst>
          </p:cNvPr>
          <p:cNvPicPr>
            <a:picLocks noChangeAspect="1" noChangeArrowheads="1"/>
          </p:cNvPicPr>
          <p:nvPr/>
        </p:nvPicPr>
        <p:blipFill>
          <a:blip r:embed="rId2"/>
          <a:srcRect/>
          <a:stretch>
            <a:fillRect/>
          </a:stretch>
        </p:blipFill>
        <p:spPr bwMode="auto">
          <a:xfrm>
            <a:off x="2092708" y="365125"/>
            <a:ext cx="6829425" cy="581025"/>
          </a:xfrm>
          <a:prstGeom prst="rect">
            <a:avLst/>
          </a:prstGeom>
          <a:noFill/>
          <a:ln w="9525">
            <a:noFill/>
            <a:miter lim="800000"/>
            <a:headEnd/>
            <a:tailEnd/>
          </a:ln>
        </p:spPr>
      </p:pic>
      <p:pic>
        <p:nvPicPr>
          <p:cNvPr id="6" name="Picture 5">
            <a:extLst>
              <a:ext uri="{FF2B5EF4-FFF2-40B4-BE49-F238E27FC236}">
                <a16:creationId xmlns:a16="http://schemas.microsoft.com/office/drawing/2014/main" id="{1F6E3B68-1026-4EFD-9DA9-0EC086E8A9C7}"/>
              </a:ext>
            </a:extLst>
          </p:cNvPr>
          <p:cNvPicPr>
            <a:picLocks noChangeAspect="1"/>
          </p:cNvPicPr>
          <p:nvPr/>
        </p:nvPicPr>
        <p:blipFill>
          <a:blip r:embed="rId3"/>
          <a:stretch>
            <a:fillRect/>
          </a:stretch>
        </p:blipFill>
        <p:spPr>
          <a:xfrm>
            <a:off x="9259614" y="478852"/>
            <a:ext cx="2817864" cy="1346773"/>
          </a:xfrm>
          <a:prstGeom prst="rect">
            <a:avLst/>
          </a:prstGeom>
        </p:spPr>
      </p:pic>
      <p:pic>
        <p:nvPicPr>
          <p:cNvPr id="7" name="Picture 6">
            <a:extLst>
              <a:ext uri="{FF2B5EF4-FFF2-40B4-BE49-F238E27FC236}">
                <a16:creationId xmlns:a16="http://schemas.microsoft.com/office/drawing/2014/main" id="{C3EA1077-EDB3-4E85-816E-F57C25ED9A3F}"/>
              </a:ext>
            </a:extLst>
          </p:cNvPr>
          <p:cNvPicPr>
            <a:picLocks noChangeAspect="1" noChangeArrowheads="1"/>
          </p:cNvPicPr>
          <p:nvPr/>
        </p:nvPicPr>
        <p:blipFill>
          <a:blip r:embed="rId4"/>
          <a:srcRect/>
          <a:stretch>
            <a:fillRect/>
          </a:stretch>
        </p:blipFill>
        <p:spPr bwMode="auto">
          <a:xfrm>
            <a:off x="9782162" y="4079689"/>
            <a:ext cx="2295316" cy="2299459"/>
          </a:xfrm>
          <a:prstGeom prst="rect">
            <a:avLst/>
          </a:prstGeom>
          <a:noFill/>
          <a:ln w="9525">
            <a:noFill/>
            <a:miter lim="800000"/>
            <a:headEnd/>
            <a:tailEnd/>
          </a:ln>
        </p:spPr>
      </p:pic>
      <p:pic>
        <p:nvPicPr>
          <p:cNvPr id="8" name="Picture 7">
            <a:extLst>
              <a:ext uri="{FF2B5EF4-FFF2-40B4-BE49-F238E27FC236}">
                <a16:creationId xmlns:a16="http://schemas.microsoft.com/office/drawing/2014/main" id="{5DD81B1C-F1B6-4DCB-A8B6-785E108C7CBF}"/>
              </a:ext>
            </a:extLst>
          </p:cNvPr>
          <p:cNvPicPr>
            <a:picLocks noChangeAspect="1" noChangeArrowheads="1"/>
          </p:cNvPicPr>
          <p:nvPr/>
        </p:nvPicPr>
        <p:blipFill>
          <a:blip r:embed="rId5"/>
          <a:srcRect/>
          <a:stretch>
            <a:fillRect/>
          </a:stretch>
        </p:blipFill>
        <p:spPr bwMode="auto">
          <a:xfrm>
            <a:off x="7070474" y="4502346"/>
            <a:ext cx="2295316" cy="1176207"/>
          </a:xfrm>
          <a:prstGeom prst="rect">
            <a:avLst/>
          </a:prstGeom>
          <a:noFill/>
          <a:ln w="9525">
            <a:noFill/>
            <a:miter lim="800000"/>
            <a:headEnd/>
            <a:tailEnd/>
          </a:ln>
        </p:spPr>
      </p:pic>
    </p:spTree>
    <p:extLst>
      <p:ext uri="{BB962C8B-B14F-4D97-AF65-F5344CB8AC3E}">
        <p14:creationId xmlns:p14="http://schemas.microsoft.com/office/powerpoint/2010/main" val="20727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A0B8-0EA8-A16C-0E9C-1CCBA530BC7F}"/>
              </a:ext>
            </a:extLst>
          </p:cNvPr>
          <p:cNvSpPr>
            <a:spLocks noGrp="1"/>
          </p:cNvSpPr>
          <p:nvPr>
            <p:ph type="title"/>
          </p:nvPr>
        </p:nvSpPr>
        <p:spPr/>
        <p:txBody>
          <a:bodyPr/>
          <a:lstStyle/>
          <a:p>
            <a:r>
              <a:rPr lang="en-US" dirty="0"/>
              <a:t>PCA Playground</a:t>
            </a:r>
          </a:p>
        </p:txBody>
      </p:sp>
      <p:sp>
        <p:nvSpPr>
          <p:cNvPr id="3" name="Content Placeholder 2">
            <a:extLst>
              <a:ext uri="{FF2B5EF4-FFF2-40B4-BE49-F238E27FC236}">
                <a16:creationId xmlns:a16="http://schemas.microsoft.com/office/drawing/2014/main" id="{2060FD3A-F4AE-72C0-01FB-2EB98D4C0DA3}"/>
              </a:ext>
            </a:extLst>
          </p:cNvPr>
          <p:cNvSpPr>
            <a:spLocks noGrp="1"/>
          </p:cNvSpPr>
          <p:nvPr>
            <p:ph idx="1"/>
          </p:nvPr>
        </p:nvSpPr>
        <p:spPr/>
        <p:txBody>
          <a:bodyPr/>
          <a:lstStyle/>
          <a:p>
            <a:r>
              <a:rPr lang="en-US" dirty="0">
                <a:hlinkClick r:id="rId2"/>
              </a:rPr>
              <a:t>https://mlplaygrounds.com/machine/learning/PCA.html</a:t>
            </a:r>
            <a:endParaRPr lang="en-US" dirty="0"/>
          </a:p>
          <a:p>
            <a:endParaRPr lang="en-US" dirty="0"/>
          </a:p>
        </p:txBody>
      </p:sp>
      <p:sp>
        <p:nvSpPr>
          <p:cNvPr id="4" name="Slide Number Placeholder 3">
            <a:extLst>
              <a:ext uri="{FF2B5EF4-FFF2-40B4-BE49-F238E27FC236}">
                <a16:creationId xmlns:a16="http://schemas.microsoft.com/office/drawing/2014/main" id="{4C8B69CB-54FB-6C43-137C-C3995D85305C}"/>
              </a:ext>
            </a:extLst>
          </p:cNvPr>
          <p:cNvSpPr>
            <a:spLocks noGrp="1"/>
          </p:cNvSpPr>
          <p:nvPr>
            <p:ph type="sldNum" sz="quarter" idx="12"/>
          </p:nvPr>
        </p:nvSpPr>
        <p:spPr/>
        <p:txBody>
          <a:bodyPr/>
          <a:lstStyle/>
          <a:p>
            <a:fld id="{9787E1EA-4FEB-42A5-9986-95DFBBF7BC09}" type="slidenum">
              <a:rPr lang="en-US" smtClean="0"/>
              <a:t>7</a:t>
            </a:fld>
            <a:endParaRPr lang="en-US"/>
          </a:p>
        </p:txBody>
      </p:sp>
    </p:spTree>
    <p:extLst>
      <p:ext uri="{BB962C8B-B14F-4D97-AF65-F5344CB8AC3E}">
        <p14:creationId xmlns:p14="http://schemas.microsoft.com/office/powerpoint/2010/main" val="245675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547B-A14F-4239-9F6B-41D811CEF5B6}"/>
              </a:ext>
            </a:extLst>
          </p:cNvPr>
          <p:cNvSpPr>
            <a:spLocks noGrp="1"/>
          </p:cNvSpPr>
          <p:nvPr>
            <p:ph type="title"/>
          </p:nvPr>
        </p:nvSpPr>
        <p:spPr/>
        <p:txBody>
          <a:bodyPr/>
          <a:lstStyle/>
          <a:p>
            <a:r>
              <a:rPr lang="en-US" dirty="0"/>
              <a:t>K-means clustering</a:t>
            </a:r>
          </a:p>
        </p:txBody>
      </p:sp>
      <p:sp>
        <p:nvSpPr>
          <p:cNvPr id="3" name="Content Placeholder 2">
            <a:extLst>
              <a:ext uri="{FF2B5EF4-FFF2-40B4-BE49-F238E27FC236}">
                <a16:creationId xmlns:a16="http://schemas.microsoft.com/office/drawing/2014/main" id="{5342CAB9-9CA1-491F-9682-859CBBC99C9A}"/>
              </a:ext>
            </a:extLst>
          </p:cNvPr>
          <p:cNvSpPr>
            <a:spLocks noGrp="1"/>
          </p:cNvSpPr>
          <p:nvPr>
            <p:ph idx="1"/>
          </p:nvPr>
        </p:nvSpPr>
        <p:spPr>
          <a:xfrm>
            <a:off x="838200" y="1284790"/>
            <a:ext cx="10515600" cy="4892173"/>
          </a:xfrm>
        </p:spPr>
        <p:txBody>
          <a:bodyPr>
            <a:normAutofit fontScale="92500" lnSpcReduction="10000"/>
          </a:bodyPr>
          <a:lstStyle/>
          <a:p>
            <a:r>
              <a:rPr lang="en-US" dirty="0"/>
              <a:t>One of the simplest clustering techniques</a:t>
            </a:r>
          </a:p>
          <a:p>
            <a:r>
              <a:rPr lang="en-US" dirty="0"/>
              <a:t>Method:</a:t>
            </a:r>
          </a:p>
          <a:p>
            <a:pPr lvl="1"/>
            <a:r>
              <a:rPr lang="en-US" dirty="0"/>
              <a:t>Pick a quantity of clusters (K)</a:t>
            </a:r>
          </a:p>
          <a:p>
            <a:pPr lvl="1"/>
            <a:r>
              <a:rPr lang="en-US" dirty="0"/>
              <a:t>Assign locations for K cluster centers then Repeat until converge</a:t>
            </a:r>
          </a:p>
          <a:p>
            <a:pPr lvl="2"/>
            <a:r>
              <a:rPr lang="en-US" dirty="0"/>
              <a:t>Associate observations with their closest centers</a:t>
            </a:r>
          </a:p>
          <a:p>
            <a:pPr lvl="2"/>
            <a:r>
              <a:rPr lang="en-US" dirty="0"/>
              <a:t>Redetermine the centers (centroids)</a:t>
            </a:r>
          </a:p>
          <a:p>
            <a:r>
              <a:rPr lang="en-US" dirty="0">
                <a:solidFill>
                  <a:srgbClr val="00B050"/>
                </a:solidFill>
              </a:rPr>
              <a:t>Easy to understand/implement/interpret</a:t>
            </a:r>
          </a:p>
          <a:p>
            <a:r>
              <a:rPr lang="en-US" dirty="0">
                <a:solidFill>
                  <a:srgbClr val="00B050"/>
                </a:solidFill>
              </a:rPr>
              <a:t>Can be used for semi-supervised learning / pseudo labeling</a:t>
            </a:r>
          </a:p>
          <a:p>
            <a:r>
              <a:rPr lang="en-US" dirty="0">
                <a:solidFill>
                  <a:srgbClr val="FF0000"/>
                </a:solidFill>
              </a:rPr>
              <a:t>Need to select cluster count (k) a-priori</a:t>
            </a:r>
          </a:p>
          <a:p>
            <a:r>
              <a:rPr lang="en-US" dirty="0">
                <a:solidFill>
                  <a:srgbClr val="FF0000"/>
                </a:solidFill>
              </a:rPr>
              <a:t>Sensitive to feature scaling for certain distance measures (Euclidean)</a:t>
            </a:r>
          </a:p>
          <a:p>
            <a:r>
              <a:rPr lang="en-US" dirty="0">
                <a:solidFill>
                  <a:srgbClr val="FF0000"/>
                </a:solidFill>
              </a:rPr>
              <a:t>Computationally expensive because distances must be computed from each point to each center</a:t>
            </a:r>
          </a:p>
        </p:txBody>
      </p:sp>
      <p:sp>
        <p:nvSpPr>
          <p:cNvPr id="4" name="Slide Number Placeholder 3">
            <a:extLst>
              <a:ext uri="{FF2B5EF4-FFF2-40B4-BE49-F238E27FC236}">
                <a16:creationId xmlns:a16="http://schemas.microsoft.com/office/drawing/2014/main" id="{C69D2502-CE60-4CFB-80B1-65DE230C07A9}"/>
              </a:ext>
            </a:extLst>
          </p:cNvPr>
          <p:cNvSpPr>
            <a:spLocks noGrp="1"/>
          </p:cNvSpPr>
          <p:nvPr>
            <p:ph type="sldNum" sz="quarter" idx="12"/>
          </p:nvPr>
        </p:nvSpPr>
        <p:spPr/>
        <p:txBody>
          <a:bodyPr/>
          <a:lstStyle/>
          <a:p>
            <a:fld id="{9787E1EA-4FEB-42A5-9986-95DFBBF7BC09}" type="slidenum">
              <a:rPr lang="en-US" smtClean="0"/>
              <a:t>8</a:t>
            </a:fld>
            <a:endParaRPr lang="en-US"/>
          </a:p>
        </p:txBody>
      </p:sp>
    </p:spTree>
    <p:extLst>
      <p:ext uri="{BB962C8B-B14F-4D97-AF65-F5344CB8AC3E}">
        <p14:creationId xmlns:p14="http://schemas.microsoft.com/office/powerpoint/2010/main" val="428318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7040-FFCD-2CC7-A221-0F823EDCC19B}"/>
              </a:ext>
            </a:extLst>
          </p:cNvPr>
          <p:cNvSpPr>
            <a:spLocks noGrp="1"/>
          </p:cNvSpPr>
          <p:nvPr>
            <p:ph type="title"/>
          </p:nvPr>
        </p:nvSpPr>
        <p:spPr/>
        <p:txBody>
          <a:bodyPr/>
          <a:lstStyle/>
          <a:p>
            <a:r>
              <a:rPr lang="en-US" dirty="0"/>
              <a:t>DBSCAN (density based scanning – clustering)</a:t>
            </a:r>
          </a:p>
        </p:txBody>
      </p:sp>
      <p:sp>
        <p:nvSpPr>
          <p:cNvPr id="3" name="Content Placeholder 2">
            <a:extLst>
              <a:ext uri="{FF2B5EF4-FFF2-40B4-BE49-F238E27FC236}">
                <a16:creationId xmlns:a16="http://schemas.microsoft.com/office/drawing/2014/main" id="{9E1BA889-C018-F2CC-B0B8-10D7E19EF714}"/>
              </a:ext>
            </a:extLst>
          </p:cNvPr>
          <p:cNvSpPr>
            <a:spLocks noGrp="1"/>
          </p:cNvSpPr>
          <p:nvPr>
            <p:ph idx="1"/>
          </p:nvPr>
        </p:nvSpPr>
        <p:spPr/>
        <p:txBody>
          <a:bodyPr>
            <a:normAutofit fontScale="92500" lnSpcReduction="10000"/>
          </a:bodyPr>
          <a:lstStyle/>
          <a:p>
            <a:r>
              <a:rPr lang="en-US" dirty="0"/>
              <a:t>Creates clusters based on density of local region</a:t>
            </a:r>
          </a:p>
          <a:p>
            <a:pPr lvl="1"/>
            <a:r>
              <a:rPr lang="en-US" dirty="0"/>
              <a:t>Closeness of nearby points – interpoint distances</a:t>
            </a:r>
          </a:p>
          <a:p>
            <a:pPr lvl="1"/>
            <a:r>
              <a:rPr lang="en-US" dirty="0"/>
              <a:t>Hyperparameter epsilon – defines maximum distance to be a member</a:t>
            </a:r>
          </a:p>
          <a:p>
            <a:pPr lvl="1"/>
            <a:r>
              <a:rPr lang="en-US" dirty="0"/>
              <a:t>Hyperparameter </a:t>
            </a:r>
            <a:r>
              <a:rPr lang="en-US" dirty="0" err="1"/>
              <a:t>minPts</a:t>
            </a:r>
            <a:r>
              <a:rPr lang="en-US" dirty="0"/>
              <a:t> – defines minimum points required to be called a cluster</a:t>
            </a:r>
          </a:p>
          <a:p>
            <a:r>
              <a:rPr lang="en-US" dirty="0">
                <a:solidFill>
                  <a:srgbClr val="00B050"/>
                </a:solidFill>
              </a:rPr>
              <a:t>Number of clusters determined by the algorithm</a:t>
            </a:r>
          </a:p>
          <a:p>
            <a:r>
              <a:rPr lang="en-US" dirty="0">
                <a:solidFill>
                  <a:srgbClr val="00B050"/>
                </a:solidFill>
              </a:rPr>
              <a:t>Can create arbitrary shaped (e.g. nonlinear) clusters</a:t>
            </a:r>
          </a:p>
          <a:p>
            <a:r>
              <a:rPr lang="en-US" dirty="0">
                <a:solidFill>
                  <a:srgbClr val="00B050"/>
                </a:solidFill>
              </a:rPr>
              <a:t>Handles noise / allows outliers outside of clusters</a:t>
            </a:r>
          </a:p>
          <a:p>
            <a:r>
              <a:rPr lang="en-US" dirty="0">
                <a:solidFill>
                  <a:srgbClr val="00B050"/>
                </a:solidFill>
              </a:rPr>
              <a:t>Only 2 hyperparameters</a:t>
            </a:r>
          </a:p>
          <a:p>
            <a:r>
              <a:rPr lang="en-US" dirty="0">
                <a:solidFill>
                  <a:srgbClr val="FF0000"/>
                </a:solidFill>
              </a:rPr>
              <a:t>Computationally complex O(n</a:t>
            </a:r>
            <a:r>
              <a:rPr lang="en-US" baseline="30000" dirty="0">
                <a:solidFill>
                  <a:srgbClr val="FF0000"/>
                </a:solidFill>
              </a:rPr>
              <a:t>2</a:t>
            </a:r>
            <a:r>
              <a:rPr lang="en-US" dirty="0">
                <a:solidFill>
                  <a:srgbClr val="FF0000"/>
                </a:solidFill>
              </a:rPr>
              <a:t>)</a:t>
            </a:r>
          </a:p>
          <a:p>
            <a:r>
              <a:rPr lang="en-US" dirty="0">
                <a:solidFill>
                  <a:srgbClr val="FF0000"/>
                </a:solidFill>
              </a:rPr>
              <a:t>Affected by curse of dimensionality</a:t>
            </a:r>
          </a:p>
        </p:txBody>
      </p:sp>
      <p:sp>
        <p:nvSpPr>
          <p:cNvPr id="4" name="Slide Number Placeholder 3">
            <a:extLst>
              <a:ext uri="{FF2B5EF4-FFF2-40B4-BE49-F238E27FC236}">
                <a16:creationId xmlns:a16="http://schemas.microsoft.com/office/drawing/2014/main" id="{E1737F87-13FC-FCB4-ADC7-DF6AA88035E5}"/>
              </a:ext>
            </a:extLst>
          </p:cNvPr>
          <p:cNvSpPr>
            <a:spLocks noGrp="1"/>
          </p:cNvSpPr>
          <p:nvPr>
            <p:ph type="sldNum" sz="quarter" idx="12"/>
          </p:nvPr>
        </p:nvSpPr>
        <p:spPr/>
        <p:txBody>
          <a:bodyPr/>
          <a:lstStyle/>
          <a:p>
            <a:fld id="{9787E1EA-4FEB-42A5-9986-95DFBBF7BC09}" type="slidenum">
              <a:rPr lang="en-US" smtClean="0"/>
              <a:t>9</a:t>
            </a:fld>
            <a:endParaRPr lang="en-US"/>
          </a:p>
        </p:txBody>
      </p:sp>
    </p:spTree>
    <p:extLst>
      <p:ext uri="{BB962C8B-B14F-4D97-AF65-F5344CB8AC3E}">
        <p14:creationId xmlns:p14="http://schemas.microsoft.com/office/powerpoint/2010/main" val="370469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21681</TotalTime>
  <Words>697</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CSCE 623 In Class Day 16</vt:lpstr>
      <vt:lpstr>Agenda</vt:lpstr>
      <vt:lpstr>Key Points for Unsupervised Learning</vt:lpstr>
      <vt:lpstr>What can you achieve with unsupervised (and semi-supervised) learning</vt:lpstr>
      <vt:lpstr>What are some techniques for UL?</vt:lpstr>
      <vt:lpstr>PCA</vt:lpstr>
      <vt:lpstr>PCA Playground</vt:lpstr>
      <vt:lpstr>K-means clustering</vt:lpstr>
      <vt:lpstr>DBSCAN (density based scanning – clustering)</vt:lpstr>
      <vt:lpstr>K-means &amp; DBSCAN clustering playgrounds</vt:lpstr>
      <vt:lpstr>t-SNE (t-distributed stochastic neighbor embedding)</vt:lpstr>
      <vt:lpstr>t-SNE things to be aware of</vt:lpstr>
      <vt:lpstr>t-SNE playground</vt:lpstr>
      <vt:lpstr>Unsupervised Learning Coding Activity</vt:lpstr>
      <vt:lpstr>Break</vt:lpstr>
      <vt:lpstr>Questions &amp; Open Project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623 In Class Day 3</dc:title>
  <dc:creator>Borghetti, Brett J Civ USAF AETC AFIT/ENG</dc:creator>
  <cp:lastModifiedBy>BORGHETTI, BRETT J CIV USAF AETC AFIT/ENG</cp:lastModifiedBy>
  <cp:revision>183</cp:revision>
  <dcterms:created xsi:type="dcterms:W3CDTF">2021-03-30T19:14:48Z</dcterms:created>
  <dcterms:modified xsi:type="dcterms:W3CDTF">2023-05-14T09:37:54Z</dcterms:modified>
</cp:coreProperties>
</file>