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30.bin" ContentType="application/vnd.openxmlformats-officedocument.oleObject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31.bin" ContentType="application/vnd.openxmlformats-officedocument.oleObject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337" r:id="rId4"/>
    <p:sldId id="357" r:id="rId5"/>
    <p:sldId id="358" r:id="rId6"/>
    <p:sldId id="359" r:id="rId7"/>
    <p:sldId id="360" r:id="rId8"/>
    <p:sldId id="335" r:id="rId9"/>
    <p:sldId id="361" r:id="rId10"/>
    <p:sldId id="362" r:id="rId11"/>
    <p:sldId id="366" r:id="rId12"/>
    <p:sldId id="367" r:id="rId13"/>
    <p:sldId id="363" r:id="rId14"/>
    <p:sldId id="364" r:id="rId15"/>
    <p:sldId id="368" r:id="rId16"/>
    <p:sldId id="369" r:id="rId17"/>
    <p:sldId id="3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37"/>
            <p14:sldId id="357"/>
            <p14:sldId id="358"/>
            <p14:sldId id="359"/>
            <p14:sldId id="360"/>
            <p14:sldId id="335"/>
            <p14:sldId id="361"/>
            <p14:sldId id="362"/>
            <p14:sldId id="366"/>
            <p14:sldId id="367"/>
            <p14:sldId id="363"/>
            <p14:sldId id="364"/>
            <p14:sldId id="368"/>
            <p14:sldId id="369"/>
            <p14:sldId id="36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94" d="100"/>
          <a:sy n="94" d="100"/>
        </p:scale>
        <p:origin x="-76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68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157D-9962-3E45-8762-D7086F326EAC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5F76-7A37-F44C-9D62-9C3F0FC832C8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97C-86F6-7948-B738-1C313345CA72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D183-95BD-E941-AB3D-236DA3F60031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5CEE30A5-0CCD-5646-B651-1AAF6D40B002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112-069B-D948-816E-F03CE22C2523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993B-F77F-7F46-A7C8-2215680BB668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8EB5-D77F-4744-8F72-E3F56FE09EF9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4414-B2DF-6C4E-8899-2006C81BAC84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88BB-105F-D540-9AF3-B1502FEC7576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2EC3-D640-704F-9270-F361933E0673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BEB-BBEC-8C44-99F5-AEBF04A3A1CC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B30F-4F7E-FF49-B7C6-E531D468733A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C52F-27F9-5343-9D98-8F17C43BFB7B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9.v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2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e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34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32.emf"/><Relationship Id="rId10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14.vml"/><Relationship Id="rId2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31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15.vml"/><Relationship Id="rId2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16.vml"/><Relationship Id="rId2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8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</a:t>
            </a:r>
            <a:br>
              <a:rPr lang="en-US" dirty="0" smtClean="0"/>
            </a:br>
            <a:r>
              <a:rPr lang="en-US" sz="3200" dirty="0" smtClean="0"/>
              <a:t>Matrices and Systems of Equations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 </a:t>
            </a:r>
            <a:r>
              <a:rPr lang="en-US" sz="3200" dirty="0" smtClean="0"/>
              <a:t>4: Matrix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Liang Kong</a:t>
            </a:r>
          </a:p>
          <a:p>
            <a:r>
              <a:rPr lang="en-US" sz="2400" dirty="0" smtClean="0">
                <a:latin typeface="+mn-lt"/>
              </a:rPr>
              <a:t>University of Illinois at Springfield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                          has no inverse.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/>
              <a:t>: An n by n matrix is said to be </a:t>
            </a:r>
            <a:r>
              <a:rPr lang="en-US" sz="2800" u="sng" dirty="0" smtClean="0"/>
              <a:t>singular</a:t>
            </a:r>
            <a:r>
              <a:rPr lang="en-US" sz="2800" dirty="0" smtClean="0"/>
              <a:t> if it does not have a multiplicative inverse.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Remark</a:t>
            </a:r>
            <a:r>
              <a:rPr lang="en-US" sz="2800" dirty="0" smtClean="0"/>
              <a:t>: Only square matrices have multiplicative inverses. One should not use the terms singular or nonsingular when referring to </a:t>
            </a:r>
            <a:r>
              <a:rPr lang="en-US" sz="2800" dirty="0" err="1" smtClean="0"/>
              <a:t>nonsquare</a:t>
            </a:r>
            <a:r>
              <a:rPr lang="en-US" sz="2800" dirty="0" smtClean="0"/>
              <a:t> matrices.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02892"/>
              </p:ext>
            </p:extLst>
          </p:nvPr>
        </p:nvGraphicFramePr>
        <p:xfrm>
          <a:off x="1600200" y="1219200"/>
          <a:ext cx="16557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Equation" r:id="rId6" imgW="660400" imgH="495300" progId="Equation.DSMT4">
                  <p:embed/>
                </p:oleObj>
              </mc:Choice>
              <mc:Fallback>
                <p:oleObj name="Equation" r:id="rId6" imgW="660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1219200"/>
                        <a:ext cx="1655763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860730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matrices.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if</a:t>
            </a:r>
          </a:p>
          <a:p>
            <a:pPr marL="0" indent="0">
              <a:buNone/>
            </a:pPr>
            <a:r>
              <a:rPr lang="zh-CN" altLang="zh-CN" sz="2800" dirty="0" smtClean="0"/>
              <a:t> </a:t>
            </a:r>
            <a:r>
              <a:rPr lang="zh-CN" altLang="en-US" sz="2800" dirty="0" smtClean="0"/>
              <a:t>           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Then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singular.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(Contradiction argument.)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960251"/>
              </p:ext>
            </p:extLst>
          </p:nvPr>
        </p:nvGraphicFramePr>
        <p:xfrm>
          <a:off x="1676400" y="2286000"/>
          <a:ext cx="893763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6" imgW="495300" imgH="152400" progId="Equation.DSMT4">
                  <p:embed/>
                </p:oleObj>
              </mc:Choice>
              <mc:Fallback>
                <p:oleObj name="Equation" r:id="rId6" imgW="4953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2286000"/>
                        <a:ext cx="893763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1336"/>
              </p:ext>
            </p:extLst>
          </p:nvPr>
        </p:nvGraphicFramePr>
        <p:xfrm>
          <a:off x="4000500" y="2274888"/>
          <a:ext cx="6651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8" imgW="368300" imgH="165100" progId="Equation.3">
                  <p:embed/>
                </p:oleObj>
              </mc:Choice>
              <mc:Fallback>
                <p:oleObj name="Equation" r:id="rId8" imgW="368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0500" y="2274888"/>
                        <a:ext cx="665163" cy="29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450385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be an n by n matrix. Show that if </a:t>
            </a:r>
          </a:p>
          <a:p>
            <a:pPr marL="0" indent="0">
              <a:buNone/>
            </a:pPr>
            <a:r>
              <a:rPr lang="en-US" altLang="zh-CN" sz="2800" dirty="0" smtClean="0"/>
              <a:t>Then            is nonsingular and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01552"/>
              </p:ext>
            </p:extLst>
          </p:nvPr>
        </p:nvGraphicFramePr>
        <p:xfrm>
          <a:off x="1801813" y="2286000"/>
          <a:ext cx="6413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3" name="Equation" r:id="rId6" imgW="355600" imgH="152400" progId="Equation.3">
                  <p:embed/>
                </p:oleObj>
              </mc:Choice>
              <mc:Fallback>
                <p:oleObj name="Equation" r:id="rId6" imgW="3556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01813" y="2286000"/>
                        <a:ext cx="641350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78577"/>
              </p:ext>
            </p:extLst>
          </p:nvPr>
        </p:nvGraphicFramePr>
        <p:xfrm>
          <a:off x="5257800" y="2209800"/>
          <a:ext cx="18573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Equation" r:id="rId8" imgW="1028700" imgH="228600" progId="Equation.DSMT4">
                  <p:embed/>
                </p:oleObj>
              </mc:Choice>
              <mc:Fallback>
                <p:oleObj name="Equation" r:id="rId8" imgW="1028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2209800"/>
                        <a:ext cx="185737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4014"/>
              </p:ext>
            </p:extLst>
          </p:nvPr>
        </p:nvGraphicFramePr>
        <p:xfrm>
          <a:off x="6865938" y="1730375"/>
          <a:ext cx="8016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5" name="Equation" r:id="rId10" imgW="444500" imgH="190500" progId="Equation.DSMT4">
                  <p:embed/>
                </p:oleObj>
              </mc:Choice>
              <mc:Fallback>
                <p:oleObj name="Equation" r:id="rId10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65938" y="1730375"/>
                        <a:ext cx="801687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182499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Theorem 1.4.2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A and B are nonsingular n by n matrices, then AB is also nonsingular and 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80337"/>
              </p:ext>
            </p:extLst>
          </p:nvPr>
        </p:nvGraphicFramePr>
        <p:xfrm>
          <a:off x="3200400" y="2514600"/>
          <a:ext cx="24844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7" name="Equation" r:id="rId6" imgW="990600" imgH="228600" progId="Equation.3">
                  <p:embed/>
                </p:oleObj>
              </mc:Choice>
              <mc:Fallback>
                <p:oleObj name="Equation" r:id="rId6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514600"/>
                        <a:ext cx="248443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71299"/>
              </p:ext>
            </p:extLst>
          </p:nvPr>
        </p:nvGraphicFramePr>
        <p:xfrm>
          <a:off x="2286000" y="4800600"/>
          <a:ext cx="4267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8" name="Equation" r:id="rId8" imgW="1701800" imgH="228600" progId="Equation.DSMT4">
                  <p:embed/>
                </p:oleObj>
              </mc:Choice>
              <mc:Fallback>
                <p:oleObj name="Equation" r:id="rId8" imgW="1701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0" y="4800600"/>
                        <a:ext cx="426720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392416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Algebraic Rules for Transposes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219199"/>
            <a:ext cx="80772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12810"/>
              </p:ext>
            </p:extLst>
          </p:nvPr>
        </p:nvGraphicFramePr>
        <p:xfrm>
          <a:off x="1851025" y="1265238"/>
          <a:ext cx="1555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7" name="Equation" r:id="rId6" imgW="660400" imgH="228600" progId="Equation.DSMT4">
                  <p:embed/>
                </p:oleObj>
              </mc:Choice>
              <mc:Fallback>
                <p:oleObj name="Equation" r:id="rId6" imgW="660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51025" y="1265238"/>
                        <a:ext cx="1555750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79154"/>
              </p:ext>
            </p:extLst>
          </p:nvPr>
        </p:nvGraphicFramePr>
        <p:xfrm>
          <a:off x="1752600" y="1752600"/>
          <a:ext cx="20050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8" imgW="850900" imgH="228600" progId="Equation.3">
                  <p:embed/>
                </p:oleObj>
              </mc:Choice>
              <mc:Fallback>
                <p:oleObj name="Equation" r:id="rId8" imgW="850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1752600"/>
                        <a:ext cx="2005013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977984"/>
              </p:ext>
            </p:extLst>
          </p:nvPr>
        </p:nvGraphicFramePr>
        <p:xfrm>
          <a:off x="1447800" y="2286000"/>
          <a:ext cx="28130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10" imgW="1193800" imgH="228600" progId="Equation.DSMT4">
                  <p:embed/>
                </p:oleObj>
              </mc:Choice>
              <mc:Fallback>
                <p:oleObj name="Equation" r:id="rId10" imgW="119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2813050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83142"/>
              </p:ext>
            </p:extLst>
          </p:nvPr>
        </p:nvGraphicFramePr>
        <p:xfrm>
          <a:off x="1752600" y="2743200"/>
          <a:ext cx="2125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12" imgW="901700" imgH="228600" progId="Equation.3">
                  <p:embed/>
                </p:oleObj>
              </mc:Choice>
              <mc:Fallback>
                <p:oleObj name="Equation" r:id="rId12" imgW="901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212566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699980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be an m by n matrix. Show that  </a:t>
            </a:r>
          </a:p>
          <a:p>
            <a:pPr marL="0" indent="0">
              <a:buNone/>
            </a:pPr>
            <a:r>
              <a:rPr lang="en-US" altLang="zh-CN" sz="2800" dirty="0" smtClean="0"/>
              <a:t>are both symmetric.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21998"/>
              </p:ext>
            </p:extLst>
          </p:nvPr>
        </p:nvGraphicFramePr>
        <p:xfrm>
          <a:off x="6705600" y="1676400"/>
          <a:ext cx="17176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name="Equation" r:id="rId6" imgW="952500" imgH="228600" progId="Equation.3">
                  <p:embed/>
                </p:oleObj>
              </mc:Choice>
              <mc:Fallback>
                <p:oleObj name="Equation" r:id="rId6" imgW="952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1676400"/>
                        <a:ext cx="1717675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180950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and B be n by n symmetric matrices. Show that  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         if and only if AB is also symmetric.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252178"/>
              </p:ext>
            </p:extLst>
          </p:nvPr>
        </p:nvGraphicFramePr>
        <p:xfrm>
          <a:off x="762000" y="2590800"/>
          <a:ext cx="163903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6" name="Equation" r:id="rId6" imgW="584200" imgH="152400" progId="Equation.DSMT4">
                  <p:embed/>
                </p:oleObj>
              </mc:Choice>
              <mc:Fallback>
                <p:oleObj name="Equation" r:id="rId6" imgW="5842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590800"/>
                        <a:ext cx="1639035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344779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10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Prove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nonsingular,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then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en-US" altLang="zh-CN" sz="2800" baseline="30000" dirty="0"/>
              <a:t>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nonsingular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365014"/>
              </p:ext>
            </p:extLst>
          </p:nvPr>
        </p:nvGraphicFramePr>
        <p:xfrm>
          <a:off x="3429000" y="2590800"/>
          <a:ext cx="1719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6" imgW="952500" imgH="228600" progId="Equation.3">
                  <p:embed/>
                </p:oleObj>
              </mc:Choice>
              <mc:Fallback>
                <p:oleObj name="Equation" r:id="rId6" imgW="952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9000" y="2590800"/>
                        <a:ext cx="1719263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430349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Algebraic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219199"/>
            <a:ext cx="80772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The algebraic rules used for real numbers </a:t>
            </a:r>
            <a:r>
              <a:rPr lang="en-US" sz="2800" dirty="0" smtClean="0">
                <a:solidFill>
                  <a:srgbClr val="FF0000"/>
                </a:solidFill>
              </a:rPr>
              <a:t>may or may not</a:t>
            </a:r>
            <a:r>
              <a:rPr lang="en-US" sz="2800" dirty="0" smtClean="0"/>
              <a:t> work when matrices are used!</a:t>
            </a:r>
          </a:p>
          <a:p>
            <a:r>
              <a:rPr lang="en-US" sz="2800" dirty="0" smtClean="0"/>
              <a:t>A+B=B+A</a:t>
            </a:r>
          </a:p>
          <a:p>
            <a:r>
              <a:rPr lang="en-US" sz="2800" dirty="0" smtClean="0"/>
              <a:t>(A+B)+C=A+(B+C)</a:t>
            </a:r>
          </a:p>
          <a:p>
            <a:r>
              <a:rPr lang="en-US" sz="2800" dirty="0" smtClean="0"/>
              <a:t>(AB)C=A(BC)</a:t>
            </a:r>
          </a:p>
          <a:p>
            <a:r>
              <a:rPr lang="en-US" sz="2800" dirty="0" smtClean="0"/>
              <a:t>A(B+C)=AB+AC</a:t>
            </a:r>
          </a:p>
          <a:p>
            <a:r>
              <a:rPr lang="en-US" sz="2800" dirty="0" smtClean="0"/>
              <a:t>(A+B)C=AC+BC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351769"/>
              </p:ext>
            </p:extLst>
          </p:nvPr>
        </p:nvGraphicFramePr>
        <p:xfrm>
          <a:off x="5562600" y="1600200"/>
          <a:ext cx="1374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6" name="Equation" r:id="rId6" imgW="584200" imgH="165100" progId="Equation.DSMT4">
                  <p:embed/>
                </p:oleObj>
              </mc:Choice>
              <mc:Fallback>
                <p:oleObj name="Equation" r:id="rId6" imgW="584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2600" y="1600200"/>
                        <a:ext cx="1374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83224"/>
              </p:ext>
            </p:extLst>
          </p:nvPr>
        </p:nvGraphicFramePr>
        <p:xfrm>
          <a:off x="1371600" y="4191000"/>
          <a:ext cx="2362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7" name="Equation" r:id="rId8" imgW="1003300" imgH="203200" progId="Equation.3">
                  <p:embed/>
                </p:oleObj>
              </mc:Choice>
              <mc:Fallback>
                <p:oleObj name="Equation" r:id="rId8" imgW="1003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4191000"/>
                        <a:ext cx="23622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468241"/>
              </p:ext>
            </p:extLst>
          </p:nvPr>
        </p:nvGraphicFramePr>
        <p:xfrm>
          <a:off x="1371600" y="4724400"/>
          <a:ext cx="3679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8" name="Equation" r:id="rId10" imgW="1562100" imgH="190500" progId="Equation.DSMT4">
                  <p:embed/>
                </p:oleObj>
              </mc:Choice>
              <mc:Fallback>
                <p:oleObj name="Equation" r:id="rId10" imgW="1562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4724400"/>
                        <a:ext cx="36798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71258"/>
              </p:ext>
            </p:extLst>
          </p:nvPr>
        </p:nvGraphicFramePr>
        <p:xfrm>
          <a:off x="1371600" y="5105400"/>
          <a:ext cx="30527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9" name="Equation" r:id="rId12" imgW="1295400" imgH="203200" progId="Equation.3">
                  <p:embed/>
                </p:oleObj>
              </mc:Choice>
              <mc:Fallback>
                <p:oleObj name="Equation" r:id="rId12" imgW="1295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1600" y="5105400"/>
                        <a:ext cx="3052763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79711"/>
              </p:ext>
            </p:extLst>
          </p:nvPr>
        </p:nvGraphicFramePr>
        <p:xfrm>
          <a:off x="1385888" y="5576888"/>
          <a:ext cx="3022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" name="Equation" r:id="rId14" imgW="1282700" imgH="190500" progId="Equation.DSMT4">
                  <p:embed/>
                </p:oleObj>
              </mc:Choice>
              <mc:Fallback>
                <p:oleObj name="Equation" r:id="rId14" imgW="1282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5888" y="5576888"/>
                        <a:ext cx="30226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If </a:t>
            </a:r>
            <a:r>
              <a:rPr lang="en-US" sz="2800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n-US" sz="2800" dirty="0" smtClean="0"/>
              <a:t>. Find A^2, </a:t>
            </a:r>
            <a:r>
              <a:rPr lang="en-US" sz="2800" dirty="0" err="1" smtClean="0"/>
              <a:t>A^n</a:t>
            </a:r>
            <a:r>
              <a:rPr lang="en-US" sz="2800" dirty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818326"/>
              </p:ext>
            </p:extLst>
          </p:nvPr>
        </p:nvGraphicFramePr>
        <p:xfrm>
          <a:off x="2209800" y="1295400"/>
          <a:ext cx="21653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1" name="Equation" r:id="rId6" imgW="863600" imgH="495300" progId="Equation.DSMT4">
                  <p:embed/>
                </p:oleObj>
              </mc:Choice>
              <mc:Fallback>
                <p:oleObj name="Equation" r:id="rId6" imgW="8636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1295400"/>
                        <a:ext cx="2165350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79447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000000"/>
                </a:solidFill>
              </a:rPr>
              <a:t>If </a:t>
            </a:r>
            <a:r>
              <a:rPr lang="en-US" sz="2800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n-US" sz="2800" dirty="0" smtClean="0"/>
              <a:t>. Find A^2, A^3 and </a:t>
            </a:r>
            <a:r>
              <a:rPr lang="en-US" sz="2800" dirty="0" err="1" smtClean="0"/>
              <a:t>A^n</a:t>
            </a:r>
            <a:r>
              <a:rPr lang="en-US" sz="2800" dirty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441966"/>
              </p:ext>
            </p:extLst>
          </p:nvPr>
        </p:nvGraphicFramePr>
        <p:xfrm>
          <a:off x="1752600" y="990600"/>
          <a:ext cx="293052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6" imgW="1168400" imgH="914400" progId="Equation.3">
                  <p:embed/>
                </p:oleObj>
              </mc:Choice>
              <mc:Fallback>
                <p:oleObj name="Equation" r:id="rId6" imgW="11684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990600"/>
                        <a:ext cx="2930525" cy="229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2320793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Identity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219199"/>
            <a:ext cx="8077200" cy="51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The n by n identity matrix is the matrix 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Remark:  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24600"/>
              </p:ext>
            </p:extLst>
          </p:nvPr>
        </p:nvGraphicFramePr>
        <p:xfrm>
          <a:off x="2133600" y="2057400"/>
          <a:ext cx="23320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3" name="Equation" r:id="rId6" imgW="990600" imgH="469900" progId="Equation.3">
                  <p:embed/>
                </p:oleObj>
              </mc:Choice>
              <mc:Fallback>
                <p:oleObj name="Equation" r:id="rId6" imgW="9906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2057400"/>
                        <a:ext cx="2332037" cy="110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59178"/>
              </p:ext>
            </p:extLst>
          </p:nvPr>
        </p:nvGraphicFramePr>
        <p:xfrm>
          <a:off x="7086600" y="1295400"/>
          <a:ext cx="1316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4" name="Equation" r:id="rId8" imgW="558800" imgH="228600" progId="Equation.DSMT4">
                  <p:embed/>
                </p:oleObj>
              </mc:Choice>
              <mc:Fallback>
                <p:oleObj name="Equation" r:id="rId8" imgW="558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6600" y="1295400"/>
                        <a:ext cx="1316038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287664"/>
              </p:ext>
            </p:extLst>
          </p:nvPr>
        </p:nvGraphicFramePr>
        <p:xfrm>
          <a:off x="3240088" y="4106863"/>
          <a:ext cx="1793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5" name="Equation" r:id="rId10" imgW="762000" imgH="152400" progId="Equation.DSMT4">
                  <p:embed/>
                </p:oleObj>
              </mc:Choice>
              <mc:Fallback>
                <p:oleObj name="Equation" r:id="rId10" imgW="762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0088" y="4106863"/>
                        <a:ext cx="17938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339071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34504"/>
              </p:ext>
            </p:extLst>
          </p:nvPr>
        </p:nvGraphicFramePr>
        <p:xfrm>
          <a:off x="1295400" y="3733800"/>
          <a:ext cx="68818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Equation" r:id="rId6" imgW="2743200" imgH="685800" progId="Equation.DSMT4">
                  <p:embed/>
                </p:oleObj>
              </mc:Choice>
              <mc:Fallback>
                <p:oleObj name="Equation" r:id="rId6" imgW="27432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733800"/>
                        <a:ext cx="6881813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94263"/>
              </p:ext>
            </p:extLst>
          </p:nvPr>
        </p:nvGraphicFramePr>
        <p:xfrm>
          <a:off x="1295400" y="1676400"/>
          <a:ext cx="6818313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4" name="Equation" r:id="rId8" imgW="2717800" imgH="685800" progId="Equation.3">
                  <p:embed/>
                </p:oleObj>
              </mc:Choice>
              <mc:Fallback>
                <p:oleObj name="Equation" r:id="rId8" imgW="2717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6818313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42005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626789"/>
              </p:ext>
            </p:extLst>
          </p:nvPr>
        </p:nvGraphicFramePr>
        <p:xfrm>
          <a:off x="1219200" y="3733800"/>
          <a:ext cx="7424737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6" imgW="2959100" imgH="685800" progId="Equation.3">
                  <p:embed/>
                </p:oleObj>
              </mc:Choice>
              <mc:Fallback>
                <p:oleObj name="Equation" r:id="rId6" imgW="2959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3733800"/>
                        <a:ext cx="7424737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834375"/>
              </p:ext>
            </p:extLst>
          </p:nvPr>
        </p:nvGraphicFramePr>
        <p:xfrm>
          <a:off x="1219200" y="1752600"/>
          <a:ext cx="748665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Equation" r:id="rId8" imgW="2984500" imgH="685800" progId="Equation.DSMT4">
                  <p:embed/>
                </p:oleObj>
              </mc:Choice>
              <mc:Fallback>
                <p:oleObj name="Equation" r:id="rId8" imgW="29845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1752600"/>
                        <a:ext cx="7486650" cy="171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7407137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Inversion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/>
              <a:t>the “reciprocal” </a:t>
            </a:r>
            <a:r>
              <a:rPr lang="en-US" dirty="0" smtClean="0"/>
              <a:t>of a matrix?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/>
              <a:t>: An n by n matrix A is said to be </a:t>
            </a:r>
            <a:r>
              <a:rPr lang="en-US" sz="2800" u="sng" dirty="0" smtClean="0"/>
              <a:t>nonsingular</a:t>
            </a:r>
            <a:r>
              <a:rPr lang="en-US" sz="2800" dirty="0" smtClean="0"/>
              <a:t> or </a:t>
            </a:r>
            <a:r>
              <a:rPr lang="en-US" sz="2800" u="sng" dirty="0" smtClean="0"/>
              <a:t>invertible</a:t>
            </a:r>
            <a:r>
              <a:rPr lang="en-US" sz="2800" dirty="0" smtClean="0"/>
              <a:t> if there exists a matrix B such that </a:t>
            </a:r>
            <a:r>
              <a:rPr lang="en-US" sz="2800" i="1" dirty="0" smtClean="0"/>
              <a:t>AB=BA=I</a:t>
            </a:r>
            <a:r>
              <a:rPr lang="en-US" sz="2800" dirty="0" smtClean="0"/>
              <a:t>. The matrix B is said to be an </a:t>
            </a:r>
            <a:r>
              <a:rPr lang="en-US" sz="2800" u="sng" dirty="0" smtClean="0"/>
              <a:t>multiplicative inverse</a:t>
            </a:r>
            <a:r>
              <a:rPr lang="en-US" sz="2800" dirty="0" smtClean="0"/>
              <a:t> of 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inverse of A is unique!</a:t>
            </a:r>
          </a:p>
          <a:p>
            <a:r>
              <a:rPr lang="en-US" dirty="0" smtClean="0"/>
              <a:t>Not every matrix has inverse.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97088"/>
              </p:ext>
            </p:extLst>
          </p:nvPr>
        </p:nvGraphicFramePr>
        <p:xfrm>
          <a:off x="7086600" y="4876800"/>
          <a:ext cx="2682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78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6600" y="4876800"/>
                        <a:ext cx="2682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3248744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Example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                          and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are inverses of each other.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75279"/>
              </p:ext>
            </p:extLst>
          </p:nvPr>
        </p:nvGraphicFramePr>
        <p:xfrm>
          <a:off x="1600200" y="1219200"/>
          <a:ext cx="165576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Equation" r:id="rId6" imgW="660400" imgH="495300" progId="Equation.3">
                  <p:embed/>
                </p:oleObj>
              </mc:Choice>
              <mc:Fallback>
                <p:oleObj name="Equation" r:id="rId6" imgW="660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1219200"/>
                        <a:ext cx="1655763" cy="12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350859"/>
              </p:ext>
            </p:extLst>
          </p:nvPr>
        </p:nvGraphicFramePr>
        <p:xfrm>
          <a:off x="4191000" y="1066800"/>
          <a:ext cx="1765300" cy="165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8" imgW="977900" imgH="914400" progId="Equation.DSMT4">
                  <p:embed/>
                </p:oleObj>
              </mc:Choice>
              <mc:Fallback>
                <p:oleObj name="Equation" r:id="rId8" imgW="9779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1066800"/>
                        <a:ext cx="1765300" cy="165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5737444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1492</Words>
  <Application>Microsoft Macintosh PowerPoint</Application>
  <PresentationFormat>On-screen Show (4:3)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Training New Employees</vt:lpstr>
      <vt:lpstr>Equation</vt:lpstr>
      <vt:lpstr>Linear Algebra Matrices and Systems of Equations Lecture 4: Matrix Algebra</vt:lpstr>
      <vt:lpstr>Algebraic Rules</vt:lpstr>
      <vt:lpstr>Example 1</vt:lpstr>
      <vt:lpstr>Example 2</vt:lpstr>
      <vt:lpstr>Identity Matrix</vt:lpstr>
      <vt:lpstr>Example 3</vt:lpstr>
      <vt:lpstr>Example 3</vt:lpstr>
      <vt:lpstr>Matrix Inversion</vt:lpstr>
      <vt:lpstr>Example 4</vt:lpstr>
      <vt:lpstr>Example 5</vt:lpstr>
      <vt:lpstr>Example 6</vt:lpstr>
      <vt:lpstr>Example 7</vt:lpstr>
      <vt:lpstr>Theorem 1.4.2</vt:lpstr>
      <vt:lpstr>Algebraic Rules for Transposes</vt:lpstr>
      <vt:lpstr>Example 8</vt:lpstr>
      <vt:lpstr>Example 9</vt:lpstr>
      <vt:lpstr>Example 10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2016-08-29T14:58:02Z</dcterms:modified>
</cp:coreProperties>
</file>