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14"/>
  </p:notesMasterIdLst>
  <p:handoutMasterIdLst>
    <p:handoutMasterId r:id="rId15"/>
  </p:handoutMasterIdLst>
  <p:sldIdLst>
    <p:sldId id="516" r:id="rId2"/>
    <p:sldId id="537" r:id="rId3"/>
    <p:sldId id="538" r:id="rId4"/>
    <p:sldId id="545" r:id="rId5"/>
    <p:sldId id="526" r:id="rId6"/>
    <p:sldId id="539" r:id="rId7"/>
    <p:sldId id="540" r:id="rId8"/>
    <p:sldId id="541" r:id="rId9"/>
    <p:sldId id="542" r:id="rId10"/>
    <p:sldId id="543" r:id="rId11"/>
    <p:sldId id="544" r:id="rId12"/>
    <p:sldId id="535" r:id="rId1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CC00CC"/>
    <a:srgbClr val="FF99CC"/>
    <a:srgbClr val="00CC00"/>
    <a:srgbClr val="00602B"/>
    <a:srgbClr val="9900CC"/>
    <a:srgbClr val="800000"/>
    <a:srgbClr val="FFD357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0" autoAdjust="0"/>
    <p:restoredTop sz="86434" autoAdjust="0"/>
  </p:normalViewPr>
  <p:slideViewPr>
    <p:cSldViewPr snapToGrid="0">
      <p:cViewPr>
        <p:scale>
          <a:sx n="75" d="100"/>
          <a:sy n="75" d="100"/>
        </p:scale>
        <p:origin x="2178" y="4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04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2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4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403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2054" name="Picture 33" descr="chrmblue_std small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7978" y="12909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8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/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#9 Feedback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5.35 trends</a:t>
            </a:r>
          </a:p>
          <a:p>
            <a:r>
              <a:rPr lang="en-US" dirty="0" smtClean="0"/>
              <a:t>Problem 5.41 trends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853" y="2804160"/>
                <a:ext cx="1658403" cy="793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3" y="2804160"/>
                <a:ext cx="1658403" cy="793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85922" y="2804160"/>
                <a:ext cx="1658403" cy="7934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22" y="2804160"/>
                <a:ext cx="1658403" cy="7934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01629" y="2804160"/>
                <a:ext cx="1610504" cy="8317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629" y="2804160"/>
                <a:ext cx="1610504" cy="8317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1853" y="4319330"/>
                <a:ext cx="1828386" cy="11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53" y="4319330"/>
                <a:ext cx="1828386" cy="11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85922" y="4319330"/>
                <a:ext cx="1610504" cy="11320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22" y="4319330"/>
                <a:ext cx="1610504" cy="11320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10282" y="248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a.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85922" y="248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b.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0196" y="248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c.</a:t>
            </a:r>
            <a:endParaRPr lang="en-US" sz="18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10196" y="4319330"/>
                <a:ext cx="2078902" cy="150817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196" y="4319330"/>
                <a:ext cx="2078902" cy="15081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282" y="398834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d.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85922" y="398834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e.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10196" y="3988342"/>
            <a:ext cx="81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="1" dirty="0" smtClean="0">
                <a:solidFill>
                  <a:srgbClr val="0000FF"/>
                </a:solidFill>
              </a:rPr>
              <a:t>other.</a:t>
            </a:r>
            <a:endParaRPr lang="en-US" sz="1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/>
              <a:t>Add a new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it affect feasibility?  </a:t>
            </a:r>
          </a:p>
          <a:p>
            <a:pPr lvl="1"/>
            <a:r>
              <a:rPr lang="en-US" dirty="0"/>
              <a:t>If so, how?  If not, why not?</a:t>
            </a:r>
          </a:p>
          <a:p>
            <a:pPr lvl="1"/>
            <a:r>
              <a:rPr lang="en-US" dirty="0"/>
              <a:t>How would you know?</a:t>
            </a:r>
          </a:p>
          <a:p>
            <a:pPr lvl="1"/>
            <a:endParaRPr lang="en-US" dirty="0"/>
          </a:p>
          <a:p>
            <a:r>
              <a:rPr lang="en-US" dirty="0"/>
              <a:t>Could it affect optimality?</a:t>
            </a:r>
          </a:p>
          <a:p>
            <a:pPr lvl="1"/>
            <a:r>
              <a:rPr lang="en-US" dirty="0"/>
              <a:t>If so, how?</a:t>
            </a:r>
          </a:p>
          <a:p>
            <a:pPr lvl="1"/>
            <a:r>
              <a:rPr lang="en-US" dirty="0"/>
              <a:t>How would you know?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49519" y="1904863"/>
                <a:ext cx="3370859" cy="696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519" y="1904863"/>
                <a:ext cx="3370859" cy="696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966349" y="3483518"/>
                <a:ext cx="5537200" cy="1299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349" y="3483518"/>
                <a:ext cx="5537200" cy="1299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551703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OFAT vs. Designed Experiment</a:t>
            </a:r>
            <a:endParaRPr lang="en-US" dirty="0"/>
          </a:p>
        </p:txBody>
      </p:sp>
      <p:pic>
        <p:nvPicPr>
          <p:cNvPr id="1026" name="Picture 2" descr="https://media.springernature.com/lw685/springer-static/image/art%3A10.1007%2Fs41981-020-00135-0/MediaObjects/41981_2020_135_Fig1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38" y="1308100"/>
            <a:ext cx="5339513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300" y="3479800"/>
            <a:ext cx="47117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44770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1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KC-46 Pegasus prepares to refuel C-17 (cropped)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06" y="1145600"/>
            <a:ext cx="8360100" cy="568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663280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</a:t>
            </a:r>
            <a:r>
              <a:rPr lang="en-US" dirty="0" smtClean="0"/>
              <a:t>#10 Discussion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 6.2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+5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   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≥5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=4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          −2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≤6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≤0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Problem </a:t>
                </a:r>
                <a:r>
                  <a:rPr lang="en-US" dirty="0" smtClean="0"/>
                  <a:t>6.10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6" t="-1333" b="-17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1374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Duality Question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Problem 6.15.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𝒄𝒙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mr>
                      </m:m>
                    </m:oMath>
                  </m:oMathPara>
                </a14:m>
                <a:endParaRPr lang="en-US" dirty="0" smtClean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Give the dual.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Show that the dual always possess a feasible solution.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 smtClean="0"/>
                  <a:t>If the primal problem possess a feasible solution, what conclusions would you reach?</a:t>
                </a:r>
                <a:endParaRPr lang="en-US" dirty="0" smtClean="0"/>
              </a:p>
            </p:txBody>
          </p:sp>
        </mc:Choice>
        <mc:Fallback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6" t="-1333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929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1977232"/>
            <a:ext cx="7771963" cy="1470288"/>
          </a:xfrm>
        </p:spPr>
        <p:txBody>
          <a:bodyPr/>
          <a:lstStyle/>
          <a:p>
            <a:r>
              <a:rPr lang="en-US" b="0" dirty="0">
                <a:solidFill>
                  <a:schemeClr val="tx1"/>
                </a:solidFill>
              </a:rPr>
              <a:t>OPER 610 </a:t>
            </a:r>
            <a:r>
              <a:rPr lang="en-US" b="0">
                <a:solidFill>
                  <a:schemeClr val="tx1"/>
                </a:solidFill>
              </a:rPr>
              <a:t>Lesson </a:t>
            </a:r>
            <a:r>
              <a:rPr lang="en-US" b="0" smtClean="0">
                <a:solidFill>
                  <a:schemeClr val="tx1"/>
                </a:solidFill>
              </a:rPr>
              <a:t>11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>Sensitivity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  <p:extLst>
      <p:ext uri="{BB962C8B-B14F-4D97-AF65-F5344CB8AC3E}">
        <p14:creationId xmlns:p14="http://schemas.microsoft.com/office/powerpoint/2010/main" val="95080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Change </a:t>
                </a:r>
                <a:r>
                  <a:rPr lang="en-US" dirty="0"/>
                  <a:t>in the cost vector </a:t>
                </a:r>
                <a14:m>
                  <m:oMath xmlns:m="http://schemas.openxmlformats.org/officeDocument/2006/math">
                    <m:r>
                      <a:rPr lang="en-US"/>
                      <m:t>𝒄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Could it affect feasibility?  </a:t>
            </a:r>
          </a:p>
          <a:p>
            <a:pPr lvl="1"/>
            <a:r>
              <a:rPr lang="en-US" dirty="0" smtClean="0"/>
              <a:t>If so, how?  If not, why not?</a:t>
            </a:r>
          </a:p>
          <a:p>
            <a:pPr lvl="1"/>
            <a:r>
              <a:rPr lang="en-US" dirty="0" smtClean="0"/>
              <a:t>How would you know?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Could it affect optimality?</a:t>
            </a:r>
          </a:p>
          <a:p>
            <a:pPr lvl="1"/>
            <a:r>
              <a:rPr lang="en-US" dirty="0"/>
              <a:t>If so, how?</a:t>
            </a:r>
          </a:p>
          <a:p>
            <a:pPr lvl="1"/>
            <a:r>
              <a:rPr lang="en-US" dirty="0"/>
              <a:t>How would you know?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49519" y="1904863"/>
                <a:ext cx="3370859" cy="696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519" y="1904863"/>
                <a:ext cx="3370859" cy="696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966349" y="3483518"/>
                <a:ext cx="5537200" cy="1299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349" y="3483518"/>
                <a:ext cx="5537200" cy="1299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2866689" y="4654543"/>
            <a:ext cx="3100351" cy="2172977"/>
            <a:chOff x="2063563" y="4606687"/>
            <a:chExt cx="4181550" cy="2930770"/>
          </a:xfrm>
        </p:grpSpPr>
        <p:cxnSp>
          <p:nvCxnSpPr>
            <p:cNvPr id="16" name="Straight Arrow Connector 15"/>
            <p:cNvCxnSpPr/>
            <p:nvPr/>
          </p:nvCxnSpPr>
          <p:spPr bwMode="auto">
            <a:xfrm>
              <a:off x="3907789" y="4606687"/>
              <a:ext cx="0" cy="29307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17" name="Straight Connector 16"/>
            <p:cNvCxnSpPr/>
            <p:nvPr/>
          </p:nvCxnSpPr>
          <p:spPr bwMode="auto">
            <a:xfrm>
              <a:off x="3743666" y="6118964"/>
              <a:ext cx="3634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Up Arrow 17"/>
            <p:cNvSpPr/>
            <p:nvPr/>
          </p:nvSpPr>
          <p:spPr bwMode="auto">
            <a:xfrm flipV="1">
              <a:off x="4025019" y="4782534"/>
              <a:ext cx="304800" cy="1101969"/>
            </a:xfrm>
            <a:prstGeom prst="up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Up Arrow 18"/>
            <p:cNvSpPr/>
            <p:nvPr/>
          </p:nvSpPr>
          <p:spPr bwMode="auto">
            <a:xfrm>
              <a:off x="4048466" y="6329981"/>
              <a:ext cx="304800" cy="1101969"/>
            </a:xfrm>
            <a:prstGeom prst="upArrow">
              <a:avLst/>
            </a:prstGeom>
            <a:solidFill>
              <a:srgbClr val="00602B"/>
            </a:solidFill>
            <a:ln w="952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Left Brace 19"/>
            <p:cNvSpPr/>
            <p:nvPr/>
          </p:nvSpPr>
          <p:spPr bwMode="auto">
            <a:xfrm>
              <a:off x="3309912" y="5638318"/>
              <a:ext cx="422031" cy="1160585"/>
            </a:xfrm>
            <a:prstGeom prst="leftBrac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/>
                <p:cNvSpPr/>
                <p:nvPr/>
              </p:nvSpPr>
              <p:spPr>
                <a:xfrm>
                  <a:off x="4375550" y="5055361"/>
                  <a:ext cx="1398053" cy="4566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acc>
                          <m:accPr>
                            <m:chr m:val="̅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550" y="5055361"/>
                  <a:ext cx="1398053" cy="4566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/>
                <p:cNvSpPr/>
                <p:nvPr/>
              </p:nvSpPr>
              <p:spPr>
                <a:xfrm>
                  <a:off x="4305018" y="6719796"/>
                  <a:ext cx="1571014" cy="4566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018" y="6719796"/>
                  <a:ext cx="1571014" cy="4566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2063563" y="5916600"/>
                  <a:ext cx="1360346" cy="871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n-US" sz="1200" dirty="0" smtClean="0">
                      <a:solidFill>
                        <a:schemeClr val="tx1"/>
                      </a:solidFill>
                      <a:latin typeface="+mj-lt"/>
                    </a:rPr>
                    <a:t>(Absolute)</a:t>
                  </a:r>
                </a:p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200" dirty="0" smtClean="0">
                      <a:solidFill>
                        <a:schemeClr val="tx1"/>
                      </a:solidFill>
                      <a:latin typeface="+mj-lt"/>
                    </a:rPr>
                    <a:t>Duality Gap</a:t>
                  </a:r>
                </a:p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acc>
                          <m:accPr>
                            <m:chr m:val="̅"/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1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563" y="5916600"/>
                  <a:ext cx="1360346" cy="871729"/>
                </a:xfrm>
                <a:prstGeom prst="rect">
                  <a:avLst/>
                </a:prstGeom>
                <a:blipFill>
                  <a:blip r:embed="rId7"/>
                  <a:stretch>
                    <a:fillRect t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4038983" y="5918013"/>
                  <a:ext cx="2206130" cy="4566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983" y="5918013"/>
                  <a:ext cx="2206130" cy="4566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38504285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Change </a:t>
                </a:r>
                <a:r>
                  <a:rPr lang="en-US" dirty="0"/>
                  <a:t>in </a:t>
                </a:r>
                <a:r>
                  <a:rPr lang="en-US" dirty="0"/>
                  <a:t>the right-hand-side </a:t>
                </a:r>
                <a14:m>
                  <m:oMath xmlns:m="http://schemas.openxmlformats.org/officeDocument/2006/math">
                    <m:r>
                      <a:rPr lang="en-US"/>
                      <m:t>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it affect feasibility?  </a:t>
            </a:r>
          </a:p>
          <a:p>
            <a:pPr lvl="1"/>
            <a:r>
              <a:rPr lang="en-US" dirty="0"/>
              <a:t>If so, how?  If not, why not?</a:t>
            </a:r>
          </a:p>
          <a:p>
            <a:pPr lvl="1"/>
            <a:r>
              <a:rPr lang="en-US" dirty="0"/>
              <a:t>How would you know?</a:t>
            </a:r>
          </a:p>
          <a:p>
            <a:pPr lvl="1"/>
            <a:endParaRPr lang="en-US" dirty="0"/>
          </a:p>
          <a:p>
            <a:r>
              <a:rPr lang="en-US" dirty="0"/>
              <a:t>Could it affect optimality?</a:t>
            </a:r>
          </a:p>
          <a:p>
            <a:pPr lvl="1"/>
            <a:r>
              <a:rPr lang="en-US" dirty="0"/>
              <a:t>If so, how?</a:t>
            </a:r>
          </a:p>
          <a:p>
            <a:pPr lvl="1"/>
            <a:r>
              <a:rPr lang="en-US" dirty="0"/>
              <a:t>How would you know?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66689" y="4654543"/>
            <a:ext cx="3100351" cy="2172977"/>
            <a:chOff x="2063563" y="4606687"/>
            <a:chExt cx="4181550" cy="2930770"/>
          </a:xfrm>
        </p:grpSpPr>
        <p:cxnSp>
          <p:nvCxnSpPr>
            <p:cNvPr id="4" name="Straight Arrow Connector 3"/>
            <p:cNvCxnSpPr/>
            <p:nvPr/>
          </p:nvCxnSpPr>
          <p:spPr bwMode="auto">
            <a:xfrm>
              <a:off x="3907789" y="4606687"/>
              <a:ext cx="0" cy="29307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3743666" y="6118964"/>
              <a:ext cx="36341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" name="Up Arrow 5"/>
            <p:cNvSpPr/>
            <p:nvPr/>
          </p:nvSpPr>
          <p:spPr bwMode="auto">
            <a:xfrm flipV="1">
              <a:off x="4025019" y="4782534"/>
              <a:ext cx="304800" cy="1101969"/>
            </a:xfrm>
            <a:prstGeom prst="upArrow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Up Arrow 6"/>
            <p:cNvSpPr/>
            <p:nvPr/>
          </p:nvSpPr>
          <p:spPr bwMode="auto">
            <a:xfrm>
              <a:off x="4048466" y="6329981"/>
              <a:ext cx="304800" cy="1101969"/>
            </a:xfrm>
            <a:prstGeom prst="upArrow">
              <a:avLst/>
            </a:prstGeom>
            <a:solidFill>
              <a:srgbClr val="00602B"/>
            </a:solidFill>
            <a:ln w="9525" cap="flat" cmpd="sng" algn="ctr">
              <a:solidFill>
                <a:srgbClr val="00602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Left Brace 7"/>
            <p:cNvSpPr/>
            <p:nvPr/>
          </p:nvSpPr>
          <p:spPr bwMode="auto">
            <a:xfrm>
              <a:off x="3309912" y="5638318"/>
              <a:ext cx="422031" cy="1160585"/>
            </a:xfrm>
            <a:prstGeom prst="leftBrace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/>
                <p:cNvSpPr/>
                <p:nvPr/>
              </p:nvSpPr>
              <p:spPr>
                <a:xfrm>
                  <a:off x="4375550" y="5055361"/>
                  <a:ext cx="1398053" cy="4566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acc>
                          <m:accPr>
                            <m:chr m:val="̅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550" y="5055361"/>
                  <a:ext cx="1398053" cy="4566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4305018" y="6719796"/>
                  <a:ext cx="1571014" cy="4566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5018" y="6719796"/>
                  <a:ext cx="1571014" cy="4566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2063563" y="5916600"/>
                  <a:ext cx="1360346" cy="8717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buNone/>
                  </a:pPr>
                  <a:r>
                    <a:rPr lang="en-US" sz="1200" dirty="0" smtClean="0">
                      <a:solidFill>
                        <a:schemeClr val="tx1"/>
                      </a:solidFill>
                      <a:latin typeface="+mj-lt"/>
                    </a:rPr>
                    <a:t>(Absolute)</a:t>
                  </a:r>
                </a:p>
                <a:p>
                  <a:pPr>
                    <a:spcBef>
                      <a:spcPts val="0"/>
                    </a:spcBef>
                    <a:buNone/>
                  </a:pPr>
                  <a:r>
                    <a:rPr lang="en-US" sz="1200" dirty="0" smtClean="0">
                      <a:solidFill>
                        <a:schemeClr val="tx1"/>
                      </a:solidFill>
                      <a:latin typeface="+mj-lt"/>
                    </a:rPr>
                    <a:t>Duality Gap</a:t>
                  </a:r>
                </a:p>
                <a:p>
                  <a:pPr>
                    <a:spcBef>
                      <a:spcPts val="0"/>
                    </a:spcBef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acc>
                          <m:accPr>
                            <m:chr m:val="̅"/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1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  <m:r>
                          <a:rPr lang="en-US" sz="1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3563" y="5916600"/>
                  <a:ext cx="1360346" cy="871729"/>
                </a:xfrm>
                <a:prstGeom prst="rect">
                  <a:avLst/>
                </a:prstGeom>
                <a:blipFill>
                  <a:blip r:embed="rId5"/>
                  <a:stretch>
                    <a:fillRect t="-1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/>
                <p:cNvSpPr/>
                <p:nvPr/>
              </p:nvSpPr>
              <p:spPr>
                <a:xfrm>
                  <a:off x="4038983" y="5918013"/>
                  <a:ext cx="2206130" cy="4566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983" y="5918013"/>
                  <a:ext cx="2206130" cy="4566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049519" y="1904863"/>
                <a:ext cx="3370859" cy="696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519" y="1904863"/>
                <a:ext cx="3370859" cy="6961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3966349" y="3483518"/>
                <a:ext cx="5537200" cy="1299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349" y="3483518"/>
                <a:ext cx="5537200" cy="12999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178522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1"/>
                <a:r>
                  <a:rPr lang="en-US" sz="3200" dirty="0" smtClean="0"/>
                  <a:t>Change </a:t>
                </a:r>
                <a:r>
                  <a:rPr lang="en-US" sz="3200" dirty="0"/>
                  <a:t>in the constraint matrix </a:t>
                </a:r>
                <a14:m>
                  <m:oMath xmlns:m="http://schemas.openxmlformats.org/officeDocument/2006/math">
                    <m:r>
                      <a:rPr lang="en-US" sz="3200"/>
                      <m:t>𝑨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it affect feasibility?  </a:t>
            </a:r>
          </a:p>
          <a:p>
            <a:pPr lvl="1"/>
            <a:r>
              <a:rPr lang="en-US" dirty="0"/>
              <a:t>If so, how?  If not, why not?</a:t>
            </a:r>
          </a:p>
          <a:p>
            <a:pPr lvl="1"/>
            <a:r>
              <a:rPr lang="en-US" dirty="0"/>
              <a:t>How would you know?</a:t>
            </a:r>
          </a:p>
          <a:p>
            <a:pPr lvl="1"/>
            <a:endParaRPr lang="en-US" dirty="0"/>
          </a:p>
          <a:p>
            <a:r>
              <a:rPr lang="en-US" dirty="0"/>
              <a:t>Could it affect optimality?</a:t>
            </a:r>
          </a:p>
          <a:p>
            <a:pPr lvl="1"/>
            <a:r>
              <a:rPr lang="en-US" dirty="0"/>
              <a:t>If so, how?</a:t>
            </a:r>
          </a:p>
          <a:p>
            <a:pPr lvl="1"/>
            <a:r>
              <a:rPr lang="en-US" dirty="0"/>
              <a:t>How would you know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Do your answers depend</a:t>
            </a:r>
          </a:p>
          <a:p>
            <a:pPr marL="0" indent="0">
              <a:buNone/>
            </a:pPr>
            <a:r>
              <a:rPr lang="en-US" dirty="0" smtClean="0"/>
              <a:t>    on which column is changed?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49519" y="1904863"/>
                <a:ext cx="3370859" cy="696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519" y="1904863"/>
                <a:ext cx="3370859" cy="6961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966349" y="3483518"/>
                <a:ext cx="5537200" cy="1299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349" y="3483518"/>
                <a:ext cx="5537200" cy="12999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695462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sz="3200" dirty="0"/>
              <a:t>Add a new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it affect feasibility?  </a:t>
            </a:r>
          </a:p>
          <a:p>
            <a:pPr lvl="1"/>
            <a:r>
              <a:rPr lang="en-US" dirty="0"/>
              <a:t>If so, how?  If not, why not?</a:t>
            </a:r>
          </a:p>
          <a:p>
            <a:pPr lvl="1"/>
            <a:r>
              <a:rPr lang="en-US" dirty="0"/>
              <a:t>How would you know?</a:t>
            </a:r>
          </a:p>
          <a:p>
            <a:pPr lvl="1"/>
            <a:endParaRPr lang="en-US" dirty="0"/>
          </a:p>
          <a:p>
            <a:r>
              <a:rPr lang="en-US" dirty="0"/>
              <a:t>Could it affect optimality?</a:t>
            </a:r>
          </a:p>
          <a:p>
            <a:pPr lvl="1"/>
            <a:r>
              <a:rPr lang="en-US" dirty="0"/>
              <a:t>If so, how?</a:t>
            </a:r>
          </a:p>
          <a:p>
            <a:pPr lvl="1"/>
            <a:r>
              <a:rPr lang="en-US" dirty="0"/>
              <a:t>How would you know?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049519" y="1904863"/>
                <a:ext cx="3370859" cy="6961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519" y="1904863"/>
                <a:ext cx="3370859" cy="6961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3966349" y="3483518"/>
                <a:ext cx="5537200" cy="1299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b="1" dirty="0" smtClean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349" y="3483518"/>
                <a:ext cx="5537200" cy="12999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16527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16728</TotalTime>
  <Words>1461</Words>
  <Application>Microsoft Office PowerPoint</Application>
  <PresentationFormat>On-screen Show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Standard PowerPoint Brief - Template</vt:lpstr>
      <vt:lpstr>Homework #9 Feedback</vt:lpstr>
      <vt:lpstr>PowerPoint Presentation</vt:lpstr>
      <vt:lpstr>Homework #10 Discussion</vt:lpstr>
      <vt:lpstr>Another Duality Question</vt:lpstr>
      <vt:lpstr>OPER 610 Lesson 11  Sensitivity Analysis</vt:lpstr>
      <vt:lpstr>Change in the cost vector c</vt:lpstr>
      <vt:lpstr>Change in the right-hand-side b</vt:lpstr>
      <vt:lpstr>Change in the constraint matrix A</vt:lpstr>
      <vt:lpstr>Add a new activity</vt:lpstr>
      <vt:lpstr>Add a new constraint</vt:lpstr>
      <vt:lpstr>OFAT vs. Designed Experiment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Windows User</cp:lastModifiedBy>
  <cp:revision>1042</cp:revision>
  <dcterms:created xsi:type="dcterms:W3CDTF">2004-05-05T12:20:29Z</dcterms:created>
  <dcterms:modified xsi:type="dcterms:W3CDTF">2023-02-06T20:52:44Z</dcterms:modified>
</cp:coreProperties>
</file>