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93" r:id="rId3"/>
    <p:sldId id="298" r:id="rId4"/>
    <p:sldId id="299" r:id="rId5"/>
    <p:sldId id="306" r:id="rId6"/>
    <p:sldId id="304" r:id="rId7"/>
    <p:sldId id="308" r:id="rId8"/>
    <p:sldId id="309" r:id="rId9"/>
    <p:sldId id="30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EBF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14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120D2-09A7-49D7-8E2A-B59DCDB132AC}" type="datetimeFigureOut">
              <a:rPr lang="en-US" smtClean="0"/>
              <a:t>4/7/2023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8E7FC5-9760-45EC-B7B0-5CD23021B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68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9C8BB-5110-4EA6-A3B8-EB6E47EE9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C1035-4AE0-434E-948C-B9504D38A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407B0-989C-4EE6-97EC-209AE390C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CB61B-9B10-468C-BCCA-6683F0FD9860}" type="datetime1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43420-186D-4C50-82D7-AE1324F59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1138A-FC97-4EAD-B353-EB7042F7D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EB76D-B542-4D22-99C5-5394D42C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CFB52-7AF6-4F4C-B8E3-099F6B5B6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7DC30-4B5A-4F31-8091-10283D4A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222D-6278-43FC-8C37-AE787F3D7BAC}" type="datetime1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B8D35-4E9F-4D11-B0D6-F30D8EFF3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44DC0-36BA-42B4-9AAF-1158E8394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92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33FBF4-DAC6-4D3A-AB6F-28A5332DC4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F1A0D-F0CF-4908-8749-5317B58E3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26E3E-2FA7-4730-8F3A-7E09205B8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CE38-2ED1-4365-8A12-9000E964A14B}" type="datetime1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D1FBC-F961-41BE-9CE6-0F7AE4E5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6BA0C-CF9B-4FF0-934D-C0E6518A8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9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4841D-5F6B-48FB-A189-500D9C661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157C7-EC6C-4299-B5E9-820DC9592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480DA-A663-4242-BA64-BED9EB06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C129B-84D4-4895-A57F-C9A168B1AF20}" type="datetime1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59E46-0CDA-4C48-9B32-1645CFD8C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0A73B-4CE1-4B2A-BE9A-DD425E0D0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2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E3ED9-1308-40E4-9F6D-72455E51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CD2A0-0955-454D-AD78-3F96E4A37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1D545-79C5-4700-A463-D729C8EE2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82FF-B5C5-40CD-8BED-3FF940BA379B}" type="datetime1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B4EFC-06F9-4541-8060-F2DFAEB75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F101F-7683-4935-8DF3-31B62527B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99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3C1AC-BE8D-4039-AA6A-7B8D7C31A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2585B-6EA1-4780-A2C2-EEEF0E15D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71706-CA6F-4204-9E2E-23A09EBD6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8AB16-A15E-4B64-ACA2-A40D12BA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992F-3070-4ACF-8FEA-6114F067733D}" type="datetime1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48B8F-B6D7-412A-98C6-B073CA29E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16152-5867-4C57-87EA-14BC26E39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7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B75D4-CC0A-4ACC-8E74-74DCF93E7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1327B-4B45-4B83-856A-4F099E08D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16239-1AFD-4E0B-AC7D-B8835C780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BCF42-368A-4197-BF19-4920610CEA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C4023B-9D58-44B9-9FA7-3623A2F77D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C4F912-CA91-46CB-B3D4-650CE4E44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4CB5-6EAF-4571-8C8C-5647911465B9}" type="datetime1">
              <a:rPr lang="en-US" smtClean="0"/>
              <a:t>4/7/2023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D8CAB1-07B0-4100-BF70-BC3E8DC25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CAD066-8A71-4981-9368-C6C400C5B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0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73F68-17D1-45BA-9A68-CF0FD1E96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FC1749-9690-4B21-AEB4-1B4E1DDCB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0D06-DC00-4196-A084-D588F3E3213D}" type="datetime1">
              <a:rPr lang="en-US" smtClean="0"/>
              <a:t>4/7/2023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C7E616-1D5E-4955-B99A-B46038F9B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F01031-D9CF-4691-9F76-EA411007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01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EDD26D-D15E-4122-87A9-9C0E55A0D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48072-430D-49EB-B577-F4176E402032}" type="datetime1">
              <a:rPr lang="en-US" smtClean="0"/>
              <a:t>4/7/2023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0821C7-354C-48BE-BD4A-2169EF16F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97826-1937-4025-BEC4-826482515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24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20A8-09A5-41B9-A3AA-676AC1030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2F85C-8612-4578-BD6F-5918CE1D0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6A51F-C21B-4DB7-96B2-EB942909A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E7D21-E650-4C8C-99FA-A9849A774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9EFE-0BA0-44FC-9200-656E4F28BB55}" type="datetime1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668B3-952E-481D-BC88-AF3FFDD91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51E69-B1A5-459C-A15C-4091C2CA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5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0A93E-FBE3-42A5-BCB3-C0CCD121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E262CB-16C3-4CBE-8A65-8654B6967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DE0D8-1C72-434A-904B-75283BD3A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BD910-76DB-4ABD-AE28-3C4EA419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094C-DE41-49DE-8E91-2E965C77C6B5}" type="datetime1">
              <a:rPr lang="en-US" smtClean="0"/>
              <a:t>4/7/2023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ABC8E-D982-4F53-8B3A-48AC0811E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FD5B2-1F31-43FA-A1D4-326F09B3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9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1EBC5C-5300-4B84-8142-B197694EF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D4B60-77B2-4645-9BCB-85EF1C1BD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41A4F-2313-46D7-A62B-AF6047D72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0729B-6048-4F5B-B83D-21F64647516E}" type="datetime1">
              <a:rPr lang="en-US" smtClean="0"/>
              <a:t>4/7/2023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6A133-E0B9-405F-9A28-C4CF10B79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6EA66-9FA2-4DAA-BEC7-AF6FDE9E4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56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D8FC0-3625-4E87-A050-4CD2993CC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CSCE 623 In Class Day 06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B45B88-95EC-4900-8ECA-A1725B9E23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Synchronous session</a:t>
            </a:r>
          </a:p>
        </p:txBody>
      </p:sp>
    </p:spTree>
    <p:extLst>
      <p:ext uri="{BB962C8B-B14F-4D97-AF65-F5344CB8AC3E}">
        <p14:creationId xmlns:p14="http://schemas.microsoft.com/office/powerpoint/2010/main" val="1070059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45564-A034-4DA1-9B18-E4A6667C6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for Day 06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FDC9C-4DF7-4B30-BB25-0626A3221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Coding Activity for gradient descent (pseudocode from day 5)</a:t>
            </a:r>
          </a:p>
          <a:p>
            <a:r>
              <a:rPr lang="en-US" dirty="0"/>
              <a:t>Worksheet Part 1 – Evaluation Criteria</a:t>
            </a:r>
          </a:p>
          <a:p>
            <a:r>
              <a:rPr lang="en-US" dirty="0"/>
              <a:t>Questions &amp; Break</a:t>
            </a:r>
          </a:p>
          <a:p>
            <a:r>
              <a:rPr lang="en-US" dirty="0"/>
              <a:t>Worksheet Part 2 – Potential Problems</a:t>
            </a:r>
          </a:p>
          <a:p>
            <a:r>
              <a:rPr lang="en-US" dirty="0"/>
              <a:t>Evaluation and problem-solving takeaways</a:t>
            </a:r>
          </a:p>
          <a:p>
            <a:r>
              <a:rPr lang="en-US" dirty="0"/>
              <a:t>Questions &amp; Dismissal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6C064-C5D2-4DFF-87D9-48E84A9C2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83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6D22F-1B17-4533-8BD7-53E1EA5CA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Gradient Descent Coding Activity</a:t>
            </a:r>
            <a:br>
              <a:rPr lang="en-US" dirty="0"/>
            </a:br>
            <a:r>
              <a:rPr lang="en-US" dirty="0"/>
              <a:t>(group work, 20 min)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3D4D3-4DCA-4C63-9A28-651A73548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Acquire the starter code from Canvas</a:t>
            </a:r>
          </a:p>
          <a:p>
            <a:r>
              <a:rPr lang="en-US" dirty="0"/>
              <a:t>Complete Step 1 code to find the gradients for theta (</a:t>
            </a:r>
            <a:r>
              <a:rPr lang="en-US" i="1" dirty="0">
                <a:sym typeface="Symbol" panose="05050102010706020507" pitchFamily="18" charset="2"/>
              </a:rPr>
              <a:t>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and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i="1" dirty="0">
                <a:sym typeface="Symbol" panose="05050102010706020507" pitchFamily="18" charset="2"/>
              </a:rPr>
              <a:t>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dirty="0"/>
              <a:t>)</a:t>
            </a:r>
          </a:p>
          <a:p>
            <a:r>
              <a:rPr lang="en-US" dirty="0"/>
              <a:t>Run the code</a:t>
            </a:r>
          </a:p>
          <a:p>
            <a:r>
              <a:rPr lang="en-US" dirty="0"/>
              <a:t>Examine the results to see the line slope &amp; intercept changing</a:t>
            </a:r>
          </a:p>
          <a:p>
            <a:r>
              <a:rPr lang="en-US" dirty="0"/>
              <a:t>(optional) change the starting beta to see what happens to the iterative gradient descent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6F1B9-8E5B-4550-B16C-DAC53476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37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6D22F-1B17-4533-8BD7-53E1EA5CA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Coding Activity</a:t>
            </a:r>
            <a:br>
              <a:rPr lang="en-US" dirty="0"/>
            </a:br>
            <a:r>
              <a:rPr lang="en-US" dirty="0"/>
              <a:t>Hotwash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33D4D3-4DCA-4C63-9A28-651A73548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did it go?   Did the code converge on a good solution?</a:t>
            </a:r>
          </a:p>
          <a:p>
            <a:r>
              <a:rPr lang="en-US" dirty="0"/>
              <a:t>What were the gotchas?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46F1B9-8E5B-4550-B16C-DAC534760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77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B65A6-60E3-4BCB-854B-3D6D687F3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Review: main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D58B7-9F18-4993-B464-0DD9543AB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445" y="1964803"/>
            <a:ext cx="10578738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gradient is an instantaneous slope </a:t>
            </a:r>
            <a:br>
              <a:rPr lang="en-US" dirty="0"/>
            </a:br>
            <a:r>
              <a:rPr lang="en-US" dirty="0"/>
              <a:t>at a point in the cost surface </a:t>
            </a:r>
          </a:p>
          <a:p>
            <a:r>
              <a:rPr lang="en-US" dirty="0"/>
              <a:t>The gradient </a:t>
            </a:r>
            <a:r>
              <a:rPr lang="en-US" i="1" dirty="0"/>
              <a:t>points</a:t>
            </a:r>
            <a:r>
              <a:rPr lang="en-US" dirty="0"/>
              <a:t> in the direction of reducing (increasing) RSS</a:t>
            </a:r>
          </a:p>
          <a:p>
            <a:pPr lvl="1"/>
            <a:r>
              <a:rPr lang="en-US" dirty="0"/>
              <a:t>Key Idea: If we alter theta by selecting values further down the gradient, we incrementally approach a better fitting model… but how far should we alter theta?</a:t>
            </a:r>
          </a:p>
          <a:p>
            <a:pPr lvl="1"/>
            <a:r>
              <a:rPr lang="en-US" dirty="0"/>
              <a:t>But choosing a step which is too large can lead to divergence instead of convergence</a:t>
            </a:r>
          </a:p>
          <a:p>
            <a:pPr lvl="1"/>
            <a:r>
              <a:rPr lang="en-US" dirty="0"/>
              <a:t>And Choosing a step which is too small can lead to slow convergence</a:t>
            </a:r>
          </a:p>
          <a:p>
            <a:r>
              <a:rPr lang="en-US" dirty="0"/>
              <a:t>By choosing a learning rate we control how big of a step to take down the gradient in each iteration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011BE-22F3-45E1-83EE-908AF98E8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99EA99-EF61-42B9-B71B-FF3D970450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912"/>
          <a:stretch/>
        </p:blipFill>
        <p:spPr>
          <a:xfrm>
            <a:off x="6788438" y="426091"/>
            <a:ext cx="4835331" cy="239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963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A7EC4-EF76-4180-9286-B10362D1D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Criteria Worksheet Activity –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F9C20-3948-4942-986C-B24BB016C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Evaluation Criteria Learning Activity</a:t>
            </a:r>
          </a:p>
          <a:p>
            <a:pPr lvl="1"/>
            <a:r>
              <a:rPr lang="en-US" dirty="0"/>
              <a:t>Techniques to determine quality of fit for the model or for coefficients</a:t>
            </a:r>
          </a:p>
          <a:p>
            <a:pPr lvl="1"/>
            <a:r>
              <a:rPr lang="en-US" dirty="0"/>
              <a:t>Techniques to determine how datapoints influence the model</a:t>
            </a:r>
          </a:p>
          <a:p>
            <a:r>
              <a:rPr lang="en-US" dirty="0"/>
              <a:t>Worksheet:</a:t>
            </a:r>
          </a:p>
          <a:p>
            <a:pPr lvl="1"/>
            <a:r>
              <a:rPr lang="en-US" dirty="0"/>
              <a:t>Describe correlation, leverage, variance inflation</a:t>
            </a:r>
          </a:p>
          <a:p>
            <a:pPr lvl="1"/>
            <a:r>
              <a:rPr lang="en-US" dirty="0"/>
              <a:t>Breakout Groups – 10 minutes</a:t>
            </a:r>
          </a:p>
          <a:p>
            <a:pPr lvl="1"/>
            <a:r>
              <a:rPr lang="en-US" dirty="0"/>
              <a:t>Complete </a:t>
            </a:r>
            <a:r>
              <a:rPr lang="en-US" b="1" dirty="0"/>
              <a:t>part 1</a:t>
            </a:r>
          </a:p>
          <a:p>
            <a:pPr lvl="1"/>
            <a:r>
              <a:rPr lang="en-US" dirty="0"/>
              <a:t>Be prepared to discuss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46881-366D-4E2D-9AE0-196746AF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305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A7EC4-EF76-4180-9286-B10362D1D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Concepts for ML – Part 2: Potential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F9C20-3948-4942-986C-B24BB016C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Problems that can be detected from residuals after the model is fit</a:t>
            </a:r>
          </a:p>
          <a:p>
            <a:r>
              <a:rPr lang="en-US" dirty="0"/>
              <a:t>Worksheet activity Day 06 part 2 (6 questions)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Nonlinearity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Correlation of Error Terms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Non-constant variance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Outliers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high-leverage points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collinearity </a:t>
            </a:r>
          </a:p>
          <a:p>
            <a:r>
              <a:rPr lang="en-US" dirty="0"/>
              <a:t>Breakout groups – 20 min</a:t>
            </a:r>
          </a:p>
          <a:p>
            <a:r>
              <a:rPr lang="en-US" dirty="0"/>
              <a:t>Work on the worksheet part 2 AND take a break if you need to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46881-366D-4E2D-9AE0-196746AF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8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AF5C9-F3EB-4FA5-958A-D62014C8C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 for evaluation and problem solving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883ED-5D0F-48FB-94BF-B89BA123A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some activities you can perform on the data before fitting a model - Might help you decide</a:t>
            </a:r>
          </a:p>
          <a:p>
            <a:pPr lvl="1"/>
            <a:r>
              <a:rPr lang="en-US" dirty="0"/>
              <a:t>Do you have more than one feature which contains the same information? </a:t>
            </a:r>
          </a:p>
          <a:p>
            <a:pPr lvl="1"/>
            <a:r>
              <a:rPr lang="en-US" dirty="0"/>
              <a:t>Do you need a pre-transform or scaling of features?</a:t>
            </a:r>
          </a:p>
          <a:p>
            <a:pPr lvl="1"/>
            <a:r>
              <a:rPr lang="en-US" dirty="0"/>
              <a:t>Do you need to drop outliers?</a:t>
            </a:r>
          </a:p>
          <a:p>
            <a:pPr lvl="1"/>
            <a:r>
              <a:rPr lang="en-US" dirty="0"/>
              <a:t>Is a linear model appropriate?</a:t>
            </a:r>
          </a:p>
          <a:p>
            <a:r>
              <a:rPr lang="en-US" dirty="0"/>
              <a:t>There are some activities you can perform once the model has been fit – Based on your residuals:</a:t>
            </a:r>
          </a:p>
          <a:p>
            <a:pPr lvl="1"/>
            <a:r>
              <a:rPr lang="en-US" dirty="0"/>
              <a:t>Are there patterns in the residuals that suggest alternate approaches?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8E05C0-320B-4D6E-A85E-DF3F83B5E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65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31A72-B110-4351-8C00-60E562850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75A77-49FE-45BD-87B6-4B7AF3A9F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Bonus discussion:  To impute or not to impute?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3B02B-41FC-4EC7-8D9A-72D1B8346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22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16073</TotalTime>
  <Words>470</Words>
  <Application>Microsoft Office PowerPoint</Application>
  <PresentationFormat>Widescreen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Office Theme</vt:lpstr>
      <vt:lpstr>CSCE 623 In Class Day 06</vt:lpstr>
      <vt:lpstr>Agenda for Day 06</vt:lpstr>
      <vt:lpstr>Gradient Descent Coding Activity (group work, 20 min)</vt:lpstr>
      <vt:lpstr>Gradient Descent Coding Activity Hotwash</vt:lpstr>
      <vt:lpstr>Code Review: main points</vt:lpstr>
      <vt:lpstr>Evaluation Criteria Worksheet Activity – Part 1</vt:lpstr>
      <vt:lpstr>Key Concepts for ML – Part 2: Potential Problems</vt:lpstr>
      <vt:lpstr>Key takeaways for evaluation and problem solving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623 In Class Day 3</dc:title>
  <dc:creator>Borghetti, Brett J Civ USAF AETC AFIT/ENG</dc:creator>
  <cp:lastModifiedBy>BORGHETTI, BRETT J CIV USAF AETC AFIT/ENG</cp:lastModifiedBy>
  <cp:revision>63</cp:revision>
  <dcterms:created xsi:type="dcterms:W3CDTF">2021-03-30T19:14:48Z</dcterms:created>
  <dcterms:modified xsi:type="dcterms:W3CDTF">2023-04-09T18:18:23Z</dcterms:modified>
</cp:coreProperties>
</file>