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457200" marR="0" indent="0" algn="l" defTabSz="9144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914400" marR="0" indent="0" algn="l" defTabSz="9144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1371600" marR="0" indent="0" algn="l" defTabSz="9144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1828800" marR="0" indent="0" algn="l" defTabSz="9144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0"/>
          <p:cNvSpPr/>
          <p:nvPr/>
        </p:nvSpPr>
        <p:spPr>
          <a:xfrm>
            <a:off x="0" y="995081"/>
            <a:ext cx="9144004" cy="70699"/>
          </a:xfrm>
          <a:prstGeom prst="rect">
            <a:avLst/>
          </a:prstGeom>
          <a:gradFill>
            <a:gsLst>
              <a:gs pos="51000">
                <a:schemeClr val="accent2"/>
              </a:gs>
              <a:gs pos="100000">
                <a:srgbClr val="DDDDDD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16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494" y="208538"/>
            <a:ext cx="1328343" cy="6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7" y="208538"/>
            <a:ext cx="616538" cy="567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21708"/>
          <a:stretch>
            <a:fillRect/>
          </a:stretch>
        </p:blipFill>
        <p:spPr>
          <a:xfrm>
            <a:off x="433476" y="181169"/>
            <a:ext cx="651597" cy="594959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itle Text"/>
          <p:cNvSpPr txBox="1"/>
          <p:nvPr>
            <p:ph type="title"/>
          </p:nvPr>
        </p:nvSpPr>
        <p:spPr>
          <a:xfrm>
            <a:off x="686021" y="2130125"/>
            <a:ext cx="7771963" cy="147028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1372036" y="3885867"/>
            <a:ext cx="6399928" cy="175287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416606" algn="ctr">
              <a:buSzTx/>
              <a:buNone/>
            </a:lvl2pPr>
            <a:lvl3pPr marL="0" indent="833212" algn="ctr">
              <a:buSzTx/>
              <a:buNone/>
            </a:lvl3pPr>
            <a:lvl4pPr indent="1249817" algn="ctr"/>
            <a:lvl5pPr marL="0" indent="1666424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40"/>
          <p:cNvSpPr/>
          <p:nvPr/>
        </p:nvSpPr>
        <p:spPr>
          <a:xfrm>
            <a:off x="0" y="995081"/>
            <a:ext cx="9144004" cy="70699"/>
          </a:xfrm>
          <a:prstGeom prst="rect">
            <a:avLst/>
          </a:prstGeom>
          <a:gradFill>
            <a:gsLst>
              <a:gs pos="51000">
                <a:schemeClr val="accent2"/>
              </a:gs>
              <a:gs pos="100000">
                <a:srgbClr val="DDDDDD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127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494" y="208538"/>
            <a:ext cx="1328343" cy="6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7" y="208538"/>
            <a:ext cx="616538" cy="567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21707"/>
          <a:stretch>
            <a:fillRect/>
          </a:stretch>
        </p:blipFill>
        <p:spPr>
          <a:xfrm>
            <a:off x="433476" y="181169"/>
            <a:ext cx="651597" cy="59495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Body Level One…"/>
          <p:cNvSpPr txBox="1"/>
          <p:nvPr>
            <p:ph type="body" idx="1"/>
          </p:nvPr>
        </p:nvSpPr>
        <p:spPr>
          <a:xfrm>
            <a:off x="388892" y="-114755"/>
            <a:ext cx="8224940" cy="578074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40"/>
          <p:cNvSpPr/>
          <p:nvPr/>
        </p:nvSpPr>
        <p:spPr>
          <a:xfrm>
            <a:off x="0" y="995081"/>
            <a:ext cx="9144004" cy="70699"/>
          </a:xfrm>
          <a:prstGeom prst="rect">
            <a:avLst/>
          </a:prstGeom>
          <a:gradFill>
            <a:gsLst>
              <a:gs pos="51000">
                <a:schemeClr val="accent2"/>
              </a:gs>
              <a:gs pos="100000">
                <a:srgbClr val="DDDDDD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139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494" y="208538"/>
            <a:ext cx="1328343" cy="6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7" y="208538"/>
            <a:ext cx="616538" cy="567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21707"/>
          <a:stretch>
            <a:fillRect/>
          </a:stretch>
        </p:blipFill>
        <p:spPr>
          <a:xfrm>
            <a:off x="433476" y="181169"/>
            <a:ext cx="651597" cy="59495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itle Text"/>
          <p:cNvSpPr txBox="1"/>
          <p:nvPr>
            <p:ph type="title"/>
          </p:nvPr>
        </p:nvSpPr>
        <p:spPr>
          <a:xfrm>
            <a:off x="782150" y="-114752"/>
            <a:ext cx="6727643" cy="11432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sz="half" idx="1"/>
          </p:nvPr>
        </p:nvSpPr>
        <p:spPr>
          <a:xfrm>
            <a:off x="388889" y="1550619"/>
            <a:ext cx="4041830" cy="41153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Text Placeholder 3"/>
          <p:cNvSpPr/>
          <p:nvPr>
            <p:ph type="body" sz="half" idx="21"/>
          </p:nvPr>
        </p:nvSpPr>
        <p:spPr>
          <a:xfrm>
            <a:off x="4570543" y="1550619"/>
            <a:ext cx="4043286" cy="41153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40"/>
          <p:cNvSpPr/>
          <p:nvPr/>
        </p:nvSpPr>
        <p:spPr>
          <a:xfrm>
            <a:off x="0" y="995081"/>
            <a:ext cx="9144004" cy="70699"/>
          </a:xfrm>
          <a:prstGeom prst="rect">
            <a:avLst/>
          </a:prstGeom>
          <a:gradFill>
            <a:gsLst>
              <a:gs pos="51000">
                <a:schemeClr val="accent2"/>
              </a:gs>
              <a:gs pos="100000">
                <a:srgbClr val="DDDDDD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153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494" y="208538"/>
            <a:ext cx="1328343" cy="6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7" y="208538"/>
            <a:ext cx="616538" cy="567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21707"/>
          <a:stretch>
            <a:fillRect/>
          </a:stretch>
        </p:blipFill>
        <p:spPr>
          <a:xfrm>
            <a:off x="433476" y="181169"/>
            <a:ext cx="651597" cy="594959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itle Text"/>
          <p:cNvSpPr txBox="1"/>
          <p:nvPr>
            <p:ph type="title"/>
          </p:nvPr>
        </p:nvSpPr>
        <p:spPr>
          <a:xfrm>
            <a:off x="782150" y="-114752"/>
            <a:ext cx="6727643" cy="11432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388889" y="1550619"/>
            <a:ext cx="4041830" cy="19881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4"/>
          <p:cNvSpPr/>
          <p:nvPr>
            <p:ph type="body" sz="half" idx="21"/>
          </p:nvPr>
        </p:nvSpPr>
        <p:spPr>
          <a:xfrm>
            <a:off x="4570543" y="1550619"/>
            <a:ext cx="4043286" cy="41153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40"/>
          <p:cNvSpPr/>
          <p:nvPr/>
        </p:nvSpPr>
        <p:spPr>
          <a:xfrm>
            <a:off x="0" y="995081"/>
            <a:ext cx="9144004" cy="70699"/>
          </a:xfrm>
          <a:prstGeom prst="rect">
            <a:avLst/>
          </a:prstGeom>
          <a:gradFill>
            <a:gsLst>
              <a:gs pos="51000">
                <a:schemeClr val="accent2"/>
              </a:gs>
              <a:gs pos="100000">
                <a:srgbClr val="DDDDDD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167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494" y="208538"/>
            <a:ext cx="1328343" cy="6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7" y="208538"/>
            <a:ext cx="616538" cy="567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21707"/>
          <a:stretch>
            <a:fillRect/>
          </a:stretch>
        </p:blipFill>
        <p:spPr>
          <a:xfrm>
            <a:off x="433476" y="181169"/>
            <a:ext cx="651597" cy="59495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Text"/>
          <p:cNvSpPr txBox="1"/>
          <p:nvPr>
            <p:ph type="title"/>
          </p:nvPr>
        </p:nvSpPr>
        <p:spPr>
          <a:xfrm>
            <a:off x="782150" y="-114752"/>
            <a:ext cx="6727643" cy="11432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1" name="Body Level One…"/>
          <p:cNvSpPr txBox="1"/>
          <p:nvPr>
            <p:ph type="body" sz="half" idx="1"/>
          </p:nvPr>
        </p:nvSpPr>
        <p:spPr>
          <a:xfrm>
            <a:off x="388892" y="1550619"/>
            <a:ext cx="8224940" cy="19881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3"/>
          <p:cNvSpPr/>
          <p:nvPr>
            <p:ph type="body" sz="half" idx="21"/>
          </p:nvPr>
        </p:nvSpPr>
        <p:spPr>
          <a:xfrm>
            <a:off x="388891" y="3676441"/>
            <a:ext cx="8224941" cy="198955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0"/>
          <p:cNvSpPr/>
          <p:nvPr/>
        </p:nvSpPr>
        <p:spPr>
          <a:xfrm>
            <a:off x="0" y="995081"/>
            <a:ext cx="9144004" cy="70699"/>
          </a:xfrm>
          <a:prstGeom prst="rect">
            <a:avLst/>
          </a:prstGeom>
          <a:gradFill>
            <a:gsLst>
              <a:gs pos="51000">
                <a:schemeClr val="accent2"/>
              </a:gs>
              <a:gs pos="100000">
                <a:srgbClr val="DDDDDD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29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494" y="208538"/>
            <a:ext cx="1328343" cy="6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7" y="208538"/>
            <a:ext cx="616538" cy="567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21708"/>
          <a:stretch>
            <a:fillRect/>
          </a:stretch>
        </p:blipFill>
        <p:spPr>
          <a:xfrm>
            <a:off x="433476" y="181169"/>
            <a:ext cx="651597" cy="594959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itle Text"/>
          <p:cNvSpPr txBox="1"/>
          <p:nvPr>
            <p:ph type="title"/>
          </p:nvPr>
        </p:nvSpPr>
        <p:spPr>
          <a:xfrm>
            <a:off x="963827" y="-114754"/>
            <a:ext cx="6718667" cy="1143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xfrm>
            <a:off x="388890" y="1550618"/>
            <a:ext cx="8224941" cy="41153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0"/>
          <p:cNvSpPr/>
          <p:nvPr/>
        </p:nvSpPr>
        <p:spPr>
          <a:xfrm>
            <a:off x="0" y="995081"/>
            <a:ext cx="9144004" cy="70699"/>
          </a:xfrm>
          <a:prstGeom prst="rect">
            <a:avLst/>
          </a:prstGeom>
          <a:gradFill>
            <a:gsLst>
              <a:gs pos="51000">
                <a:schemeClr val="accent2"/>
              </a:gs>
              <a:gs pos="100000">
                <a:srgbClr val="DDDDDD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49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494" y="208538"/>
            <a:ext cx="1328343" cy="6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7" y="208538"/>
            <a:ext cx="616538" cy="567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21707"/>
          <a:stretch>
            <a:fillRect/>
          </a:stretch>
        </p:blipFill>
        <p:spPr>
          <a:xfrm>
            <a:off x="433476" y="181169"/>
            <a:ext cx="651597" cy="594959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xfrm>
            <a:off x="963827" y="-114754"/>
            <a:ext cx="6718667" cy="1143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half" idx="1"/>
          </p:nvPr>
        </p:nvSpPr>
        <p:spPr>
          <a:xfrm>
            <a:off x="388889" y="1550619"/>
            <a:ext cx="4041830" cy="411537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5pPr marL="2200066" indent="-37143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40"/>
          <p:cNvSpPr/>
          <p:nvPr/>
        </p:nvSpPr>
        <p:spPr>
          <a:xfrm>
            <a:off x="0" y="995081"/>
            <a:ext cx="9144004" cy="70699"/>
          </a:xfrm>
          <a:prstGeom prst="rect">
            <a:avLst/>
          </a:prstGeom>
          <a:gradFill>
            <a:gsLst>
              <a:gs pos="51000">
                <a:schemeClr val="accent2"/>
              </a:gs>
              <a:gs pos="100000">
                <a:srgbClr val="DDDDDD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62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494" y="208538"/>
            <a:ext cx="1328343" cy="6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7" y="208538"/>
            <a:ext cx="616538" cy="567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21707"/>
          <a:stretch>
            <a:fillRect/>
          </a:stretch>
        </p:blipFill>
        <p:spPr>
          <a:xfrm>
            <a:off x="433476" y="181169"/>
            <a:ext cx="651597" cy="594959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457348" y="273976"/>
            <a:ext cx="8229310" cy="11432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457346" y="1534840"/>
            <a:ext cx="4040373" cy="63975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None/>
              <a:defRPr b="1" sz="2200"/>
            </a:lvl1pPr>
            <a:lvl2pPr marL="0" indent="416606">
              <a:spcBef>
                <a:spcPts val="500"/>
              </a:spcBef>
              <a:buSzTx/>
              <a:buNone/>
              <a:defRPr b="1" sz="2200"/>
            </a:lvl2pPr>
            <a:lvl3pPr marL="0" indent="833212">
              <a:spcBef>
                <a:spcPts val="500"/>
              </a:spcBef>
              <a:buSzTx/>
              <a:buNone/>
              <a:defRPr b="1" sz="2200"/>
            </a:lvl3pPr>
            <a:lvl4pPr indent="1249817">
              <a:spcBef>
                <a:spcPts val="500"/>
              </a:spcBef>
              <a:defRPr b="1" sz="2200"/>
            </a:lvl4pPr>
            <a:lvl5pPr marL="0" indent="1666424">
              <a:spcBef>
                <a:spcPts val="500"/>
              </a:spcBef>
              <a:buSzTx/>
              <a:buNone/>
              <a:defRPr b="1"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ext Placeholder 4"/>
          <p:cNvSpPr/>
          <p:nvPr>
            <p:ph type="body" sz="quarter" idx="21"/>
          </p:nvPr>
        </p:nvSpPr>
        <p:spPr>
          <a:xfrm>
            <a:off x="4644826" y="1534840"/>
            <a:ext cx="4041829" cy="63975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200"/>
            </a:pP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40"/>
          <p:cNvSpPr/>
          <p:nvPr/>
        </p:nvSpPr>
        <p:spPr>
          <a:xfrm>
            <a:off x="0" y="995081"/>
            <a:ext cx="9144004" cy="70699"/>
          </a:xfrm>
          <a:prstGeom prst="rect">
            <a:avLst/>
          </a:prstGeom>
          <a:gradFill>
            <a:gsLst>
              <a:gs pos="51000">
                <a:schemeClr val="accent2"/>
              </a:gs>
              <a:gs pos="100000">
                <a:srgbClr val="DDDDDD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76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494" y="208538"/>
            <a:ext cx="1328343" cy="6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7" y="208538"/>
            <a:ext cx="616538" cy="567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21707"/>
          <a:stretch>
            <a:fillRect/>
          </a:stretch>
        </p:blipFill>
        <p:spPr>
          <a:xfrm>
            <a:off x="433476" y="181169"/>
            <a:ext cx="651597" cy="594959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/>
          <p:nvPr>
            <p:ph type="title"/>
          </p:nvPr>
        </p:nvSpPr>
        <p:spPr>
          <a:xfrm>
            <a:off x="963827" y="-114754"/>
            <a:ext cx="6718667" cy="1143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40"/>
          <p:cNvSpPr/>
          <p:nvPr/>
        </p:nvSpPr>
        <p:spPr>
          <a:xfrm>
            <a:off x="0" y="995081"/>
            <a:ext cx="9144004" cy="70699"/>
          </a:xfrm>
          <a:prstGeom prst="rect">
            <a:avLst/>
          </a:prstGeom>
          <a:gradFill>
            <a:gsLst>
              <a:gs pos="51000">
                <a:schemeClr val="accent2"/>
              </a:gs>
              <a:gs pos="100000">
                <a:srgbClr val="DDDDDD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88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494" y="208538"/>
            <a:ext cx="1328343" cy="6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7" y="208538"/>
            <a:ext cx="616538" cy="567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21707"/>
          <a:stretch>
            <a:fillRect/>
          </a:stretch>
        </p:blipFill>
        <p:spPr>
          <a:xfrm>
            <a:off x="433476" y="181169"/>
            <a:ext cx="651597" cy="594959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40"/>
          <p:cNvSpPr/>
          <p:nvPr/>
        </p:nvSpPr>
        <p:spPr>
          <a:xfrm>
            <a:off x="0" y="995081"/>
            <a:ext cx="9144004" cy="70699"/>
          </a:xfrm>
          <a:prstGeom prst="rect">
            <a:avLst/>
          </a:prstGeom>
          <a:gradFill>
            <a:gsLst>
              <a:gs pos="51000">
                <a:schemeClr val="accent2"/>
              </a:gs>
              <a:gs pos="100000">
                <a:srgbClr val="DDDDDD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99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494" y="208538"/>
            <a:ext cx="1328343" cy="6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7" y="208538"/>
            <a:ext cx="616538" cy="567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21707"/>
          <a:stretch>
            <a:fillRect/>
          </a:stretch>
        </p:blipFill>
        <p:spPr>
          <a:xfrm>
            <a:off x="433476" y="181169"/>
            <a:ext cx="651597" cy="59495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itle Text"/>
          <p:cNvSpPr txBox="1"/>
          <p:nvPr>
            <p:ph type="title"/>
          </p:nvPr>
        </p:nvSpPr>
        <p:spPr>
          <a:xfrm>
            <a:off x="457345" y="272543"/>
            <a:ext cx="3007705" cy="116188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3575746" y="272543"/>
            <a:ext cx="5110911" cy="5853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900"/>
            </a:lvl1pPr>
            <a:lvl2pPr marL="775041" indent="-317883">
              <a:defRPr sz="2900"/>
            </a:lvl2pPr>
            <a:lvl3pPr marL="1215621" indent="-301307">
              <a:defRPr sz="2900"/>
            </a:lvl3pPr>
            <a:lvl4pPr>
              <a:defRPr sz="2900"/>
            </a:lvl4pPr>
            <a:lvl5pPr marL="2196891" indent="-368264">
              <a:defRPr sz="2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3"/>
          <p:cNvSpPr/>
          <p:nvPr>
            <p:ph type="body" sz="half" idx="21"/>
          </p:nvPr>
        </p:nvSpPr>
        <p:spPr>
          <a:xfrm>
            <a:off x="457345" y="1434428"/>
            <a:ext cx="3007705" cy="469201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None/>
              <a:defRPr sz="1300"/>
            </a:pP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40"/>
          <p:cNvSpPr/>
          <p:nvPr/>
        </p:nvSpPr>
        <p:spPr>
          <a:xfrm>
            <a:off x="0" y="995081"/>
            <a:ext cx="9144004" cy="70699"/>
          </a:xfrm>
          <a:prstGeom prst="rect">
            <a:avLst/>
          </a:prstGeom>
          <a:gradFill>
            <a:gsLst>
              <a:gs pos="51000">
                <a:schemeClr val="accent2"/>
              </a:gs>
              <a:gs pos="100000">
                <a:srgbClr val="DDDDDD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113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494" y="208538"/>
            <a:ext cx="1328343" cy="6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7" y="208538"/>
            <a:ext cx="616538" cy="567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21707"/>
          <a:stretch>
            <a:fillRect/>
          </a:stretch>
        </p:blipFill>
        <p:spPr>
          <a:xfrm>
            <a:off x="433476" y="181169"/>
            <a:ext cx="651597" cy="594959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Text"/>
          <p:cNvSpPr txBox="1"/>
          <p:nvPr>
            <p:ph type="title"/>
          </p:nvPr>
        </p:nvSpPr>
        <p:spPr>
          <a:xfrm>
            <a:off x="1792972" y="4801029"/>
            <a:ext cx="5485236" cy="5666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Picture Placeholder 2"/>
          <p:cNvSpPr/>
          <p:nvPr>
            <p:ph type="pic" sz="half" idx="21"/>
          </p:nvPr>
        </p:nvSpPr>
        <p:spPr>
          <a:xfrm>
            <a:off x="1792972" y="612503"/>
            <a:ext cx="5485236" cy="411537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792972" y="5367628"/>
            <a:ext cx="5485236" cy="80471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300"/>
            </a:lvl1pPr>
            <a:lvl2pPr marL="0" indent="416606">
              <a:spcBef>
                <a:spcPts val="300"/>
              </a:spcBef>
              <a:buSzTx/>
              <a:buNone/>
              <a:defRPr sz="1300"/>
            </a:lvl2pPr>
            <a:lvl3pPr marL="0" indent="833212">
              <a:spcBef>
                <a:spcPts val="300"/>
              </a:spcBef>
              <a:buSzTx/>
              <a:buNone/>
              <a:defRPr sz="1300"/>
            </a:lvl3pPr>
            <a:lvl4pPr indent="1249817">
              <a:spcBef>
                <a:spcPts val="300"/>
              </a:spcBef>
              <a:defRPr sz="1300"/>
            </a:lvl4pPr>
            <a:lvl5pPr marL="0" indent="1666424">
              <a:spcBef>
                <a:spcPts val="300"/>
              </a:spcBef>
              <a:buSz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/>
          <p:nvPr/>
        </p:nvSpPr>
        <p:spPr>
          <a:xfrm>
            <a:off x="0" y="995081"/>
            <a:ext cx="9144004" cy="70699"/>
          </a:xfrm>
          <a:prstGeom prst="rect">
            <a:avLst/>
          </a:prstGeom>
          <a:gradFill>
            <a:gsLst>
              <a:gs pos="51000">
                <a:schemeClr val="accent2"/>
              </a:gs>
              <a:gs pos="100000">
                <a:srgbClr val="DDDDDD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3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494" y="208538"/>
            <a:ext cx="1328343" cy="6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7" y="208538"/>
            <a:ext cx="616538" cy="567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21707"/>
          <a:stretch>
            <a:fillRect/>
          </a:stretch>
        </p:blipFill>
        <p:spPr>
          <a:xfrm>
            <a:off x="433476" y="181169"/>
            <a:ext cx="651597" cy="59495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spcBef>
                <a:spcPts val="700"/>
              </a:spcBef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transition xmlns:p14="http://schemas.microsoft.com/office/powerpoint/2010/main" spd="med" advClick="1"/>
  <p:txStyles>
    <p:titleStyle>
      <a:lvl1pPr marL="0" marR="0" indent="0" algn="ctr" defTabSz="9143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66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3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66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3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66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3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66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3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66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16648" algn="ctr" defTabSz="9143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66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833297" algn="ctr" defTabSz="9143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66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249946" algn="ctr" defTabSz="9143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66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666595" algn="ctr" defTabSz="9143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66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868" marR="0" indent="-342868" algn="l" defTabSz="91431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93974" marR="0" indent="-336817" algn="l" defTabSz="91431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44482" marR="0" indent="-330168" algn="l" defTabSz="91431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469" algn="l" defTabSz="914313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58795" marR="0" indent="-330168" algn="l" defTabSz="91431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5444" marR="0" indent="-330168" algn="l" defTabSz="91431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92093" marR="0" indent="-330168" algn="l" defTabSz="91431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08743" marR="0" indent="-330168" algn="l" defTabSz="91431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825391" marR="0" indent="-330168" algn="l" defTabSz="91431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457200" marR="0" indent="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914400" marR="0" indent="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1371600" marR="0" indent="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1828800" marR="0" indent="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ctrTitle"/>
          </p:nvPr>
        </p:nvSpPr>
        <p:spPr>
          <a:xfrm>
            <a:off x="686021" y="2130125"/>
            <a:ext cx="7771963" cy="1470290"/>
          </a:xfrm>
          <a:prstGeom prst="rect">
            <a:avLst/>
          </a:prstGeom>
        </p:spPr>
        <p:txBody>
          <a:bodyPr/>
          <a:lstStyle/>
          <a:p>
            <a:pPr/>
            <a:r>
              <a:t>OPER 618 Lesson 18</a:t>
            </a:r>
            <a:br/>
            <a:r>
              <a:t>Repeated Games</a:t>
            </a:r>
          </a:p>
        </p:txBody>
      </p:sp>
      <p:sp>
        <p:nvSpPr>
          <p:cNvPr id="183" name="Subtitle 2"/>
          <p:cNvSpPr txBox="1"/>
          <p:nvPr>
            <p:ph type="subTitle" sz="quarter" idx="1"/>
          </p:nvPr>
        </p:nvSpPr>
        <p:spPr>
          <a:xfrm>
            <a:off x="1371600" y="5239870"/>
            <a:ext cx="6400800" cy="1195436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</a:lstStyle>
          <a:p>
            <a:pPr/>
            <a:r>
              <a:t>Capt. Brandon Hosley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xfrm>
            <a:off x="700891" y="-92993"/>
            <a:ext cx="7310233" cy="1143240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IRG Strategies</a:t>
            </a:r>
          </a:p>
        </p:txBody>
      </p:sp>
      <p:sp>
        <p:nvSpPr>
          <p:cNvPr id="218" name="Content Placeholder 2"/>
          <p:cNvSpPr txBox="1"/>
          <p:nvPr>
            <p:ph type="body" idx="1"/>
          </p:nvPr>
        </p:nvSpPr>
        <p:spPr>
          <a:xfrm>
            <a:off x="388890" y="1550618"/>
            <a:ext cx="8224941" cy="4115373"/>
          </a:xfrm>
          <a:prstGeom prst="rect">
            <a:avLst/>
          </a:prstGeom>
        </p:spPr>
        <p:txBody>
          <a:bodyPr/>
          <a:lstStyle/>
          <a:p>
            <a:pPr/>
            <a:r>
              <a:t>Trigger Strategies</a:t>
            </a:r>
          </a:p>
          <a:p>
            <a:pPr lvl="1" marL="800025" indent="-342868"/>
            <a:r>
              <a:t>Cooperate until opponent’s actions meet the trigger criteria, then change strategy</a:t>
            </a:r>
          </a:p>
          <a:p>
            <a:pPr lvl="1" marL="800025" indent="-342868"/>
            <a:r>
              <a:t>Ex. Grim Trigger or permanent defection</a:t>
            </a:r>
          </a:p>
          <a:p>
            <a:pPr/>
          </a:p>
          <a:p>
            <a:pPr/>
            <a:r>
              <a:t>Tit for Tat</a:t>
            </a:r>
          </a:p>
          <a:p>
            <a:pPr lvl="1" marL="800025" indent="-342868"/>
            <a:r>
              <a:t>Equivalent retaliation</a:t>
            </a:r>
          </a:p>
          <a:p>
            <a:pPr lvl="1" marL="800025" indent="-342868"/>
            <a:r>
              <a:t>Cooperate first, then replicate the opponent’s last move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/>
          <p:nvPr>
            <p:ph type="title"/>
          </p:nvPr>
        </p:nvSpPr>
        <p:spPr>
          <a:xfrm>
            <a:off x="700891" y="-92993"/>
            <a:ext cx="7310233" cy="1143240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IRG Strategies</a:t>
            </a:r>
          </a:p>
        </p:txBody>
      </p:sp>
      <p:sp>
        <p:nvSpPr>
          <p:cNvPr id="221" name="Content Placeholder 2"/>
          <p:cNvSpPr txBox="1"/>
          <p:nvPr>
            <p:ph type="body" idx="1"/>
          </p:nvPr>
        </p:nvSpPr>
        <p:spPr>
          <a:xfrm>
            <a:off x="388890" y="1550618"/>
            <a:ext cx="8224941" cy="4115373"/>
          </a:xfrm>
          <a:prstGeom prst="rect">
            <a:avLst/>
          </a:prstGeom>
        </p:spPr>
        <p:txBody>
          <a:bodyPr/>
          <a:lstStyle/>
          <a:p>
            <a:pPr/>
            <a:r>
              <a:t>Intermediate Punishment</a:t>
            </a:r>
          </a:p>
          <a:p>
            <a:pPr lvl="1" marL="800025" indent="-342868"/>
            <a:r>
              <a:t>A trigger strategy where a defection is met with some </a:t>
            </a:r>
            <a:r>
              <a:rPr i="1"/>
              <a:t>k </a:t>
            </a:r>
            <a:r>
              <a:t>rounds of defection before potentially returning to cooperation.</a:t>
            </a:r>
          </a:p>
          <a:p>
            <a:pPr/>
          </a:p>
          <a:p>
            <a:pPr/>
            <a:r>
              <a:t>Folk Theorems</a:t>
            </a:r>
          </a:p>
          <a:p>
            <a:pPr lvl="1" marL="800025" indent="-342868"/>
            <a:r>
              <a:t>A set of theorems describing Nash Equilibrium payoff profiles for repeated games.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2"/>
          <p:cNvSpPr txBox="1"/>
          <p:nvPr>
            <p:ph type="ctrTitle"/>
          </p:nvPr>
        </p:nvSpPr>
        <p:spPr>
          <a:xfrm>
            <a:off x="686021" y="2130125"/>
            <a:ext cx="7771963" cy="1470290"/>
          </a:xfrm>
          <a:prstGeom prst="rect">
            <a:avLst/>
          </a:prstGeom>
        </p:spPr>
        <p:txBody>
          <a:bodyPr/>
          <a:lstStyle/>
          <a:p>
            <a:pPr/>
            <a:r>
              <a:t>Questions &amp; Discussion</a:t>
            </a:r>
          </a:p>
        </p:txBody>
      </p:sp>
      <p:sp>
        <p:nvSpPr>
          <p:cNvPr id="224" name="Subtitle 3"/>
          <p:cNvSpPr txBox="1"/>
          <p:nvPr>
            <p:ph type="subTitle" sz="quarter" idx="1"/>
          </p:nvPr>
        </p:nvSpPr>
        <p:spPr>
          <a:xfrm>
            <a:off x="1372036" y="3885867"/>
            <a:ext cx="6399928" cy="175287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xfrm>
            <a:off x="963827" y="-114754"/>
            <a:ext cx="6718666" cy="114324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Finitely Repeated Games</a:t>
            </a:r>
          </a:p>
        </p:txBody>
      </p:sp>
      <p:sp>
        <p:nvSpPr>
          <p:cNvPr id="186" name="Content Placeholder 2"/>
          <p:cNvSpPr txBox="1"/>
          <p:nvPr>
            <p:ph type="body" idx="1"/>
          </p:nvPr>
        </p:nvSpPr>
        <p:spPr>
          <a:xfrm>
            <a:off x="388890" y="1550618"/>
            <a:ext cx="8224941" cy="4115373"/>
          </a:xfrm>
          <a:prstGeom prst="rect">
            <a:avLst/>
          </a:prstGeom>
        </p:spPr>
        <p:txBody>
          <a:bodyPr/>
          <a:lstStyle/>
          <a:p>
            <a:pPr/>
            <a:r>
              <a:t>Recall:</a:t>
            </a:r>
          </a:p>
          <a:p>
            <a:pPr lvl="1" marL="800025" indent="-342868"/>
            <a:r>
              <a:t>History: the sequence of all prior player actions and outcomes.</a:t>
            </a:r>
          </a:p>
          <a:p>
            <a:pPr lvl="1" marL="800025" indent="-342868"/>
            <a:r>
              <a:t>Strategy: A complete plan which specifies a player’s preferred action for every game state.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title"/>
          </p:nvPr>
        </p:nvSpPr>
        <p:spPr>
          <a:xfrm>
            <a:off x="963827" y="-114754"/>
            <a:ext cx="6718666" cy="114324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FRG Example</a:t>
            </a:r>
          </a:p>
        </p:txBody>
      </p:sp>
      <p:sp>
        <p:nvSpPr>
          <p:cNvPr id="189" name="Content Placeholder 2"/>
          <p:cNvSpPr txBox="1"/>
          <p:nvPr>
            <p:ph type="body" sz="quarter" idx="1"/>
          </p:nvPr>
        </p:nvSpPr>
        <p:spPr>
          <a:xfrm>
            <a:off x="459530" y="4875971"/>
            <a:ext cx="8224940" cy="15032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where </a:t>
            </a:r>
            <a14:m>
              <m:oMath>
                <m:sSub>
                  <m:e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represents the player’s first move, second move if the other player chooses F, and second move if other player chooses P.</a:t>
            </a:r>
          </a:p>
        </p:txBody>
      </p:sp>
      <p:graphicFrame>
        <p:nvGraphicFramePr>
          <p:cNvPr id="190" name="Table 1"/>
          <p:cNvGraphicFramePr/>
          <p:nvPr/>
        </p:nvGraphicFramePr>
        <p:xfrm>
          <a:off x="1796707" y="1377913"/>
          <a:ext cx="5065607" cy="19249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84302"/>
                <a:gridCol w="1684302"/>
                <a:gridCol w="1684302"/>
              </a:tblGrid>
              <a:tr h="478059">
                <a:tc gridSpan="3">
                  <a:txBody>
                    <a:bodyPr/>
                    <a:lstStyle/>
                    <a:p>
                      <a:pPr algn="ctr" defTabSz="833297">
                        <a:spcBef>
                          <a:spcPts val="0"/>
                        </a:spcBef>
                        <a:buSzTx/>
                        <a:buNone/>
                        <a:defRPr sz="1800"/>
                      </a:pPr>
                      <a:r>
                        <a:rPr b="1" sz="1600"/>
                        <a:t>Free Trade Game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478059">
                <a:tc>
                  <a:txBody>
                    <a:bodyPr/>
                    <a:lstStyle/>
                    <a:p>
                      <a:pPr algn="ctr" defTabSz="833297">
                        <a:spcBef>
                          <a:spcPts val="0"/>
                        </a:spcBef>
                        <a:buSzTx/>
                        <a:buNone/>
                        <a:defRPr sz="1800"/>
                      </a:pPr>
                      <a:r>
                        <a:rPr sz="1600"/>
                        <a:t>US / EU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3297">
                        <a:spcBef>
                          <a:spcPts val="0"/>
                        </a:spcBef>
                        <a:buSzTx/>
                        <a:buNone/>
                        <a:defRPr sz="1800"/>
                      </a:pPr>
                      <a:r>
                        <a:rPr sz="1600"/>
                        <a:t>Free Trade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3297">
                        <a:spcBef>
                          <a:spcPts val="0"/>
                        </a:spcBef>
                        <a:buSzTx/>
                        <a:buNone/>
                        <a:defRPr sz="1800"/>
                      </a:pPr>
                      <a:r>
                        <a:rPr sz="1600"/>
                        <a:t>Protectionist</a:t>
                      </a:r>
                    </a:p>
                  </a:txBody>
                  <a:tcPr marL="0" marR="0" marT="0" marB="0" anchor="ctr" anchorCtr="0" horzOverflow="overflow"/>
                </a:tc>
              </a:tr>
              <a:tr h="478059">
                <a:tc>
                  <a:txBody>
                    <a:bodyPr/>
                    <a:lstStyle/>
                    <a:p>
                      <a:pPr algn="ctr" defTabSz="833297">
                        <a:spcBef>
                          <a:spcPts val="0"/>
                        </a:spcBef>
                        <a:buSzTx/>
                        <a:buNone/>
                        <a:defRPr sz="1800"/>
                      </a:pPr>
                      <a:r>
                        <a:rPr sz="1600"/>
                        <a:t>Free Trade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3297">
                        <a:spcBef>
                          <a:spcPts val="0"/>
                        </a:spcBef>
                        <a:buSzTx/>
                        <a:buNone/>
                        <a:defRPr sz="1800"/>
                      </a:pPr>
                      <a:r>
                        <a:rPr sz="1600"/>
                        <a:t>10, 10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3297">
                        <a:spcBef>
                          <a:spcPts val="0"/>
                        </a:spcBef>
                        <a:buSzTx/>
                        <a:buNone/>
                        <a:defRPr sz="1800"/>
                      </a:pPr>
                      <a:r>
                        <a:rPr sz="1600"/>
                        <a:t>1, 12</a:t>
                      </a:r>
                    </a:p>
                  </a:txBody>
                  <a:tcPr marL="0" marR="0" marT="0" marB="0" anchor="ctr" anchorCtr="0" horzOverflow="overflow"/>
                </a:tc>
              </a:tr>
              <a:tr h="478059">
                <a:tc>
                  <a:txBody>
                    <a:bodyPr/>
                    <a:lstStyle/>
                    <a:p>
                      <a:pPr algn="ctr" defTabSz="833297">
                        <a:spcBef>
                          <a:spcPts val="0"/>
                        </a:spcBef>
                        <a:buSzTx/>
                        <a:buNone/>
                        <a:defRPr sz="1800"/>
                      </a:pPr>
                      <a:r>
                        <a:rPr sz="1600"/>
                        <a:t>Protectionist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3297">
                        <a:spcBef>
                          <a:spcPts val="0"/>
                        </a:spcBef>
                        <a:buSzTx/>
                        <a:buNone/>
                        <a:defRPr sz="1800"/>
                      </a:pPr>
                      <a:r>
                        <a:rPr sz="1600"/>
                        <a:t>12, 1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3297">
                        <a:spcBef>
                          <a:spcPts val="0"/>
                        </a:spcBef>
                        <a:buSzTx/>
                        <a:buNone/>
                        <a:defRPr sz="1800"/>
                      </a:pPr>
                      <a:r>
                        <a:rPr sz="1600"/>
                        <a:t>4, 4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1" name="If this game is played for two rounds,"/>
          <p:cNvSpPr txBox="1"/>
          <p:nvPr/>
        </p:nvSpPr>
        <p:spPr>
          <a:xfrm>
            <a:off x="444631" y="3435101"/>
            <a:ext cx="8254739" cy="975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SzTx/>
              <a:buNone/>
            </a:lvl1pPr>
          </a:lstStyle>
          <a:p>
            <a:pPr/>
            <a:r>
              <a:t>If this game is played for two rounds,</a:t>
            </a:r>
          </a:p>
        </p:txBody>
      </p:sp>
      <p:sp>
        <p:nvSpPr>
          <p:cNvPr id="192" name="Equation"/>
          <p:cNvSpPr txBox="1"/>
          <p:nvPr/>
        </p:nvSpPr>
        <p:spPr>
          <a:xfrm>
            <a:off x="1471692" y="4258938"/>
            <a:ext cx="6200616" cy="2624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buSzTx/>
              <a:buNone/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>
            <p:ph type="title"/>
          </p:nvPr>
        </p:nvSpPr>
        <p:spPr>
          <a:xfrm>
            <a:off x="963827" y="-114754"/>
            <a:ext cx="6718666" cy="114324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FRG Solution</a:t>
            </a:r>
          </a:p>
        </p:txBody>
      </p:sp>
      <p:sp>
        <p:nvSpPr>
          <p:cNvPr id="195" name="Content Placeholder 2"/>
          <p:cNvSpPr txBox="1"/>
          <p:nvPr>
            <p:ph type="body" idx="1"/>
          </p:nvPr>
        </p:nvSpPr>
        <p:spPr>
          <a:xfrm>
            <a:off x="388890" y="1550618"/>
            <a:ext cx="8224941" cy="4115373"/>
          </a:xfrm>
          <a:prstGeom prst="rect">
            <a:avLst/>
          </a:prstGeom>
        </p:spPr>
        <p:txBody>
          <a:bodyPr/>
          <a:lstStyle/>
          <a:p>
            <a:pPr/>
            <a:r>
              <a:t>Can be represented by a larger normal form game</a:t>
            </a:r>
          </a:p>
          <a:p>
            <a:pPr/>
            <a:r>
              <a:t>Can be solved by backwards induction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>
            <p:ph type="title"/>
          </p:nvPr>
        </p:nvSpPr>
        <p:spPr>
          <a:xfrm>
            <a:off x="963827" y="-114754"/>
            <a:ext cx="6718666" cy="114324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Infinitely Repeated Games</a:t>
            </a:r>
          </a:p>
        </p:txBody>
      </p:sp>
      <p:sp>
        <p:nvSpPr>
          <p:cNvPr id="198" name="Content Placeholder 2"/>
          <p:cNvSpPr txBox="1"/>
          <p:nvPr>
            <p:ph type="body" idx="1"/>
          </p:nvPr>
        </p:nvSpPr>
        <p:spPr>
          <a:xfrm>
            <a:off x="388890" y="1550618"/>
            <a:ext cx="8224941" cy="4115373"/>
          </a:xfrm>
          <a:prstGeom prst="rect">
            <a:avLst/>
          </a:prstGeom>
        </p:spPr>
        <p:txBody>
          <a:bodyPr/>
          <a:lstStyle/>
          <a:p>
            <a:pPr marL="260684" indent="-260684"/>
            <a:r>
              <a:t>The </a:t>
            </a:r>
            <a:r>
              <a:rPr b="1"/>
              <a:t>equilibrium path</a:t>
            </a:r>
            <a:r>
              <a:t> is the sequence of actions taken by players when they are playing according to an equilibrium strategy, such as a subgame perfect Nash equilibrium or a trigger strategy equilibrium.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/>
          <p:nvPr>
            <p:ph type="title"/>
          </p:nvPr>
        </p:nvSpPr>
        <p:spPr>
          <a:xfrm>
            <a:off x="963827" y="-114754"/>
            <a:ext cx="6718666" cy="114324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Discounting Payoffs</a:t>
            </a:r>
          </a:p>
        </p:txBody>
      </p:sp>
      <p:sp>
        <p:nvSpPr>
          <p:cNvPr id="201" name="Content Placeholder 2"/>
          <p:cNvSpPr txBox="1"/>
          <p:nvPr>
            <p:ph type="body" idx="1"/>
          </p:nvPr>
        </p:nvSpPr>
        <p:spPr>
          <a:xfrm>
            <a:off x="388890" y="1550618"/>
            <a:ext cx="8224941" cy="4115373"/>
          </a:xfrm>
          <a:prstGeom prst="rect">
            <a:avLst/>
          </a:prstGeom>
        </p:spPr>
        <p:txBody>
          <a:bodyPr/>
          <a:lstStyle/>
          <a:p>
            <a:pPr/>
            <a:r>
              <a:t>But why?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xfrm>
            <a:off x="963827" y="-114754"/>
            <a:ext cx="6718666" cy="114324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Discounting Payoffs</a:t>
            </a:r>
          </a:p>
        </p:txBody>
      </p:sp>
      <p:sp>
        <p:nvSpPr>
          <p:cNvPr id="204" name="Content Placeholder 2"/>
          <p:cNvSpPr txBox="1"/>
          <p:nvPr>
            <p:ph type="body" sz="quarter" idx="1"/>
          </p:nvPr>
        </p:nvSpPr>
        <p:spPr>
          <a:xfrm>
            <a:off x="388890" y="1550618"/>
            <a:ext cx="8224941" cy="114324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Let  </a:t>
            </a:r>
            <a14:m>
              <m:oMath>
                <m:sSub>
                  <m:e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e>
                  <m:sub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be the payoff of the game </a:t>
            </a:r>
            <a:r>
              <a:rPr i="1"/>
              <a:t>n</a:t>
            </a:r>
            <a:r>
              <a:t> rounds in the future. Then the present value of the series’ payoffs is</a:t>
            </a:r>
          </a:p>
        </p:txBody>
      </p:sp>
      <p:sp>
        <p:nvSpPr>
          <p:cNvPr id="205" name="Equation"/>
          <p:cNvSpPr txBox="1"/>
          <p:nvPr/>
        </p:nvSpPr>
        <p:spPr>
          <a:xfrm>
            <a:off x="1629859" y="2862822"/>
            <a:ext cx="5386603" cy="815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buSzTx/>
              <a:buNone/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lim>
                  </m:limUpp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  <a:endParaRPr sz="2400"/>
          </a:p>
        </p:txBody>
      </p:sp>
      <p:sp>
        <p:nvSpPr>
          <p:cNvPr id="206" name="Content Placeholder 2"/>
          <p:cNvSpPr txBox="1"/>
          <p:nvPr/>
        </p:nvSpPr>
        <p:spPr>
          <a:xfrm>
            <a:off x="459530" y="3847009"/>
            <a:ext cx="8224940" cy="1514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>
            <a:normAutofit fontScale="100000" lnSpcReduction="0"/>
          </a:bodyPr>
          <a:lstStyle/>
          <a:p>
            <a:pPr defTabSz="914313">
              <a:spcBef>
                <a:spcPts val="600"/>
              </a:spcBef>
              <a:buSzTx/>
              <a:buNone/>
              <a:defRPr sz="2600"/>
            </a:pPr>
            <a:r>
              <a:t>where </a:t>
            </a:r>
            <a14:m>
              <m:oMath>
                <m:r>
                  <a:rPr xmlns:a="http://schemas.openxmlformats.org/drawingml/2006/main" sz="3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</m:oMath>
            </a14:m>
            <a:r>
              <a:t> is the discount factor [0,1).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xfrm>
            <a:off x="963827" y="-114754"/>
            <a:ext cx="6718666" cy="114324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Discounting Payoffs</a:t>
            </a:r>
          </a:p>
        </p:txBody>
      </p:sp>
      <p:sp>
        <p:nvSpPr>
          <p:cNvPr id="209" name="Content Placeholder 2"/>
          <p:cNvSpPr txBox="1"/>
          <p:nvPr>
            <p:ph type="body" sz="quarter" idx="1"/>
          </p:nvPr>
        </p:nvSpPr>
        <p:spPr>
          <a:xfrm>
            <a:off x="388890" y="1550618"/>
            <a:ext cx="8224941" cy="151410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When </a:t>
            </a:r>
            <a14:m>
              <m:oMath>
                <m:sSub>
                  <m:e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e>
                  <m:sub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specific to the equilibrium path then expected payoff can be calculated as a convergent geometric series:</a:t>
            </a:r>
          </a:p>
        </p:txBody>
      </p:sp>
      <p:sp>
        <p:nvSpPr>
          <p:cNvPr id="210" name="Equation"/>
          <p:cNvSpPr txBox="1"/>
          <p:nvPr/>
        </p:nvSpPr>
        <p:spPr>
          <a:xfrm>
            <a:off x="2541128" y="3338522"/>
            <a:ext cx="3564064" cy="815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buSzTx/>
              <a:buNone/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lim>
                  </m:limUpp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π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den>
                  </m:f>
                </m:oMath>
              </m:oMathPara>
            </a14:m>
            <a:endParaRPr sz="2400"/>
          </a:p>
        </p:txBody>
      </p:sp>
      <p:sp>
        <p:nvSpPr>
          <p:cNvPr id="211" name="Content Placeholder 2"/>
          <p:cNvSpPr txBox="1"/>
          <p:nvPr/>
        </p:nvSpPr>
        <p:spPr>
          <a:xfrm>
            <a:off x="459530" y="4427542"/>
            <a:ext cx="8224940" cy="1514106"/>
          </a:xfrm>
          <a:prstGeom prst="rect">
            <a:avLst/>
          </a:prstGeom>
          <a:ln w="12700">
            <a:miter lim="400000"/>
          </a:ln>
        </p:spPr>
        <p:txBody>
          <a:bodyPr lIns="45703" tIns="45703" rIns="45703" bIns="45703">
            <a:normAutofit fontScale="100000" lnSpcReduction="0"/>
          </a:bodyPr>
          <a:lstStyle/>
          <a:p>
            <a:pPr defTabSz="914313">
              <a:spcBef>
                <a:spcPts val="600"/>
              </a:spcBef>
              <a:buSzTx/>
              <a:buNone/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>
            <p:ph type="title"/>
          </p:nvPr>
        </p:nvSpPr>
        <p:spPr>
          <a:xfrm>
            <a:off x="700891" y="-92993"/>
            <a:ext cx="7310233" cy="114324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‘Super-game’ Nash Equilibrium</a:t>
            </a:r>
          </a:p>
        </p:txBody>
      </p:sp>
      <p:sp>
        <p:nvSpPr>
          <p:cNvPr id="214" name="Content Placeholder 2"/>
          <p:cNvSpPr txBox="1"/>
          <p:nvPr>
            <p:ph type="body" idx="1"/>
          </p:nvPr>
        </p:nvSpPr>
        <p:spPr>
          <a:xfrm>
            <a:off x="388890" y="1550618"/>
            <a:ext cx="8224941" cy="4115373"/>
          </a:xfrm>
          <a:prstGeom prst="rect">
            <a:avLst/>
          </a:prstGeom>
        </p:spPr>
        <p:txBody>
          <a:bodyPr/>
          <a:lstStyle/>
          <a:p>
            <a:pPr/>
            <a:r>
              <a:t>Repetition of games presents new options for strategies.</a:t>
            </a:r>
          </a:p>
          <a:p>
            <a:pPr/>
          </a:p>
          <a:p>
            <a:pPr/>
            <a:r>
              <a:t>Credible-threats</a:t>
            </a:r>
          </a:p>
        </p:txBody>
      </p:sp>
      <p:pic>
        <p:nvPicPr>
          <p:cNvPr id="215" name="Non-credible_threat.png" descr="Non-credible_thre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4627" y="2466367"/>
            <a:ext cx="3042491" cy="3816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rd PowerPoint Brief - Template">
  <a:themeElements>
    <a:clrScheme name="Standard PowerPoint Brief -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Standard PowerPoint Brief -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andard PowerPoint Brief -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rd PowerPoint Brief - Template">
  <a:themeElements>
    <a:clrScheme name="Standard PowerPoint Brief -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Standard PowerPoint Brief -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andard PowerPoint Brief -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