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1"/>
  </p:notesMasterIdLst>
  <p:handoutMasterIdLst>
    <p:handoutMasterId r:id="rId22"/>
  </p:handoutMasterIdLst>
  <p:sldIdLst>
    <p:sldId id="518" r:id="rId2"/>
    <p:sldId id="510" r:id="rId3"/>
    <p:sldId id="516" r:id="rId4"/>
    <p:sldId id="520" r:id="rId5"/>
    <p:sldId id="495" r:id="rId6"/>
    <p:sldId id="496" r:id="rId7"/>
    <p:sldId id="524" r:id="rId8"/>
    <p:sldId id="501" r:id="rId9"/>
    <p:sldId id="506" r:id="rId10"/>
    <p:sldId id="527" r:id="rId11"/>
    <p:sldId id="528" r:id="rId12"/>
    <p:sldId id="529" r:id="rId13"/>
    <p:sldId id="530" r:id="rId14"/>
    <p:sldId id="531" r:id="rId15"/>
    <p:sldId id="507" r:id="rId16"/>
    <p:sldId id="512" r:id="rId17"/>
    <p:sldId id="508" r:id="rId18"/>
    <p:sldId id="517" r:id="rId19"/>
    <p:sldId id="532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99CC"/>
    <a:srgbClr val="00602B"/>
    <a:srgbClr val="FFD357"/>
    <a:srgbClr val="CC9900"/>
    <a:srgbClr val="663300"/>
    <a:srgbClr val="00CC00"/>
    <a:srgbClr val="FF7C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86108" autoAdjust="0"/>
  </p:normalViewPr>
  <p:slideViewPr>
    <p:cSldViewPr snapToGrid="0">
      <p:cViewPr varScale="1">
        <p:scale>
          <a:sx n="94" d="100"/>
          <a:sy n="94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913"/>
            <a:ext cx="560832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2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5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4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//upload.wikimedia.org/wikipedia/commons/8/8b/Minuteman_III_in_silo_1989.jpg" TargetMode="External"/><Relationship Id="rId7" Type="http://schemas.openxmlformats.org/officeDocument/2006/relationships/hyperlink" Target="//upload.wikimedia.org/wikipedia/commons/3/39/Peacekeeper_missile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//upload.wikimedia.org/wikipedia/commons/1/18/W78_MK12A_RV_Minuteman_III.jp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hyperlink" Target="//upload.wikimedia.org/wikipedia/commons/0/0f/W87_MIRV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File:Farkas_Gyula_(1847-1930)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0.png"/><Relationship Id="rId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#5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9506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Does your formulation yield a schedule or an aggregate plan?</a:t>
            </a:r>
          </a:p>
          <a:p>
            <a:endParaRPr lang="en-US" dirty="0"/>
          </a:p>
          <a:p>
            <a:r>
              <a:rPr lang="en-US" dirty="0" smtClean="0"/>
              <a:t>How would your formulation change if machines had to be recalibrated for different products (i.e., “setup cost”)?</a:t>
            </a:r>
          </a:p>
          <a:p>
            <a:endParaRPr lang="en-US" dirty="0"/>
          </a:p>
          <a:p>
            <a:r>
              <a:rPr lang="en-US" dirty="0" smtClean="0"/>
              <a:t>Don’t forget</a:t>
            </a:r>
          </a:p>
          <a:p>
            <a:pPr lvl="1"/>
            <a:r>
              <a:rPr lang="en-US" dirty="0" smtClean="0"/>
              <a:t>Assumptions are critical to modeling</a:t>
            </a:r>
          </a:p>
          <a:p>
            <a:pPr lvl="1"/>
            <a:r>
              <a:rPr lang="en-US" dirty="0" smtClean="0"/>
              <a:t>Non-negativity constraints on decision variables (else your problem instance may be unbounded)</a:t>
            </a:r>
          </a:p>
          <a:p>
            <a:pPr lvl="1"/>
            <a:r>
              <a:rPr lang="en-US" dirty="0" smtClean="0"/>
              <a:t>Proper use of notation when indexing constraints (see my notes in Canvas)</a:t>
            </a:r>
          </a:p>
          <a:p>
            <a:pPr lvl="1"/>
            <a:r>
              <a:rPr lang="en-US" dirty="0" smtClean="0"/>
              <a:t>Proper use of set notation for summations within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714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r="59265" b="51280"/>
          <a:stretch/>
        </p:blipFill>
        <p:spPr>
          <a:xfrm>
            <a:off x="6561968" y="2468724"/>
            <a:ext cx="2105782" cy="2103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Examination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400" dirty="0" smtClean="0"/>
              <a:t>(Upper Left EP)</a:t>
            </a:r>
            <a:endParaRPr lang="en-US" sz="3200" dirty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 l="6207" t="29793" r="58851" b="6207"/>
          <a:stretch>
            <a:fillRect/>
          </a:stretch>
        </p:blipFill>
        <p:spPr bwMode="auto">
          <a:xfrm>
            <a:off x="5850387" y="4970138"/>
            <a:ext cx="3153103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630969" y="6632015"/>
            <a:ext cx="1733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2 has a solution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96238" y="6632015"/>
            <a:ext cx="1636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1 has a solution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One and only one of the following two systems has a solution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feasible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improving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direction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</m:m>
                    </m:oMath>
                  </m:oMathPara>
                </a14:m>
                <a:endParaRPr lang="en-US" sz="12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vector.</a:t>
                </a:r>
              </a:p>
            </p:txBody>
          </p:sp>
        </mc:Choice>
        <mc:Fallback xmlns="">
          <p:sp>
            <p:nvSpPr>
              <p:cNvPr id="1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blipFill rotWithShape="0">
                <a:blip r:embed="rId4"/>
                <a:stretch>
                  <a:fillRect t="-741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dirty="0"/>
                  <a:t>One and only one of the following two systems has a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𝑨𝒅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</a:t>
                </a:r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blipFill rotWithShape="0">
                <a:blip r:embed="rId5"/>
                <a:stretch>
                  <a:fillRect l="-141" t="-741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 bwMode="auto">
          <a:xfrm>
            <a:off x="2814042" y="4180318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4042" y="26907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blipFill rotWithShape="0">
                <a:blip r:embed="rId6"/>
                <a:stretch>
                  <a:fillRect r="-9278" b="-698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/>
              <p:cNvSpPr txBox="1">
                <a:spLocks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System 1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System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1400" dirty="0" smtClean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blipFill>
                <a:blip r:embed="rId7"/>
                <a:stretch>
                  <a:fillRect l="-802" t="-521"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>
            <a:off x="7046020" y="3483983"/>
            <a:ext cx="163309" cy="330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035110" y="3497885"/>
            <a:ext cx="27568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6528226" y="3482491"/>
            <a:ext cx="517795" cy="365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7608753" y="3254733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046020" y="4018101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5304829" y="287380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5304829" y="31206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814042" y="2430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304829" y="2631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252863" y="4059947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020155" y="40599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726314" y="406643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41342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r="42337" b="55638"/>
          <a:stretch/>
        </p:blipFill>
        <p:spPr>
          <a:xfrm>
            <a:off x="5909109" y="2885469"/>
            <a:ext cx="2980891" cy="1915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Examination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400" dirty="0"/>
              <a:t>(Topmost EP)</a:t>
            </a:r>
            <a:endParaRPr lang="en-US" sz="3200" dirty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 l="6207" t="29793" r="58851" b="6207"/>
          <a:stretch>
            <a:fillRect/>
          </a:stretch>
        </p:blipFill>
        <p:spPr bwMode="auto">
          <a:xfrm>
            <a:off x="5850387" y="4970138"/>
            <a:ext cx="3153103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630969" y="6632015"/>
            <a:ext cx="1733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2 has a solution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96238" y="6632015"/>
            <a:ext cx="1636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1 has a solution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One and only one of the following two systems has a solution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feasible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improving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direction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</m:m>
                    </m:oMath>
                  </m:oMathPara>
                </a14:m>
                <a:endParaRPr lang="en-US" sz="12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vector.</a:t>
                </a:r>
              </a:p>
            </p:txBody>
          </p:sp>
        </mc:Choice>
        <mc:Fallback xmlns="">
          <p:sp>
            <p:nvSpPr>
              <p:cNvPr id="1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blipFill rotWithShape="0">
                <a:blip r:embed="rId4"/>
                <a:stretch>
                  <a:fillRect t="-741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dirty="0"/>
                  <a:t>One and only one of the following two systems has a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𝑨𝒅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</a:t>
                </a:r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blipFill rotWithShape="0">
                <a:blip r:embed="rId5"/>
                <a:stretch>
                  <a:fillRect l="-141" t="-741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 bwMode="auto">
          <a:xfrm>
            <a:off x="2814042" y="2973148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4042" y="26907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blipFill rotWithShape="0">
                <a:blip r:embed="rId6"/>
                <a:stretch>
                  <a:fillRect r="-9278" b="-698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/>
              <p:cNvSpPr txBox="1">
                <a:spLocks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System 1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System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1400" dirty="0" smtClean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blipFill>
                <a:blip r:embed="rId7"/>
                <a:stretch>
                  <a:fillRect l="-802" t="-521"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5304829" y="2863590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5304829" y="30952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814042" y="2430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304829" y="2631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368694" y="4059947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020155" y="40599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726314" y="406643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345962" y="3434974"/>
            <a:ext cx="163309" cy="330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7263531" y="3434975"/>
            <a:ext cx="148533" cy="3525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872235" y="3445991"/>
            <a:ext cx="517795" cy="365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6668089" y="3782111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969682" y="3729155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49776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41434" b="45240"/>
          <a:stretch/>
        </p:blipFill>
        <p:spPr>
          <a:xfrm>
            <a:off x="5829300" y="2576230"/>
            <a:ext cx="3027572" cy="236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Examination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400" dirty="0" smtClean="0"/>
              <a:t>(</a:t>
            </a:r>
            <a:r>
              <a:rPr lang="en-US" sz="2400" dirty="0"/>
              <a:t>Upper Right EP</a:t>
            </a:r>
            <a:r>
              <a:rPr lang="en-US" sz="2400" dirty="0" smtClean="0"/>
              <a:t>)</a:t>
            </a:r>
            <a:endParaRPr lang="en-US" sz="3200" dirty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 l="6207" t="29793" r="58851" b="6207"/>
          <a:stretch>
            <a:fillRect/>
          </a:stretch>
        </p:blipFill>
        <p:spPr bwMode="auto">
          <a:xfrm>
            <a:off x="5850387" y="4970138"/>
            <a:ext cx="3153103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630969" y="6632015"/>
            <a:ext cx="1733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2 has a solution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96238" y="6632015"/>
            <a:ext cx="1636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1 has a solution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One and only one of the following two systems has a solution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feasible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improving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direction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</m:m>
                    </m:oMath>
                  </m:oMathPara>
                </a14:m>
                <a:endParaRPr lang="en-US" sz="12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vector.</a:t>
                </a:r>
              </a:p>
            </p:txBody>
          </p:sp>
        </mc:Choice>
        <mc:Fallback xmlns="">
          <p:sp>
            <p:nvSpPr>
              <p:cNvPr id="1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blipFill rotWithShape="0">
                <a:blip r:embed="rId4"/>
                <a:stretch>
                  <a:fillRect t="-741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dirty="0"/>
                  <a:t>One and only one of the following two systems has a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𝑨𝒅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</a:t>
                </a:r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blipFill rotWithShape="0">
                <a:blip r:embed="rId5"/>
                <a:stretch>
                  <a:fillRect l="-141" t="-741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 bwMode="auto">
          <a:xfrm>
            <a:off x="2814042" y="2973148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814042" y="3249505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blipFill rotWithShape="0">
                <a:blip r:embed="rId6"/>
                <a:stretch>
                  <a:fillRect r="-9278" b="-698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/>
              <p:cNvSpPr txBox="1">
                <a:spLocks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System 1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System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1400" dirty="0" smtClean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blipFill>
                <a:blip r:embed="rId7"/>
                <a:stretch>
                  <a:fillRect l="-802" t="-521"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5304829" y="2863590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5304829" y="30952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814042" y="2430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304829" y="2631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368694" y="4059947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18212" y="40599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726314" y="406643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6770061" y="3822854"/>
            <a:ext cx="148533" cy="3525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6709271" y="3844886"/>
            <a:ext cx="242371" cy="264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6422833" y="3844887"/>
            <a:ext cx="517795" cy="365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154174" y="361009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070530" y="4202464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43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57172" t="42595"/>
          <a:stretch/>
        </p:blipFill>
        <p:spPr>
          <a:xfrm>
            <a:off x="5918200" y="2476499"/>
            <a:ext cx="2213986" cy="2478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Examination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400" dirty="0" smtClean="0"/>
              <a:t>(</a:t>
            </a:r>
            <a:r>
              <a:rPr lang="en-US" sz="2400" dirty="0"/>
              <a:t>Rightmost EP</a:t>
            </a:r>
            <a:r>
              <a:rPr lang="en-US" sz="2400" dirty="0" smtClean="0"/>
              <a:t>)</a:t>
            </a:r>
            <a:endParaRPr lang="en-US" sz="3200" dirty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 l="6207" t="29793" r="58851" b="6207"/>
          <a:stretch>
            <a:fillRect/>
          </a:stretch>
        </p:blipFill>
        <p:spPr bwMode="auto">
          <a:xfrm>
            <a:off x="5850387" y="4970138"/>
            <a:ext cx="3153103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630969" y="6632015"/>
            <a:ext cx="1733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2 has a solution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96238" y="6632015"/>
            <a:ext cx="1636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1 has a solution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One and only one of the following two systems has a solution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feasible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improving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direction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</m:m>
                    </m:oMath>
                  </m:oMathPara>
                </a14:m>
                <a:endParaRPr lang="en-US" sz="12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vector.</a:t>
                </a:r>
              </a:p>
            </p:txBody>
          </p:sp>
        </mc:Choice>
        <mc:Fallback xmlns="">
          <p:sp>
            <p:nvSpPr>
              <p:cNvPr id="1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blipFill rotWithShape="0">
                <a:blip r:embed="rId4"/>
                <a:stretch>
                  <a:fillRect t="-741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dirty="0"/>
                  <a:t>One and only one of the following two systems has a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𝑨𝒅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</a:t>
                </a:r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blipFill rotWithShape="0">
                <a:blip r:embed="rId5"/>
                <a:stretch>
                  <a:fillRect l="-141" t="-741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 bwMode="auto">
          <a:xfrm>
            <a:off x="2814042" y="3544296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4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14042" y="3249505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blipFill rotWithShape="0">
                <a:blip r:embed="rId6"/>
                <a:stretch>
                  <a:fillRect r="-9278" b="-698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/>
              <p:cNvSpPr txBox="1">
                <a:spLocks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System 1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System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1400" dirty="0" smtClean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blipFill>
                <a:blip r:embed="rId7"/>
                <a:stretch>
                  <a:fillRect l="-802" t="-521"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5304829" y="2863590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5304829" y="30952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814042" y="2430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 smtClean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304829" y="2631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368694" y="4059947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18212" y="40599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726314" y="406643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7639982" y="3566030"/>
            <a:ext cx="242371" cy="264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617950" y="3353706"/>
            <a:ext cx="286442" cy="2343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7362724" y="3575213"/>
            <a:ext cx="517795" cy="365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6911314" y="2863590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7014225" y="3976401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933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0382" t="56288"/>
          <a:stretch/>
        </p:blipFill>
        <p:spPr>
          <a:xfrm>
            <a:off x="5842000" y="2413000"/>
            <a:ext cx="2564992" cy="188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Examination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400" dirty="0" smtClean="0"/>
              <a:t>(</a:t>
            </a:r>
            <a:r>
              <a:rPr lang="en-US" sz="2400" dirty="0"/>
              <a:t>Bottom Right EP</a:t>
            </a:r>
            <a:r>
              <a:rPr lang="en-US" sz="2400" dirty="0" smtClean="0"/>
              <a:t>)</a:t>
            </a:r>
            <a:endParaRPr lang="en-US" sz="3200" dirty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 l="6207" t="29793" r="58851" b="6207"/>
          <a:stretch>
            <a:fillRect/>
          </a:stretch>
        </p:blipFill>
        <p:spPr bwMode="auto">
          <a:xfrm>
            <a:off x="5850387" y="4970138"/>
            <a:ext cx="3153103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630969" y="6632015"/>
            <a:ext cx="1733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2 has a solution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96238" y="6632015"/>
            <a:ext cx="1636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1 has a solution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One and only one of the following two systems has a solution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feasible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improving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direction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</m:m>
                    </m:oMath>
                  </m:oMathPara>
                </a14:m>
                <a:endParaRPr lang="en-US" sz="12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vector.</a:t>
                </a:r>
              </a:p>
            </p:txBody>
          </p:sp>
        </mc:Choice>
        <mc:Fallback xmlns="">
          <p:sp>
            <p:nvSpPr>
              <p:cNvPr id="1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blipFill rotWithShape="0">
                <a:blip r:embed="rId4"/>
                <a:stretch>
                  <a:fillRect t="-741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dirty="0"/>
                  <a:t>One and only one of the following two systems has a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𝑨𝒅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</a:t>
                </a:r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blipFill rotWithShape="0">
                <a:blip r:embed="rId5"/>
                <a:stretch>
                  <a:fillRect l="-141" t="-741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 bwMode="auto">
          <a:xfrm>
            <a:off x="2814042" y="3544296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4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14042" y="3842333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5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blipFill rotWithShape="0">
                <a:blip r:embed="rId6"/>
                <a:stretch>
                  <a:fillRect r="-9278" b="-698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/>
              <p:cNvSpPr txBox="1">
                <a:spLocks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System 1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            1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System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1400" dirty="0" smtClean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blipFill>
                <a:blip r:embed="rId7"/>
                <a:stretch>
                  <a:fillRect l="-802" t="-521"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5304829" y="2863590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304829" y="30952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814042" y="2430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304829" y="2631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368694" y="4059947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56312" y="40599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726314" y="406643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7088567" y="3517527"/>
            <a:ext cx="286442" cy="2343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7332117" y="3459120"/>
            <a:ext cx="3609" cy="2893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855376" y="3761069"/>
            <a:ext cx="517795" cy="365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7529725" y="3054783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83917" y="3489902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273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Farka’s</a:t>
            </a:r>
            <a:r>
              <a:rPr lang="en-US" sz="3200" dirty="0" smtClean="0"/>
              <a:t> Lemma in the Context of Extreme Points and LPs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123314"/>
              </a:xfrm>
            </p:spPr>
            <p:txBody>
              <a:bodyPr>
                <a:noAutofit/>
              </a:bodyPr>
              <a:lstStyle/>
              <a:p>
                <a:pPr marL="342900" indent="-342900">
                  <a:spcBef>
                    <a:spcPts val="0"/>
                  </a:spcBef>
                </a:pPr>
                <a:r>
                  <a:rPr lang="en-US" sz="1800" u="sng" dirty="0"/>
                  <a:t>Either</a:t>
                </a:r>
                <a:r>
                  <a:rPr lang="en-US" sz="1800" dirty="0"/>
                  <a:t> an inequality constraint is active/binding/tight </a:t>
                </a:r>
                <a:r>
                  <a:rPr lang="en-US" sz="1800" u="sng" dirty="0"/>
                  <a:t>or</a:t>
                </a:r>
                <a:r>
                  <a:rPr lang="en-US" sz="1800" dirty="0"/>
                  <a:t> its multiplier equals 0.</a:t>
                </a:r>
              </a:p>
              <a:p>
                <a:pPr marL="742189" lvl="1" indent="-342900">
                  <a:spcBef>
                    <a:spcPts val="0"/>
                  </a:spcBef>
                </a:pPr>
                <a:r>
                  <a:rPr lang="en-US" sz="1600" dirty="0" smtClean="0"/>
                  <a:t>If inequality constraints </a:t>
                </a:r>
                <a:r>
                  <a:rPr lang="en-US" sz="1600" u="sng" dirty="0" smtClean="0"/>
                  <a:t>are</a:t>
                </a:r>
                <a:r>
                  <a:rPr lang="en-US" sz="1600" dirty="0" smtClean="0"/>
                  <a:t> active/binding/tight, the associated multipliers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600" dirty="0" smtClean="0"/>
                  <a:t>) must be non-negative.</a:t>
                </a:r>
              </a:p>
              <a:p>
                <a:pPr marL="742189" lvl="1" indent="-342900">
                  <a:spcBef>
                    <a:spcPts val="0"/>
                  </a:spcBef>
                </a:pPr>
                <a:r>
                  <a:rPr lang="en-US" sz="1600" dirty="0" smtClean="0"/>
                  <a:t>If inequality constraints </a:t>
                </a:r>
                <a:r>
                  <a:rPr lang="en-US" sz="1600" u="sng" dirty="0" smtClean="0"/>
                  <a:t>aren’t</a:t>
                </a:r>
                <a:r>
                  <a:rPr lang="en-US" sz="1600" dirty="0" smtClean="0"/>
                  <a:t> active/binding/tight, then they aren’t a part of System 2.  Equivalently, they are a part of System 2, but the associated multipliers equal 0 so they don’t affect System 2.</a:t>
                </a:r>
              </a:p>
              <a:p>
                <a:pPr marL="342900" indent="-342900">
                  <a:spcBef>
                    <a:spcPts val="0"/>
                  </a:spcBef>
                </a:pPr>
                <a:endParaRPr lang="en-US" sz="1800" dirty="0" smtClean="0"/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1800" dirty="0" smtClean="0"/>
                  <a:t>At optimality for an LP, System 2 has a solution.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1800" dirty="0" smtClean="0"/>
                  <a:t>If System 2 doesn’t have a solution, </a:t>
                </a:r>
                <a:r>
                  <a:rPr lang="en-US" sz="1800" u="sng" dirty="0" smtClean="0"/>
                  <a:t>any</a:t>
                </a:r>
                <a:r>
                  <a:rPr lang="en-US" sz="1800" dirty="0" smtClean="0"/>
                  <a:t> solution to System 1 tells us an improving, feasible direction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742189" lvl="1" indent="-342900">
                  <a:spcBef>
                    <a:spcPts val="0"/>
                  </a:spcBef>
                </a:pPr>
                <a:r>
                  <a:rPr lang="en-US" sz="1400" dirty="0" smtClean="0"/>
                  <a:t>We don’t need to be at an extreme point (or even on the exterior) to use this information. It helps us figure out a feasible direction to search for a better solution.</a:t>
                </a:r>
              </a:p>
              <a:p>
                <a:pPr marL="742189" lvl="1" indent="-342900">
                  <a:spcBef>
                    <a:spcPts val="0"/>
                  </a:spcBef>
                </a:pPr>
                <a:r>
                  <a:rPr lang="en-US" sz="1400" dirty="0" smtClean="0"/>
                  <a:t>We just (still) need to know how far (i.e.,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sym typeface="Symbol"/>
                      </a:rPr>
                      <m:t>𝜆</m:t>
                    </m:r>
                  </m:oMath>
                </a14:m>
                <a:r>
                  <a:rPr lang="en-US" sz="1400" dirty="0" smtClean="0"/>
                  <a:t>) we can move in an improving direction.</a:t>
                </a:r>
              </a:p>
              <a:p>
                <a:pPr marL="342900" indent="-342900">
                  <a:spcBef>
                    <a:spcPts val="0"/>
                  </a:spcBef>
                </a:pPr>
                <a:endParaRPr lang="en-US" sz="1800" dirty="0" smtClean="0"/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1800" dirty="0" smtClean="0"/>
                  <a:t>This works for (convex) nonlinear programs, too.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1800" dirty="0" smtClean="0"/>
                  <a:t>Of note, the System 2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 smtClean="0"/>
                  <a:t> are the shadow prices for the LP at optimality.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123314"/>
              </a:xfrm>
              <a:blipFill rotWithShape="0">
                <a:blip r:embed="rId2"/>
                <a:stretch>
                  <a:fillRect l="-519" t="-595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2146964" y="4874958"/>
            <a:ext cx="785570" cy="26855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30969" y="6185521"/>
            <a:ext cx="621475" cy="24064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13789" y="3297344"/>
            <a:ext cx="632713" cy="269861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68563" y="2627546"/>
            <a:ext cx="1688213" cy="24985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System 2 Multipliers are </a:t>
            </a:r>
            <a:br>
              <a:rPr lang="en-US" sz="3200" dirty="0" smtClean="0"/>
            </a:br>
            <a:r>
              <a:rPr lang="en-US" sz="3200" dirty="0" smtClean="0"/>
              <a:t>the Shadow Prices for the LP</a:t>
            </a:r>
            <a:endParaRPr lang="en-US" sz="32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581892" y="3969588"/>
            <a:ext cx="0" cy="25353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57172" t="42595"/>
          <a:stretch/>
        </p:blipFill>
        <p:spPr>
          <a:xfrm>
            <a:off x="6673049" y="1612668"/>
            <a:ext cx="2213986" cy="247824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 bwMode="auto">
          <a:xfrm>
            <a:off x="2778523" y="2680465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4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778523" y="2385674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 bwMode="auto">
              <a:xfrm>
                <a:off x="130599" y="1502288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599" y="1502288"/>
                <a:ext cx="2348852" cy="1908581"/>
              </a:xfrm>
              <a:prstGeom prst="rect">
                <a:avLst/>
              </a:prstGeom>
              <a:blipFill rotWithShape="0">
                <a:blip r:embed="rId3"/>
                <a:stretch>
                  <a:fillRect r="-9536" b="-6646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"/>
              <p:cNvSpPr txBox="1">
                <a:spLocks/>
              </p:cNvSpPr>
              <p:nvPr/>
            </p:nvSpPr>
            <p:spPr>
              <a:xfrm>
                <a:off x="3562252" y="1537788"/>
                <a:ext cx="2279824" cy="2339345"/>
              </a:xfrm>
              <a:prstGeom prst="rect">
                <a:avLst/>
              </a:prstGeom>
              <a:noFill/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System 2</a:t>
                </a:r>
                <a:r>
                  <a:rPr lang="en-US" sz="1400" dirty="0" smtClean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,0.5</m:t>
                          </m:r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.8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.8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9.8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,1.8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=−33.1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52" y="1537788"/>
                <a:ext cx="2279824" cy="2339345"/>
              </a:xfrm>
              <a:prstGeom prst="rect">
                <a:avLst/>
              </a:prstGeom>
              <a:blipFill rotWithShape="0">
                <a:blip r:embed="rId4"/>
                <a:stretch>
                  <a:fillRect l="-802" t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 bwMode="auto">
          <a:xfrm>
            <a:off x="2778523" y="1567102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439292" y="1808581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988810" y="1808581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4796912" y="1815073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8394831" y="2702199"/>
            <a:ext cx="242371" cy="264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8372799" y="2489875"/>
            <a:ext cx="286442" cy="2343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8117573" y="2711382"/>
            <a:ext cx="517795" cy="365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666163" y="199975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769074" y="3112570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92100" y="3969588"/>
            <a:ext cx="859493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 bwMode="auto">
              <a:xfrm>
                <a:off x="226439" y="4095852"/>
                <a:ext cx="2779841" cy="1908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≥−35+1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439" y="4095852"/>
                <a:ext cx="2779841" cy="19085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3"/>
              <p:cNvSpPr txBox="1">
                <a:spLocks/>
              </p:cNvSpPr>
              <p:nvPr/>
            </p:nvSpPr>
            <p:spPr>
              <a:xfrm>
                <a:off x="2195822" y="5936324"/>
                <a:ext cx="2279824" cy="550531"/>
              </a:xfrm>
              <a:prstGeom prst="rect">
                <a:avLst/>
              </a:prstGeom>
              <a:noFill/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9.6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,1.6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=−32.3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822" y="5936324"/>
                <a:ext cx="2279824" cy="550531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 bwMode="auto">
          <a:xfrm>
            <a:off x="6679373" y="5155022"/>
            <a:ext cx="683452" cy="268556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088015" y="6185521"/>
            <a:ext cx="621475" cy="240649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 bwMode="auto">
              <a:xfrm>
                <a:off x="4683485" y="4095852"/>
                <a:ext cx="2779841" cy="1908581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≥−8+1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485" y="4095852"/>
                <a:ext cx="2779841" cy="1908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3"/>
              <p:cNvSpPr txBox="1">
                <a:spLocks/>
              </p:cNvSpPr>
              <p:nvPr/>
            </p:nvSpPr>
            <p:spPr>
              <a:xfrm>
                <a:off x="6652868" y="5936324"/>
                <a:ext cx="2279824" cy="550531"/>
              </a:xfrm>
              <a:prstGeom prst="rect">
                <a:avLst/>
              </a:prstGeom>
              <a:noFill/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9.3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,2.3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=−32.6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68" y="5936324"/>
                <a:ext cx="2279824" cy="550531"/>
              </a:xfrm>
              <a:prstGeom prst="rect">
                <a:avLst/>
              </a:prstGeom>
              <a:blipFill rotWithShape="0">
                <a:blip r:embed="rId8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50" y="2100105"/>
            <a:ext cx="3924654" cy="40149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5116882"/>
          </a:xfrm>
        </p:spPr>
        <p:txBody>
          <a:bodyPr/>
          <a:lstStyle/>
          <a:p>
            <a:r>
              <a:rPr lang="en-US" sz="2000" dirty="0" smtClean="0"/>
              <a:t>Convex program – convex objective &amp; a convex feasible region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Note</a:t>
            </a:r>
            <a:r>
              <a:rPr lang="en-US" sz="2000" dirty="0" smtClean="0"/>
              <a:t>: Optimality doesn’t always occur at an EP with NLPs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Farka’s</a:t>
            </a:r>
            <a:r>
              <a:rPr lang="en-US" dirty="0" smtClean="0"/>
              <a:t> Lemma </a:t>
            </a:r>
            <a:br>
              <a:rPr lang="en-US" dirty="0" smtClean="0"/>
            </a:br>
            <a:r>
              <a:rPr lang="en-US" dirty="0" smtClean="0"/>
              <a:t>with Convex NLPs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617303" y="2214085"/>
                <a:ext cx="3149317" cy="237815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1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1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0" lang="en-US" sz="1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1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1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0" lang="en-US" sz="1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≥−7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−3)</m:t>
                              </m:r>
                            </m:e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(Vector field not to scale)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400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=(2.5,4.5)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400" dirty="0" smtClean="0"/>
                  <a:t>where Constraint 1 is binding, involving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 in System 2, yielding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303" y="2214085"/>
                <a:ext cx="3149317" cy="2378159"/>
              </a:xfrm>
              <a:prstGeom prst="rect">
                <a:avLst/>
              </a:prstGeom>
              <a:blipFill rotWithShape="0">
                <a:blip r:embed="rId3"/>
                <a:stretch>
                  <a:fillRect l="-385" r="-385" b="-3571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H="1" flipV="1">
            <a:off x="5872164" y="5291138"/>
            <a:ext cx="1118" cy="387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1086950" y="3429000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317920" y="2273329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317920" y="249877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1</a:t>
            </a:r>
            <a:endParaRPr kumimoji="0" lang="en-US" sz="11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17920" y="272422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2</a:t>
            </a:r>
            <a:endParaRPr kumimoji="0" lang="en-US" sz="11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317920" y="2949678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3</a:t>
            </a:r>
            <a:endParaRPr kumimoji="0" lang="en-US" sz="11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845142" y="3890648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1</a:t>
            </a:r>
            <a:endParaRPr kumimoji="0" lang="en-US" sz="11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448971" y="537207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2</a:t>
            </a:r>
            <a:endParaRPr kumimoji="0" lang="en-US" sz="11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30964" y="4919640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3</a:t>
            </a:r>
            <a:endParaRPr kumimoji="0" lang="en-US" sz="11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6788168" y="5180259"/>
            <a:ext cx="0" cy="5016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 flipV="1">
            <a:off x="4639672" y="4570652"/>
            <a:ext cx="0" cy="5016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5872164" y="4896858"/>
            <a:ext cx="1118" cy="387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872164" y="4476307"/>
            <a:ext cx="1118" cy="387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4578061" y="3026487"/>
            <a:ext cx="1118" cy="387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5001925" y="3026487"/>
            <a:ext cx="1118" cy="387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4384666" y="4423540"/>
            <a:ext cx="302523" cy="2627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4777337" y="5233989"/>
            <a:ext cx="184704" cy="3754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5001915" y="4808429"/>
            <a:ext cx="184704" cy="3754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5216525" y="4367194"/>
            <a:ext cx="184704" cy="3754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7062788" y="5348289"/>
            <a:ext cx="189630" cy="3107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6873158" y="5033519"/>
            <a:ext cx="189630" cy="3107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4674759" y="4107577"/>
            <a:ext cx="302523" cy="2627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4507460" y="3715139"/>
            <a:ext cx="318560" cy="18980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430964" y="2659993"/>
            <a:ext cx="318560" cy="1296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5411863" y="3727918"/>
            <a:ext cx="493729" cy="4880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5164998" y="3483895"/>
            <a:ext cx="493729" cy="4880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5164998" y="3485168"/>
            <a:ext cx="493729" cy="4880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5.4 – General Optimality (KKT) Conditions</a:t>
            </a:r>
          </a:p>
          <a:p>
            <a:endParaRPr lang="en-US" dirty="0" smtClean="0"/>
          </a:p>
          <a:p>
            <a:r>
              <a:rPr lang="en-US" dirty="0" smtClean="0"/>
              <a:t>Supplemental reading on Canvas</a:t>
            </a:r>
          </a:p>
          <a:p>
            <a:pPr lvl="1"/>
            <a:r>
              <a:rPr lang="en-US" dirty="0" err="1" smtClean="0">
                <a:ea typeface="Calibri" panose="020F0502020204030204" pitchFamily="34" charset="0"/>
                <a:cs typeface="Calibri" panose="020F0502020204030204" pitchFamily="34" charset="0"/>
              </a:rPr>
              <a:t>Cottle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, R. W. (2012). William </a:t>
            </a:r>
            <a:r>
              <a:rPr lang="en-US" dirty="0" err="1">
                <a:ea typeface="Calibri" panose="020F0502020204030204" pitchFamily="34" charset="0"/>
                <a:cs typeface="Calibri" panose="020F0502020204030204" pitchFamily="34" charset="0"/>
              </a:rPr>
              <a:t>Karush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and the KKT theorem. 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Doc. Math., Extra volume: Optimization stories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255-269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Homework #7: Problem 1.13 (Phase 2)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your manual formulation from Phase 1, updated and/or corrected as appropriate</a:t>
            </a:r>
          </a:p>
          <a:p>
            <a:pPr lvl="1"/>
            <a:r>
              <a:rPr lang="en-US" dirty="0"/>
              <a:t>Model the compact formulation in </a:t>
            </a:r>
            <a:r>
              <a:rPr lang="en-US" dirty="0" err="1" smtClean="0"/>
              <a:t>Pyomo</a:t>
            </a:r>
            <a:r>
              <a:rPr lang="en-US" dirty="0" smtClean="0"/>
              <a:t> </a:t>
            </a:r>
            <a:r>
              <a:rPr lang="en-US" dirty="0"/>
              <a:t>to leverage the indices on decision variables and constraints to write a shorter (denser) formulation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040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ile:Minuteman III in silo 1989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764" y="1657350"/>
            <a:ext cx="2899479" cy="4341970"/>
          </a:xfrm>
          <a:prstGeom prst="rect">
            <a:avLst/>
          </a:prstGeom>
          <a:noFill/>
        </p:spPr>
      </p:pic>
      <p:pic>
        <p:nvPicPr>
          <p:cNvPr id="13316" name="Picture 4" descr="File:W78 MK12A RV Minuteman III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2272" y="3619500"/>
            <a:ext cx="1851278" cy="2323780"/>
          </a:xfrm>
          <a:prstGeom prst="rect">
            <a:avLst/>
          </a:prstGeom>
          <a:noFill/>
        </p:spPr>
      </p:pic>
      <p:pic>
        <p:nvPicPr>
          <p:cNvPr id="13318" name="Picture 6" descr="File:Peacekeeper missile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4532" y="1619250"/>
            <a:ext cx="2885168" cy="4267200"/>
          </a:xfrm>
          <a:prstGeom prst="rect">
            <a:avLst/>
          </a:prstGeom>
          <a:noFill/>
        </p:spPr>
      </p:pic>
      <p:pic>
        <p:nvPicPr>
          <p:cNvPr id="13320" name="Picture 8" descr="File:W87 MIRV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5867" y="1257300"/>
            <a:ext cx="2741041" cy="215265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1252014"/>
            <a:ext cx="7771963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Lesson </a:t>
            </a:r>
            <a:r>
              <a:rPr lang="en-US" b="0" dirty="0" smtClean="0">
                <a:solidFill>
                  <a:schemeClr val="tx1"/>
                </a:solidFill>
              </a:rPr>
              <a:t>08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/>
              <a:t>Farkas’s</a:t>
            </a:r>
            <a:r>
              <a:rPr lang="en-US" dirty="0"/>
              <a:t> Lemma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pic>
        <p:nvPicPr>
          <p:cNvPr id="4" name="Picture 2" descr="http://upload.wikimedia.org/wikipedia/commons/thumb/2/20/Farkas_Gyula_%281847-1930%29.JPG/200px-Farkas_Gyula_%281847-1930%2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8148" y="2760540"/>
            <a:ext cx="1474324" cy="210828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917218" y="486143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1847 –1930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3810" y="2413336"/>
            <a:ext cx="2372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Gyla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Farkas</a:t>
            </a:r>
            <a:r>
              <a:rPr lang="en-US" sz="1800" dirty="0" smtClean="0">
                <a:solidFill>
                  <a:srgbClr val="0000FF"/>
                </a:solidFill>
              </a:rPr>
              <a:t>,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Not </a:t>
            </a:r>
            <a:r>
              <a:rPr lang="en-US" sz="1800" dirty="0" err="1" smtClean="0">
                <a:solidFill>
                  <a:srgbClr val="0000FF"/>
                </a:solidFill>
              </a:rPr>
              <a:t>Farkas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Bolyai</a:t>
            </a:r>
            <a:endParaRPr lang="en-US" sz="1800" dirty="0" smtClean="0">
              <a:solidFill>
                <a:srgbClr val="0000FF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</a:rPr>
              <a:t>(a.k.a., the </a:t>
            </a:r>
            <a:r>
              <a:rPr lang="en-US" sz="1200" u="sng" dirty="0" smtClean="0">
                <a:solidFill>
                  <a:srgbClr val="0000FF"/>
                </a:solidFill>
              </a:rPr>
              <a:t>other</a:t>
            </a:r>
            <a:r>
              <a:rPr lang="en-US" sz="1200" dirty="0" smtClean="0">
                <a:solidFill>
                  <a:srgbClr val="0000FF"/>
                </a:solidFill>
              </a:rPr>
              <a:t> Hungarian mathematician named “</a:t>
            </a:r>
            <a:r>
              <a:rPr lang="en-US" sz="1200" dirty="0" err="1" smtClean="0">
                <a:solidFill>
                  <a:srgbClr val="0000FF"/>
                </a:solidFill>
              </a:rPr>
              <a:t>Farkas</a:t>
            </a:r>
            <a:r>
              <a:rPr lang="en-US" sz="1200" dirty="0" smtClean="0">
                <a:solidFill>
                  <a:srgbClr val="0000FF"/>
                </a:solidFill>
              </a:rPr>
              <a:t>”)</a:t>
            </a:r>
            <a:endParaRPr lang="en-US" sz="1200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23314" y="3428999"/>
            <a:ext cx="1044294" cy="1519820"/>
            <a:chOff x="6769823" y="3429000"/>
            <a:chExt cx="1428897" cy="20795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823" y="3429000"/>
              <a:ext cx="1428897" cy="2079555"/>
            </a:xfrm>
            <a:prstGeom prst="rect">
              <a:avLst/>
            </a:prstGeom>
          </p:spPr>
        </p:pic>
        <p:sp>
          <p:nvSpPr>
            <p:cNvPr id="8" name="&quot;No&quot; Symbol 7"/>
            <p:cNvSpPr/>
            <p:nvPr/>
          </p:nvSpPr>
          <p:spPr bwMode="auto">
            <a:xfrm>
              <a:off x="6769823" y="3758452"/>
              <a:ext cx="1420650" cy="1420650"/>
            </a:xfrm>
            <a:prstGeom prst="noSmoking">
              <a:avLst>
                <a:gd name="adj" fmla="val 10527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5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3200" dirty="0" smtClean="0"/>
              <a:t>(Theorem of the Alternative)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275091" y="1176033"/>
                <a:ext cx="6522710" cy="1262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One and only one of the following two systems has a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 smtClean="0"/>
                  <a:t> is a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 matrix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800" dirty="0" smtClean="0"/>
                  <a:t> is a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800" dirty="0" smtClean="0"/>
                  <a:t> vector.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5091" y="1176033"/>
                <a:ext cx="6522710" cy="1262368"/>
              </a:xfrm>
              <a:blipFill rotWithShape="0">
                <a:blip r:embed="rId2"/>
                <a:stretch>
                  <a:fillRect l="-748" t="-289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3"/>
              <p:cNvSpPr txBox="1">
                <a:spLocks/>
              </p:cNvSpPr>
              <p:nvPr/>
            </p:nvSpPr>
            <p:spPr bwMode="auto">
              <a:xfrm>
                <a:off x="123874" y="2522547"/>
                <a:ext cx="3291087" cy="956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400" kern="0" dirty="0" smtClean="0"/>
                  <a:t>System 1 </a:t>
                </a:r>
                <a:r>
                  <a:rPr lang="en-US" sz="1400" u="sng" kern="0" dirty="0" smtClean="0"/>
                  <a:t>has</a:t>
                </a:r>
                <a:r>
                  <a:rPr lang="en-US" sz="1400" kern="0" dirty="0" smtClean="0"/>
                  <a:t> a solution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400" kern="0" dirty="0" smtClean="0"/>
                  <a:t>.  Assume System 2 has a solution, then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𝒘𝑨</m:t>
                    </m:r>
                  </m:oMath>
                </a14:m>
                <a:r>
                  <a:rPr lang="en-US" sz="1400" kern="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1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𝒘𝑨𝒅</m:t>
                    </m:r>
                  </m:oMath>
                </a14:m>
                <a:r>
                  <a:rPr lang="en-US" sz="14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𝒘𝑨</m:t>
                    </m:r>
                    <m:r>
                      <a:rPr lang="en-US" sz="1400" b="1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 because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1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.  But that also means that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1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kern="0" dirty="0" smtClean="0"/>
                  <a:t>, resulting in a contradiction.  Therefore, System 2 </a:t>
                </a:r>
                <a:r>
                  <a:rPr lang="en-US" sz="1400" u="sng" kern="0" dirty="0" smtClean="0"/>
                  <a:t>does not have</a:t>
                </a:r>
                <a:r>
                  <a:rPr lang="en-US" sz="1400" kern="0" dirty="0" smtClean="0"/>
                  <a:t> a solution.</a:t>
                </a:r>
              </a:p>
            </p:txBody>
          </p:sp>
        </mc:Choice>
        <mc:Fallback xmlns="">
          <p:sp>
            <p:nvSpPr>
              <p:cNvPr id="2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74" y="2522547"/>
                <a:ext cx="3291087" cy="956759"/>
              </a:xfrm>
              <a:prstGeom prst="rect">
                <a:avLst/>
              </a:prstGeom>
              <a:blipFill rotWithShape="0">
                <a:blip r:embed="rId3"/>
                <a:stretch>
                  <a:fillRect l="-556" t="-1274" b="-719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3"/>
              <p:cNvSpPr txBox="1">
                <a:spLocks/>
              </p:cNvSpPr>
              <p:nvPr/>
            </p:nvSpPr>
            <p:spPr bwMode="auto">
              <a:xfrm>
                <a:off x="3537364" y="2522547"/>
                <a:ext cx="5480280" cy="4115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400" kern="0" dirty="0" smtClean="0"/>
                  <a:t>System 1 </a:t>
                </a:r>
                <a:r>
                  <a:rPr lang="en-US" sz="1400" u="sng" kern="0" dirty="0" smtClean="0"/>
                  <a:t>does not have </a:t>
                </a:r>
                <a:r>
                  <a:rPr lang="en-US" sz="1400" kern="0" dirty="0" smtClean="0"/>
                  <a:t>a solution.  Then the optimal value for the following LP is 0.  (</a:t>
                </a:r>
                <a:r>
                  <a:rPr lang="en-US" sz="1400" kern="0" dirty="0" smtClean="0">
                    <a:solidFill>
                      <a:srgbClr val="0000FF"/>
                    </a:solidFill>
                  </a:rPr>
                  <a:t>Why?</a:t>
                </a:r>
                <a:r>
                  <a:rPr lang="en-US" sz="1400" kern="0" dirty="0" smtClean="0"/>
                  <a:t>)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 kern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400" b="1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  <m:mr>
                          <m:e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400" b="1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400" kern="0" dirty="0" smtClean="0"/>
              </a:p>
              <a:p>
                <a:pPr marL="0" indent="0">
                  <a:buFontTx/>
                  <a:buNone/>
                </a:pPr>
                <a:r>
                  <a:rPr lang="en-US" sz="1400" kern="0" dirty="0" smtClean="0"/>
                  <a:t>Letting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1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1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4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 and augmenting the constraint with the slack </a:t>
                </a:r>
                <a:r>
                  <a:rPr lang="en-US" sz="1400" kern="0" dirty="0" smtClean="0"/>
                  <a:t>vector </a:t>
                </a:r>
                <a14:m>
                  <m:oMath xmlns:m="http://schemas.openxmlformats.org/officeDocument/2006/math">
                    <m:r>
                      <a:rPr lang="en-US" sz="1400" b="1" i="1" kern="0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400" kern="0" dirty="0" smtClean="0"/>
                  <a:t>, </a:t>
                </a:r>
                <a:r>
                  <a:rPr lang="en-US" sz="1400" kern="0" dirty="0" smtClean="0"/>
                  <a:t>we have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 ker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400" b="1" i="1" ker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p>
                              <m:sSupPr>
                                <m:ctrlP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400" b="1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ker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400" b="1" i="1" ker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p>
                              <m:sSupPr>
                                <m:ctrlP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400" b="1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p>
                              <m:sSupPr>
                                <m:ctrlP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1400" b="1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𝑰𝒔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1" i="1" ker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sz="1400" b="1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1400" b="1" i="1" kern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400" b="1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1400" b="1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400" kern="0" dirty="0" smtClean="0"/>
              </a:p>
              <a:p>
                <a:pPr marL="0" indent="0">
                  <a:buFontTx/>
                  <a:buNone/>
                </a:pPr>
                <a:r>
                  <a:rPr lang="en-US" sz="1400" kern="0" dirty="0" smtClean="0"/>
                  <a:t>With an optimal EP solution 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b="1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.  We can obtain via a cycling prevention rule an optimal basis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400" kern="0" dirty="0" smtClean="0"/>
                  <a:t> with associated Simplex multipliers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, and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400" kern="0" dirty="0" smtClean="0"/>
                  <a:t> (or </a:t>
                </a:r>
                <a14:m>
                  <m:oMath xmlns:m="http://schemas.openxmlformats.org/officeDocument/2006/math"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400" kern="0" dirty="0" smtClean="0"/>
                  <a:t>). </a:t>
                </a:r>
              </a:p>
              <a:p>
                <a:r>
                  <a:rPr lang="en-US" sz="1400" kern="0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, we have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b="1" kern="0" dirty="0" smtClean="0"/>
              </a:p>
              <a:p>
                <a:r>
                  <a:rPr lang="en-US" sz="1400" kern="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400" kern="0" dirty="0"/>
                  <a:t>, we have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sz="1400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400" i="1" ker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1400" i="1" ker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, or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𝒘𝑨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b="1" kern="0" dirty="0"/>
              </a:p>
              <a:p>
                <a:r>
                  <a:rPr lang="en-US" sz="1400" kern="0" dirty="0" smtClean="0"/>
                  <a:t>Taken together, this means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𝒘𝑨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, or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𝒘𝑨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400" kern="0" dirty="0" smtClean="0"/>
              </a:p>
              <a:p>
                <a:r>
                  <a:rPr lang="en-US" sz="1400" kern="0" dirty="0" smtClean="0"/>
                  <a:t>For </a:t>
                </a:r>
                <a14:m>
                  <m:oMath xmlns:m="http://schemas.openxmlformats.org/officeDocument/2006/math"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400" kern="0" dirty="0" smtClean="0"/>
                  <a:t>, we have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 kern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i="1" ker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ker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kern="0" dirty="0" smtClean="0"/>
                  <a:t>, or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b="1" kern="0" dirty="0"/>
              </a:p>
              <a:p>
                <a:pPr marL="0" indent="0">
                  <a:buFontTx/>
                  <a:buNone/>
                </a:pPr>
                <a:r>
                  <a:rPr lang="en-US" sz="1400" kern="0" dirty="0" smtClean="0"/>
                  <a:t>Therefore, system 2 </a:t>
                </a:r>
                <a:r>
                  <a:rPr lang="en-US" sz="1400" u="sng" kern="0" dirty="0" smtClean="0"/>
                  <a:t>does</a:t>
                </a:r>
                <a:r>
                  <a:rPr lang="en-US" sz="1400" kern="0" dirty="0" smtClean="0"/>
                  <a:t> have a solution.</a:t>
                </a:r>
                <a:endParaRPr lang="en-US" sz="1400" kern="0" dirty="0"/>
              </a:p>
            </p:txBody>
          </p:sp>
        </mc:Choice>
        <mc:Fallback>
          <p:sp>
            <p:nvSpPr>
              <p:cNvPr id="2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7364" y="2522547"/>
                <a:ext cx="5480280" cy="4115373"/>
              </a:xfrm>
              <a:prstGeom prst="rect">
                <a:avLst/>
              </a:prstGeom>
              <a:blipFill>
                <a:blip r:embed="rId4"/>
                <a:stretch>
                  <a:fillRect l="-334" t="-296" r="-334" b="-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 bwMode="auto">
          <a:xfrm>
            <a:off x="290709" y="2438401"/>
            <a:ext cx="87269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414961" y="2438401"/>
            <a:ext cx="0" cy="3938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3873" y="4580233"/>
            <a:ext cx="3291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For this two-directional proof:</a:t>
            </a:r>
          </a:p>
          <a:p>
            <a:pPr marL="114300" indent="-114300"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</a:rPr>
              <a:t>What is being proven? Statement, contrapositive?</a:t>
            </a:r>
          </a:p>
          <a:p>
            <a:pPr marL="114300" indent="-114300"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</a:rPr>
              <a:t>How </a:t>
            </a:r>
            <a:r>
              <a:rPr lang="en-US" sz="1400" dirty="0" smtClean="0">
                <a:solidFill>
                  <a:srgbClr val="0000FF"/>
                </a:solidFill>
              </a:rPr>
              <a:t>is </a:t>
            </a:r>
            <a:r>
              <a:rPr lang="en-US" sz="1400" dirty="0" smtClean="0">
                <a:solidFill>
                  <a:srgbClr val="0000FF"/>
                </a:solidFill>
              </a:rPr>
              <a:t>it being proven? Direct proof, induction proof, proof by contradiction, other?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192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 txBox="1">
                <a:spLocks/>
              </p:cNvSpPr>
              <p:nvPr/>
            </p:nvSpPr>
            <p:spPr bwMode="auto">
              <a:xfrm>
                <a:off x="423088" y="6422580"/>
                <a:ext cx="8168462" cy="364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US" sz="1600" kern="0" dirty="0" smtClean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sz="16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600" kern="0" dirty="0" smtClean="0">
                    <a:solidFill>
                      <a:schemeClr val="tx1"/>
                    </a:solidFill>
                  </a:rPr>
                  <a:t> lie within the cone formed by the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sz="16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brk m:alnAt="7"/>
                          </m:r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sz="16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sz="16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600" kern="0" dirty="0" smtClean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1600" b="1" i="1" ker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600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kern="0" dirty="0" smtClean="0">
                    <a:solidFill>
                      <a:schemeClr val="tx1"/>
                    </a:solidFill>
                  </a:rPr>
                  <a:t>?</a:t>
                </a:r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088" y="6422580"/>
                <a:ext cx="8168462" cy="364455"/>
              </a:xfrm>
              <a:prstGeom prst="rect">
                <a:avLst/>
              </a:prstGeom>
              <a:blipFill rotWithShape="0">
                <a:blip r:embed="rId3"/>
                <a:stretch>
                  <a:fillRect t="-5085" r="-75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 bwMode="auto">
          <a:xfrm>
            <a:off x="1771954" y="3157620"/>
            <a:ext cx="1941095" cy="1264653"/>
          </a:xfrm>
          <a:custGeom>
            <a:avLst/>
            <a:gdLst>
              <a:gd name="connsiteX0" fmla="*/ 903705 w 1775326"/>
              <a:gd name="connsiteY0" fmla="*/ 1261979 h 1261979"/>
              <a:gd name="connsiteX1" fmla="*/ 0 w 1775326"/>
              <a:gd name="connsiteY1" fmla="*/ 791410 h 1261979"/>
              <a:gd name="connsiteX2" fmla="*/ 390358 w 1775326"/>
              <a:gd name="connsiteY2" fmla="*/ 208547 h 1261979"/>
              <a:gd name="connsiteX3" fmla="*/ 887663 w 1775326"/>
              <a:gd name="connsiteY3" fmla="*/ 0 h 1261979"/>
              <a:gd name="connsiteX4" fmla="*/ 1363579 w 1775326"/>
              <a:gd name="connsiteY4" fmla="*/ 229937 h 1261979"/>
              <a:gd name="connsiteX5" fmla="*/ 1775326 w 1775326"/>
              <a:gd name="connsiteY5" fmla="*/ 796758 h 1261979"/>
              <a:gd name="connsiteX6" fmla="*/ 903705 w 1775326"/>
              <a:gd name="connsiteY6" fmla="*/ 1261979 h 1261979"/>
              <a:gd name="connsiteX0" fmla="*/ 903705 w 1775326"/>
              <a:gd name="connsiteY0" fmla="*/ 1261979 h 1261979"/>
              <a:gd name="connsiteX1" fmla="*/ 0 w 1775326"/>
              <a:gd name="connsiteY1" fmla="*/ 791410 h 1261979"/>
              <a:gd name="connsiteX2" fmla="*/ 390358 w 1775326"/>
              <a:gd name="connsiteY2" fmla="*/ 208547 h 1261979"/>
              <a:gd name="connsiteX3" fmla="*/ 887663 w 1775326"/>
              <a:gd name="connsiteY3" fmla="*/ 0 h 1261979"/>
              <a:gd name="connsiteX4" fmla="*/ 1363579 w 1775326"/>
              <a:gd name="connsiteY4" fmla="*/ 229937 h 1261979"/>
              <a:gd name="connsiteX5" fmla="*/ 1775326 w 1775326"/>
              <a:gd name="connsiteY5" fmla="*/ 796758 h 1261979"/>
              <a:gd name="connsiteX6" fmla="*/ 903705 w 1775326"/>
              <a:gd name="connsiteY6" fmla="*/ 1261979 h 1261979"/>
              <a:gd name="connsiteX0" fmla="*/ 903705 w 1851972"/>
              <a:gd name="connsiteY0" fmla="*/ 1261979 h 1261979"/>
              <a:gd name="connsiteX1" fmla="*/ 0 w 1851972"/>
              <a:gd name="connsiteY1" fmla="*/ 791410 h 1261979"/>
              <a:gd name="connsiteX2" fmla="*/ 390358 w 1851972"/>
              <a:gd name="connsiteY2" fmla="*/ 208547 h 1261979"/>
              <a:gd name="connsiteX3" fmla="*/ 887663 w 1851972"/>
              <a:gd name="connsiteY3" fmla="*/ 0 h 1261979"/>
              <a:gd name="connsiteX4" fmla="*/ 1363579 w 1851972"/>
              <a:gd name="connsiteY4" fmla="*/ 229937 h 1261979"/>
              <a:gd name="connsiteX5" fmla="*/ 1775326 w 1851972"/>
              <a:gd name="connsiteY5" fmla="*/ 796758 h 1261979"/>
              <a:gd name="connsiteX6" fmla="*/ 903705 w 1851972"/>
              <a:gd name="connsiteY6" fmla="*/ 1261979 h 1261979"/>
              <a:gd name="connsiteX0" fmla="*/ 903705 w 1851972"/>
              <a:gd name="connsiteY0" fmla="*/ 1265544 h 1265544"/>
              <a:gd name="connsiteX1" fmla="*/ 0 w 1851972"/>
              <a:gd name="connsiteY1" fmla="*/ 794975 h 1265544"/>
              <a:gd name="connsiteX2" fmla="*/ 390358 w 1851972"/>
              <a:gd name="connsiteY2" fmla="*/ 212112 h 1265544"/>
              <a:gd name="connsiteX3" fmla="*/ 887663 w 1851972"/>
              <a:gd name="connsiteY3" fmla="*/ 3565 h 1265544"/>
              <a:gd name="connsiteX4" fmla="*/ 1363579 w 1851972"/>
              <a:gd name="connsiteY4" fmla="*/ 233502 h 1265544"/>
              <a:gd name="connsiteX5" fmla="*/ 1775326 w 1851972"/>
              <a:gd name="connsiteY5" fmla="*/ 800323 h 1265544"/>
              <a:gd name="connsiteX6" fmla="*/ 903705 w 1851972"/>
              <a:gd name="connsiteY6" fmla="*/ 1265544 h 1265544"/>
              <a:gd name="connsiteX0" fmla="*/ 989263 w 1937530"/>
              <a:gd name="connsiteY0" fmla="*/ 1265544 h 1265544"/>
              <a:gd name="connsiteX1" fmla="*/ 85558 w 1937530"/>
              <a:gd name="connsiteY1" fmla="*/ 794975 h 1265544"/>
              <a:gd name="connsiteX2" fmla="*/ 475916 w 1937530"/>
              <a:gd name="connsiteY2" fmla="*/ 212112 h 1265544"/>
              <a:gd name="connsiteX3" fmla="*/ 973221 w 1937530"/>
              <a:gd name="connsiteY3" fmla="*/ 3565 h 1265544"/>
              <a:gd name="connsiteX4" fmla="*/ 1449137 w 1937530"/>
              <a:gd name="connsiteY4" fmla="*/ 233502 h 1265544"/>
              <a:gd name="connsiteX5" fmla="*/ 1860884 w 1937530"/>
              <a:gd name="connsiteY5" fmla="*/ 800323 h 1265544"/>
              <a:gd name="connsiteX6" fmla="*/ 989263 w 1937530"/>
              <a:gd name="connsiteY6" fmla="*/ 1265544 h 1265544"/>
              <a:gd name="connsiteX0" fmla="*/ 989263 w 1937530"/>
              <a:gd name="connsiteY0" fmla="*/ 1266435 h 1266435"/>
              <a:gd name="connsiteX1" fmla="*/ 85558 w 1937530"/>
              <a:gd name="connsiteY1" fmla="*/ 795866 h 1266435"/>
              <a:gd name="connsiteX2" fmla="*/ 406400 w 1937530"/>
              <a:gd name="connsiteY2" fmla="*/ 207656 h 1266435"/>
              <a:gd name="connsiteX3" fmla="*/ 973221 w 1937530"/>
              <a:gd name="connsiteY3" fmla="*/ 4456 h 1266435"/>
              <a:gd name="connsiteX4" fmla="*/ 1449137 w 1937530"/>
              <a:gd name="connsiteY4" fmla="*/ 234393 h 1266435"/>
              <a:gd name="connsiteX5" fmla="*/ 1860884 w 1937530"/>
              <a:gd name="connsiteY5" fmla="*/ 801214 h 1266435"/>
              <a:gd name="connsiteX6" fmla="*/ 989263 w 1937530"/>
              <a:gd name="connsiteY6" fmla="*/ 1266435 h 1266435"/>
              <a:gd name="connsiteX0" fmla="*/ 989263 w 1937530"/>
              <a:gd name="connsiteY0" fmla="*/ 1264653 h 1264653"/>
              <a:gd name="connsiteX1" fmla="*/ 85558 w 1937530"/>
              <a:gd name="connsiteY1" fmla="*/ 794084 h 1264653"/>
              <a:gd name="connsiteX2" fmla="*/ 406400 w 1937530"/>
              <a:gd name="connsiteY2" fmla="*/ 205874 h 1264653"/>
              <a:gd name="connsiteX3" fmla="*/ 973221 w 1937530"/>
              <a:gd name="connsiteY3" fmla="*/ 2674 h 1264653"/>
              <a:gd name="connsiteX4" fmla="*/ 1481221 w 1937530"/>
              <a:gd name="connsiteY4" fmla="*/ 189832 h 1264653"/>
              <a:gd name="connsiteX5" fmla="*/ 1860884 w 1937530"/>
              <a:gd name="connsiteY5" fmla="*/ 799432 h 1264653"/>
              <a:gd name="connsiteX6" fmla="*/ 989263 w 1937530"/>
              <a:gd name="connsiteY6" fmla="*/ 1264653 h 1264653"/>
              <a:gd name="connsiteX0" fmla="*/ 989263 w 1993677"/>
              <a:gd name="connsiteY0" fmla="*/ 1264653 h 1264653"/>
              <a:gd name="connsiteX1" fmla="*/ 85558 w 1993677"/>
              <a:gd name="connsiteY1" fmla="*/ 794084 h 1264653"/>
              <a:gd name="connsiteX2" fmla="*/ 406400 w 1993677"/>
              <a:gd name="connsiteY2" fmla="*/ 205874 h 1264653"/>
              <a:gd name="connsiteX3" fmla="*/ 973221 w 1993677"/>
              <a:gd name="connsiteY3" fmla="*/ 2674 h 1264653"/>
              <a:gd name="connsiteX4" fmla="*/ 1481221 w 1993677"/>
              <a:gd name="connsiteY4" fmla="*/ 189832 h 1264653"/>
              <a:gd name="connsiteX5" fmla="*/ 1807411 w 1993677"/>
              <a:gd name="connsiteY5" fmla="*/ 526717 h 1264653"/>
              <a:gd name="connsiteX6" fmla="*/ 1860884 w 1993677"/>
              <a:gd name="connsiteY6" fmla="*/ 799432 h 1264653"/>
              <a:gd name="connsiteX7" fmla="*/ 989263 w 1993677"/>
              <a:gd name="connsiteY7" fmla="*/ 1264653 h 1264653"/>
              <a:gd name="connsiteX0" fmla="*/ 989263 w 2015958"/>
              <a:gd name="connsiteY0" fmla="*/ 1264653 h 1264653"/>
              <a:gd name="connsiteX1" fmla="*/ 85558 w 2015958"/>
              <a:gd name="connsiteY1" fmla="*/ 794084 h 1264653"/>
              <a:gd name="connsiteX2" fmla="*/ 406400 w 2015958"/>
              <a:gd name="connsiteY2" fmla="*/ 205874 h 1264653"/>
              <a:gd name="connsiteX3" fmla="*/ 973221 w 2015958"/>
              <a:gd name="connsiteY3" fmla="*/ 2674 h 1264653"/>
              <a:gd name="connsiteX4" fmla="*/ 1481221 w 2015958"/>
              <a:gd name="connsiteY4" fmla="*/ 189832 h 1264653"/>
              <a:gd name="connsiteX5" fmla="*/ 1807411 w 2015958"/>
              <a:gd name="connsiteY5" fmla="*/ 526717 h 1264653"/>
              <a:gd name="connsiteX6" fmla="*/ 1973179 w 2015958"/>
              <a:gd name="connsiteY6" fmla="*/ 719222 h 1264653"/>
              <a:gd name="connsiteX7" fmla="*/ 1860884 w 2015958"/>
              <a:gd name="connsiteY7" fmla="*/ 799432 h 1264653"/>
              <a:gd name="connsiteX8" fmla="*/ 989263 w 2015958"/>
              <a:gd name="connsiteY8" fmla="*/ 1264653 h 1264653"/>
              <a:gd name="connsiteX0" fmla="*/ 989263 w 1973179"/>
              <a:gd name="connsiteY0" fmla="*/ 1264653 h 1264653"/>
              <a:gd name="connsiteX1" fmla="*/ 85558 w 1973179"/>
              <a:gd name="connsiteY1" fmla="*/ 794084 h 1264653"/>
              <a:gd name="connsiteX2" fmla="*/ 406400 w 1973179"/>
              <a:gd name="connsiteY2" fmla="*/ 205874 h 1264653"/>
              <a:gd name="connsiteX3" fmla="*/ 973221 w 1973179"/>
              <a:gd name="connsiteY3" fmla="*/ 2674 h 1264653"/>
              <a:gd name="connsiteX4" fmla="*/ 1481221 w 1973179"/>
              <a:gd name="connsiteY4" fmla="*/ 189832 h 1264653"/>
              <a:gd name="connsiteX5" fmla="*/ 1807411 w 1973179"/>
              <a:gd name="connsiteY5" fmla="*/ 526717 h 1264653"/>
              <a:gd name="connsiteX6" fmla="*/ 1973179 w 1973179"/>
              <a:gd name="connsiteY6" fmla="*/ 719222 h 1264653"/>
              <a:gd name="connsiteX7" fmla="*/ 1860884 w 1973179"/>
              <a:gd name="connsiteY7" fmla="*/ 799432 h 1264653"/>
              <a:gd name="connsiteX8" fmla="*/ 989263 w 1973179"/>
              <a:gd name="connsiteY8" fmla="*/ 1264653 h 1264653"/>
              <a:gd name="connsiteX0" fmla="*/ 989263 w 1973179"/>
              <a:gd name="connsiteY0" fmla="*/ 1264653 h 1264653"/>
              <a:gd name="connsiteX1" fmla="*/ 85558 w 1973179"/>
              <a:gd name="connsiteY1" fmla="*/ 794084 h 1264653"/>
              <a:gd name="connsiteX2" fmla="*/ 406400 w 1973179"/>
              <a:gd name="connsiteY2" fmla="*/ 205874 h 1264653"/>
              <a:gd name="connsiteX3" fmla="*/ 973221 w 1973179"/>
              <a:gd name="connsiteY3" fmla="*/ 2674 h 1264653"/>
              <a:gd name="connsiteX4" fmla="*/ 1481221 w 1973179"/>
              <a:gd name="connsiteY4" fmla="*/ 189832 h 1264653"/>
              <a:gd name="connsiteX5" fmla="*/ 1807411 w 1973179"/>
              <a:gd name="connsiteY5" fmla="*/ 526717 h 1264653"/>
              <a:gd name="connsiteX6" fmla="*/ 1973179 w 1973179"/>
              <a:gd name="connsiteY6" fmla="*/ 719222 h 1264653"/>
              <a:gd name="connsiteX7" fmla="*/ 989263 w 1973179"/>
              <a:gd name="connsiteY7" fmla="*/ 1264653 h 1264653"/>
              <a:gd name="connsiteX0" fmla="*/ 989263 w 1941095"/>
              <a:gd name="connsiteY0" fmla="*/ 1264653 h 1264653"/>
              <a:gd name="connsiteX1" fmla="*/ 85558 w 1941095"/>
              <a:gd name="connsiteY1" fmla="*/ 794084 h 1264653"/>
              <a:gd name="connsiteX2" fmla="*/ 406400 w 1941095"/>
              <a:gd name="connsiteY2" fmla="*/ 205874 h 1264653"/>
              <a:gd name="connsiteX3" fmla="*/ 973221 w 1941095"/>
              <a:gd name="connsiteY3" fmla="*/ 2674 h 1264653"/>
              <a:gd name="connsiteX4" fmla="*/ 1481221 w 1941095"/>
              <a:gd name="connsiteY4" fmla="*/ 189832 h 1264653"/>
              <a:gd name="connsiteX5" fmla="*/ 1807411 w 1941095"/>
              <a:gd name="connsiteY5" fmla="*/ 526717 h 1264653"/>
              <a:gd name="connsiteX6" fmla="*/ 1941095 w 1941095"/>
              <a:gd name="connsiteY6" fmla="*/ 740612 h 1264653"/>
              <a:gd name="connsiteX7" fmla="*/ 989263 w 1941095"/>
              <a:gd name="connsiteY7" fmla="*/ 1264653 h 126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095" h="1264653">
                <a:moveTo>
                  <a:pt x="989263" y="1264653"/>
                </a:moveTo>
                <a:lnTo>
                  <a:pt x="85558" y="794084"/>
                </a:lnTo>
                <a:cubicBezTo>
                  <a:pt x="0" y="618512"/>
                  <a:pt x="258456" y="337776"/>
                  <a:pt x="406400" y="205874"/>
                </a:cubicBezTo>
                <a:cubicBezTo>
                  <a:pt x="554344" y="73972"/>
                  <a:pt x="794084" y="5348"/>
                  <a:pt x="973221" y="2674"/>
                </a:cubicBezTo>
                <a:cubicBezTo>
                  <a:pt x="1152358" y="0"/>
                  <a:pt x="1342189" y="102492"/>
                  <a:pt x="1481221" y="189832"/>
                </a:cubicBezTo>
                <a:cubicBezTo>
                  <a:pt x="1620253" y="277172"/>
                  <a:pt x="1730765" y="434920"/>
                  <a:pt x="1807411" y="526717"/>
                </a:cubicBezTo>
                <a:cubicBezTo>
                  <a:pt x="1884057" y="618514"/>
                  <a:pt x="1932183" y="695160"/>
                  <a:pt x="1941095" y="740612"/>
                </a:cubicBezTo>
                <a:lnTo>
                  <a:pt x="989263" y="12646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Geometry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800" dirty="0" smtClean="0"/>
              <a:t>(n=2; two-dimensional representation)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0780" y="1154315"/>
                <a:ext cx="3285370" cy="9184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Is there a solution to System 2?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mr>
                        <m:m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780" y="1154315"/>
                <a:ext cx="3285370" cy="918472"/>
              </a:xfrm>
              <a:blipFill rotWithShape="0">
                <a:blip r:embed="rId4"/>
                <a:stretch>
                  <a:fillRect l="-1113" t="-1987" r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200494" y="2868706"/>
            <a:ext cx="3092823" cy="3092823"/>
            <a:chOff x="578224" y="2868706"/>
            <a:chExt cx="3092823" cy="3092823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Freeform 32"/>
          <p:cNvSpPr/>
          <p:nvPr/>
        </p:nvSpPr>
        <p:spPr bwMode="auto">
          <a:xfrm>
            <a:off x="5742070" y="3157620"/>
            <a:ext cx="1941095" cy="1264653"/>
          </a:xfrm>
          <a:custGeom>
            <a:avLst/>
            <a:gdLst>
              <a:gd name="connsiteX0" fmla="*/ 903705 w 1775326"/>
              <a:gd name="connsiteY0" fmla="*/ 1261979 h 1261979"/>
              <a:gd name="connsiteX1" fmla="*/ 0 w 1775326"/>
              <a:gd name="connsiteY1" fmla="*/ 791410 h 1261979"/>
              <a:gd name="connsiteX2" fmla="*/ 390358 w 1775326"/>
              <a:gd name="connsiteY2" fmla="*/ 208547 h 1261979"/>
              <a:gd name="connsiteX3" fmla="*/ 887663 w 1775326"/>
              <a:gd name="connsiteY3" fmla="*/ 0 h 1261979"/>
              <a:gd name="connsiteX4" fmla="*/ 1363579 w 1775326"/>
              <a:gd name="connsiteY4" fmla="*/ 229937 h 1261979"/>
              <a:gd name="connsiteX5" fmla="*/ 1775326 w 1775326"/>
              <a:gd name="connsiteY5" fmla="*/ 796758 h 1261979"/>
              <a:gd name="connsiteX6" fmla="*/ 903705 w 1775326"/>
              <a:gd name="connsiteY6" fmla="*/ 1261979 h 1261979"/>
              <a:gd name="connsiteX0" fmla="*/ 903705 w 1775326"/>
              <a:gd name="connsiteY0" fmla="*/ 1261979 h 1261979"/>
              <a:gd name="connsiteX1" fmla="*/ 0 w 1775326"/>
              <a:gd name="connsiteY1" fmla="*/ 791410 h 1261979"/>
              <a:gd name="connsiteX2" fmla="*/ 390358 w 1775326"/>
              <a:gd name="connsiteY2" fmla="*/ 208547 h 1261979"/>
              <a:gd name="connsiteX3" fmla="*/ 887663 w 1775326"/>
              <a:gd name="connsiteY3" fmla="*/ 0 h 1261979"/>
              <a:gd name="connsiteX4" fmla="*/ 1363579 w 1775326"/>
              <a:gd name="connsiteY4" fmla="*/ 229937 h 1261979"/>
              <a:gd name="connsiteX5" fmla="*/ 1775326 w 1775326"/>
              <a:gd name="connsiteY5" fmla="*/ 796758 h 1261979"/>
              <a:gd name="connsiteX6" fmla="*/ 903705 w 1775326"/>
              <a:gd name="connsiteY6" fmla="*/ 1261979 h 1261979"/>
              <a:gd name="connsiteX0" fmla="*/ 903705 w 1851972"/>
              <a:gd name="connsiteY0" fmla="*/ 1261979 h 1261979"/>
              <a:gd name="connsiteX1" fmla="*/ 0 w 1851972"/>
              <a:gd name="connsiteY1" fmla="*/ 791410 h 1261979"/>
              <a:gd name="connsiteX2" fmla="*/ 390358 w 1851972"/>
              <a:gd name="connsiteY2" fmla="*/ 208547 h 1261979"/>
              <a:gd name="connsiteX3" fmla="*/ 887663 w 1851972"/>
              <a:gd name="connsiteY3" fmla="*/ 0 h 1261979"/>
              <a:gd name="connsiteX4" fmla="*/ 1363579 w 1851972"/>
              <a:gd name="connsiteY4" fmla="*/ 229937 h 1261979"/>
              <a:gd name="connsiteX5" fmla="*/ 1775326 w 1851972"/>
              <a:gd name="connsiteY5" fmla="*/ 796758 h 1261979"/>
              <a:gd name="connsiteX6" fmla="*/ 903705 w 1851972"/>
              <a:gd name="connsiteY6" fmla="*/ 1261979 h 1261979"/>
              <a:gd name="connsiteX0" fmla="*/ 903705 w 1851972"/>
              <a:gd name="connsiteY0" fmla="*/ 1265544 h 1265544"/>
              <a:gd name="connsiteX1" fmla="*/ 0 w 1851972"/>
              <a:gd name="connsiteY1" fmla="*/ 794975 h 1265544"/>
              <a:gd name="connsiteX2" fmla="*/ 390358 w 1851972"/>
              <a:gd name="connsiteY2" fmla="*/ 212112 h 1265544"/>
              <a:gd name="connsiteX3" fmla="*/ 887663 w 1851972"/>
              <a:gd name="connsiteY3" fmla="*/ 3565 h 1265544"/>
              <a:gd name="connsiteX4" fmla="*/ 1363579 w 1851972"/>
              <a:gd name="connsiteY4" fmla="*/ 233502 h 1265544"/>
              <a:gd name="connsiteX5" fmla="*/ 1775326 w 1851972"/>
              <a:gd name="connsiteY5" fmla="*/ 800323 h 1265544"/>
              <a:gd name="connsiteX6" fmla="*/ 903705 w 1851972"/>
              <a:gd name="connsiteY6" fmla="*/ 1265544 h 1265544"/>
              <a:gd name="connsiteX0" fmla="*/ 989263 w 1937530"/>
              <a:gd name="connsiteY0" fmla="*/ 1265544 h 1265544"/>
              <a:gd name="connsiteX1" fmla="*/ 85558 w 1937530"/>
              <a:gd name="connsiteY1" fmla="*/ 794975 h 1265544"/>
              <a:gd name="connsiteX2" fmla="*/ 475916 w 1937530"/>
              <a:gd name="connsiteY2" fmla="*/ 212112 h 1265544"/>
              <a:gd name="connsiteX3" fmla="*/ 973221 w 1937530"/>
              <a:gd name="connsiteY3" fmla="*/ 3565 h 1265544"/>
              <a:gd name="connsiteX4" fmla="*/ 1449137 w 1937530"/>
              <a:gd name="connsiteY4" fmla="*/ 233502 h 1265544"/>
              <a:gd name="connsiteX5" fmla="*/ 1860884 w 1937530"/>
              <a:gd name="connsiteY5" fmla="*/ 800323 h 1265544"/>
              <a:gd name="connsiteX6" fmla="*/ 989263 w 1937530"/>
              <a:gd name="connsiteY6" fmla="*/ 1265544 h 1265544"/>
              <a:gd name="connsiteX0" fmla="*/ 989263 w 1937530"/>
              <a:gd name="connsiteY0" fmla="*/ 1266435 h 1266435"/>
              <a:gd name="connsiteX1" fmla="*/ 85558 w 1937530"/>
              <a:gd name="connsiteY1" fmla="*/ 795866 h 1266435"/>
              <a:gd name="connsiteX2" fmla="*/ 406400 w 1937530"/>
              <a:gd name="connsiteY2" fmla="*/ 207656 h 1266435"/>
              <a:gd name="connsiteX3" fmla="*/ 973221 w 1937530"/>
              <a:gd name="connsiteY3" fmla="*/ 4456 h 1266435"/>
              <a:gd name="connsiteX4" fmla="*/ 1449137 w 1937530"/>
              <a:gd name="connsiteY4" fmla="*/ 234393 h 1266435"/>
              <a:gd name="connsiteX5" fmla="*/ 1860884 w 1937530"/>
              <a:gd name="connsiteY5" fmla="*/ 801214 h 1266435"/>
              <a:gd name="connsiteX6" fmla="*/ 989263 w 1937530"/>
              <a:gd name="connsiteY6" fmla="*/ 1266435 h 1266435"/>
              <a:gd name="connsiteX0" fmla="*/ 989263 w 1937530"/>
              <a:gd name="connsiteY0" fmla="*/ 1264653 h 1264653"/>
              <a:gd name="connsiteX1" fmla="*/ 85558 w 1937530"/>
              <a:gd name="connsiteY1" fmla="*/ 794084 h 1264653"/>
              <a:gd name="connsiteX2" fmla="*/ 406400 w 1937530"/>
              <a:gd name="connsiteY2" fmla="*/ 205874 h 1264653"/>
              <a:gd name="connsiteX3" fmla="*/ 973221 w 1937530"/>
              <a:gd name="connsiteY3" fmla="*/ 2674 h 1264653"/>
              <a:gd name="connsiteX4" fmla="*/ 1481221 w 1937530"/>
              <a:gd name="connsiteY4" fmla="*/ 189832 h 1264653"/>
              <a:gd name="connsiteX5" fmla="*/ 1860884 w 1937530"/>
              <a:gd name="connsiteY5" fmla="*/ 799432 h 1264653"/>
              <a:gd name="connsiteX6" fmla="*/ 989263 w 1937530"/>
              <a:gd name="connsiteY6" fmla="*/ 1264653 h 1264653"/>
              <a:gd name="connsiteX0" fmla="*/ 989263 w 1993677"/>
              <a:gd name="connsiteY0" fmla="*/ 1264653 h 1264653"/>
              <a:gd name="connsiteX1" fmla="*/ 85558 w 1993677"/>
              <a:gd name="connsiteY1" fmla="*/ 794084 h 1264653"/>
              <a:gd name="connsiteX2" fmla="*/ 406400 w 1993677"/>
              <a:gd name="connsiteY2" fmla="*/ 205874 h 1264653"/>
              <a:gd name="connsiteX3" fmla="*/ 973221 w 1993677"/>
              <a:gd name="connsiteY3" fmla="*/ 2674 h 1264653"/>
              <a:gd name="connsiteX4" fmla="*/ 1481221 w 1993677"/>
              <a:gd name="connsiteY4" fmla="*/ 189832 h 1264653"/>
              <a:gd name="connsiteX5" fmla="*/ 1807411 w 1993677"/>
              <a:gd name="connsiteY5" fmla="*/ 526717 h 1264653"/>
              <a:gd name="connsiteX6" fmla="*/ 1860884 w 1993677"/>
              <a:gd name="connsiteY6" fmla="*/ 799432 h 1264653"/>
              <a:gd name="connsiteX7" fmla="*/ 989263 w 1993677"/>
              <a:gd name="connsiteY7" fmla="*/ 1264653 h 1264653"/>
              <a:gd name="connsiteX0" fmla="*/ 989263 w 2015958"/>
              <a:gd name="connsiteY0" fmla="*/ 1264653 h 1264653"/>
              <a:gd name="connsiteX1" fmla="*/ 85558 w 2015958"/>
              <a:gd name="connsiteY1" fmla="*/ 794084 h 1264653"/>
              <a:gd name="connsiteX2" fmla="*/ 406400 w 2015958"/>
              <a:gd name="connsiteY2" fmla="*/ 205874 h 1264653"/>
              <a:gd name="connsiteX3" fmla="*/ 973221 w 2015958"/>
              <a:gd name="connsiteY3" fmla="*/ 2674 h 1264653"/>
              <a:gd name="connsiteX4" fmla="*/ 1481221 w 2015958"/>
              <a:gd name="connsiteY4" fmla="*/ 189832 h 1264653"/>
              <a:gd name="connsiteX5" fmla="*/ 1807411 w 2015958"/>
              <a:gd name="connsiteY5" fmla="*/ 526717 h 1264653"/>
              <a:gd name="connsiteX6" fmla="*/ 1973179 w 2015958"/>
              <a:gd name="connsiteY6" fmla="*/ 719222 h 1264653"/>
              <a:gd name="connsiteX7" fmla="*/ 1860884 w 2015958"/>
              <a:gd name="connsiteY7" fmla="*/ 799432 h 1264653"/>
              <a:gd name="connsiteX8" fmla="*/ 989263 w 2015958"/>
              <a:gd name="connsiteY8" fmla="*/ 1264653 h 1264653"/>
              <a:gd name="connsiteX0" fmla="*/ 989263 w 1973179"/>
              <a:gd name="connsiteY0" fmla="*/ 1264653 h 1264653"/>
              <a:gd name="connsiteX1" fmla="*/ 85558 w 1973179"/>
              <a:gd name="connsiteY1" fmla="*/ 794084 h 1264653"/>
              <a:gd name="connsiteX2" fmla="*/ 406400 w 1973179"/>
              <a:gd name="connsiteY2" fmla="*/ 205874 h 1264653"/>
              <a:gd name="connsiteX3" fmla="*/ 973221 w 1973179"/>
              <a:gd name="connsiteY3" fmla="*/ 2674 h 1264653"/>
              <a:gd name="connsiteX4" fmla="*/ 1481221 w 1973179"/>
              <a:gd name="connsiteY4" fmla="*/ 189832 h 1264653"/>
              <a:gd name="connsiteX5" fmla="*/ 1807411 w 1973179"/>
              <a:gd name="connsiteY5" fmla="*/ 526717 h 1264653"/>
              <a:gd name="connsiteX6" fmla="*/ 1973179 w 1973179"/>
              <a:gd name="connsiteY6" fmla="*/ 719222 h 1264653"/>
              <a:gd name="connsiteX7" fmla="*/ 1860884 w 1973179"/>
              <a:gd name="connsiteY7" fmla="*/ 799432 h 1264653"/>
              <a:gd name="connsiteX8" fmla="*/ 989263 w 1973179"/>
              <a:gd name="connsiteY8" fmla="*/ 1264653 h 1264653"/>
              <a:gd name="connsiteX0" fmla="*/ 989263 w 1973179"/>
              <a:gd name="connsiteY0" fmla="*/ 1264653 h 1264653"/>
              <a:gd name="connsiteX1" fmla="*/ 85558 w 1973179"/>
              <a:gd name="connsiteY1" fmla="*/ 794084 h 1264653"/>
              <a:gd name="connsiteX2" fmla="*/ 406400 w 1973179"/>
              <a:gd name="connsiteY2" fmla="*/ 205874 h 1264653"/>
              <a:gd name="connsiteX3" fmla="*/ 973221 w 1973179"/>
              <a:gd name="connsiteY3" fmla="*/ 2674 h 1264653"/>
              <a:gd name="connsiteX4" fmla="*/ 1481221 w 1973179"/>
              <a:gd name="connsiteY4" fmla="*/ 189832 h 1264653"/>
              <a:gd name="connsiteX5" fmla="*/ 1807411 w 1973179"/>
              <a:gd name="connsiteY5" fmla="*/ 526717 h 1264653"/>
              <a:gd name="connsiteX6" fmla="*/ 1973179 w 1973179"/>
              <a:gd name="connsiteY6" fmla="*/ 719222 h 1264653"/>
              <a:gd name="connsiteX7" fmla="*/ 989263 w 1973179"/>
              <a:gd name="connsiteY7" fmla="*/ 1264653 h 1264653"/>
              <a:gd name="connsiteX0" fmla="*/ 989263 w 1941095"/>
              <a:gd name="connsiteY0" fmla="*/ 1264653 h 1264653"/>
              <a:gd name="connsiteX1" fmla="*/ 85558 w 1941095"/>
              <a:gd name="connsiteY1" fmla="*/ 794084 h 1264653"/>
              <a:gd name="connsiteX2" fmla="*/ 406400 w 1941095"/>
              <a:gd name="connsiteY2" fmla="*/ 205874 h 1264653"/>
              <a:gd name="connsiteX3" fmla="*/ 973221 w 1941095"/>
              <a:gd name="connsiteY3" fmla="*/ 2674 h 1264653"/>
              <a:gd name="connsiteX4" fmla="*/ 1481221 w 1941095"/>
              <a:gd name="connsiteY4" fmla="*/ 189832 h 1264653"/>
              <a:gd name="connsiteX5" fmla="*/ 1807411 w 1941095"/>
              <a:gd name="connsiteY5" fmla="*/ 526717 h 1264653"/>
              <a:gd name="connsiteX6" fmla="*/ 1941095 w 1941095"/>
              <a:gd name="connsiteY6" fmla="*/ 740612 h 1264653"/>
              <a:gd name="connsiteX7" fmla="*/ 989263 w 1941095"/>
              <a:gd name="connsiteY7" fmla="*/ 1264653 h 126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095" h="1264653">
                <a:moveTo>
                  <a:pt x="989263" y="1264653"/>
                </a:moveTo>
                <a:lnTo>
                  <a:pt x="85558" y="794084"/>
                </a:lnTo>
                <a:cubicBezTo>
                  <a:pt x="0" y="618512"/>
                  <a:pt x="258456" y="337776"/>
                  <a:pt x="406400" y="205874"/>
                </a:cubicBezTo>
                <a:cubicBezTo>
                  <a:pt x="554344" y="73972"/>
                  <a:pt x="794084" y="5348"/>
                  <a:pt x="973221" y="2674"/>
                </a:cubicBezTo>
                <a:cubicBezTo>
                  <a:pt x="1152358" y="0"/>
                  <a:pt x="1342189" y="102492"/>
                  <a:pt x="1481221" y="189832"/>
                </a:cubicBezTo>
                <a:cubicBezTo>
                  <a:pt x="1620253" y="277172"/>
                  <a:pt x="1730765" y="434920"/>
                  <a:pt x="1807411" y="526717"/>
                </a:cubicBezTo>
                <a:cubicBezTo>
                  <a:pt x="1884057" y="618514"/>
                  <a:pt x="1932183" y="695160"/>
                  <a:pt x="1941095" y="740612"/>
                </a:cubicBezTo>
                <a:lnTo>
                  <a:pt x="989263" y="12646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170610" y="2868706"/>
            <a:ext cx="3092823" cy="3092823"/>
            <a:chOff x="578224" y="2868706"/>
            <a:chExt cx="3092823" cy="3092823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1419834" y="5010912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602B"/>
                </a:solidFill>
              </a:rPr>
              <a:t>YES</a:t>
            </a:r>
            <a:endParaRPr lang="en-US" sz="1600" b="1" dirty="0">
              <a:solidFill>
                <a:srgbClr val="00602B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72378" y="501091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NO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4748" y="2530152"/>
            <a:ext cx="2822475" cy="1897365"/>
            <a:chOff x="1444748" y="2530152"/>
            <a:chExt cx="2822475" cy="1897365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53891" y="3805518"/>
              <a:ext cx="1136014" cy="6180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2427319" y="3871356"/>
              <a:ext cx="306780" cy="5561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2755870" y="2565070"/>
              <a:ext cx="312717" cy="18485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1809802" y="3912919"/>
              <a:ext cx="944089" cy="5106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647582" y="3102060"/>
            <a:ext cx="1088127" cy="1309254"/>
            <a:chOff x="1638056" y="3092534"/>
            <a:chExt cx="1088127" cy="1309254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1693186" y="3410000"/>
              <a:ext cx="1032997" cy="9917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638056" y="3092534"/>
                  <a:ext cx="3434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056" y="3092534"/>
                  <a:ext cx="343491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412383" y="2530152"/>
            <a:ext cx="2822475" cy="1897365"/>
            <a:chOff x="1444748" y="2530152"/>
            <a:chExt cx="2822475" cy="1897365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flipV="1">
              <a:off x="2753891" y="3805518"/>
              <a:ext cx="1136014" cy="6180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2427319" y="3871356"/>
              <a:ext cx="306780" cy="5561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2755870" y="2565070"/>
              <a:ext cx="312717" cy="18485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 flipV="1">
              <a:off x="1809802" y="3912919"/>
              <a:ext cx="944089" cy="5106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705825" y="4411314"/>
            <a:ext cx="1248959" cy="637535"/>
            <a:chOff x="6696299" y="4401788"/>
            <a:chExt cx="1248959" cy="637535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6696299" y="4401788"/>
              <a:ext cx="1021243" cy="3554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7601767" y="4700769"/>
                  <a:ext cx="3434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767" y="4700769"/>
                  <a:ext cx="343491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TextBox 69"/>
          <p:cNvSpPr txBox="1"/>
          <p:nvPr/>
        </p:nvSpPr>
        <p:spPr>
          <a:xfrm>
            <a:off x="3261465" y="572315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Instance #1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27821" y="572315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Instance #2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2" grpId="0" animBg="1"/>
      <p:bldP spid="33" grpId="0" animBg="1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889822" y="2439284"/>
            <a:ext cx="1823810" cy="2005091"/>
            <a:chOff x="5889822" y="2439284"/>
            <a:chExt cx="1823810" cy="2005091"/>
          </a:xfrm>
        </p:grpSpPr>
        <p:sp>
          <p:nvSpPr>
            <p:cNvPr id="68" name="Freeform 67"/>
            <p:cNvSpPr/>
            <p:nvPr/>
          </p:nvSpPr>
          <p:spPr bwMode="auto">
            <a:xfrm flipH="1" flipV="1">
              <a:off x="5897714" y="2439284"/>
              <a:ext cx="1799667" cy="1976168"/>
            </a:xfrm>
            <a:custGeom>
              <a:avLst/>
              <a:gdLst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851972"/>
                <a:gd name="connsiteY0" fmla="*/ 1261979 h 1261979"/>
                <a:gd name="connsiteX1" fmla="*/ 0 w 1851972"/>
                <a:gd name="connsiteY1" fmla="*/ 791410 h 1261979"/>
                <a:gd name="connsiteX2" fmla="*/ 390358 w 1851972"/>
                <a:gd name="connsiteY2" fmla="*/ 208547 h 1261979"/>
                <a:gd name="connsiteX3" fmla="*/ 887663 w 1851972"/>
                <a:gd name="connsiteY3" fmla="*/ 0 h 1261979"/>
                <a:gd name="connsiteX4" fmla="*/ 1363579 w 1851972"/>
                <a:gd name="connsiteY4" fmla="*/ 229937 h 1261979"/>
                <a:gd name="connsiteX5" fmla="*/ 1775326 w 1851972"/>
                <a:gd name="connsiteY5" fmla="*/ 796758 h 1261979"/>
                <a:gd name="connsiteX6" fmla="*/ 903705 w 1851972"/>
                <a:gd name="connsiteY6" fmla="*/ 1261979 h 1261979"/>
                <a:gd name="connsiteX0" fmla="*/ 903705 w 1851972"/>
                <a:gd name="connsiteY0" fmla="*/ 1265544 h 1265544"/>
                <a:gd name="connsiteX1" fmla="*/ 0 w 1851972"/>
                <a:gd name="connsiteY1" fmla="*/ 794975 h 1265544"/>
                <a:gd name="connsiteX2" fmla="*/ 390358 w 1851972"/>
                <a:gd name="connsiteY2" fmla="*/ 212112 h 1265544"/>
                <a:gd name="connsiteX3" fmla="*/ 887663 w 1851972"/>
                <a:gd name="connsiteY3" fmla="*/ 3565 h 1265544"/>
                <a:gd name="connsiteX4" fmla="*/ 1363579 w 1851972"/>
                <a:gd name="connsiteY4" fmla="*/ 233502 h 1265544"/>
                <a:gd name="connsiteX5" fmla="*/ 1775326 w 1851972"/>
                <a:gd name="connsiteY5" fmla="*/ 800323 h 1265544"/>
                <a:gd name="connsiteX6" fmla="*/ 903705 w 1851972"/>
                <a:gd name="connsiteY6" fmla="*/ 1265544 h 1265544"/>
                <a:gd name="connsiteX0" fmla="*/ 989263 w 1937530"/>
                <a:gd name="connsiteY0" fmla="*/ 1265544 h 1265544"/>
                <a:gd name="connsiteX1" fmla="*/ 85558 w 1937530"/>
                <a:gd name="connsiteY1" fmla="*/ 794975 h 1265544"/>
                <a:gd name="connsiteX2" fmla="*/ 475916 w 1937530"/>
                <a:gd name="connsiteY2" fmla="*/ 212112 h 1265544"/>
                <a:gd name="connsiteX3" fmla="*/ 973221 w 1937530"/>
                <a:gd name="connsiteY3" fmla="*/ 3565 h 1265544"/>
                <a:gd name="connsiteX4" fmla="*/ 1449137 w 1937530"/>
                <a:gd name="connsiteY4" fmla="*/ 233502 h 1265544"/>
                <a:gd name="connsiteX5" fmla="*/ 1860884 w 1937530"/>
                <a:gd name="connsiteY5" fmla="*/ 800323 h 1265544"/>
                <a:gd name="connsiteX6" fmla="*/ 989263 w 1937530"/>
                <a:gd name="connsiteY6" fmla="*/ 1265544 h 1265544"/>
                <a:gd name="connsiteX0" fmla="*/ 989263 w 1937530"/>
                <a:gd name="connsiteY0" fmla="*/ 1266435 h 1266435"/>
                <a:gd name="connsiteX1" fmla="*/ 85558 w 1937530"/>
                <a:gd name="connsiteY1" fmla="*/ 795866 h 1266435"/>
                <a:gd name="connsiteX2" fmla="*/ 406400 w 1937530"/>
                <a:gd name="connsiteY2" fmla="*/ 207656 h 1266435"/>
                <a:gd name="connsiteX3" fmla="*/ 973221 w 1937530"/>
                <a:gd name="connsiteY3" fmla="*/ 4456 h 1266435"/>
                <a:gd name="connsiteX4" fmla="*/ 1449137 w 1937530"/>
                <a:gd name="connsiteY4" fmla="*/ 234393 h 1266435"/>
                <a:gd name="connsiteX5" fmla="*/ 1860884 w 1937530"/>
                <a:gd name="connsiteY5" fmla="*/ 801214 h 1266435"/>
                <a:gd name="connsiteX6" fmla="*/ 989263 w 1937530"/>
                <a:gd name="connsiteY6" fmla="*/ 1266435 h 1266435"/>
                <a:gd name="connsiteX0" fmla="*/ 989263 w 1937530"/>
                <a:gd name="connsiteY0" fmla="*/ 1264653 h 1264653"/>
                <a:gd name="connsiteX1" fmla="*/ 85558 w 1937530"/>
                <a:gd name="connsiteY1" fmla="*/ 794084 h 1264653"/>
                <a:gd name="connsiteX2" fmla="*/ 406400 w 1937530"/>
                <a:gd name="connsiteY2" fmla="*/ 205874 h 1264653"/>
                <a:gd name="connsiteX3" fmla="*/ 973221 w 1937530"/>
                <a:gd name="connsiteY3" fmla="*/ 2674 h 1264653"/>
                <a:gd name="connsiteX4" fmla="*/ 1481221 w 1937530"/>
                <a:gd name="connsiteY4" fmla="*/ 189832 h 1264653"/>
                <a:gd name="connsiteX5" fmla="*/ 1860884 w 1937530"/>
                <a:gd name="connsiteY5" fmla="*/ 799432 h 1264653"/>
                <a:gd name="connsiteX6" fmla="*/ 989263 w 1937530"/>
                <a:gd name="connsiteY6" fmla="*/ 1264653 h 1264653"/>
                <a:gd name="connsiteX0" fmla="*/ 989263 w 1993677"/>
                <a:gd name="connsiteY0" fmla="*/ 1264653 h 1264653"/>
                <a:gd name="connsiteX1" fmla="*/ 85558 w 1993677"/>
                <a:gd name="connsiteY1" fmla="*/ 794084 h 1264653"/>
                <a:gd name="connsiteX2" fmla="*/ 406400 w 1993677"/>
                <a:gd name="connsiteY2" fmla="*/ 205874 h 1264653"/>
                <a:gd name="connsiteX3" fmla="*/ 973221 w 1993677"/>
                <a:gd name="connsiteY3" fmla="*/ 2674 h 1264653"/>
                <a:gd name="connsiteX4" fmla="*/ 1481221 w 1993677"/>
                <a:gd name="connsiteY4" fmla="*/ 189832 h 1264653"/>
                <a:gd name="connsiteX5" fmla="*/ 1807411 w 1993677"/>
                <a:gd name="connsiteY5" fmla="*/ 526717 h 1264653"/>
                <a:gd name="connsiteX6" fmla="*/ 1860884 w 1993677"/>
                <a:gd name="connsiteY6" fmla="*/ 799432 h 1264653"/>
                <a:gd name="connsiteX7" fmla="*/ 989263 w 1993677"/>
                <a:gd name="connsiteY7" fmla="*/ 1264653 h 1264653"/>
                <a:gd name="connsiteX0" fmla="*/ 989263 w 2015958"/>
                <a:gd name="connsiteY0" fmla="*/ 1264653 h 1264653"/>
                <a:gd name="connsiteX1" fmla="*/ 85558 w 2015958"/>
                <a:gd name="connsiteY1" fmla="*/ 794084 h 1264653"/>
                <a:gd name="connsiteX2" fmla="*/ 406400 w 2015958"/>
                <a:gd name="connsiteY2" fmla="*/ 205874 h 1264653"/>
                <a:gd name="connsiteX3" fmla="*/ 973221 w 2015958"/>
                <a:gd name="connsiteY3" fmla="*/ 2674 h 1264653"/>
                <a:gd name="connsiteX4" fmla="*/ 1481221 w 2015958"/>
                <a:gd name="connsiteY4" fmla="*/ 189832 h 1264653"/>
                <a:gd name="connsiteX5" fmla="*/ 1807411 w 2015958"/>
                <a:gd name="connsiteY5" fmla="*/ 526717 h 1264653"/>
                <a:gd name="connsiteX6" fmla="*/ 1973179 w 2015958"/>
                <a:gd name="connsiteY6" fmla="*/ 719222 h 1264653"/>
                <a:gd name="connsiteX7" fmla="*/ 1860884 w 2015958"/>
                <a:gd name="connsiteY7" fmla="*/ 799432 h 1264653"/>
                <a:gd name="connsiteX8" fmla="*/ 989263 w 2015958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1860884 w 1973179"/>
                <a:gd name="connsiteY7" fmla="*/ 799432 h 1264653"/>
                <a:gd name="connsiteX8" fmla="*/ 989263 w 1973179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989263 w 1973179"/>
                <a:gd name="connsiteY7" fmla="*/ 1264653 h 1264653"/>
                <a:gd name="connsiteX0" fmla="*/ 989263 w 1941095"/>
                <a:gd name="connsiteY0" fmla="*/ 1264653 h 1264653"/>
                <a:gd name="connsiteX1" fmla="*/ 85558 w 1941095"/>
                <a:gd name="connsiteY1" fmla="*/ 794084 h 1264653"/>
                <a:gd name="connsiteX2" fmla="*/ 406400 w 1941095"/>
                <a:gd name="connsiteY2" fmla="*/ 205874 h 1264653"/>
                <a:gd name="connsiteX3" fmla="*/ 973221 w 1941095"/>
                <a:gd name="connsiteY3" fmla="*/ 2674 h 1264653"/>
                <a:gd name="connsiteX4" fmla="*/ 1481221 w 1941095"/>
                <a:gd name="connsiteY4" fmla="*/ 189832 h 1264653"/>
                <a:gd name="connsiteX5" fmla="*/ 1807411 w 1941095"/>
                <a:gd name="connsiteY5" fmla="*/ 526717 h 1264653"/>
                <a:gd name="connsiteX6" fmla="*/ 1941095 w 1941095"/>
                <a:gd name="connsiteY6" fmla="*/ 740612 h 1264653"/>
                <a:gd name="connsiteX7" fmla="*/ 989263 w 1941095"/>
                <a:gd name="connsiteY7" fmla="*/ 1264653 h 1264653"/>
                <a:gd name="connsiteX0" fmla="*/ 989263 w 1843417"/>
                <a:gd name="connsiteY0" fmla="*/ 1264653 h 2727908"/>
                <a:gd name="connsiteX1" fmla="*/ 85558 w 1843417"/>
                <a:gd name="connsiteY1" fmla="*/ 794084 h 2727908"/>
                <a:gd name="connsiteX2" fmla="*/ 406400 w 1843417"/>
                <a:gd name="connsiteY2" fmla="*/ 205874 h 2727908"/>
                <a:gd name="connsiteX3" fmla="*/ 973221 w 1843417"/>
                <a:gd name="connsiteY3" fmla="*/ 2674 h 2727908"/>
                <a:gd name="connsiteX4" fmla="*/ 1481221 w 1843417"/>
                <a:gd name="connsiteY4" fmla="*/ 189832 h 2727908"/>
                <a:gd name="connsiteX5" fmla="*/ 1807411 w 1843417"/>
                <a:gd name="connsiteY5" fmla="*/ 526717 h 2727908"/>
                <a:gd name="connsiteX6" fmla="*/ 1697255 w 1843417"/>
                <a:gd name="connsiteY6" fmla="*/ 2727908 h 2727908"/>
                <a:gd name="connsiteX7" fmla="*/ 989263 w 1843417"/>
                <a:gd name="connsiteY7" fmla="*/ 1264653 h 2727908"/>
                <a:gd name="connsiteX0" fmla="*/ 1098991 w 1953145"/>
                <a:gd name="connsiteY0" fmla="*/ 1505641 h 2968896"/>
                <a:gd name="connsiteX1" fmla="*/ 85558 w 1953145"/>
                <a:gd name="connsiteY1" fmla="*/ 2924832 h 2968896"/>
                <a:gd name="connsiteX2" fmla="*/ 516128 w 1953145"/>
                <a:gd name="connsiteY2" fmla="*/ 446862 h 2968896"/>
                <a:gd name="connsiteX3" fmla="*/ 1082949 w 1953145"/>
                <a:gd name="connsiteY3" fmla="*/ 243662 h 2968896"/>
                <a:gd name="connsiteX4" fmla="*/ 1590949 w 1953145"/>
                <a:gd name="connsiteY4" fmla="*/ 430820 h 2968896"/>
                <a:gd name="connsiteX5" fmla="*/ 1917139 w 1953145"/>
                <a:gd name="connsiteY5" fmla="*/ 767705 h 2968896"/>
                <a:gd name="connsiteX6" fmla="*/ 1806983 w 1953145"/>
                <a:gd name="connsiteY6" fmla="*/ 2968896 h 2968896"/>
                <a:gd name="connsiteX7" fmla="*/ 1098991 w 1953145"/>
                <a:gd name="connsiteY7" fmla="*/ 1505641 h 2968896"/>
                <a:gd name="connsiteX0" fmla="*/ 1098991 w 1953145"/>
                <a:gd name="connsiteY0" fmla="*/ 1675117 h 3525984"/>
                <a:gd name="connsiteX1" fmla="*/ 85558 w 1953145"/>
                <a:gd name="connsiteY1" fmla="*/ 3094308 h 3525984"/>
                <a:gd name="connsiteX2" fmla="*/ 503936 w 1953145"/>
                <a:gd name="connsiteY2" fmla="*/ 3079122 h 3525984"/>
                <a:gd name="connsiteX3" fmla="*/ 1082949 w 1953145"/>
                <a:gd name="connsiteY3" fmla="*/ 413138 h 3525984"/>
                <a:gd name="connsiteX4" fmla="*/ 1590949 w 1953145"/>
                <a:gd name="connsiteY4" fmla="*/ 600296 h 3525984"/>
                <a:gd name="connsiteX5" fmla="*/ 1917139 w 1953145"/>
                <a:gd name="connsiteY5" fmla="*/ 937181 h 3525984"/>
                <a:gd name="connsiteX6" fmla="*/ 1806983 w 1953145"/>
                <a:gd name="connsiteY6" fmla="*/ 3138372 h 3525984"/>
                <a:gd name="connsiteX7" fmla="*/ 1098991 w 1953145"/>
                <a:gd name="connsiteY7" fmla="*/ 1675117 h 3525984"/>
                <a:gd name="connsiteX0" fmla="*/ 1098991 w 1953145"/>
                <a:gd name="connsiteY0" fmla="*/ 1440616 h 3310591"/>
                <a:gd name="connsiteX1" fmla="*/ 85558 w 1953145"/>
                <a:gd name="connsiteY1" fmla="*/ 2859807 h 3310591"/>
                <a:gd name="connsiteX2" fmla="*/ 503936 w 1953145"/>
                <a:gd name="connsiteY2" fmla="*/ 2844621 h 3310591"/>
                <a:gd name="connsiteX3" fmla="*/ 985413 w 1953145"/>
                <a:gd name="connsiteY3" fmla="*/ 2897453 h 3310591"/>
                <a:gd name="connsiteX4" fmla="*/ 1590949 w 1953145"/>
                <a:gd name="connsiteY4" fmla="*/ 365795 h 3310591"/>
                <a:gd name="connsiteX5" fmla="*/ 1917139 w 1953145"/>
                <a:gd name="connsiteY5" fmla="*/ 702680 h 3310591"/>
                <a:gd name="connsiteX6" fmla="*/ 1806983 w 1953145"/>
                <a:gd name="connsiteY6" fmla="*/ 2903871 h 3310591"/>
                <a:gd name="connsiteX7" fmla="*/ 1098991 w 1953145"/>
                <a:gd name="connsiteY7" fmla="*/ 1440616 h 3310591"/>
                <a:gd name="connsiteX0" fmla="*/ 1098991 w 1989721"/>
                <a:gd name="connsiteY0" fmla="*/ 776187 h 2834746"/>
                <a:gd name="connsiteX1" fmla="*/ 85558 w 1989721"/>
                <a:gd name="connsiteY1" fmla="*/ 2195378 h 2834746"/>
                <a:gd name="connsiteX2" fmla="*/ 503936 w 1989721"/>
                <a:gd name="connsiteY2" fmla="*/ 2180192 h 2834746"/>
                <a:gd name="connsiteX3" fmla="*/ 985413 w 1989721"/>
                <a:gd name="connsiteY3" fmla="*/ 2233024 h 2834746"/>
                <a:gd name="connsiteX4" fmla="*/ 1371493 w 1989721"/>
                <a:gd name="connsiteY4" fmla="*/ 2468950 h 2834746"/>
                <a:gd name="connsiteX5" fmla="*/ 1917139 w 1989721"/>
                <a:gd name="connsiteY5" fmla="*/ 38251 h 2834746"/>
                <a:gd name="connsiteX6" fmla="*/ 1806983 w 1989721"/>
                <a:gd name="connsiteY6" fmla="*/ 2239442 h 2834746"/>
                <a:gd name="connsiteX7" fmla="*/ 1098991 w 1989721"/>
                <a:gd name="connsiteY7" fmla="*/ 776187 h 2834746"/>
                <a:gd name="connsiteX0" fmla="*/ 1098991 w 1806983"/>
                <a:gd name="connsiteY0" fmla="*/ 0 h 1719144"/>
                <a:gd name="connsiteX1" fmla="*/ 85558 w 1806983"/>
                <a:gd name="connsiteY1" fmla="*/ 1419191 h 1719144"/>
                <a:gd name="connsiteX2" fmla="*/ 503936 w 1806983"/>
                <a:gd name="connsiteY2" fmla="*/ 1404005 h 1719144"/>
                <a:gd name="connsiteX3" fmla="*/ 985413 w 1806983"/>
                <a:gd name="connsiteY3" fmla="*/ 1456837 h 1719144"/>
                <a:gd name="connsiteX4" fmla="*/ 1371493 w 1806983"/>
                <a:gd name="connsiteY4" fmla="*/ 1692763 h 1719144"/>
                <a:gd name="connsiteX5" fmla="*/ 1673299 w 1806983"/>
                <a:gd name="connsiteY5" fmla="*/ 1615120 h 1719144"/>
                <a:gd name="connsiteX6" fmla="*/ 1806983 w 1806983"/>
                <a:gd name="connsiteY6" fmla="*/ 1463255 h 1719144"/>
                <a:gd name="connsiteX7" fmla="*/ 1098991 w 1806983"/>
                <a:gd name="connsiteY7" fmla="*/ 0 h 1719144"/>
                <a:gd name="connsiteX0" fmla="*/ 1098991 w 1806983"/>
                <a:gd name="connsiteY0" fmla="*/ 0 h 1712227"/>
                <a:gd name="connsiteX1" fmla="*/ 85558 w 1806983"/>
                <a:gd name="connsiteY1" fmla="*/ 1419191 h 1712227"/>
                <a:gd name="connsiteX2" fmla="*/ 503936 w 1806983"/>
                <a:gd name="connsiteY2" fmla="*/ 1404005 h 1712227"/>
                <a:gd name="connsiteX3" fmla="*/ 680613 w 1806983"/>
                <a:gd name="connsiteY3" fmla="*/ 1664101 h 1712227"/>
                <a:gd name="connsiteX4" fmla="*/ 1371493 w 1806983"/>
                <a:gd name="connsiteY4" fmla="*/ 1692763 h 1712227"/>
                <a:gd name="connsiteX5" fmla="*/ 1673299 w 1806983"/>
                <a:gd name="connsiteY5" fmla="*/ 1615120 h 1712227"/>
                <a:gd name="connsiteX6" fmla="*/ 1806983 w 1806983"/>
                <a:gd name="connsiteY6" fmla="*/ 1463255 h 1712227"/>
                <a:gd name="connsiteX7" fmla="*/ 1098991 w 1806983"/>
                <a:gd name="connsiteY7" fmla="*/ 0 h 1712227"/>
                <a:gd name="connsiteX0" fmla="*/ 1098991 w 1806983"/>
                <a:gd name="connsiteY0" fmla="*/ 0 h 1725239"/>
                <a:gd name="connsiteX1" fmla="*/ 85558 w 1806983"/>
                <a:gd name="connsiteY1" fmla="*/ 1419191 h 1725239"/>
                <a:gd name="connsiteX2" fmla="*/ 272288 w 1806983"/>
                <a:gd name="connsiteY2" fmla="*/ 1684421 h 1725239"/>
                <a:gd name="connsiteX3" fmla="*/ 680613 w 1806983"/>
                <a:gd name="connsiteY3" fmla="*/ 1664101 h 1725239"/>
                <a:gd name="connsiteX4" fmla="*/ 1371493 w 1806983"/>
                <a:gd name="connsiteY4" fmla="*/ 1692763 h 1725239"/>
                <a:gd name="connsiteX5" fmla="*/ 1673299 w 1806983"/>
                <a:gd name="connsiteY5" fmla="*/ 1615120 h 1725239"/>
                <a:gd name="connsiteX6" fmla="*/ 1806983 w 1806983"/>
                <a:gd name="connsiteY6" fmla="*/ 1463255 h 1725239"/>
                <a:gd name="connsiteX7" fmla="*/ 1098991 w 1806983"/>
                <a:gd name="connsiteY7" fmla="*/ 0 h 1725239"/>
                <a:gd name="connsiteX0" fmla="*/ 1098991 w 1806983"/>
                <a:gd name="connsiteY0" fmla="*/ 0 h 1700926"/>
                <a:gd name="connsiteX1" fmla="*/ 85558 w 1806983"/>
                <a:gd name="connsiteY1" fmla="*/ 1419191 h 1700926"/>
                <a:gd name="connsiteX2" fmla="*/ 345440 w 1806983"/>
                <a:gd name="connsiteY2" fmla="*/ 1660037 h 1700926"/>
                <a:gd name="connsiteX3" fmla="*/ 680613 w 1806983"/>
                <a:gd name="connsiteY3" fmla="*/ 1664101 h 1700926"/>
                <a:gd name="connsiteX4" fmla="*/ 1371493 w 1806983"/>
                <a:gd name="connsiteY4" fmla="*/ 1692763 h 1700926"/>
                <a:gd name="connsiteX5" fmla="*/ 1673299 w 1806983"/>
                <a:gd name="connsiteY5" fmla="*/ 1615120 h 1700926"/>
                <a:gd name="connsiteX6" fmla="*/ 1806983 w 1806983"/>
                <a:gd name="connsiteY6" fmla="*/ 1463255 h 1700926"/>
                <a:gd name="connsiteX7" fmla="*/ 1098991 w 1806983"/>
                <a:gd name="connsiteY7" fmla="*/ 0 h 1700926"/>
                <a:gd name="connsiteX0" fmla="*/ 1098991 w 1806983"/>
                <a:gd name="connsiteY0" fmla="*/ 0 h 1779283"/>
                <a:gd name="connsiteX1" fmla="*/ 85558 w 1806983"/>
                <a:gd name="connsiteY1" fmla="*/ 1419191 h 1779283"/>
                <a:gd name="connsiteX2" fmla="*/ 345440 w 1806983"/>
                <a:gd name="connsiteY2" fmla="*/ 1660037 h 1779283"/>
                <a:gd name="connsiteX3" fmla="*/ 875685 w 1806983"/>
                <a:gd name="connsiteY3" fmla="*/ 1773829 h 1779283"/>
                <a:gd name="connsiteX4" fmla="*/ 1371493 w 1806983"/>
                <a:gd name="connsiteY4" fmla="*/ 1692763 h 1779283"/>
                <a:gd name="connsiteX5" fmla="*/ 1673299 w 1806983"/>
                <a:gd name="connsiteY5" fmla="*/ 1615120 h 1779283"/>
                <a:gd name="connsiteX6" fmla="*/ 1806983 w 1806983"/>
                <a:gd name="connsiteY6" fmla="*/ 1463255 h 1779283"/>
                <a:gd name="connsiteX7" fmla="*/ 1098991 w 1806983"/>
                <a:gd name="connsiteY7" fmla="*/ 0 h 1779283"/>
                <a:gd name="connsiteX0" fmla="*/ 1098991 w 1806983"/>
                <a:gd name="connsiteY0" fmla="*/ 0 h 1787411"/>
                <a:gd name="connsiteX1" fmla="*/ 85558 w 1806983"/>
                <a:gd name="connsiteY1" fmla="*/ 1419191 h 1787411"/>
                <a:gd name="connsiteX2" fmla="*/ 345440 w 1806983"/>
                <a:gd name="connsiteY2" fmla="*/ 1660037 h 1787411"/>
                <a:gd name="connsiteX3" fmla="*/ 875685 w 1806983"/>
                <a:gd name="connsiteY3" fmla="*/ 1773829 h 1787411"/>
                <a:gd name="connsiteX4" fmla="*/ 1334917 w 1806983"/>
                <a:gd name="connsiteY4" fmla="*/ 1741531 h 1787411"/>
                <a:gd name="connsiteX5" fmla="*/ 1673299 w 1806983"/>
                <a:gd name="connsiteY5" fmla="*/ 1615120 h 1787411"/>
                <a:gd name="connsiteX6" fmla="*/ 1806983 w 1806983"/>
                <a:gd name="connsiteY6" fmla="*/ 1463255 h 1787411"/>
                <a:gd name="connsiteX7" fmla="*/ 1098991 w 1806983"/>
                <a:gd name="connsiteY7" fmla="*/ 0 h 1787411"/>
                <a:gd name="connsiteX0" fmla="*/ 928303 w 1806983"/>
                <a:gd name="connsiteY0" fmla="*/ 0 h 1958099"/>
                <a:gd name="connsiteX1" fmla="*/ 85558 w 1806983"/>
                <a:gd name="connsiteY1" fmla="*/ 1589879 h 1958099"/>
                <a:gd name="connsiteX2" fmla="*/ 345440 w 1806983"/>
                <a:gd name="connsiteY2" fmla="*/ 1830725 h 1958099"/>
                <a:gd name="connsiteX3" fmla="*/ 875685 w 1806983"/>
                <a:gd name="connsiteY3" fmla="*/ 1944517 h 1958099"/>
                <a:gd name="connsiteX4" fmla="*/ 1334917 w 1806983"/>
                <a:gd name="connsiteY4" fmla="*/ 1912219 h 1958099"/>
                <a:gd name="connsiteX5" fmla="*/ 1673299 w 1806983"/>
                <a:gd name="connsiteY5" fmla="*/ 1785808 h 1958099"/>
                <a:gd name="connsiteX6" fmla="*/ 1806983 w 1806983"/>
                <a:gd name="connsiteY6" fmla="*/ 1633943 h 1958099"/>
                <a:gd name="connsiteX7" fmla="*/ 928303 w 1806983"/>
                <a:gd name="connsiteY7" fmla="*/ 0 h 1958099"/>
                <a:gd name="connsiteX0" fmla="*/ 999004 w 1877684"/>
                <a:gd name="connsiteY0" fmla="*/ 0 h 1958099"/>
                <a:gd name="connsiteX1" fmla="*/ 85558 w 1877684"/>
                <a:gd name="connsiteY1" fmla="*/ 1684147 h 1958099"/>
                <a:gd name="connsiteX2" fmla="*/ 416141 w 1877684"/>
                <a:gd name="connsiteY2" fmla="*/ 1830725 h 1958099"/>
                <a:gd name="connsiteX3" fmla="*/ 946386 w 1877684"/>
                <a:gd name="connsiteY3" fmla="*/ 1944517 h 1958099"/>
                <a:gd name="connsiteX4" fmla="*/ 1405618 w 1877684"/>
                <a:gd name="connsiteY4" fmla="*/ 1912219 h 1958099"/>
                <a:gd name="connsiteX5" fmla="*/ 1744000 w 1877684"/>
                <a:gd name="connsiteY5" fmla="*/ 1785808 h 1958099"/>
                <a:gd name="connsiteX6" fmla="*/ 1877684 w 1877684"/>
                <a:gd name="connsiteY6" fmla="*/ 1633943 h 1958099"/>
                <a:gd name="connsiteX7" fmla="*/ 999004 w 1877684"/>
                <a:gd name="connsiteY7" fmla="*/ 0 h 1958099"/>
                <a:gd name="connsiteX0" fmla="*/ 239143 w 1700686"/>
                <a:gd name="connsiteY0" fmla="*/ 1830725 h 1958099"/>
                <a:gd name="connsiteX1" fmla="*/ 769388 w 1700686"/>
                <a:gd name="connsiteY1" fmla="*/ 1944517 h 1958099"/>
                <a:gd name="connsiteX2" fmla="*/ 1228620 w 1700686"/>
                <a:gd name="connsiteY2" fmla="*/ 1912219 h 1958099"/>
                <a:gd name="connsiteX3" fmla="*/ 1567002 w 1700686"/>
                <a:gd name="connsiteY3" fmla="*/ 1785808 h 1958099"/>
                <a:gd name="connsiteX4" fmla="*/ 1700686 w 1700686"/>
                <a:gd name="connsiteY4" fmla="*/ 1633943 h 1958099"/>
                <a:gd name="connsiteX5" fmla="*/ 822006 w 1700686"/>
                <a:gd name="connsiteY5" fmla="*/ 0 h 1958099"/>
                <a:gd name="connsiteX6" fmla="*/ 0 w 1700686"/>
                <a:gd name="connsiteY6" fmla="*/ 1775587 h 1958099"/>
                <a:gd name="connsiteX0" fmla="*/ 333411 w 1794954"/>
                <a:gd name="connsiteY0" fmla="*/ 1830725 h 1958099"/>
                <a:gd name="connsiteX1" fmla="*/ 863656 w 1794954"/>
                <a:gd name="connsiteY1" fmla="*/ 1944517 h 1958099"/>
                <a:gd name="connsiteX2" fmla="*/ 1322888 w 1794954"/>
                <a:gd name="connsiteY2" fmla="*/ 1912219 h 1958099"/>
                <a:gd name="connsiteX3" fmla="*/ 1661270 w 1794954"/>
                <a:gd name="connsiteY3" fmla="*/ 1785808 h 1958099"/>
                <a:gd name="connsiteX4" fmla="*/ 1794954 w 1794954"/>
                <a:gd name="connsiteY4" fmla="*/ 1633943 h 1958099"/>
                <a:gd name="connsiteX5" fmla="*/ 916274 w 1794954"/>
                <a:gd name="connsiteY5" fmla="*/ 0 h 1958099"/>
                <a:gd name="connsiteX6" fmla="*/ 0 w 1794954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661270 w 1799667"/>
                <a:gd name="connsiteY3" fmla="*/ 1785808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595283 w 1799667"/>
                <a:gd name="connsiteY3" fmla="*/ 1856509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62027"/>
                <a:gd name="connsiteX1" fmla="*/ 863656 w 1799667"/>
                <a:gd name="connsiteY1" fmla="*/ 1944517 h 1962027"/>
                <a:gd name="connsiteX2" fmla="*/ 1289894 w 1799667"/>
                <a:gd name="connsiteY2" fmla="*/ 1935786 h 1962027"/>
                <a:gd name="connsiteX3" fmla="*/ 1595283 w 1799667"/>
                <a:gd name="connsiteY3" fmla="*/ 1856509 h 1962027"/>
                <a:gd name="connsiteX4" fmla="*/ 1799667 w 1799667"/>
                <a:gd name="connsiteY4" fmla="*/ 1775345 h 1962027"/>
                <a:gd name="connsiteX5" fmla="*/ 916274 w 1799667"/>
                <a:gd name="connsiteY5" fmla="*/ 0 h 1962027"/>
                <a:gd name="connsiteX6" fmla="*/ 0 w 1799667"/>
                <a:gd name="connsiteY6" fmla="*/ 1695459 h 1962027"/>
                <a:gd name="connsiteX0" fmla="*/ 333411 w 1799667"/>
                <a:gd name="connsiteY0" fmla="*/ 1844866 h 1976168"/>
                <a:gd name="connsiteX1" fmla="*/ 863656 w 1799667"/>
                <a:gd name="connsiteY1" fmla="*/ 1958658 h 1976168"/>
                <a:gd name="connsiteX2" fmla="*/ 1289894 w 1799667"/>
                <a:gd name="connsiteY2" fmla="*/ 1949927 h 1976168"/>
                <a:gd name="connsiteX3" fmla="*/ 1595283 w 1799667"/>
                <a:gd name="connsiteY3" fmla="*/ 1870650 h 1976168"/>
                <a:gd name="connsiteX4" fmla="*/ 1799667 w 1799667"/>
                <a:gd name="connsiteY4" fmla="*/ 1789486 h 1976168"/>
                <a:gd name="connsiteX5" fmla="*/ 996402 w 1799667"/>
                <a:gd name="connsiteY5" fmla="*/ 0 h 1976168"/>
                <a:gd name="connsiteX6" fmla="*/ 0 w 1799667"/>
                <a:gd name="connsiteY6" fmla="*/ 1709600 h 197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9667" h="1976168">
                  <a:moveTo>
                    <a:pt x="333411" y="1844866"/>
                  </a:moveTo>
                  <a:cubicBezTo>
                    <a:pt x="476882" y="1888261"/>
                    <a:pt x="704242" y="1941148"/>
                    <a:pt x="863656" y="1958658"/>
                  </a:cubicBezTo>
                  <a:cubicBezTo>
                    <a:pt x="1023070" y="1976168"/>
                    <a:pt x="1167956" y="1964595"/>
                    <a:pt x="1289894" y="1949927"/>
                  </a:cubicBezTo>
                  <a:cubicBezTo>
                    <a:pt x="1411832" y="1935259"/>
                    <a:pt x="1510321" y="1897390"/>
                    <a:pt x="1595283" y="1870650"/>
                  </a:cubicBezTo>
                  <a:cubicBezTo>
                    <a:pt x="1680245" y="1843910"/>
                    <a:pt x="1790755" y="1744034"/>
                    <a:pt x="1799667" y="1789486"/>
                  </a:cubicBezTo>
                  <a:lnTo>
                    <a:pt x="996402" y="0"/>
                  </a:lnTo>
                  <a:lnTo>
                    <a:pt x="0" y="1709600"/>
                  </a:lnTo>
                </a:path>
              </a:pathLst>
            </a:custGeom>
            <a:solidFill>
              <a:srgbClr val="009900">
                <a:alpha val="33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6681557" y="2705493"/>
              <a:ext cx="1032075" cy="17358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 bwMode="auto">
            <a:xfrm flipH="1" flipV="1">
              <a:off x="5889822" y="2635624"/>
              <a:ext cx="836874" cy="18087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1938711" y="2468819"/>
            <a:ext cx="1823810" cy="1975556"/>
            <a:chOff x="1938711" y="2468819"/>
            <a:chExt cx="1823810" cy="1975556"/>
          </a:xfrm>
        </p:grpSpPr>
        <p:sp>
          <p:nvSpPr>
            <p:cNvPr id="47" name="Freeform 46"/>
            <p:cNvSpPr/>
            <p:nvPr/>
          </p:nvSpPr>
          <p:spPr bwMode="auto">
            <a:xfrm flipH="1" flipV="1">
              <a:off x="1979941" y="2468819"/>
              <a:ext cx="1766330" cy="1946634"/>
            </a:xfrm>
            <a:custGeom>
              <a:avLst/>
              <a:gdLst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851972"/>
                <a:gd name="connsiteY0" fmla="*/ 1261979 h 1261979"/>
                <a:gd name="connsiteX1" fmla="*/ 0 w 1851972"/>
                <a:gd name="connsiteY1" fmla="*/ 791410 h 1261979"/>
                <a:gd name="connsiteX2" fmla="*/ 390358 w 1851972"/>
                <a:gd name="connsiteY2" fmla="*/ 208547 h 1261979"/>
                <a:gd name="connsiteX3" fmla="*/ 887663 w 1851972"/>
                <a:gd name="connsiteY3" fmla="*/ 0 h 1261979"/>
                <a:gd name="connsiteX4" fmla="*/ 1363579 w 1851972"/>
                <a:gd name="connsiteY4" fmla="*/ 229937 h 1261979"/>
                <a:gd name="connsiteX5" fmla="*/ 1775326 w 1851972"/>
                <a:gd name="connsiteY5" fmla="*/ 796758 h 1261979"/>
                <a:gd name="connsiteX6" fmla="*/ 903705 w 1851972"/>
                <a:gd name="connsiteY6" fmla="*/ 1261979 h 1261979"/>
                <a:gd name="connsiteX0" fmla="*/ 903705 w 1851972"/>
                <a:gd name="connsiteY0" fmla="*/ 1265544 h 1265544"/>
                <a:gd name="connsiteX1" fmla="*/ 0 w 1851972"/>
                <a:gd name="connsiteY1" fmla="*/ 794975 h 1265544"/>
                <a:gd name="connsiteX2" fmla="*/ 390358 w 1851972"/>
                <a:gd name="connsiteY2" fmla="*/ 212112 h 1265544"/>
                <a:gd name="connsiteX3" fmla="*/ 887663 w 1851972"/>
                <a:gd name="connsiteY3" fmla="*/ 3565 h 1265544"/>
                <a:gd name="connsiteX4" fmla="*/ 1363579 w 1851972"/>
                <a:gd name="connsiteY4" fmla="*/ 233502 h 1265544"/>
                <a:gd name="connsiteX5" fmla="*/ 1775326 w 1851972"/>
                <a:gd name="connsiteY5" fmla="*/ 800323 h 1265544"/>
                <a:gd name="connsiteX6" fmla="*/ 903705 w 1851972"/>
                <a:gd name="connsiteY6" fmla="*/ 1265544 h 1265544"/>
                <a:gd name="connsiteX0" fmla="*/ 989263 w 1937530"/>
                <a:gd name="connsiteY0" fmla="*/ 1265544 h 1265544"/>
                <a:gd name="connsiteX1" fmla="*/ 85558 w 1937530"/>
                <a:gd name="connsiteY1" fmla="*/ 794975 h 1265544"/>
                <a:gd name="connsiteX2" fmla="*/ 475916 w 1937530"/>
                <a:gd name="connsiteY2" fmla="*/ 212112 h 1265544"/>
                <a:gd name="connsiteX3" fmla="*/ 973221 w 1937530"/>
                <a:gd name="connsiteY3" fmla="*/ 3565 h 1265544"/>
                <a:gd name="connsiteX4" fmla="*/ 1449137 w 1937530"/>
                <a:gd name="connsiteY4" fmla="*/ 233502 h 1265544"/>
                <a:gd name="connsiteX5" fmla="*/ 1860884 w 1937530"/>
                <a:gd name="connsiteY5" fmla="*/ 800323 h 1265544"/>
                <a:gd name="connsiteX6" fmla="*/ 989263 w 1937530"/>
                <a:gd name="connsiteY6" fmla="*/ 1265544 h 1265544"/>
                <a:gd name="connsiteX0" fmla="*/ 989263 w 1937530"/>
                <a:gd name="connsiteY0" fmla="*/ 1266435 h 1266435"/>
                <a:gd name="connsiteX1" fmla="*/ 85558 w 1937530"/>
                <a:gd name="connsiteY1" fmla="*/ 795866 h 1266435"/>
                <a:gd name="connsiteX2" fmla="*/ 406400 w 1937530"/>
                <a:gd name="connsiteY2" fmla="*/ 207656 h 1266435"/>
                <a:gd name="connsiteX3" fmla="*/ 973221 w 1937530"/>
                <a:gd name="connsiteY3" fmla="*/ 4456 h 1266435"/>
                <a:gd name="connsiteX4" fmla="*/ 1449137 w 1937530"/>
                <a:gd name="connsiteY4" fmla="*/ 234393 h 1266435"/>
                <a:gd name="connsiteX5" fmla="*/ 1860884 w 1937530"/>
                <a:gd name="connsiteY5" fmla="*/ 801214 h 1266435"/>
                <a:gd name="connsiteX6" fmla="*/ 989263 w 1937530"/>
                <a:gd name="connsiteY6" fmla="*/ 1266435 h 1266435"/>
                <a:gd name="connsiteX0" fmla="*/ 989263 w 1937530"/>
                <a:gd name="connsiteY0" fmla="*/ 1264653 h 1264653"/>
                <a:gd name="connsiteX1" fmla="*/ 85558 w 1937530"/>
                <a:gd name="connsiteY1" fmla="*/ 794084 h 1264653"/>
                <a:gd name="connsiteX2" fmla="*/ 406400 w 1937530"/>
                <a:gd name="connsiteY2" fmla="*/ 205874 h 1264653"/>
                <a:gd name="connsiteX3" fmla="*/ 973221 w 1937530"/>
                <a:gd name="connsiteY3" fmla="*/ 2674 h 1264653"/>
                <a:gd name="connsiteX4" fmla="*/ 1481221 w 1937530"/>
                <a:gd name="connsiteY4" fmla="*/ 189832 h 1264653"/>
                <a:gd name="connsiteX5" fmla="*/ 1860884 w 1937530"/>
                <a:gd name="connsiteY5" fmla="*/ 799432 h 1264653"/>
                <a:gd name="connsiteX6" fmla="*/ 989263 w 1937530"/>
                <a:gd name="connsiteY6" fmla="*/ 1264653 h 1264653"/>
                <a:gd name="connsiteX0" fmla="*/ 989263 w 1993677"/>
                <a:gd name="connsiteY0" fmla="*/ 1264653 h 1264653"/>
                <a:gd name="connsiteX1" fmla="*/ 85558 w 1993677"/>
                <a:gd name="connsiteY1" fmla="*/ 794084 h 1264653"/>
                <a:gd name="connsiteX2" fmla="*/ 406400 w 1993677"/>
                <a:gd name="connsiteY2" fmla="*/ 205874 h 1264653"/>
                <a:gd name="connsiteX3" fmla="*/ 973221 w 1993677"/>
                <a:gd name="connsiteY3" fmla="*/ 2674 h 1264653"/>
                <a:gd name="connsiteX4" fmla="*/ 1481221 w 1993677"/>
                <a:gd name="connsiteY4" fmla="*/ 189832 h 1264653"/>
                <a:gd name="connsiteX5" fmla="*/ 1807411 w 1993677"/>
                <a:gd name="connsiteY5" fmla="*/ 526717 h 1264653"/>
                <a:gd name="connsiteX6" fmla="*/ 1860884 w 1993677"/>
                <a:gd name="connsiteY6" fmla="*/ 799432 h 1264653"/>
                <a:gd name="connsiteX7" fmla="*/ 989263 w 1993677"/>
                <a:gd name="connsiteY7" fmla="*/ 1264653 h 1264653"/>
                <a:gd name="connsiteX0" fmla="*/ 989263 w 2015958"/>
                <a:gd name="connsiteY0" fmla="*/ 1264653 h 1264653"/>
                <a:gd name="connsiteX1" fmla="*/ 85558 w 2015958"/>
                <a:gd name="connsiteY1" fmla="*/ 794084 h 1264653"/>
                <a:gd name="connsiteX2" fmla="*/ 406400 w 2015958"/>
                <a:gd name="connsiteY2" fmla="*/ 205874 h 1264653"/>
                <a:gd name="connsiteX3" fmla="*/ 973221 w 2015958"/>
                <a:gd name="connsiteY3" fmla="*/ 2674 h 1264653"/>
                <a:gd name="connsiteX4" fmla="*/ 1481221 w 2015958"/>
                <a:gd name="connsiteY4" fmla="*/ 189832 h 1264653"/>
                <a:gd name="connsiteX5" fmla="*/ 1807411 w 2015958"/>
                <a:gd name="connsiteY5" fmla="*/ 526717 h 1264653"/>
                <a:gd name="connsiteX6" fmla="*/ 1973179 w 2015958"/>
                <a:gd name="connsiteY6" fmla="*/ 719222 h 1264653"/>
                <a:gd name="connsiteX7" fmla="*/ 1860884 w 2015958"/>
                <a:gd name="connsiteY7" fmla="*/ 799432 h 1264653"/>
                <a:gd name="connsiteX8" fmla="*/ 989263 w 2015958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1860884 w 1973179"/>
                <a:gd name="connsiteY7" fmla="*/ 799432 h 1264653"/>
                <a:gd name="connsiteX8" fmla="*/ 989263 w 1973179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989263 w 1973179"/>
                <a:gd name="connsiteY7" fmla="*/ 1264653 h 1264653"/>
                <a:gd name="connsiteX0" fmla="*/ 989263 w 1941095"/>
                <a:gd name="connsiteY0" fmla="*/ 1264653 h 1264653"/>
                <a:gd name="connsiteX1" fmla="*/ 85558 w 1941095"/>
                <a:gd name="connsiteY1" fmla="*/ 794084 h 1264653"/>
                <a:gd name="connsiteX2" fmla="*/ 406400 w 1941095"/>
                <a:gd name="connsiteY2" fmla="*/ 205874 h 1264653"/>
                <a:gd name="connsiteX3" fmla="*/ 973221 w 1941095"/>
                <a:gd name="connsiteY3" fmla="*/ 2674 h 1264653"/>
                <a:gd name="connsiteX4" fmla="*/ 1481221 w 1941095"/>
                <a:gd name="connsiteY4" fmla="*/ 189832 h 1264653"/>
                <a:gd name="connsiteX5" fmla="*/ 1807411 w 1941095"/>
                <a:gd name="connsiteY5" fmla="*/ 526717 h 1264653"/>
                <a:gd name="connsiteX6" fmla="*/ 1941095 w 1941095"/>
                <a:gd name="connsiteY6" fmla="*/ 740612 h 1264653"/>
                <a:gd name="connsiteX7" fmla="*/ 989263 w 1941095"/>
                <a:gd name="connsiteY7" fmla="*/ 1264653 h 1264653"/>
                <a:gd name="connsiteX0" fmla="*/ 989263 w 1843417"/>
                <a:gd name="connsiteY0" fmla="*/ 1264653 h 2727908"/>
                <a:gd name="connsiteX1" fmla="*/ 85558 w 1843417"/>
                <a:gd name="connsiteY1" fmla="*/ 794084 h 2727908"/>
                <a:gd name="connsiteX2" fmla="*/ 406400 w 1843417"/>
                <a:gd name="connsiteY2" fmla="*/ 205874 h 2727908"/>
                <a:gd name="connsiteX3" fmla="*/ 973221 w 1843417"/>
                <a:gd name="connsiteY3" fmla="*/ 2674 h 2727908"/>
                <a:gd name="connsiteX4" fmla="*/ 1481221 w 1843417"/>
                <a:gd name="connsiteY4" fmla="*/ 189832 h 2727908"/>
                <a:gd name="connsiteX5" fmla="*/ 1807411 w 1843417"/>
                <a:gd name="connsiteY5" fmla="*/ 526717 h 2727908"/>
                <a:gd name="connsiteX6" fmla="*/ 1697255 w 1843417"/>
                <a:gd name="connsiteY6" fmla="*/ 2727908 h 2727908"/>
                <a:gd name="connsiteX7" fmla="*/ 989263 w 1843417"/>
                <a:gd name="connsiteY7" fmla="*/ 1264653 h 2727908"/>
                <a:gd name="connsiteX0" fmla="*/ 1098991 w 1953145"/>
                <a:gd name="connsiteY0" fmla="*/ 1505641 h 2968896"/>
                <a:gd name="connsiteX1" fmla="*/ 85558 w 1953145"/>
                <a:gd name="connsiteY1" fmla="*/ 2924832 h 2968896"/>
                <a:gd name="connsiteX2" fmla="*/ 516128 w 1953145"/>
                <a:gd name="connsiteY2" fmla="*/ 446862 h 2968896"/>
                <a:gd name="connsiteX3" fmla="*/ 1082949 w 1953145"/>
                <a:gd name="connsiteY3" fmla="*/ 243662 h 2968896"/>
                <a:gd name="connsiteX4" fmla="*/ 1590949 w 1953145"/>
                <a:gd name="connsiteY4" fmla="*/ 430820 h 2968896"/>
                <a:gd name="connsiteX5" fmla="*/ 1917139 w 1953145"/>
                <a:gd name="connsiteY5" fmla="*/ 767705 h 2968896"/>
                <a:gd name="connsiteX6" fmla="*/ 1806983 w 1953145"/>
                <a:gd name="connsiteY6" fmla="*/ 2968896 h 2968896"/>
                <a:gd name="connsiteX7" fmla="*/ 1098991 w 1953145"/>
                <a:gd name="connsiteY7" fmla="*/ 1505641 h 2968896"/>
                <a:gd name="connsiteX0" fmla="*/ 1098991 w 1953145"/>
                <a:gd name="connsiteY0" fmla="*/ 1675117 h 3525984"/>
                <a:gd name="connsiteX1" fmla="*/ 85558 w 1953145"/>
                <a:gd name="connsiteY1" fmla="*/ 3094308 h 3525984"/>
                <a:gd name="connsiteX2" fmla="*/ 503936 w 1953145"/>
                <a:gd name="connsiteY2" fmla="*/ 3079122 h 3525984"/>
                <a:gd name="connsiteX3" fmla="*/ 1082949 w 1953145"/>
                <a:gd name="connsiteY3" fmla="*/ 413138 h 3525984"/>
                <a:gd name="connsiteX4" fmla="*/ 1590949 w 1953145"/>
                <a:gd name="connsiteY4" fmla="*/ 600296 h 3525984"/>
                <a:gd name="connsiteX5" fmla="*/ 1917139 w 1953145"/>
                <a:gd name="connsiteY5" fmla="*/ 937181 h 3525984"/>
                <a:gd name="connsiteX6" fmla="*/ 1806983 w 1953145"/>
                <a:gd name="connsiteY6" fmla="*/ 3138372 h 3525984"/>
                <a:gd name="connsiteX7" fmla="*/ 1098991 w 1953145"/>
                <a:gd name="connsiteY7" fmla="*/ 1675117 h 3525984"/>
                <a:gd name="connsiteX0" fmla="*/ 1098991 w 1953145"/>
                <a:gd name="connsiteY0" fmla="*/ 1440616 h 3310591"/>
                <a:gd name="connsiteX1" fmla="*/ 85558 w 1953145"/>
                <a:gd name="connsiteY1" fmla="*/ 2859807 h 3310591"/>
                <a:gd name="connsiteX2" fmla="*/ 503936 w 1953145"/>
                <a:gd name="connsiteY2" fmla="*/ 2844621 h 3310591"/>
                <a:gd name="connsiteX3" fmla="*/ 985413 w 1953145"/>
                <a:gd name="connsiteY3" fmla="*/ 2897453 h 3310591"/>
                <a:gd name="connsiteX4" fmla="*/ 1590949 w 1953145"/>
                <a:gd name="connsiteY4" fmla="*/ 365795 h 3310591"/>
                <a:gd name="connsiteX5" fmla="*/ 1917139 w 1953145"/>
                <a:gd name="connsiteY5" fmla="*/ 702680 h 3310591"/>
                <a:gd name="connsiteX6" fmla="*/ 1806983 w 1953145"/>
                <a:gd name="connsiteY6" fmla="*/ 2903871 h 3310591"/>
                <a:gd name="connsiteX7" fmla="*/ 1098991 w 1953145"/>
                <a:gd name="connsiteY7" fmla="*/ 1440616 h 3310591"/>
                <a:gd name="connsiteX0" fmla="*/ 1098991 w 1989721"/>
                <a:gd name="connsiteY0" fmla="*/ 776187 h 2834746"/>
                <a:gd name="connsiteX1" fmla="*/ 85558 w 1989721"/>
                <a:gd name="connsiteY1" fmla="*/ 2195378 h 2834746"/>
                <a:gd name="connsiteX2" fmla="*/ 503936 w 1989721"/>
                <a:gd name="connsiteY2" fmla="*/ 2180192 h 2834746"/>
                <a:gd name="connsiteX3" fmla="*/ 985413 w 1989721"/>
                <a:gd name="connsiteY3" fmla="*/ 2233024 h 2834746"/>
                <a:gd name="connsiteX4" fmla="*/ 1371493 w 1989721"/>
                <a:gd name="connsiteY4" fmla="*/ 2468950 h 2834746"/>
                <a:gd name="connsiteX5" fmla="*/ 1917139 w 1989721"/>
                <a:gd name="connsiteY5" fmla="*/ 38251 h 2834746"/>
                <a:gd name="connsiteX6" fmla="*/ 1806983 w 1989721"/>
                <a:gd name="connsiteY6" fmla="*/ 2239442 h 2834746"/>
                <a:gd name="connsiteX7" fmla="*/ 1098991 w 1989721"/>
                <a:gd name="connsiteY7" fmla="*/ 776187 h 2834746"/>
                <a:gd name="connsiteX0" fmla="*/ 1098991 w 1806983"/>
                <a:gd name="connsiteY0" fmla="*/ 0 h 1719144"/>
                <a:gd name="connsiteX1" fmla="*/ 85558 w 1806983"/>
                <a:gd name="connsiteY1" fmla="*/ 1419191 h 1719144"/>
                <a:gd name="connsiteX2" fmla="*/ 503936 w 1806983"/>
                <a:gd name="connsiteY2" fmla="*/ 1404005 h 1719144"/>
                <a:gd name="connsiteX3" fmla="*/ 985413 w 1806983"/>
                <a:gd name="connsiteY3" fmla="*/ 1456837 h 1719144"/>
                <a:gd name="connsiteX4" fmla="*/ 1371493 w 1806983"/>
                <a:gd name="connsiteY4" fmla="*/ 1692763 h 1719144"/>
                <a:gd name="connsiteX5" fmla="*/ 1673299 w 1806983"/>
                <a:gd name="connsiteY5" fmla="*/ 1615120 h 1719144"/>
                <a:gd name="connsiteX6" fmla="*/ 1806983 w 1806983"/>
                <a:gd name="connsiteY6" fmla="*/ 1463255 h 1719144"/>
                <a:gd name="connsiteX7" fmla="*/ 1098991 w 1806983"/>
                <a:gd name="connsiteY7" fmla="*/ 0 h 1719144"/>
                <a:gd name="connsiteX0" fmla="*/ 1098991 w 1806983"/>
                <a:gd name="connsiteY0" fmla="*/ 0 h 1712227"/>
                <a:gd name="connsiteX1" fmla="*/ 85558 w 1806983"/>
                <a:gd name="connsiteY1" fmla="*/ 1419191 h 1712227"/>
                <a:gd name="connsiteX2" fmla="*/ 503936 w 1806983"/>
                <a:gd name="connsiteY2" fmla="*/ 1404005 h 1712227"/>
                <a:gd name="connsiteX3" fmla="*/ 680613 w 1806983"/>
                <a:gd name="connsiteY3" fmla="*/ 1664101 h 1712227"/>
                <a:gd name="connsiteX4" fmla="*/ 1371493 w 1806983"/>
                <a:gd name="connsiteY4" fmla="*/ 1692763 h 1712227"/>
                <a:gd name="connsiteX5" fmla="*/ 1673299 w 1806983"/>
                <a:gd name="connsiteY5" fmla="*/ 1615120 h 1712227"/>
                <a:gd name="connsiteX6" fmla="*/ 1806983 w 1806983"/>
                <a:gd name="connsiteY6" fmla="*/ 1463255 h 1712227"/>
                <a:gd name="connsiteX7" fmla="*/ 1098991 w 1806983"/>
                <a:gd name="connsiteY7" fmla="*/ 0 h 1712227"/>
                <a:gd name="connsiteX0" fmla="*/ 1098991 w 1806983"/>
                <a:gd name="connsiteY0" fmla="*/ 0 h 1725239"/>
                <a:gd name="connsiteX1" fmla="*/ 85558 w 1806983"/>
                <a:gd name="connsiteY1" fmla="*/ 1419191 h 1725239"/>
                <a:gd name="connsiteX2" fmla="*/ 272288 w 1806983"/>
                <a:gd name="connsiteY2" fmla="*/ 1684421 h 1725239"/>
                <a:gd name="connsiteX3" fmla="*/ 680613 w 1806983"/>
                <a:gd name="connsiteY3" fmla="*/ 1664101 h 1725239"/>
                <a:gd name="connsiteX4" fmla="*/ 1371493 w 1806983"/>
                <a:gd name="connsiteY4" fmla="*/ 1692763 h 1725239"/>
                <a:gd name="connsiteX5" fmla="*/ 1673299 w 1806983"/>
                <a:gd name="connsiteY5" fmla="*/ 1615120 h 1725239"/>
                <a:gd name="connsiteX6" fmla="*/ 1806983 w 1806983"/>
                <a:gd name="connsiteY6" fmla="*/ 1463255 h 1725239"/>
                <a:gd name="connsiteX7" fmla="*/ 1098991 w 1806983"/>
                <a:gd name="connsiteY7" fmla="*/ 0 h 1725239"/>
                <a:gd name="connsiteX0" fmla="*/ 1098991 w 1806983"/>
                <a:gd name="connsiteY0" fmla="*/ 0 h 1700926"/>
                <a:gd name="connsiteX1" fmla="*/ 85558 w 1806983"/>
                <a:gd name="connsiteY1" fmla="*/ 1419191 h 1700926"/>
                <a:gd name="connsiteX2" fmla="*/ 345440 w 1806983"/>
                <a:gd name="connsiteY2" fmla="*/ 1660037 h 1700926"/>
                <a:gd name="connsiteX3" fmla="*/ 680613 w 1806983"/>
                <a:gd name="connsiteY3" fmla="*/ 1664101 h 1700926"/>
                <a:gd name="connsiteX4" fmla="*/ 1371493 w 1806983"/>
                <a:gd name="connsiteY4" fmla="*/ 1692763 h 1700926"/>
                <a:gd name="connsiteX5" fmla="*/ 1673299 w 1806983"/>
                <a:gd name="connsiteY5" fmla="*/ 1615120 h 1700926"/>
                <a:gd name="connsiteX6" fmla="*/ 1806983 w 1806983"/>
                <a:gd name="connsiteY6" fmla="*/ 1463255 h 1700926"/>
                <a:gd name="connsiteX7" fmla="*/ 1098991 w 1806983"/>
                <a:gd name="connsiteY7" fmla="*/ 0 h 1700926"/>
                <a:gd name="connsiteX0" fmla="*/ 1098991 w 1806983"/>
                <a:gd name="connsiteY0" fmla="*/ 0 h 1779283"/>
                <a:gd name="connsiteX1" fmla="*/ 85558 w 1806983"/>
                <a:gd name="connsiteY1" fmla="*/ 1419191 h 1779283"/>
                <a:gd name="connsiteX2" fmla="*/ 345440 w 1806983"/>
                <a:gd name="connsiteY2" fmla="*/ 1660037 h 1779283"/>
                <a:gd name="connsiteX3" fmla="*/ 875685 w 1806983"/>
                <a:gd name="connsiteY3" fmla="*/ 1773829 h 1779283"/>
                <a:gd name="connsiteX4" fmla="*/ 1371493 w 1806983"/>
                <a:gd name="connsiteY4" fmla="*/ 1692763 h 1779283"/>
                <a:gd name="connsiteX5" fmla="*/ 1673299 w 1806983"/>
                <a:gd name="connsiteY5" fmla="*/ 1615120 h 1779283"/>
                <a:gd name="connsiteX6" fmla="*/ 1806983 w 1806983"/>
                <a:gd name="connsiteY6" fmla="*/ 1463255 h 1779283"/>
                <a:gd name="connsiteX7" fmla="*/ 1098991 w 1806983"/>
                <a:gd name="connsiteY7" fmla="*/ 0 h 1779283"/>
                <a:gd name="connsiteX0" fmla="*/ 1098991 w 1806983"/>
                <a:gd name="connsiteY0" fmla="*/ 0 h 1787411"/>
                <a:gd name="connsiteX1" fmla="*/ 85558 w 1806983"/>
                <a:gd name="connsiteY1" fmla="*/ 1419191 h 1787411"/>
                <a:gd name="connsiteX2" fmla="*/ 345440 w 1806983"/>
                <a:gd name="connsiteY2" fmla="*/ 1660037 h 1787411"/>
                <a:gd name="connsiteX3" fmla="*/ 875685 w 1806983"/>
                <a:gd name="connsiteY3" fmla="*/ 1773829 h 1787411"/>
                <a:gd name="connsiteX4" fmla="*/ 1334917 w 1806983"/>
                <a:gd name="connsiteY4" fmla="*/ 1741531 h 1787411"/>
                <a:gd name="connsiteX5" fmla="*/ 1673299 w 1806983"/>
                <a:gd name="connsiteY5" fmla="*/ 1615120 h 1787411"/>
                <a:gd name="connsiteX6" fmla="*/ 1806983 w 1806983"/>
                <a:gd name="connsiteY6" fmla="*/ 1463255 h 1787411"/>
                <a:gd name="connsiteX7" fmla="*/ 1098991 w 1806983"/>
                <a:gd name="connsiteY7" fmla="*/ 0 h 1787411"/>
                <a:gd name="connsiteX0" fmla="*/ 928303 w 1806983"/>
                <a:gd name="connsiteY0" fmla="*/ 0 h 1958099"/>
                <a:gd name="connsiteX1" fmla="*/ 85558 w 1806983"/>
                <a:gd name="connsiteY1" fmla="*/ 1589879 h 1958099"/>
                <a:gd name="connsiteX2" fmla="*/ 345440 w 1806983"/>
                <a:gd name="connsiteY2" fmla="*/ 1830725 h 1958099"/>
                <a:gd name="connsiteX3" fmla="*/ 875685 w 1806983"/>
                <a:gd name="connsiteY3" fmla="*/ 1944517 h 1958099"/>
                <a:gd name="connsiteX4" fmla="*/ 1334917 w 1806983"/>
                <a:gd name="connsiteY4" fmla="*/ 1912219 h 1958099"/>
                <a:gd name="connsiteX5" fmla="*/ 1673299 w 1806983"/>
                <a:gd name="connsiteY5" fmla="*/ 1785808 h 1958099"/>
                <a:gd name="connsiteX6" fmla="*/ 1806983 w 1806983"/>
                <a:gd name="connsiteY6" fmla="*/ 1633943 h 1958099"/>
                <a:gd name="connsiteX7" fmla="*/ 928303 w 1806983"/>
                <a:gd name="connsiteY7" fmla="*/ 0 h 1958099"/>
                <a:gd name="connsiteX0" fmla="*/ 999004 w 1877684"/>
                <a:gd name="connsiteY0" fmla="*/ 0 h 1958099"/>
                <a:gd name="connsiteX1" fmla="*/ 85558 w 1877684"/>
                <a:gd name="connsiteY1" fmla="*/ 1684147 h 1958099"/>
                <a:gd name="connsiteX2" fmla="*/ 416141 w 1877684"/>
                <a:gd name="connsiteY2" fmla="*/ 1830725 h 1958099"/>
                <a:gd name="connsiteX3" fmla="*/ 946386 w 1877684"/>
                <a:gd name="connsiteY3" fmla="*/ 1944517 h 1958099"/>
                <a:gd name="connsiteX4" fmla="*/ 1405618 w 1877684"/>
                <a:gd name="connsiteY4" fmla="*/ 1912219 h 1958099"/>
                <a:gd name="connsiteX5" fmla="*/ 1744000 w 1877684"/>
                <a:gd name="connsiteY5" fmla="*/ 1785808 h 1958099"/>
                <a:gd name="connsiteX6" fmla="*/ 1877684 w 1877684"/>
                <a:gd name="connsiteY6" fmla="*/ 1633943 h 1958099"/>
                <a:gd name="connsiteX7" fmla="*/ 999004 w 1877684"/>
                <a:gd name="connsiteY7" fmla="*/ 0 h 1958099"/>
                <a:gd name="connsiteX0" fmla="*/ 239143 w 1700686"/>
                <a:gd name="connsiteY0" fmla="*/ 1830725 h 1958099"/>
                <a:gd name="connsiteX1" fmla="*/ 769388 w 1700686"/>
                <a:gd name="connsiteY1" fmla="*/ 1944517 h 1958099"/>
                <a:gd name="connsiteX2" fmla="*/ 1228620 w 1700686"/>
                <a:gd name="connsiteY2" fmla="*/ 1912219 h 1958099"/>
                <a:gd name="connsiteX3" fmla="*/ 1567002 w 1700686"/>
                <a:gd name="connsiteY3" fmla="*/ 1785808 h 1958099"/>
                <a:gd name="connsiteX4" fmla="*/ 1700686 w 1700686"/>
                <a:gd name="connsiteY4" fmla="*/ 1633943 h 1958099"/>
                <a:gd name="connsiteX5" fmla="*/ 822006 w 1700686"/>
                <a:gd name="connsiteY5" fmla="*/ 0 h 1958099"/>
                <a:gd name="connsiteX6" fmla="*/ 0 w 1700686"/>
                <a:gd name="connsiteY6" fmla="*/ 1775587 h 1958099"/>
                <a:gd name="connsiteX0" fmla="*/ 333411 w 1794954"/>
                <a:gd name="connsiteY0" fmla="*/ 1830725 h 1958099"/>
                <a:gd name="connsiteX1" fmla="*/ 863656 w 1794954"/>
                <a:gd name="connsiteY1" fmla="*/ 1944517 h 1958099"/>
                <a:gd name="connsiteX2" fmla="*/ 1322888 w 1794954"/>
                <a:gd name="connsiteY2" fmla="*/ 1912219 h 1958099"/>
                <a:gd name="connsiteX3" fmla="*/ 1661270 w 1794954"/>
                <a:gd name="connsiteY3" fmla="*/ 1785808 h 1958099"/>
                <a:gd name="connsiteX4" fmla="*/ 1794954 w 1794954"/>
                <a:gd name="connsiteY4" fmla="*/ 1633943 h 1958099"/>
                <a:gd name="connsiteX5" fmla="*/ 916274 w 1794954"/>
                <a:gd name="connsiteY5" fmla="*/ 0 h 1958099"/>
                <a:gd name="connsiteX6" fmla="*/ 0 w 1794954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661270 w 1799667"/>
                <a:gd name="connsiteY3" fmla="*/ 1785808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595283 w 1799667"/>
                <a:gd name="connsiteY3" fmla="*/ 1856509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62027"/>
                <a:gd name="connsiteX1" fmla="*/ 863656 w 1799667"/>
                <a:gd name="connsiteY1" fmla="*/ 1944517 h 1962027"/>
                <a:gd name="connsiteX2" fmla="*/ 1289894 w 1799667"/>
                <a:gd name="connsiteY2" fmla="*/ 1935786 h 1962027"/>
                <a:gd name="connsiteX3" fmla="*/ 1595283 w 1799667"/>
                <a:gd name="connsiteY3" fmla="*/ 1856509 h 1962027"/>
                <a:gd name="connsiteX4" fmla="*/ 1799667 w 1799667"/>
                <a:gd name="connsiteY4" fmla="*/ 1775345 h 1962027"/>
                <a:gd name="connsiteX5" fmla="*/ 916274 w 1799667"/>
                <a:gd name="connsiteY5" fmla="*/ 0 h 1962027"/>
                <a:gd name="connsiteX6" fmla="*/ 0 w 1799667"/>
                <a:gd name="connsiteY6" fmla="*/ 1695459 h 1962027"/>
                <a:gd name="connsiteX0" fmla="*/ 333411 w 1799667"/>
                <a:gd name="connsiteY0" fmla="*/ 1844866 h 1976168"/>
                <a:gd name="connsiteX1" fmla="*/ 863656 w 1799667"/>
                <a:gd name="connsiteY1" fmla="*/ 1958658 h 1976168"/>
                <a:gd name="connsiteX2" fmla="*/ 1289894 w 1799667"/>
                <a:gd name="connsiteY2" fmla="*/ 1949927 h 1976168"/>
                <a:gd name="connsiteX3" fmla="*/ 1595283 w 1799667"/>
                <a:gd name="connsiteY3" fmla="*/ 1870650 h 1976168"/>
                <a:gd name="connsiteX4" fmla="*/ 1799667 w 1799667"/>
                <a:gd name="connsiteY4" fmla="*/ 1789486 h 1976168"/>
                <a:gd name="connsiteX5" fmla="*/ 996402 w 1799667"/>
                <a:gd name="connsiteY5" fmla="*/ 0 h 1976168"/>
                <a:gd name="connsiteX6" fmla="*/ 0 w 1799667"/>
                <a:gd name="connsiteY6" fmla="*/ 1709600 h 1976168"/>
                <a:gd name="connsiteX0" fmla="*/ 333411 w 1766330"/>
                <a:gd name="connsiteY0" fmla="*/ 1844866 h 1967473"/>
                <a:gd name="connsiteX1" fmla="*/ 863656 w 1766330"/>
                <a:gd name="connsiteY1" fmla="*/ 1958658 h 1967473"/>
                <a:gd name="connsiteX2" fmla="*/ 1289894 w 1766330"/>
                <a:gd name="connsiteY2" fmla="*/ 1949927 h 1967473"/>
                <a:gd name="connsiteX3" fmla="*/ 1595283 w 1766330"/>
                <a:gd name="connsiteY3" fmla="*/ 1870650 h 1967473"/>
                <a:gd name="connsiteX4" fmla="*/ 1766330 w 1766330"/>
                <a:gd name="connsiteY4" fmla="*/ 1732336 h 1967473"/>
                <a:gd name="connsiteX5" fmla="*/ 996402 w 1766330"/>
                <a:gd name="connsiteY5" fmla="*/ 0 h 1967473"/>
                <a:gd name="connsiteX6" fmla="*/ 0 w 1766330"/>
                <a:gd name="connsiteY6" fmla="*/ 1709600 h 1967473"/>
                <a:gd name="connsiteX0" fmla="*/ 333411 w 1766330"/>
                <a:gd name="connsiteY0" fmla="*/ 1844866 h 1969692"/>
                <a:gd name="connsiteX1" fmla="*/ 863656 w 1766330"/>
                <a:gd name="connsiteY1" fmla="*/ 1958658 h 1969692"/>
                <a:gd name="connsiteX2" fmla="*/ 1289894 w 1766330"/>
                <a:gd name="connsiteY2" fmla="*/ 1949927 h 1969692"/>
                <a:gd name="connsiteX3" fmla="*/ 1580995 w 1766330"/>
                <a:gd name="connsiteY3" fmla="*/ 1823025 h 1969692"/>
                <a:gd name="connsiteX4" fmla="*/ 1766330 w 1766330"/>
                <a:gd name="connsiteY4" fmla="*/ 1732336 h 1969692"/>
                <a:gd name="connsiteX5" fmla="*/ 996402 w 1766330"/>
                <a:gd name="connsiteY5" fmla="*/ 0 h 1969692"/>
                <a:gd name="connsiteX6" fmla="*/ 0 w 1766330"/>
                <a:gd name="connsiteY6" fmla="*/ 1709600 h 1969692"/>
                <a:gd name="connsiteX0" fmla="*/ 333411 w 1766330"/>
                <a:gd name="connsiteY0" fmla="*/ 1844866 h 1960363"/>
                <a:gd name="connsiteX1" fmla="*/ 863656 w 1766330"/>
                <a:gd name="connsiteY1" fmla="*/ 1958658 h 1960363"/>
                <a:gd name="connsiteX2" fmla="*/ 1289894 w 1766330"/>
                <a:gd name="connsiteY2" fmla="*/ 1907064 h 1960363"/>
                <a:gd name="connsiteX3" fmla="*/ 1580995 w 1766330"/>
                <a:gd name="connsiteY3" fmla="*/ 1823025 h 1960363"/>
                <a:gd name="connsiteX4" fmla="*/ 1766330 w 1766330"/>
                <a:gd name="connsiteY4" fmla="*/ 1732336 h 1960363"/>
                <a:gd name="connsiteX5" fmla="*/ 996402 w 1766330"/>
                <a:gd name="connsiteY5" fmla="*/ 0 h 1960363"/>
                <a:gd name="connsiteX6" fmla="*/ 0 w 1766330"/>
                <a:gd name="connsiteY6" fmla="*/ 1709600 h 1960363"/>
                <a:gd name="connsiteX0" fmla="*/ 333411 w 1766330"/>
                <a:gd name="connsiteY0" fmla="*/ 1844866 h 1946634"/>
                <a:gd name="connsiteX1" fmla="*/ 858894 w 1766330"/>
                <a:gd name="connsiteY1" fmla="*/ 1944370 h 1946634"/>
                <a:gd name="connsiteX2" fmla="*/ 1289894 w 1766330"/>
                <a:gd name="connsiteY2" fmla="*/ 1907064 h 1946634"/>
                <a:gd name="connsiteX3" fmla="*/ 1580995 w 1766330"/>
                <a:gd name="connsiteY3" fmla="*/ 1823025 h 1946634"/>
                <a:gd name="connsiteX4" fmla="*/ 1766330 w 1766330"/>
                <a:gd name="connsiteY4" fmla="*/ 1732336 h 1946634"/>
                <a:gd name="connsiteX5" fmla="*/ 996402 w 1766330"/>
                <a:gd name="connsiteY5" fmla="*/ 0 h 1946634"/>
                <a:gd name="connsiteX6" fmla="*/ 0 w 1766330"/>
                <a:gd name="connsiteY6" fmla="*/ 1709600 h 194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330" h="1946634">
                  <a:moveTo>
                    <a:pt x="333411" y="1844866"/>
                  </a:moveTo>
                  <a:cubicBezTo>
                    <a:pt x="476882" y="1888261"/>
                    <a:pt x="699480" y="1934004"/>
                    <a:pt x="858894" y="1944370"/>
                  </a:cubicBezTo>
                  <a:cubicBezTo>
                    <a:pt x="1018308" y="1954736"/>
                    <a:pt x="1169544" y="1927288"/>
                    <a:pt x="1289894" y="1907064"/>
                  </a:cubicBezTo>
                  <a:cubicBezTo>
                    <a:pt x="1410244" y="1886840"/>
                    <a:pt x="1501589" y="1852146"/>
                    <a:pt x="1580995" y="1823025"/>
                  </a:cubicBezTo>
                  <a:cubicBezTo>
                    <a:pt x="1660401" y="1793904"/>
                    <a:pt x="1757418" y="1686884"/>
                    <a:pt x="1766330" y="1732336"/>
                  </a:cubicBezTo>
                  <a:lnTo>
                    <a:pt x="996402" y="0"/>
                  </a:lnTo>
                  <a:lnTo>
                    <a:pt x="0" y="1709600"/>
                  </a:lnTo>
                </a:path>
              </a:pathLst>
            </a:custGeom>
            <a:solidFill>
              <a:srgbClr val="009900">
                <a:alpha val="33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2730446" y="2705493"/>
              <a:ext cx="1032075" cy="17358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/>
            <p:nvPr/>
          </p:nvCxnSpPr>
          <p:spPr bwMode="auto">
            <a:xfrm flipH="1" flipV="1">
              <a:off x="1938711" y="2635624"/>
              <a:ext cx="836874" cy="18087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151605" y="2868706"/>
            <a:ext cx="3092823" cy="3092823"/>
            <a:chOff x="578224" y="2868706"/>
            <a:chExt cx="3092823" cy="3092823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6577540" y="4196095"/>
            <a:ext cx="261137" cy="185770"/>
            <a:chOff x="6577540" y="4196095"/>
            <a:chExt cx="261137" cy="185770"/>
          </a:xfrm>
        </p:grpSpPr>
        <p:sp>
          <p:nvSpPr>
            <p:cNvPr id="82" name="Rectangle 81"/>
            <p:cNvSpPr/>
            <p:nvPr/>
          </p:nvSpPr>
          <p:spPr bwMode="auto">
            <a:xfrm rot="3853571">
              <a:off x="6653482" y="4196670"/>
              <a:ext cx="185195" cy="1851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 rot="1810549">
              <a:off x="6577540" y="4196095"/>
              <a:ext cx="185195" cy="1851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2077" y="2280356"/>
            <a:ext cx="3150133" cy="3939822"/>
            <a:chOff x="4862077" y="2280356"/>
            <a:chExt cx="3150133" cy="3939822"/>
          </a:xfrm>
        </p:grpSpPr>
        <p:sp>
          <p:nvSpPr>
            <p:cNvPr id="67" name="Freeform 66"/>
            <p:cNvSpPr/>
            <p:nvPr/>
          </p:nvSpPr>
          <p:spPr bwMode="auto">
            <a:xfrm rot="9371513" flipH="1" flipV="1">
              <a:off x="4862077" y="2477109"/>
              <a:ext cx="3150133" cy="3426867"/>
            </a:xfrm>
            <a:custGeom>
              <a:avLst/>
              <a:gdLst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851972"/>
                <a:gd name="connsiteY0" fmla="*/ 1261979 h 1261979"/>
                <a:gd name="connsiteX1" fmla="*/ 0 w 1851972"/>
                <a:gd name="connsiteY1" fmla="*/ 791410 h 1261979"/>
                <a:gd name="connsiteX2" fmla="*/ 390358 w 1851972"/>
                <a:gd name="connsiteY2" fmla="*/ 208547 h 1261979"/>
                <a:gd name="connsiteX3" fmla="*/ 887663 w 1851972"/>
                <a:gd name="connsiteY3" fmla="*/ 0 h 1261979"/>
                <a:gd name="connsiteX4" fmla="*/ 1363579 w 1851972"/>
                <a:gd name="connsiteY4" fmla="*/ 229937 h 1261979"/>
                <a:gd name="connsiteX5" fmla="*/ 1775326 w 1851972"/>
                <a:gd name="connsiteY5" fmla="*/ 796758 h 1261979"/>
                <a:gd name="connsiteX6" fmla="*/ 903705 w 1851972"/>
                <a:gd name="connsiteY6" fmla="*/ 1261979 h 1261979"/>
                <a:gd name="connsiteX0" fmla="*/ 903705 w 1851972"/>
                <a:gd name="connsiteY0" fmla="*/ 1265544 h 1265544"/>
                <a:gd name="connsiteX1" fmla="*/ 0 w 1851972"/>
                <a:gd name="connsiteY1" fmla="*/ 794975 h 1265544"/>
                <a:gd name="connsiteX2" fmla="*/ 390358 w 1851972"/>
                <a:gd name="connsiteY2" fmla="*/ 212112 h 1265544"/>
                <a:gd name="connsiteX3" fmla="*/ 887663 w 1851972"/>
                <a:gd name="connsiteY3" fmla="*/ 3565 h 1265544"/>
                <a:gd name="connsiteX4" fmla="*/ 1363579 w 1851972"/>
                <a:gd name="connsiteY4" fmla="*/ 233502 h 1265544"/>
                <a:gd name="connsiteX5" fmla="*/ 1775326 w 1851972"/>
                <a:gd name="connsiteY5" fmla="*/ 800323 h 1265544"/>
                <a:gd name="connsiteX6" fmla="*/ 903705 w 1851972"/>
                <a:gd name="connsiteY6" fmla="*/ 1265544 h 1265544"/>
                <a:gd name="connsiteX0" fmla="*/ 989263 w 1937530"/>
                <a:gd name="connsiteY0" fmla="*/ 1265544 h 1265544"/>
                <a:gd name="connsiteX1" fmla="*/ 85558 w 1937530"/>
                <a:gd name="connsiteY1" fmla="*/ 794975 h 1265544"/>
                <a:gd name="connsiteX2" fmla="*/ 475916 w 1937530"/>
                <a:gd name="connsiteY2" fmla="*/ 212112 h 1265544"/>
                <a:gd name="connsiteX3" fmla="*/ 973221 w 1937530"/>
                <a:gd name="connsiteY3" fmla="*/ 3565 h 1265544"/>
                <a:gd name="connsiteX4" fmla="*/ 1449137 w 1937530"/>
                <a:gd name="connsiteY4" fmla="*/ 233502 h 1265544"/>
                <a:gd name="connsiteX5" fmla="*/ 1860884 w 1937530"/>
                <a:gd name="connsiteY5" fmla="*/ 800323 h 1265544"/>
                <a:gd name="connsiteX6" fmla="*/ 989263 w 1937530"/>
                <a:gd name="connsiteY6" fmla="*/ 1265544 h 1265544"/>
                <a:gd name="connsiteX0" fmla="*/ 989263 w 1937530"/>
                <a:gd name="connsiteY0" fmla="*/ 1266435 h 1266435"/>
                <a:gd name="connsiteX1" fmla="*/ 85558 w 1937530"/>
                <a:gd name="connsiteY1" fmla="*/ 795866 h 1266435"/>
                <a:gd name="connsiteX2" fmla="*/ 406400 w 1937530"/>
                <a:gd name="connsiteY2" fmla="*/ 207656 h 1266435"/>
                <a:gd name="connsiteX3" fmla="*/ 973221 w 1937530"/>
                <a:gd name="connsiteY3" fmla="*/ 4456 h 1266435"/>
                <a:gd name="connsiteX4" fmla="*/ 1449137 w 1937530"/>
                <a:gd name="connsiteY4" fmla="*/ 234393 h 1266435"/>
                <a:gd name="connsiteX5" fmla="*/ 1860884 w 1937530"/>
                <a:gd name="connsiteY5" fmla="*/ 801214 h 1266435"/>
                <a:gd name="connsiteX6" fmla="*/ 989263 w 1937530"/>
                <a:gd name="connsiteY6" fmla="*/ 1266435 h 1266435"/>
                <a:gd name="connsiteX0" fmla="*/ 989263 w 1937530"/>
                <a:gd name="connsiteY0" fmla="*/ 1264653 h 1264653"/>
                <a:gd name="connsiteX1" fmla="*/ 85558 w 1937530"/>
                <a:gd name="connsiteY1" fmla="*/ 794084 h 1264653"/>
                <a:gd name="connsiteX2" fmla="*/ 406400 w 1937530"/>
                <a:gd name="connsiteY2" fmla="*/ 205874 h 1264653"/>
                <a:gd name="connsiteX3" fmla="*/ 973221 w 1937530"/>
                <a:gd name="connsiteY3" fmla="*/ 2674 h 1264653"/>
                <a:gd name="connsiteX4" fmla="*/ 1481221 w 1937530"/>
                <a:gd name="connsiteY4" fmla="*/ 189832 h 1264653"/>
                <a:gd name="connsiteX5" fmla="*/ 1860884 w 1937530"/>
                <a:gd name="connsiteY5" fmla="*/ 799432 h 1264653"/>
                <a:gd name="connsiteX6" fmla="*/ 989263 w 1937530"/>
                <a:gd name="connsiteY6" fmla="*/ 1264653 h 1264653"/>
                <a:gd name="connsiteX0" fmla="*/ 989263 w 1993677"/>
                <a:gd name="connsiteY0" fmla="*/ 1264653 h 1264653"/>
                <a:gd name="connsiteX1" fmla="*/ 85558 w 1993677"/>
                <a:gd name="connsiteY1" fmla="*/ 794084 h 1264653"/>
                <a:gd name="connsiteX2" fmla="*/ 406400 w 1993677"/>
                <a:gd name="connsiteY2" fmla="*/ 205874 h 1264653"/>
                <a:gd name="connsiteX3" fmla="*/ 973221 w 1993677"/>
                <a:gd name="connsiteY3" fmla="*/ 2674 h 1264653"/>
                <a:gd name="connsiteX4" fmla="*/ 1481221 w 1993677"/>
                <a:gd name="connsiteY4" fmla="*/ 189832 h 1264653"/>
                <a:gd name="connsiteX5" fmla="*/ 1807411 w 1993677"/>
                <a:gd name="connsiteY5" fmla="*/ 526717 h 1264653"/>
                <a:gd name="connsiteX6" fmla="*/ 1860884 w 1993677"/>
                <a:gd name="connsiteY6" fmla="*/ 799432 h 1264653"/>
                <a:gd name="connsiteX7" fmla="*/ 989263 w 1993677"/>
                <a:gd name="connsiteY7" fmla="*/ 1264653 h 1264653"/>
                <a:gd name="connsiteX0" fmla="*/ 989263 w 2015958"/>
                <a:gd name="connsiteY0" fmla="*/ 1264653 h 1264653"/>
                <a:gd name="connsiteX1" fmla="*/ 85558 w 2015958"/>
                <a:gd name="connsiteY1" fmla="*/ 794084 h 1264653"/>
                <a:gd name="connsiteX2" fmla="*/ 406400 w 2015958"/>
                <a:gd name="connsiteY2" fmla="*/ 205874 h 1264653"/>
                <a:gd name="connsiteX3" fmla="*/ 973221 w 2015958"/>
                <a:gd name="connsiteY3" fmla="*/ 2674 h 1264653"/>
                <a:gd name="connsiteX4" fmla="*/ 1481221 w 2015958"/>
                <a:gd name="connsiteY4" fmla="*/ 189832 h 1264653"/>
                <a:gd name="connsiteX5" fmla="*/ 1807411 w 2015958"/>
                <a:gd name="connsiteY5" fmla="*/ 526717 h 1264653"/>
                <a:gd name="connsiteX6" fmla="*/ 1973179 w 2015958"/>
                <a:gd name="connsiteY6" fmla="*/ 719222 h 1264653"/>
                <a:gd name="connsiteX7" fmla="*/ 1860884 w 2015958"/>
                <a:gd name="connsiteY7" fmla="*/ 799432 h 1264653"/>
                <a:gd name="connsiteX8" fmla="*/ 989263 w 2015958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1860884 w 1973179"/>
                <a:gd name="connsiteY7" fmla="*/ 799432 h 1264653"/>
                <a:gd name="connsiteX8" fmla="*/ 989263 w 1973179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989263 w 1973179"/>
                <a:gd name="connsiteY7" fmla="*/ 1264653 h 1264653"/>
                <a:gd name="connsiteX0" fmla="*/ 989263 w 1941095"/>
                <a:gd name="connsiteY0" fmla="*/ 1264653 h 1264653"/>
                <a:gd name="connsiteX1" fmla="*/ 85558 w 1941095"/>
                <a:gd name="connsiteY1" fmla="*/ 794084 h 1264653"/>
                <a:gd name="connsiteX2" fmla="*/ 406400 w 1941095"/>
                <a:gd name="connsiteY2" fmla="*/ 205874 h 1264653"/>
                <a:gd name="connsiteX3" fmla="*/ 973221 w 1941095"/>
                <a:gd name="connsiteY3" fmla="*/ 2674 h 1264653"/>
                <a:gd name="connsiteX4" fmla="*/ 1481221 w 1941095"/>
                <a:gd name="connsiteY4" fmla="*/ 189832 h 1264653"/>
                <a:gd name="connsiteX5" fmla="*/ 1807411 w 1941095"/>
                <a:gd name="connsiteY5" fmla="*/ 526717 h 1264653"/>
                <a:gd name="connsiteX6" fmla="*/ 1941095 w 1941095"/>
                <a:gd name="connsiteY6" fmla="*/ 740612 h 1264653"/>
                <a:gd name="connsiteX7" fmla="*/ 989263 w 1941095"/>
                <a:gd name="connsiteY7" fmla="*/ 1264653 h 1264653"/>
                <a:gd name="connsiteX0" fmla="*/ 989263 w 1843417"/>
                <a:gd name="connsiteY0" fmla="*/ 1264653 h 2727908"/>
                <a:gd name="connsiteX1" fmla="*/ 85558 w 1843417"/>
                <a:gd name="connsiteY1" fmla="*/ 794084 h 2727908"/>
                <a:gd name="connsiteX2" fmla="*/ 406400 w 1843417"/>
                <a:gd name="connsiteY2" fmla="*/ 205874 h 2727908"/>
                <a:gd name="connsiteX3" fmla="*/ 973221 w 1843417"/>
                <a:gd name="connsiteY3" fmla="*/ 2674 h 2727908"/>
                <a:gd name="connsiteX4" fmla="*/ 1481221 w 1843417"/>
                <a:gd name="connsiteY4" fmla="*/ 189832 h 2727908"/>
                <a:gd name="connsiteX5" fmla="*/ 1807411 w 1843417"/>
                <a:gd name="connsiteY5" fmla="*/ 526717 h 2727908"/>
                <a:gd name="connsiteX6" fmla="*/ 1697255 w 1843417"/>
                <a:gd name="connsiteY6" fmla="*/ 2727908 h 2727908"/>
                <a:gd name="connsiteX7" fmla="*/ 989263 w 1843417"/>
                <a:gd name="connsiteY7" fmla="*/ 1264653 h 2727908"/>
                <a:gd name="connsiteX0" fmla="*/ 1098991 w 1953145"/>
                <a:gd name="connsiteY0" fmla="*/ 1505641 h 2968896"/>
                <a:gd name="connsiteX1" fmla="*/ 85558 w 1953145"/>
                <a:gd name="connsiteY1" fmla="*/ 2924832 h 2968896"/>
                <a:gd name="connsiteX2" fmla="*/ 516128 w 1953145"/>
                <a:gd name="connsiteY2" fmla="*/ 446862 h 2968896"/>
                <a:gd name="connsiteX3" fmla="*/ 1082949 w 1953145"/>
                <a:gd name="connsiteY3" fmla="*/ 243662 h 2968896"/>
                <a:gd name="connsiteX4" fmla="*/ 1590949 w 1953145"/>
                <a:gd name="connsiteY4" fmla="*/ 430820 h 2968896"/>
                <a:gd name="connsiteX5" fmla="*/ 1917139 w 1953145"/>
                <a:gd name="connsiteY5" fmla="*/ 767705 h 2968896"/>
                <a:gd name="connsiteX6" fmla="*/ 1806983 w 1953145"/>
                <a:gd name="connsiteY6" fmla="*/ 2968896 h 2968896"/>
                <a:gd name="connsiteX7" fmla="*/ 1098991 w 1953145"/>
                <a:gd name="connsiteY7" fmla="*/ 1505641 h 2968896"/>
                <a:gd name="connsiteX0" fmla="*/ 1098991 w 1953145"/>
                <a:gd name="connsiteY0" fmla="*/ 1675117 h 3525984"/>
                <a:gd name="connsiteX1" fmla="*/ 85558 w 1953145"/>
                <a:gd name="connsiteY1" fmla="*/ 3094308 h 3525984"/>
                <a:gd name="connsiteX2" fmla="*/ 503936 w 1953145"/>
                <a:gd name="connsiteY2" fmla="*/ 3079122 h 3525984"/>
                <a:gd name="connsiteX3" fmla="*/ 1082949 w 1953145"/>
                <a:gd name="connsiteY3" fmla="*/ 413138 h 3525984"/>
                <a:gd name="connsiteX4" fmla="*/ 1590949 w 1953145"/>
                <a:gd name="connsiteY4" fmla="*/ 600296 h 3525984"/>
                <a:gd name="connsiteX5" fmla="*/ 1917139 w 1953145"/>
                <a:gd name="connsiteY5" fmla="*/ 937181 h 3525984"/>
                <a:gd name="connsiteX6" fmla="*/ 1806983 w 1953145"/>
                <a:gd name="connsiteY6" fmla="*/ 3138372 h 3525984"/>
                <a:gd name="connsiteX7" fmla="*/ 1098991 w 1953145"/>
                <a:gd name="connsiteY7" fmla="*/ 1675117 h 3525984"/>
                <a:gd name="connsiteX0" fmla="*/ 1098991 w 1953145"/>
                <a:gd name="connsiteY0" fmla="*/ 1440616 h 3310591"/>
                <a:gd name="connsiteX1" fmla="*/ 85558 w 1953145"/>
                <a:gd name="connsiteY1" fmla="*/ 2859807 h 3310591"/>
                <a:gd name="connsiteX2" fmla="*/ 503936 w 1953145"/>
                <a:gd name="connsiteY2" fmla="*/ 2844621 h 3310591"/>
                <a:gd name="connsiteX3" fmla="*/ 985413 w 1953145"/>
                <a:gd name="connsiteY3" fmla="*/ 2897453 h 3310591"/>
                <a:gd name="connsiteX4" fmla="*/ 1590949 w 1953145"/>
                <a:gd name="connsiteY4" fmla="*/ 365795 h 3310591"/>
                <a:gd name="connsiteX5" fmla="*/ 1917139 w 1953145"/>
                <a:gd name="connsiteY5" fmla="*/ 702680 h 3310591"/>
                <a:gd name="connsiteX6" fmla="*/ 1806983 w 1953145"/>
                <a:gd name="connsiteY6" fmla="*/ 2903871 h 3310591"/>
                <a:gd name="connsiteX7" fmla="*/ 1098991 w 1953145"/>
                <a:gd name="connsiteY7" fmla="*/ 1440616 h 3310591"/>
                <a:gd name="connsiteX0" fmla="*/ 1098991 w 1989721"/>
                <a:gd name="connsiteY0" fmla="*/ 776187 h 2834746"/>
                <a:gd name="connsiteX1" fmla="*/ 85558 w 1989721"/>
                <a:gd name="connsiteY1" fmla="*/ 2195378 h 2834746"/>
                <a:gd name="connsiteX2" fmla="*/ 503936 w 1989721"/>
                <a:gd name="connsiteY2" fmla="*/ 2180192 h 2834746"/>
                <a:gd name="connsiteX3" fmla="*/ 985413 w 1989721"/>
                <a:gd name="connsiteY3" fmla="*/ 2233024 h 2834746"/>
                <a:gd name="connsiteX4" fmla="*/ 1371493 w 1989721"/>
                <a:gd name="connsiteY4" fmla="*/ 2468950 h 2834746"/>
                <a:gd name="connsiteX5" fmla="*/ 1917139 w 1989721"/>
                <a:gd name="connsiteY5" fmla="*/ 38251 h 2834746"/>
                <a:gd name="connsiteX6" fmla="*/ 1806983 w 1989721"/>
                <a:gd name="connsiteY6" fmla="*/ 2239442 h 2834746"/>
                <a:gd name="connsiteX7" fmla="*/ 1098991 w 1989721"/>
                <a:gd name="connsiteY7" fmla="*/ 776187 h 2834746"/>
                <a:gd name="connsiteX0" fmla="*/ 1098991 w 1806983"/>
                <a:gd name="connsiteY0" fmla="*/ 0 h 1719144"/>
                <a:gd name="connsiteX1" fmla="*/ 85558 w 1806983"/>
                <a:gd name="connsiteY1" fmla="*/ 1419191 h 1719144"/>
                <a:gd name="connsiteX2" fmla="*/ 503936 w 1806983"/>
                <a:gd name="connsiteY2" fmla="*/ 1404005 h 1719144"/>
                <a:gd name="connsiteX3" fmla="*/ 985413 w 1806983"/>
                <a:gd name="connsiteY3" fmla="*/ 1456837 h 1719144"/>
                <a:gd name="connsiteX4" fmla="*/ 1371493 w 1806983"/>
                <a:gd name="connsiteY4" fmla="*/ 1692763 h 1719144"/>
                <a:gd name="connsiteX5" fmla="*/ 1673299 w 1806983"/>
                <a:gd name="connsiteY5" fmla="*/ 1615120 h 1719144"/>
                <a:gd name="connsiteX6" fmla="*/ 1806983 w 1806983"/>
                <a:gd name="connsiteY6" fmla="*/ 1463255 h 1719144"/>
                <a:gd name="connsiteX7" fmla="*/ 1098991 w 1806983"/>
                <a:gd name="connsiteY7" fmla="*/ 0 h 1719144"/>
                <a:gd name="connsiteX0" fmla="*/ 1098991 w 1806983"/>
                <a:gd name="connsiteY0" fmla="*/ 0 h 1712227"/>
                <a:gd name="connsiteX1" fmla="*/ 85558 w 1806983"/>
                <a:gd name="connsiteY1" fmla="*/ 1419191 h 1712227"/>
                <a:gd name="connsiteX2" fmla="*/ 503936 w 1806983"/>
                <a:gd name="connsiteY2" fmla="*/ 1404005 h 1712227"/>
                <a:gd name="connsiteX3" fmla="*/ 680613 w 1806983"/>
                <a:gd name="connsiteY3" fmla="*/ 1664101 h 1712227"/>
                <a:gd name="connsiteX4" fmla="*/ 1371493 w 1806983"/>
                <a:gd name="connsiteY4" fmla="*/ 1692763 h 1712227"/>
                <a:gd name="connsiteX5" fmla="*/ 1673299 w 1806983"/>
                <a:gd name="connsiteY5" fmla="*/ 1615120 h 1712227"/>
                <a:gd name="connsiteX6" fmla="*/ 1806983 w 1806983"/>
                <a:gd name="connsiteY6" fmla="*/ 1463255 h 1712227"/>
                <a:gd name="connsiteX7" fmla="*/ 1098991 w 1806983"/>
                <a:gd name="connsiteY7" fmla="*/ 0 h 1712227"/>
                <a:gd name="connsiteX0" fmla="*/ 1098991 w 1806983"/>
                <a:gd name="connsiteY0" fmla="*/ 0 h 1725239"/>
                <a:gd name="connsiteX1" fmla="*/ 85558 w 1806983"/>
                <a:gd name="connsiteY1" fmla="*/ 1419191 h 1725239"/>
                <a:gd name="connsiteX2" fmla="*/ 272288 w 1806983"/>
                <a:gd name="connsiteY2" fmla="*/ 1684421 h 1725239"/>
                <a:gd name="connsiteX3" fmla="*/ 680613 w 1806983"/>
                <a:gd name="connsiteY3" fmla="*/ 1664101 h 1725239"/>
                <a:gd name="connsiteX4" fmla="*/ 1371493 w 1806983"/>
                <a:gd name="connsiteY4" fmla="*/ 1692763 h 1725239"/>
                <a:gd name="connsiteX5" fmla="*/ 1673299 w 1806983"/>
                <a:gd name="connsiteY5" fmla="*/ 1615120 h 1725239"/>
                <a:gd name="connsiteX6" fmla="*/ 1806983 w 1806983"/>
                <a:gd name="connsiteY6" fmla="*/ 1463255 h 1725239"/>
                <a:gd name="connsiteX7" fmla="*/ 1098991 w 1806983"/>
                <a:gd name="connsiteY7" fmla="*/ 0 h 1725239"/>
                <a:gd name="connsiteX0" fmla="*/ 1098991 w 1806983"/>
                <a:gd name="connsiteY0" fmla="*/ 0 h 1700926"/>
                <a:gd name="connsiteX1" fmla="*/ 85558 w 1806983"/>
                <a:gd name="connsiteY1" fmla="*/ 1419191 h 1700926"/>
                <a:gd name="connsiteX2" fmla="*/ 345440 w 1806983"/>
                <a:gd name="connsiteY2" fmla="*/ 1660037 h 1700926"/>
                <a:gd name="connsiteX3" fmla="*/ 680613 w 1806983"/>
                <a:gd name="connsiteY3" fmla="*/ 1664101 h 1700926"/>
                <a:gd name="connsiteX4" fmla="*/ 1371493 w 1806983"/>
                <a:gd name="connsiteY4" fmla="*/ 1692763 h 1700926"/>
                <a:gd name="connsiteX5" fmla="*/ 1673299 w 1806983"/>
                <a:gd name="connsiteY5" fmla="*/ 1615120 h 1700926"/>
                <a:gd name="connsiteX6" fmla="*/ 1806983 w 1806983"/>
                <a:gd name="connsiteY6" fmla="*/ 1463255 h 1700926"/>
                <a:gd name="connsiteX7" fmla="*/ 1098991 w 1806983"/>
                <a:gd name="connsiteY7" fmla="*/ 0 h 1700926"/>
                <a:gd name="connsiteX0" fmla="*/ 1098991 w 1806983"/>
                <a:gd name="connsiteY0" fmla="*/ 0 h 1779283"/>
                <a:gd name="connsiteX1" fmla="*/ 85558 w 1806983"/>
                <a:gd name="connsiteY1" fmla="*/ 1419191 h 1779283"/>
                <a:gd name="connsiteX2" fmla="*/ 345440 w 1806983"/>
                <a:gd name="connsiteY2" fmla="*/ 1660037 h 1779283"/>
                <a:gd name="connsiteX3" fmla="*/ 875685 w 1806983"/>
                <a:gd name="connsiteY3" fmla="*/ 1773829 h 1779283"/>
                <a:gd name="connsiteX4" fmla="*/ 1371493 w 1806983"/>
                <a:gd name="connsiteY4" fmla="*/ 1692763 h 1779283"/>
                <a:gd name="connsiteX5" fmla="*/ 1673299 w 1806983"/>
                <a:gd name="connsiteY5" fmla="*/ 1615120 h 1779283"/>
                <a:gd name="connsiteX6" fmla="*/ 1806983 w 1806983"/>
                <a:gd name="connsiteY6" fmla="*/ 1463255 h 1779283"/>
                <a:gd name="connsiteX7" fmla="*/ 1098991 w 1806983"/>
                <a:gd name="connsiteY7" fmla="*/ 0 h 1779283"/>
                <a:gd name="connsiteX0" fmla="*/ 1098991 w 1806983"/>
                <a:gd name="connsiteY0" fmla="*/ 0 h 1787411"/>
                <a:gd name="connsiteX1" fmla="*/ 85558 w 1806983"/>
                <a:gd name="connsiteY1" fmla="*/ 1419191 h 1787411"/>
                <a:gd name="connsiteX2" fmla="*/ 345440 w 1806983"/>
                <a:gd name="connsiteY2" fmla="*/ 1660037 h 1787411"/>
                <a:gd name="connsiteX3" fmla="*/ 875685 w 1806983"/>
                <a:gd name="connsiteY3" fmla="*/ 1773829 h 1787411"/>
                <a:gd name="connsiteX4" fmla="*/ 1334917 w 1806983"/>
                <a:gd name="connsiteY4" fmla="*/ 1741531 h 1787411"/>
                <a:gd name="connsiteX5" fmla="*/ 1673299 w 1806983"/>
                <a:gd name="connsiteY5" fmla="*/ 1615120 h 1787411"/>
                <a:gd name="connsiteX6" fmla="*/ 1806983 w 1806983"/>
                <a:gd name="connsiteY6" fmla="*/ 1463255 h 1787411"/>
                <a:gd name="connsiteX7" fmla="*/ 1098991 w 1806983"/>
                <a:gd name="connsiteY7" fmla="*/ 0 h 1787411"/>
                <a:gd name="connsiteX0" fmla="*/ 928303 w 1806983"/>
                <a:gd name="connsiteY0" fmla="*/ 0 h 1958099"/>
                <a:gd name="connsiteX1" fmla="*/ 85558 w 1806983"/>
                <a:gd name="connsiteY1" fmla="*/ 1589879 h 1958099"/>
                <a:gd name="connsiteX2" fmla="*/ 345440 w 1806983"/>
                <a:gd name="connsiteY2" fmla="*/ 1830725 h 1958099"/>
                <a:gd name="connsiteX3" fmla="*/ 875685 w 1806983"/>
                <a:gd name="connsiteY3" fmla="*/ 1944517 h 1958099"/>
                <a:gd name="connsiteX4" fmla="*/ 1334917 w 1806983"/>
                <a:gd name="connsiteY4" fmla="*/ 1912219 h 1958099"/>
                <a:gd name="connsiteX5" fmla="*/ 1673299 w 1806983"/>
                <a:gd name="connsiteY5" fmla="*/ 1785808 h 1958099"/>
                <a:gd name="connsiteX6" fmla="*/ 1806983 w 1806983"/>
                <a:gd name="connsiteY6" fmla="*/ 1633943 h 1958099"/>
                <a:gd name="connsiteX7" fmla="*/ 928303 w 1806983"/>
                <a:gd name="connsiteY7" fmla="*/ 0 h 1958099"/>
                <a:gd name="connsiteX0" fmla="*/ 999004 w 1877684"/>
                <a:gd name="connsiteY0" fmla="*/ 0 h 1958099"/>
                <a:gd name="connsiteX1" fmla="*/ 85558 w 1877684"/>
                <a:gd name="connsiteY1" fmla="*/ 1684147 h 1958099"/>
                <a:gd name="connsiteX2" fmla="*/ 416141 w 1877684"/>
                <a:gd name="connsiteY2" fmla="*/ 1830725 h 1958099"/>
                <a:gd name="connsiteX3" fmla="*/ 946386 w 1877684"/>
                <a:gd name="connsiteY3" fmla="*/ 1944517 h 1958099"/>
                <a:gd name="connsiteX4" fmla="*/ 1405618 w 1877684"/>
                <a:gd name="connsiteY4" fmla="*/ 1912219 h 1958099"/>
                <a:gd name="connsiteX5" fmla="*/ 1744000 w 1877684"/>
                <a:gd name="connsiteY5" fmla="*/ 1785808 h 1958099"/>
                <a:gd name="connsiteX6" fmla="*/ 1877684 w 1877684"/>
                <a:gd name="connsiteY6" fmla="*/ 1633943 h 1958099"/>
                <a:gd name="connsiteX7" fmla="*/ 999004 w 1877684"/>
                <a:gd name="connsiteY7" fmla="*/ 0 h 1958099"/>
                <a:gd name="connsiteX0" fmla="*/ 239143 w 1700686"/>
                <a:gd name="connsiteY0" fmla="*/ 1830725 h 1958099"/>
                <a:gd name="connsiteX1" fmla="*/ 769388 w 1700686"/>
                <a:gd name="connsiteY1" fmla="*/ 1944517 h 1958099"/>
                <a:gd name="connsiteX2" fmla="*/ 1228620 w 1700686"/>
                <a:gd name="connsiteY2" fmla="*/ 1912219 h 1958099"/>
                <a:gd name="connsiteX3" fmla="*/ 1567002 w 1700686"/>
                <a:gd name="connsiteY3" fmla="*/ 1785808 h 1958099"/>
                <a:gd name="connsiteX4" fmla="*/ 1700686 w 1700686"/>
                <a:gd name="connsiteY4" fmla="*/ 1633943 h 1958099"/>
                <a:gd name="connsiteX5" fmla="*/ 822006 w 1700686"/>
                <a:gd name="connsiteY5" fmla="*/ 0 h 1958099"/>
                <a:gd name="connsiteX6" fmla="*/ 0 w 1700686"/>
                <a:gd name="connsiteY6" fmla="*/ 1775587 h 1958099"/>
                <a:gd name="connsiteX0" fmla="*/ 333411 w 1794954"/>
                <a:gd name="connsiteY0" fmla="*/ 1830725 h 1958099"/>
                <a:gd name="connsiteX1" fmla="*/ 863656 w 1794954"/>
                <a:gd name="connsiteY1" fmla="*/ 1944517 h 1958099"/>
                <a:gd name="connsiteX2" fmla="*/ 1322888 w 1794954"/>
                <a:gd name="connsiteY2" fmla="*/ 1912219 h 1958099"/>
                <a:gd name="connsiteX3" fmla="*/ 1661270 w 1794954"/>
                <a:gd name="connsiteY3" fmla="*/ 1785808 h 1958099"/>
                <a:gd name="connsiteX4" fmla="*/ 1794954 w 1794954"/>
                <a:gd name="connsiteY4" fmla="*/ 1633943 h 1958099"/>
                <a:gd name="connsiteX5" fmla="*/ 916274 w 1794954"/>
                <a:gd name="connsiteY5" fmla="*/ 0 h 1958099"/>
                <a:gd name="connsiteX6" fmla="*/ 0 w 1794954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661270 w 1799667"/>
                <a:gd name="connsiteY3" fmla="*/ 1785808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595283 w 1799667"/>
                <a:gd name="connsiteY3" fmla="*/ 1856509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62027"/>
                <a:gd name="connsiteX1" fmla="*/ 863656 w 1799667"/>
                <a:gd name="connsiteY1" fmla="*/ 1944517 h 1962027"/>
                <a:gd name="connsiteX2" fmla="*/ 1289894 w 1799667"/>
                <a:gd name="connsiteY2" fmla="*/ 1935786 h 1962027"/>
                <a:gd name="connsiteX3" fmla="*/ 1595283 w 1799667"/>
                <a:gd name="connsiteY3" fmla="*/ 1856509 h 1962027"/>
                <a:gd name="connsiteX4" fmla="*/ 1799667 w 1799667"/>
                <a:gd name="connsiteY4" fmla="*/ 1775345 h 1962027"/>
                <a:gd name="connsiteX5" fmla="*/ 916274 w 1799667"/>
                <a:gd name="connsiteY5" fmla="*/ 0 h 1962027"/>
                <a:gd name="connsiteX6" fmla="*/ 0 w 1799667"/>
                <a:gd name="connsiteY6" fmla="*/ 1695459 h 1962027"/>
                <a:gd name="connsiteX0" fmla="*/ 333411 w 1799667"/>
                <a:gd name="connsiteY0" fmla="*/ 1844866 h 1976168"/>
                <a:gd name="connsiteX1" fmla="*/ 863656 w 1799667"/>
                <a:gd name="connsiteY1" fmla="*/ 1958658 h 1976168"/>
                <a:gd name="connsiteX2" fmla="*/ 1289894 w 1799667"/>
                <a:gd name="connsiteY2" fmla="*/ 1949927 h 1976168"/>
                <a:gd name="connsiteX3" fmla="*/ 1595283 w 1799667"/>
                <a:gd name="connsiteY3" fmla="*/ 1870650 h 1976168"/>
                <a:gd name="connsiteX4" fmla="*/ 1799667 w 1799667"/>
                <a:gd name="connsiteY4" fmla="*/ 1789486 h 1976168"/>
                <a:gd name="connsiteX5" fmla="*/ 996402 w 1799667"/>
                <a:gd name="connsiteY5" fmla="*/ 0 h 1976168"/>
                <a:gd name="connsiteX6" fmla="*/ 0 w 1799667"/>
                <a:gd name="connsiteY6" fmla="*/ 1709600 h 1976168"/>
                <a:gd name="connsiteX0" fmla="*/ 333411 w 2622002"/>
                <a:gd name="connsiteY0" fmla="*/ 930466 h 1061768"/>
                <a:gd name="connsiteX1" fmla="*/ 863656 w 2622002"/>
                <a:gd name="connsiteY1" fmla="*/ 1044258 h 1061768"/>
                <a:gd name="connsiteX2" fmla="*/ 1289894 w 2622002"/>
                <a:gd name="connsiteY2" fmla="*/ 1035527 h 1061768"/>
                <a:gd name="connsiteX3" fmla="*/ 1595283 w 2622002"/>
                <a:gd name="connsiteY3" fmla="*/ 956250 h 1061768"/>
                <a:gd name="connsiteX4" fmla="*/ 1799667 w 2622002"/>
                <a:gd name="connsiteY4" fmla="*/ 875086 h 1061768"/>
                <a:gd name="connsiteX5" fmla="*/ 2622002 w 2622002"/>
                <a:gd name="connsiteY5" fmla="*/ 0 h 1061768"/>
                <a:gd name="connsiteX6" fmla="*/ 0 w 2622002"/>
                <a:gd name="connsiteY6" fmla="*/ 795200 h 1061768"/>
                <a:gd name="connsiteX0" fmla="*/ 0 w 2288591"/>
                <a:gd name="connsiteY0" fmla="*/ 1726999 h 1858301"/>
                <a:gd name="connsiteX1" fmla="*/ 530245 w 2288591"/>
                <a:gd name="connsiteY1" fmla="*/ 1840791 h 1858301"/>
                <a:gd name="connsiteX2" fmla="*/ 956483 w 2288591"/>
                <a:gd name="connsiteY2" fmla="*/ 1832060 h 1858301"/>
                <a:gd name="connsiteX3" fmla="*/ 1261872 w 2288591"/>
                <a:gd name="connsiteY3" fmla="*/ 1752783 h 1858301"/>
                <a:gd name="connsiteX4" fmla="*/ 1466256 w 2288591"/>
                <a:gd name="connsiteY4" fmla="*/ 1671619 h 1858301"/>
                <a:gd name="connsiteX5" fmla="*/ 2288591 w 2288591"/>
                <a:gd name="connsiteY5" fmla="*/ 796533 h 1858301"/>
                <a:gd name="connsiteX6" fmla="*/ 1506678 w 2288591"/>
                <a:gd name="connsiteY6" fmla="*/ 0 h 1858301"/>
                <a:gd name="connsiteX0" fmla="*/ 203020 w 1802989"/>
                <a:gd name="connsiteY0" fmla="*/ 0 h 2212221"/>
                <a:gd name="connsiteX1" fmla="*/ 44643 w 1802989"/>
                <a:gd name="connsiteY1" fmla="*/ 1897437 h 2212221"/>
                <a:gd name="connsiteX2" fmla="*/ 470881 w 1802989"/>
                <a:gd name="connsiteY2" fmla="*/ 1888706 h 2212221"/>
                <a:gd name="connsiteX3" fmla="*/ 776270 w 1802989"/>
                <a:gd name="connsiteY3" fmla="*/ 1809429 h 2212221"/>
                <a:gd name="connsiteX4" fmla="*/ 980654 w 1802989"/>
                <a:gd name="connsiteY4" fmla="*/ 1728265 h 2212221"/>
                <a:gd name="connsiteX5" fmla="*/ 1802989 w 1802989"/>
                <a:gd name="connsiteY5" fmla="*/ 853179 h 2212221"/>
                <a:gd name="connsiteX6" fmla="*/ 1021076 w 1802989"/>
                <a:gd name="connsiteY6" fmla="*/ 56646 h 2212221"/>
                <a:gd name="connsiteX0" fmla="*/ 1162576 w 2762545"/>
                <a:gd name="connsiteY0" fmla="*/ 0 h 2041490"/>
                <a:gd name="connsiteX1" fmla="*/ 44643 w 2762545"/>
                <a:gd name="connsiteY1" fmla="*/ 892726 h 2041490"/>
                <a:gd name="connsiteX2" fmla="*/ 1430437 w 2762545"/>
                <a:gd name="connsiteY2" fmla="*/ 1888706 h 2041490"/>
                <a:gd name="connsiteX3" fmla="*/ 1735826 w 2762545"/>
                <a:gd name="connsiteY3" fmla="*/ 1809429 h 2041490"/>
                <a:gd name="connsiteX4" fmla="*/ 1940210 w 2762545"/>
                <a:gd name="connsiteY4" fmla="*/ 1728265 h 2041490"/>
                <a:gd name="connsiteX5" fmla="*/ 2762545 w 2762545"/>
                <a:gd name="connsiteY5" fmla="*/ 853179 h 2041490"/>
                <a:gd name="connsiteX6" fmla="*/ 1980632 w 2762545"/>
                <a:gd name="connsiteY6" fmla="*/ 56646 h 2041490"/>
                <a:gd name="connsiteX0" fmla="*/ 1526714 w 3126683"/>
                <a:gd name="connsiteY0" fmla="*/ 0 h 2052779"/>
                <a:gd name="connsiteX1" fmla="*/ 408781 w 3126683"/>
                <a:gd name="connsiteY1" fmla="*/ 892726 h 2052779"/>
                <a:gd name="connsiteX2" fmla="*/ 281864 w 3126683"/>
                <a:gd name="connsiteY2" fmla="*/ 1899995 h 2052779"/>
                <a:gd name="connsiteX3" fmla="*/ 2099964 w 3126683"/>
                <a:gd name="connsiteY3" fmla="*/ 1809429 h 2052779"/>
                <a:gd name="connsiteX4" fmla="*/ 2304348 w 3126683"/>
                <a:gd name="connsiteY4" fmla="*/ 1728265 h 2052779"/>
                <a:gd name="connsiteX5" fmla="*/ 3126683 w 3126683"/>
                <a:gd name="connsiteY5" fmla="*/ 853179 h 2052779"/>
                <a:gd name="connsiteX6" fmla="*/ 2344770 w 3126683"/>
                <a:gd name="connsiteY6" fmla="*/ 56646 h 2052779"/>
                <a:gd name="connsiteX0" fmla="*/ 1603920 w 3203889"/>
                <a:gd name="connsiteY0" fmla="*/ 0 h 2425073"/>
                <a:gd name="connsiteX1" fmla="*/ 485987 w 3203889"/>
                <a:gd name="connsiteY1" fmla="*/ 892726 h 2425073"/>
                <a:gd name="connsiteX2" fmla="*/ 359070 w 3203889"/>
                <a:gd name="connsiteY2" fmla="*/ 1899995 h 2425073"/>
                <a:gd name="connsiteX3" fmla="*/ 337081 w 3203889"/>
                <a:gd name="connsiteY3" fmla="*/ 2396451 h 2425073"/>
                <a:gd name="connsiteX4" fmla="*/ 2381554 w 3203889"/>
                <a:gd name="connsiteY4" fmla="*/ 1728265 h 2425073"/>
                <a:gd name="connsiteX5" fmla="*/ 3203889 w 3203889"/>
                <a:gd name="connsiteY5" fmla="*/ 853179 h 2425073"/>
                <a:gd name="connsiteX6" fmla="*/ 2421976 w 3203889"/>
                <a:gd name="connsiteY6" fmla="*/ 56646 h 2425073"/>
                <a:gd name="connsiteX0" fmla="*/ 1325408 w 2925377"/>
                <a:gd name="connsiteY0" fmla="*/ 0 h 2778132"/>
                <a:gd name="connsiteX1" fmla="*/ 207475 w 2925377"/>
                <a:gd name="connsiteY1" fmla="*/ 892726 h 2778132"/>
                <a:gd name="connsiteX2" fmla="*/ 80558 w 2925377"/>
                <a:gd name="connsiteY2" fmla="*/ 1899995 h 2778132"/>
                <a:gd name="connsiteX3" fmla="*/ 58569 w 2925377"/>
                <a:gd name="connsiteY3" fmla="*/ 2396451 h 2778132"/>
                <a:gd name="connsiteX4" fmla="*/ 183931 w 2925377"/>
                <a:gd name="connsiteY4" fmla="*/ 2778132 h 2778132"/>
                <a:gd name="connsiteX5" fmla="*/ 2925377 w 2925377"/>
                <a:gd name="connsiteY5" fmla="*/ 853179 h 2778132"/>
                <a:gd name="connsiteX6" fmla="*/ 2143464 w 2925377"/>
                <a:gd name="connsiteY6" fmla="*/ 56646 h 2778132"/>
                <a:gd name="connsiteX0" fmla="*/ 1349620 w 2949589"/>
                <a:gd name="connsiteY0" fmla="*/ 0 h 3434187"/>
                <a:gd name="connsiteX1" fmla="*/ 231687 w 2949589"/>
                <a:gd name="connsiteY1" fmla="*/ 892726 h 3434187"/>
                <a:gd name="connsiteX2" fmla="*/ 104770 w 2949589"/>
                <a:gd name="connsiteY2" fmla="*/ 1899995 h 3434187"/>
                <a:gd name="connsiteX3" fmla="*/ 82781 w 2949589"/>
                <a:gd name="connsiteY3" fmla="*/ 2396451 h 3434187"/>
                <a:gd name="connsiteX4" fmla="*/ 208143 w 2949589"/>
                <a:gd name="connsiteY4" fmla="*/ 2778132 h 3434187"/>
                <a:gd name="connsiteX5" fmla="*/ 710752 w 2949589"/>
                <a:gd name="connsiteY5" fmla="*/ 3434187 h 3434187"/>
                <a:gd name="connsiteX6" fmla="*/ 2949589 w 2949589"/>
                <a:gd name="connsiteY6" fmla="*/ 853179 h 3434187"/>
                <a:gd name="connsiteX7" fmla="*/ 2167676 w 2949589"/>
                <a:gd name="connsiteY7" fmla="*/ 56646 h 3434187"/>
                <a:gd name="connsiteX0" fmla="*/ 1406064 w 3006033"/>
                <a:gd name="connsiteY0" fmla="*/ 0 h 3434187"/>
                <a:gd name="connsiteX1" fmla="*/ 288131 w 3006033"/>
                <a:gd name="connsiteY1" fmla="*/ 892726 h 3434187"/>
                <a:gd name="connsiteX2" fmla="*/ 161214 w 3006033"/>
                <a:gd name="connsiteY2" fmla="*/ 1899995 h 3434187"/>
                <a:gd name="connsiteX3" fmla="*/ 139225 w 3006033"/>
                <a:gd name="connsiteY3" fmla="*/ 2396451 h 3434187"/>
                <a:gd name="connsiteX4" fmla="*/ 208143 w 3006033"/>
                <a:gd name="connsiteY4" fmla="*/ 2924888 h 3434187"/>
                <a:gd name="connsiteX5" fmla="*/ 767196 w 3006033"/>
                <a:gd name="connsiteY5" fmla="*/ 3434187 h 3434187"/>
                <a:gd name="connsiteX6" fmla="*/ 3006033 w 3006033"/>
                <a:gd name="connsiteY6" fmla="*/ 853179 h 3434187"/>
                <a:gd name="connsiteX7" fmla="*/ 2224120 w 3006033"/>
                <a:gd name="connsiteY7" fmla="*/ 56646 h 3434187"/>
                <a:gd name="connsiteX0" fmla="*/ 1406064 w 3006033"/>
                <a:gd name="connsiteY0" fmla="*/ 0 h 3434187"/>
                <a:gd name="connsiteX1" fmla="*/ 288131 w 3006033"/>
                <a:gd name="connsiteY1" fmla="*/ 892726 h 3434187"/>
                <a:gd name="connsiteX2" fmla="*/ 161214 w 3006033"/>
                <a:gd name="connsiteY2" fmla="*/ 1899995 h 3434187"/>
                <a:gd name="connsiteX3" fmla="*/ 139225 w 3006033"/>
                <a:gd name="connsiteY3" fmla="*/ 2396451 h 3434187"/>
                <a:gd name="connsiteX4" fmla="*/ 208143 w 3006033"/>
                <a:gd name="connsiteY4" fmla="*/ 2924888 h 3434187"/>
                <a:gd name="connsiteX5" fmla="*/ 767196 w 3006033"/>
                <a:gd name="connsiteY5" fmla="*/ 3434187 h 3434187"/>
                <a:gd name="connsiteX6" fmla="*/ 3006033 w 3006033"/>
                <a:gd name="connsiteY6" fmla="*/ 853179 h 3434187"/>
                <a:gd name="connsiteX7" fmla="*/ 2630520 w 3006033"/>
                <a:gd name="connsiteY7" fmla="*/ 440468 h 3434187"/>
                <a:gd name="connsiteX0" fmla="*/ 1868908 w 3006033"/>
                <a:gd name="connsiteY0" fmla="*/ 0 h 3208409"/>
                <a:gd name="connsiteX1" fmla="*/ 288131 w 3006033"/>
                <a:gd name="connsiteY1" fmla="*/ 666948 h 3208409"/>
                <a:gd name="connsiteX2" fmla="*/ 161214 w 3006033"/>
                <a:gd name="connsiteY2" fmla="*/ 1674217 h 3208409"/>
                <a:gd name="connsiteX3" fmla="*/ 139225 w 3006033"/>
                <a:gd name="connsiteY3" fmla="*/ 2170673 h 3208409"/>
                <a:gd name="connsiteX4" fmla="*/ 208143 w 3006033"/>
                <a:gd name="connsiteY4" fmla="*/ 2699110 h 3208409"/>
                <a:gd name="connsiteX5" fmla="*/ 767196 w 3006033"/>
                <a:gd name="connsiteY5" fmla="*/ 3208409 h 3208409"/>
                <a:gd name="connsiteX6" fmla="*/ 3006033 w 3006033"/>
                <a:gd name="connsiteY6" fmla="*/ 627401 h 3208409"/>
                <a:gd name="connsiteX7" fmla="*/ 2630520 w 3006033"/>
                <a:gd name="connsiteY7" fmla="*/ 214690 h 3208409"/>
                <a:gd name="connsiteX0" fmla="*/ 1868908 w 3006033"/>
                <a:gd name="connsiteY0" fmla="*/ 0 h 3208409"/>
                <a:gd name="connsiteX1" fmla="*/ 288131 w 3006033"/>
                <a:gd name="connsiteY1" fmla="*/ 666948 h 3208409"/>
                <a:gd name="connsiteX2" fmla="*/ 161214 w 3006033"/>
                <a:gd name="connsiteY2" fmla="*/ 1674217 h 3208409"/>
                <a:gd name="connsiteX3" fmla="*/ 139225 w 3006033"/>
                <a:gd name="connsiteY3" fmla="*/ 2170673 h 3208409"/>
                <a:gd name="connsiteX4" fmla="*/ 208143 w 3006033"/>
                <a:gd name="connsiteY4" fmla="*/ 2699110 h 3208409"/>
                <a:gd name="connsiteX5" fmla="*/ 767196 w 3006033"/>
                <a:gd name="connsiteY5" fmla="*/ 3208409 h 3208409"/>
                <a:gd name="connsiteX6" fmla="*/ 3006033 w 3006033"/>
                <a:gd name="connsiteY6" fmla="*/ 627401 h 3208409"/>
                <a:gd name="connsiteX7" fmla="*/ 2630520 w 3006033"/>
                <a:gd name="connsiteY7" fmla="*/ 214690 h 3208409"/>
                <a:gd name="connsiteX8" fmla="*/ 1868908 w 3006033"/>
                <a:gd name="connsiteY8" fmla="*/ 0 h 3208409"/>
                <a:gd name="connsiteX0" fmla="*/ 1868908 w 3006033"/>
                <a:gd name="connsiteY0" fmla="*/ 75376 h 3283785"/>
                <a:gd name="connsiteX1" fmla="*/ 288131 w 3006033"/>
                <a:gd name="connsiteY1" fmla="*/ 742324 h 3283785"/>
                <a:gd name="connsiteX2" fmla="*/ 161214 w 3006033"/>
                <a:gd name="connsiteY2" fmla="*/ 1749593 h 3283785"/>
                <a:gd name="connsiteX3" fmla="*/ 139225 w 3006033"/>
                <a:gd name="connsiteY3" fmla="*/ 2246049 h 3283785"/>
                <a:gd name="connsiteX4" fmla="*/ 208143 w 3006033"/>
                <a:gd name="connsiteY4" fmla="*/ 2774486 h 3283785"/>
                <a:gd name="connsiteX5" fmla="*/ 767196 w 3006033"/>
                <a:gd name="connsiteY5" fmla="*/ 3283785 h 3283785"/>
                <a:gd name="connsiteX6" fmla="*/ 3006033 w 3006033"/>
                <a:gd name="connsiteY6" fmla="*/ 702777 h 3283785"/>
                <a:gd name="connsiteX7" fmla="*/ 2630520 w 3006033"/>
                <a:gd name="connsiteY7" fmla="*/ 290066 h 3283785"/>
                <a:gd name="connsiteX8" fmla="*/ 1868908 w 3006033"/>
                <a:gd name="connsiteY8" fmla="*/ 75376 h 3283785"/>
                <a:gd name="connsiteX0" fmla="*/ 1869057 w 3006182"/>
                <a:gd name="connsiteY0" fmla="*/ 75376 h 3283785"/>
                <a:gd name="connsiteX1" fmla="*/ 288280 w 3006182"/>
                <a:gd name="connsiteY1" fmla="*/ 742324 h 3283785"/>
                <a:gd name="connsiteX2" fmla="*/ 139374 w 3006182"/>
                <a:gd name="connsiteY2" fmla="*/ 2246049 h 3283785"/>
                <a:gd name="connsiteX3" fmla="*/ 208292 w 3006182"/>
                <a:gd name="connsiteY3" fmla="*/ 2774486 h 3283785"/>
                <a:gd name="connsiteX4" fmla="*/ 767345 w 3006182"/>
                <a:gd name="connsiteY4" fmla="*/ 3283785 h 3283785"/>
                <a:gd name="connsiteX5" fmla="*/ 3006182 w 3006182"/>
                <a:gd name="connsiteY5" fmla="*/ 702777 h 3283785"/>
                <a:gd name="connsiteX6" fmla="*/ 2630669 w 3006182"/>
                <a:gd name="connsiteY6" fmla="*/ 290066 h 3283785"/>
                <a:gd name="connsiteX7" fmla="*/ 1869057 w 3006182"/>
                <a:gd name="connsiteY7" fmla="*/ 75376 h 3283785"/>
                <a:gd name="connsiteX0" fmla="*/ 1857571 w 2994696"/>
                <a:gd name="connsiteY0" fmla="*/ 75376 h 3283785"/>
                <a:gd name="connsiteX1" fmla="*/ 276794 w 2994696"/>
                <a:gd name="connsiteY1" fmla="*/ 742324 h 3283785"/>
                <a:gd name="connsiteX2" fmla="*/ 196806 w 2994696"/>
                <a:gd name="connsiteY2" fmla="*/ 2774486 h 3283785"/>
                <a:gd name="connsiteX3" fmla="*/ 755859 w 2994696"/>
                <a:gd name="connsiteY3" fmla="*/ 3283785 h 3283785"/>
                <a:gd name="connsiteX4" fmla="*/ 2994696 w 2994696"/>
                <a:gd name="connsiteY4" fmla="*/ 702777 h 3283785"/>
                <a:gd name="connsiteX5" fmla="*/ 2619183 w 2994696"/>
                <a:gd name="connsiteY5" fmla="*/ 290066 h 3283785"/>
                <a:gd name="connsiteX6" fmla="*/ 1857571 w 2994696"/>
                <a:gd name="connsiteY6" fmla="*/ 75376 h 3283785"/>
                <a:gd name="connsiteX0" fmla="*/ 2619183 w 2994696"/>
                <a:gd name="connsiteY0" fmla="*/ 0 h 2993719"/>
                <a:gd name="connsiteX1" fmla="*/ 276794 w 2994696"/>
                <a:gd name="connsiteY1" fmla="*/ 452258 h 2993719"/>
                <a:gd name="connsiteX2" fmla="*/ 196806 w 2994696"/>
                <a:gd name="connsiteY2" fmla="*/ 2484420 h 2993719"/>
                <a:gd name="connsiteX3" fmla="*/ 755859 w 2994696"/>
                <a:gd name="connsiteY3" fmla="*/ 2993719 h 2993719"/>
                <a:gd name="connsiteX4" fmla="*/ 2994696 w 2994696"/>
                <a:gd name="connsiteY4" fmla="*/ 412711 h 2993719"/>
                <a:gd name="connsiteX5" fmla="*/ 2619183 w 2994696"/>
                <a:gd name="connsiteY5" fmla="*/ 0 h 2993719"/>
                <a:gd name="connsiteX0" fmla="*/ 2495005 w 2994696"/>
                <a:gd name="connsiteY0" fmla="*/ 0 h 3095319"/>
                <a:gd name="connsiteX1" fmla="*/ 276794 w 2994696"/>
                <a:gd name="connsiteY1" fmla="*/ 553858 h 3095319"/>
                <a:gd name="connsiteX2" fmla="*/ 196806 w 2994696"/>
                <a:gd name="connsiteY2" fmla="*/ 2586020 h 3095319"/>
                <a:gd name="connsiteX3" fmla="*/ 755859 w 2994696"/>
                <a:gd name="connsiteY3" fmla="*/ 3095319 h 3095319"/>
                <a:gd name="connsiteX4" fmla="*/ 2994696 w 2994696"/>
                <a:gd name="connsiteY4" fmla="*/ 514311 h 3095319"/>
                <a:gd name="connsiteX5" fmla="*/ 2495005 w 2994696"/>
                <a:gd name="connsiteY5" fmla="*/ 0 h 3095319"/>
                <a:gd name="connsiteX0" fmla="*/ 2454080 w 2994696"/>
                <a:gd name="connsiteY0" fmla="*/ 0 h 3006251"/>
                <a:gd name="connsiteX1" fmla="*/ 276794 w 2994696"/>
                <a:gd name="connsiteY1" fmla="*/ 464790 h 3006251"/>
                <a:gd name="connsiteX2" fmla="*/ 196806 w 2994696"/>
                <a:gd name="connsiteY2" fmla="*/ 2496952 h 3006251"/>
                <a:gd name="connsiteX3" fmla="*/ 755859 w 2994696"/>
                <a:gd name="connsiteY3" fmla="*/ 3006251 h 3006251"/>
                <a:gd name="connsiteX4" fmla="*/ 2994696 w 2994696"/>
                <a:gd name="connsiteY4" fmla="*/ 425243 h 3006251"/>
                <a:gd name="connsiteX5" fmla="*/ 2454080 w 2994696"/>
                <a:gd name="connsiteY5" fmla="*/ 0 h 3006251"/>
                <a:gd name="connsiteX0" fmla="*/ 2454080 w 3016250"/>
                <a:gd name="connsiteY0" fmla="*/ 0 h 3006251"/>
                <a:gd name="connsiteX1" fmla="*/ 276794 w 3016250"/>
                <a:gd name="connsiteY1" fmla="*/ 464790 h 3006251"/>
                <a:gd name="connsiteX2" fmla="*/ 196806 w 3016250"/>
                <a:gd name="connsiteY2" fmla="*/ 2496952 h 3006251"/>
                <a:gd name="connsiteX3" fmla="*/ 755859 w 3016250"/>
                <a:gd name="connsiteY3" fmla="*/ 3006251 h 3006251"/>
                <a:gd name="connsiteX4" fmla="*/ 3016250 w 3016250"/>
                <a:gd name="connsiteY4" fmla="*/ 402453 h 3006251"/>
                <a:gd name="connsiteX5" fmla="*/ 2454080 w 3016250"/>
                <a:gd name="connsiteY5" fmla="*/ 0 h 3006251"/>
                <a:gd name="connsiteX0" fmla="*/ 2337118 w 2899288"/>
                <a:gd name="connsiteY0" fmla="*/ 43570 h 3049821"/>
                <a:gd name="connsiteX1" fmla="*/ 690739 w 2899288"/>
                <a:gd name="connsiteY1" fmla="*/ 414070 h 3049821"/>
                <a:gd name="connsiteX2" fmla="*/ 79844 w 2899288"/>
                <a:gd name="connsiteY2" fmla="*/ 2540522 h 3049821"/>
                <a:gd name="connsiteX3" fmla="*/ 638897 w 2899288"/>
                <a:gd name="connsiteY3" fmla="*/ 3049821 h 3049821"/>
                <a:gd name="connsiteX4" fmla="*/ 2899288 w 2899288"/>
                <a:gd name="connsiteY4" fmla="*/ 446023 h 3049821"/>
                <a:gd name="connsiteX5" fmla="*/ 2337118 w 2899288"/>
                <a:gd name="connsiteY5" fmla="*/ 43570 h 3049821"/>
                <a:gd name="connsiteX0" fmla="*/ 2337118 w 2899288"/>
                <a:gd name="connsiteY0" fmla="*/ 43570 h 3036196"/>
                <a:gd name="connsiteX1" fmla="*/ 690739 w 2899288"/>
                <a:gd name="connsiteY1" fmla="*/ 414070 h 3036196"/>
                <a:gd name="connsiteX2" fmla="*/ 79844 w 2899288"/>
                <a:gd name="connsiteY2" fmla="*/ 2540522 h 3036196"/>
                <a:gd name="connsiteX3" fmla="*/ 556506 w 2899288"/>
                <a:gd name="connsiteY3" fmla="*/ 3036196 h 3036196"/>
                <a:gd name="connsiteX4" fmla="*/ 2899288 w 2899288"/>
                <a:gd name="connsiteY4" fmla="*/ 446023 h 3036196"/>
                <a:gd name="connsiteX5" fmla="*/ 2337118 w 2899288"/>
                <a:gd name="connsiteY5" fmla="*/ 43570 h 3036196"/>
                <a:gd name="connsiteX0" fmla="*/ 2265426 w 2827596"/>
                <a:gd name="connsiteY0" fmla="*/ 0 h 2992626"/>
                <a:gd name="connsiteX1" fmla="*/ 731375 w 2827596"/>
                <a:gd name="connsiteY1" fmla="*/ 471962 h 2992626"/>
                <a:gd name="connsiteX2" fmla="*/ 8152 w 2827596"/>
                <a:gd name="connsiteY2" fmla="*/ 2496952 h 2992626"/>
                <a:gd name="connsiteX3" fmla="*/ 484814 w 2827596"/>
                <a:gd name="connsiteY3" fmla="*/ 2992626 h 2992626"/>
                <a:gd name="connsiteX4" fmla="*/ 2827596 w 2827596"/>
                <a:gd name="connsiteY4" fmla="*/ 402453 h 2992626"/>
                <a:gd name="connsiteX5" fmla="*/ 2265426 w 2827596"/>
                <a:gd name="connsiteY5" fmla="*/ 0 h 2992626"/>
                <a:gd name="connsiteX0" fmla="*/ 2332410 w 2827596"/>
                <a:gd name="connsiteY0" fmla="*/ 0 h 2955269"/>
                <a:gd name="connsiteX1" fmla="*/ 731375 w 2827596"/>
                <a:gd name="connsiteY1" fmla="*/ 434605 h 2955269"/>
                <a:gd name="connsiteX2" fmla="*/ 8152 w 2827596"/>
                <a:gd name="connsiteY2" fmla="*/ 2459595 h 2955269"/>
                <a:gd name="connsiteX3" fmla="*/ 484814 w 2827596"/>
                <a:gd name="connsiteY3" fmla="*/ 2955269 h 2955269"/>
                <a:gd name="connsiteX4" fmla="*/ 2827596 w 2827596"/>
                <a:gd name="connsiteY4" fmla="*/ 365096 h 2955269"/>
                <a:gd name="connsiteX5" fmla="*/ 2332410 w 2827596"/>
                <a:gd name="connsiteY5" fmla="*/ 0 h 2955269"/>
                <a:gd name="connsiteX0" fmla="*/ 2333909 w 2829095"/>
                <a:gd name="connsiteY0" fmla="*/ 0 h 2955269"/>
                <a:gd name="connsiteX1" fmla="*/ 640332 w 2829095"/>
                <a:gd name="connsiteY1" fmla="*/ 574961 h 2955269"/>
                <a:gd name="connsiteX2" fmla="*/ 9651 w 2829095"/>
                <a:gd name="connsiteY2" fmla="*/ 2459595 h 2955269"/>
                <a:gd name="connsiteX3" fmla="*/ 486313 w 2829095"/>
                <a:gd name="connsiteY3" fmla="*/ 2955269 h 2955269"/>
                <a:gd name="connsiteX4" fmla="*/ 2829095 w 2829095"/>
                <a:gd name="connsiteY4" fmla="*/ 365096 h 2955269"/>
                <a:gd name="connsiteX5" fmla="*/ 2333909 w 2829095"/>
                <a:gd name="connsiteY5" fmla="*/ 0 h 295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9095" h="2955269">
                  <a:moveTo>
                    <a:pt x="2333909" y="0"/>
                  </a:moveTo>
                  <a:cubicBezTo>
                    <a:pt x="1880925" y="6591"/>
                    <a:pt x="1044061" y="160891"/>
                    <a:pt x="640332" y="574961"/>
                  </a:cubicBezTo>
                  <a:cubicBezTo>
                    <a:pt x="363538" y="1024813"/>
                    <a:pt x="-70193" y="2036018"/>
                    <a:pt x="9651" y="2459595"/>
                  </a:cubicBezTo>
                  <a:lnTo>
                    <a:pt x="486313" y="2955269"/>
                  </a:lnTo>
                  <a:lnTo>
                    <a:pt x="2829095" y="365096"/>
                  </a:lnTo>
                  <a:lnTo>
                    <a:pt x="2333909" y="0"/>
                  </a:lnTo>
                  <a:close/>
                </a:path>
              </a:pathLst>
            </a:custGeom>
            <a:solidFill>
              <a:srgbClr val="0000FF">
                <a:alpha val="2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 flipV="1">
              <a:off x="6179681" y="2348089"/>
              <a:ext cx="1162756" cy="3872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flipH="1" flipV="1">
              <a:off x="6969903" y="2280356"/>
              <a:ext cx="349956" cy="79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flipH="1" flipV="1">
              <a:off x="5818437" y="6028267"/>
              <a:ext cx="383823" cy="1580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Geometry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800" dirty="0" smtClean="0"/>
              <a:t>(n=2; two-dimensional representation)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00494" y="2868706"/>
            <a:ext cx="3092823" cy="3092823"/>
            <a:chOff x="578224" y="2868706"/>
            <a:chExt cx="3092823" cy="3092823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578224" y="4415118"/>
              <a:ext cx="30928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2626429" y="4191907"/>
            <a:ext cx="256374" cy="189383"/>
            <a:chOff x="2626429" y="4191907"/>
            <a:chExt cx="256374" cy="189383"/>
          </a:xfrm>
        </p:grpSpPr>
        <p:sp>
          <p:nvSpPr>
            <p:cNvPr id="41" name="Rectangle 40"/>
            <p:cNvSpPr/>
            <p:nvPr/>
          </p:nvSpPr>
          <p:spPr bwMode="auto">
            <a:xfrm rot="3853571">
              <a:off x="2697608" y="4191907"/>
              <a:ext cx="185195" cy="1851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 rot="1810549">
              <a:off x="2626429" y="4196095"/>
              <a:ext cx="185195" cy="1851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48723" y="616237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NO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49711" y="611722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602B"/>
                </a:solidFill>
              </a:rPr>
              <a:t>YES</a:t>
            </a:r>
            <a:endParaRPr lang="en-US" sz="1600" b="1" dirty="0">
              <a:solidFill>
                <a:srgbClr val="00602B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686703" y="3002843"/>
            <a:ext cx="2854724" cy="3095319"/>
            <a:chOff x="1686703" y="3002843"/>
            <a:chExt cx="2854724" cy="3095319"/>
          </a:xfrm>
        </p:grpSpPr>
        <p:sp>
          <p:nvSpPr>
            <p:cNvPr id="66" name="Freeform 65"/>
            <p:cNvSpPr/>
            <p:nvPr/>
          </p:nvSpPr>
          <p:spPr bwMode="auto">
            <a:xfrm flipH="1" flipV="1">
              <a:off x="1728222" y="3002843"/>
              <a:ext cx="2813205" cy="3095319"/>
            </a:xfrm>
            <a:custGeom>
              <a:avLst/>
              <a:gdLst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775326"/>
                <a:gd name="connsiteY0" fmla="*/ 1261979 h 1261979"/>
                <a:gd name="connsiteX1" fmla="*/ 0 w 1775326"/>
                <a:gd name="connsiteY1" fmla="*/ 791410 h 1261979"/>
                <a:gd name="connsiteX2" fmla="*/ 390358 w 1775326"/>
                <a:gd name="connsiteY2" fmla="*/ 208547 h 1261979"/>
                <a:gd name="connsiteX3" fmla="*/ 887663 w 1775326"/>
                <a:gd name="connsiteY3" fmla="*/ 0 h 1261979"/>
                <a:gd name="connsiteX4" fmla="*/ 1363579 w 1775326"/>
                <a:gd name="connsiteY4" fmla="*/ 229937 h 1261979"/>
                <a:gd name="connsiteX5" fmla="*/ 1775326 w 1775326"/>
                <a:gd name="connsiteY5" fmla="*/ 796758 h 1261979"/>
                <a:gd name="connsiteX6" fmla="*/ 903705 w 1775326"/>
                <a:gd name="connsiteY6" fmla="*/ 1261979 h 1261979"/>
                <a:gd name="connsiteX0" fmla="*/ 903705 w 1851972"/>
                <a:gd name="connsiteY0" fmla="*/ 1261979 h 1261979"/>
                <a:gd name="connsiteX1" fmla="*/ 0 w 1851972"/>
                <a:gd name="connsiteY1" fmla="*/ 791410 h 1261979"/>
                <a:gd name="connsiteX2" fmla="*/ 390358 w 1851972"/>
                <a:gd name="connsiteY2" fmla="*/ 208547 h 1261979"/>
                <a:gd name="connsiteX3" fmla="*/ 887663 w 1851972"/>
                <a:gd name="connsiteY3" fmla="*/ 0 h 1261979"/>
                <a:gd name="connsiteX4" fmla="*/ 1363579 w 1851972"/>
                <a:gd name="connsiteY4" fmla="*/ 229937 h 1261979"/>
                <a:gd name="connsiteX5" fmla="*/ 1775326 w 1851972"/>
                <a:gd name="connsiteY5" fmla="*/ 796758 h 1261979"/>
                <a:gd name="connsiteX6" fmla="*/ 903705 w 1851972"/>
                <a:gd name="connsiteY6" fmla="*/ 1261979 h 1261979"/>
                <a:gd name="connsiteX0" fmla="*/ 903705 w 1851972"/>
                <a:gd name="connsiteY0" fmla="*/ 1265544 h 1265544"/>
                <a:gd name="connsiteX1" fmla="*/ 0 w 1851972"/>
                <a:gd name="connsiteY1" fmla="*/ 794975 h 1265544"/>
                <a:gd name="connsiteX2" fmla="*/ 390358 w 1851972"/>
                <a:gd name="connsiteY2" fmla="*/ 212112 h 1265544"/>
                <a:gd name="connsiteX3" fmla="*/ 887663 w 1851972"/>
                <a:gd name="connsiteY3" fmla="*/ 3565 h 1265544"/>
                <a:gd name="connsiteX4" fmla="*/ 1363579 w 1851972"/>
                <a:gd name="connsiteY4" fmla="*/ 233502 h 1265544"/>
                <a:gd name="connsiteX5" fmla="*/ 1775326 w 1851972"/>
                <a:gd name="connsiteY5" fmla="*/ 800323 h 1265544"/>
                <a:gd name="connsiteX6" fmla="*/ 903705 w 1851972"/>
                <a:gd name="connsiteY6" fmla="*/ 1265544 h 1265544"/>
                <a:gd name="connsiteX0" fmla="*/ 989263 w 1937530"/>
                <a:gd name="connsiteY0" fmla="*/ 1265544 h 1265544"/>
                <a:gd name="connsiteX1" fmla="*/ 85558 w 1937530"/>
                <a:gd name="connsiteY1" fmla="*/ 794975 h 1265544"/>
                <a:gd name="connsiteX2" fmla="*/ 475916 w 1937530"/>
                <a:gd name="connsiteY2" fmla="*/ 212112 h 1265544"/>
                <a:gd name="connsiteX3" fmla="*/ 973221 w 1937530"/>
                <a:gd name="connsiteY3" fmla="*/ 3565 h 1265544"/>
                <a:gd name="connsiteX4" fmla="*/ 1449137 w 1937530"/>
                <a:gd name="connsiteY4" fmla="*/ 233502 h 1265544"/>
                <a:gd name="connsiteX5" fmla="*/ 1860884 w 1937530"/>
                <a:gd name="connsiteY5" fmla="*/ 800323 h 1265544"/>
                <a:gd name="connsiteX6" fmla="*/ 989263 w 1937530"/>
                <a:gd name="connsiteY6" fmla="*/ 1265544 h 1265544"/>
                <a:gd name="connsiteX0" fmla="*/ 989263 w 1937530"/>
                <a:gd name="connsiteY0" fmla="*/ 1266435 h 1266435"/>
                <a:gd name="connsiteX1" fmla="*/ 85558 w 1937530"/>
                <a:gd name="connsiteY1" fmla="*/ 795866 h 1266435"/>
                <a:gd name="connsiteX2" fmla="*/ 406400 w 1937530"/>
                <a:gd name="connsiteY2" fmla="*/ 207656 h 1266435"/>
                <a:gd name="connsiteX3" fmla="*/ 973221 w 1937530"/>
                <a:gd name="connsiteY3" fmla="*/ 4456 h 1266435"/>
                <a:gd name="connsiteX4" fmla="*/ 1449137 w 1937530"/>
                <a:gd name="connsiteY4" fmla="*/ 234393 h 1266435"/>
                <a:gd name="connsiteX5" fmla="*/ 1860884 w 1937530"/>
                <a:gd name="connsiteY5" fmla="*/ 801214 h 1266435"/>
                <a:gd name="connsiteX6" fmla="*/ 989263 w 1937530"/>
                <a:gd name="connsiteY6" fmla="*/ 1266435 h 1266435"/>
                <a:gd name="connsiteX0" fmla="*/ 989263 w 1937530"/>
                <a:gd name="connsiteY0" fmla="*/ 1264653 h 1264653"/>
                <a:gd name="connsiteX1" fmla="*/ 85558 w 1937530"/>
                <a:gd name="connsiteY1" fmla="*/ 794084 h 1264653"/>
                <a:gd name="connsiteX2" fmla="*/ 406400 w 1937530"/>
                <a:gd name="connsiteY2" fmla="*/ 205874 h 1264653"/>
                <a:gd name="connsiteX3" fmla="*/ 973221 w 1937530"/>
                <a:gd name="connsiteY3" fmla="*/ 2674 h 1264653"/>
                <a:gd name="connsiteX4" fmla="*/ 1481221 w 1937530"/>
                <a:gd name="connsiteY4" fmla="*/ 189832 h 1264653"/>
                <a:gd name="connsiteX5" fmla="*/ 1860884 w 1937530"/>
                <a:gd name="connsiteY5" fmla="*/ 799432 h 1264653"/>
                <a:gd name="connsiteX6" fmla="*/ 989263 w 1937530"/>
                <a:gd name="connsiteY6" fmla="*/ 1264653 h 1264653"/>
                <a:gd name="connsiteX0" fmla="*/ 989263 w 1993677"/>
                <a:gd name="connsiteY0" fmla="*/ 1264653 h 1264653"/>
                <a:gd name="connsiteX1" fmla="*/ 85558 w 1993677"/>
                <a:gd name="connsiteY1" fmla="*/ 794084 h 1264653"/>
                <a:gd name="connsiteX2" fmla="*/ 406400 w 1993677"/>
                <a:gd name="connsiteY2" fmla="*/ 205874 h 1264653"/>
                <a:gd name="connsiteX3" fmla="*/ 973221 w 1993677"/>
                <a:gd name="connsiteY3" fmla="*/ 2674 h 1264653"/>
                <a:gd name="connsiteX4" fmla="*/ 1481221 w 1993677"/>
                <a:gd name="connsiteY4" fmla="*/ 189832 h 1264653"/>
                <a:gd name="connsiteX5" fmla="*/ 1807411 w 1993677"/>
                <a:gd name="connsiteY5" fmla="*/ 526717 h 1264653"/>
                <a:gd name="connsiteX6" fmla="*/ 1860884 w 1993677"/>
                <a:gd name="connsiteY6" fmla="*/ 799432 h 1264653"/>
                <a:gd name="connsiteX7" fmla="*/ 989263 w 1993677"/>
                <a:gd name="connsiteY7" fmla="*/ 1264653 h 1264653"/>
                <a:gd name="connsiteX0" fmla="*/ 989263 w 2015958"/>
                <a:gd name="connsiteY0" fmla="*/ 1264653 h 1264653"/>
                <a:gd name="connsiteX1" fmla="*/ 85558 w 2015958"/>
                <a:gd name="connsiteY1" fmla="*/ 794084 h 1264653"/>
                <a:gd name="connsiteX2" fmla="*/ 406400 w 2015958"/>
                <a:gd name="connsiteY2" fmla="*/ 205874 h 1264653"/>
                <a:gd name="connsiteX3" fmla="*/ 973221 w 2015958"/>
                <a:gd name="connsiteY3" fmla="*/ 2674 h 1264653"/>
                <a:gd name="connsiteX4" fmla="*/ 1481221 w 2015958"/>
                <a:gd name="connsiteY4" fmla="*/ 189832 h 1264653"/>
                <a:gd name="connsiteX5" fmla="*/ 1807411 w 2015958"/>
                <a:gd name="connsiteY5" fmla="*/ 526717 h 1264653"/>
                <a:gd name="connsiteX6" fmla="*/ 1973179 w 2015958"/>
                <a:gd name="connsiteY6" fmla="*/ 719222 h 1264653"/>
                <a:gd name="connsiteX7" fmla="*/ 1860884 w 2015958"/>
                <a:gd name="connsiteY7" fmla="*/ 799432 h 1264653"/>
                <a:gd name="connsiteX8" fmla="*/ 989263 w 2015958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1860884 w 1973179"/>
                <a:gd name="connsiteY7" fmla="*/ 799432 h 1264653"/>
                <a:gd name="connsiteX8" fmla="*/ 989263 w 1973179"/>
                <a:gd name="connsiteY8" fmla="*/ 1264653 h 1264653"/>
                <a:gd name="connsiteX0" fmla="*/ 989263 w 1973179"/>
                <a:gd name="connsiteY0" fmla="*/ 1264653 h 1264653"/>
                <a:gd name="connsiteX1" fmla="*/ 85558 w 1973179"/>
                <a:gd name="connsiteY1" fmla="*/ 794084 h 1264653"/>
                <a:gd name="connsiteX2" fmla="*/ 406400 w 1973179"/>
                <a:gd name="connsiteY2" fmla="*/ 205874 h 1264653"/>
                <a:gd name="connsiteX3" fmla="*/ 973221 w 1973179"/>
                <a:gd name="connsiteY3" fmla="*/ 2674 h 1264653"/>
                <a:gd name="connsiteX4" fmla="*/ 1481221 w 1973179"/>
                <a:gd name="connsiteY4" fmla="*/ 189832 h 1264653"/>
                <a:gd name="connsiteX5" fmla="*/ 1807411 w 1973179"/>
                <a:gd name="connsiteY5" fmla="*/ 526717 h 1264653"/>
                <a:gd name="connsiteX6" fmla="*/ 1973179 w 1973179"/>
                <a:gd name="connsiteY6" fmla="*/ 719222 h 1264653"/>
                <a:gd name="connsiteX7" fmla="*/ 989263 w 1973179"/>
                <a:gd name="connsiteY7" fmla="*/ 1264653 h 1264653"/>
                <a:gd name="connsiteX0" fmla="*/ 989263 w 1941095"/>
                <a:gd name="connsiteY0" fmla="*/ 1264653 h 1264653"/>
                <a:gd name="connsiteX1" fmla="*/ 85558 w 1941095"/>
                <a:gd name="connsiteY1" fmla="*/ 794084 h 1264653"/>
                <a:gd name="connsiteX2" fmla="*/ 406400 w 1941095"/>
                <a:gd name="connsiteY2" fmla="*/ 205874 h 1264653"/>
                <a:gd name="connsiteX3" fmla="*/ 973221 w 1941095"/>
                <a:gd name="connsiteY3" fmla="*/ 2674 h 1264653"/>
                <a:gd name="connsiteX4" fmla="*/ 1481221 w 1941095"/>
                <a:gd name="connsiteY4" fmla="*/ 189832 h 1264653"/>
                <a:gd name="connsiteX5" fmla="*/ 1807411 w 1941095"/>
                <a:gd name="connsiteY5" fmla="*/ 526717 h 1264653"/>
                <a:gd name="connsiteX6" fmla="*/ 1941095 w 1941095"/>
                <a:gd name="connsiteY6" fmla="*/ 740612 h 1264653"/>
                <a:gd name="connsiteX7" fmla="*/ 989263 w 1941095"/>
                <a:gd name="connsiteY7" fmla="*/ 1264653 h 1264653"/>
                <a:gd name="connsiteX0" fmla="*/ 989263 w 1843417"/>
                <a:gd name="connsiteY0" fmla="*/ 1264653 h 2727908"/>
                <a:gd name="connsiteX1" fmla="*/ 85558 w 1843417"/>
                <a:gd name="connsiteY1" fmla="*/ 794084 h 2727908"/>
                <a:gd name="connsiteX2" fmla="*/ 406400 w 1843417"/>
                <a:gd name="connsiteY2" fmla="*/ 205874 h 2727908"/>
                <a:gd name="connsiteX3" fmla="*/ 973221 w 1843417"/>
                <a:gd name="connsiteY3" fmla="*/ 2674 h 2727908"/>
                <a:gd name="connsiteX4" fmla="*/ 1481221 w 1843417"/>
                <a:gd name="connsiteY4" fmla="*/ 189832 h 2727908"/>
                <a:gd name="connsiteX5" fmla="*/ 1807411 w 1843417"/>
                <a:gd name="connsiteY5" fmla="*/ 526717 h 2727908"/>
                <a:gd name="connsiteX6" fmla="*/ 1697255 w 1843417"/>
                <a:gd name="connsiteY6" fmla="*/ 2727908 h 2727908"/>
                <a:gd name="connsiteX7" fmla="*/ 989263 w 1843417"/>
                <a:gd name="connsiteY7" fmla="*/ 1264653 h 2727908"/>
                <a:gd name="connsiteX0" fmla="*/ 1098991 w 1953145"/>
                <a:gd name="connsiteY0" fmla="*/ 1505641 h 2968896"/>
                <a:gd name="connsiteX1" fmla="*/ 85558 w 1953145"/>
                <a:gd name="connsiteY1" fmla="*/ 2924832 h 2968896"/>
                <a:gd name="connsiteX2" fmla="*/ 516128 w 1953145"/>
                <a:gd name="connsiteY2" fmla="*/ 446862 h 2968896"/>
                <a:gd name="connsiteX3" fmla="*/ 1082949 w 1953145"/>
                <a:gd name="connsiteY3" fmla="*/ 243662 h 2968896"/>
                <a:gd name="connsiteX4" fmla="*/ 1590949 w 1953145"/>
                <a:gd name="connsiteY4" fmla="*/ 430820 h 2968896"/>
                <a:gd name="connsiteX5" fmla="*/ 1917139 w 1953145"/>
                <a:gd name="connsiteY5" fmla="*/ 767705 h 2968896"/>
                <a:gd name="connsiteX6" fmla="*/ 1806983 w 1953145"/>
                <a:gd name="connsiteY6" fmla="*/ 2968896 h 2968896"/>
                <a:gd name="connsiteX7" fmla="*/ 1098991 w 1953145"/>
                <a:gd name="connsiteY7" fmla="*/ 1505641 h 2968896"/>
                <a:gd name="connsiteX0" fmla="*/ 1098991 w 1953145"/>
                <a:gd name="connsiteY0" fmla="*/ 1675117 h 3525984"/>
                <a:gd name="connsiteX1" fmla="*/ 85558 w 1953145"/>
                <a:gd name="connsiteY1" fmla="*/ 3094308 h 3525984"/>
                <a:gd name="connsiteX2" fmla="*/ 503936 w 1953145"/>
                <a:gd name="connsiteY2" fmla="*/ 3079122 h 3525984"/>
                <a:gd name="connsiteX3" fmla="*/ 1082949 w 1953145"/>
                <a:gd name="connsiteY3" fmla="*/ 413138 h 3525984"/>
                <a:gd name="connsiteX4" fmla="*/ 1590949 w 1953145"/>
                <a:gd name="connsiteY4" fmla="*/ 600296 h 3525984"/>
                <a:gd name="connsiteX5" fmla="*/ 1917139 w 1953145"/>
                <a:gd name="connsiteY5" fmla="*/ 937181 h 3525984"/>
                <a:gd name="connsiteX6" fmla="*/ 1806983 w 1953145"/>
                <a:gd name="connsiteY6" fmla="*/ 3138372 h 3525984"/>
                <a:gd name="connsiteX7" fmla="*/ 1098991 w 1953145"/>
                <a:gd name="connsiteY7" fmla="*/ 1675117 h 3525984"/>
                <a:gd name="connsiteX0" fmla="*/ 1098991 w 1953145"/>
                <a:gd name="connsiteY0" fmla="*/ 1440616 h 3310591"/>
                <a:gd name="connsiteX1" fmla="*/ 85558 w 1953145"/>
                <a:gd name="connsiteY1" fmla="*/ 2859807 h 3310591"/>
                <a:gd name="connsiteX2" fmla="*/ 503936 w 1953145"/>
                <a:gd name="connsiteY2" fmla="*/ 2844621 h 3310591"/>
                <a:gd name="connsiteX3" fmla="*/ 985413 w 1953145"/>
                <a:gd name="connsiteY3" fmla="*/ 2897453 h 3310591"/>
                <a:gd name="connsiteX4" fmla="*/ 1590949 w 1953145"/>
                <a:gd name="connsiteY4" fmla="*/ 365795 h 3310591"/>
                <a:gd name="connsiteX5" fmla="*/ 1917139 w 1953145"/>
                <a:gd name="connsiteY5" fmla="*/ 702680 h 3310591"/>
                <a:gd name="connsiteX6" fmla="*/ 1806983 w 1953145"/>
                <a:gd name="connsiteY6" fmla="*/ 2903871 h 3310591"/>
                <a:gd name="connsiteX7" fmla="*/ 1098991 w 1953145"/>
                <a:gd name="connsiteY7" fmla="*/ 1440616 h 3310591"/>
                <a:gd name="connsiteX0" fmla="*/ 1098991 w 1989721"/>
                <a:gd name="connsiteY0" fmla="*/ 776187 h 2834746"/>
                <a:gd name="connsiteX1" fmla="*/ 85558 w 1989721"/>
                <a:gd name="connsiteY1" fmla="*/ 2195378 h 2834746"/>
                <a:gd name="connsiteX2" fmla="*/ 503936 w 1989721"/>
                <a:gd name="connsiteY2" fmla="*/ 2180192 h 2834746"/>
                <a:gd name="connsiteX3" fmla="*/ 985413 w 1989721"/>
                <a:gd name="connsiteY3" fmla="*/ 2233024 h 2834746"/>
                <a:gd name="connsiteX4" fmla="*/ 1371493 w 1989721"/>
                <a:gd name="connsiteY4" fmla="*/ 2468950 h 2834746"/>
                <a:gd name="connsiteX5" fmla="*/ 1917139 w 1989721"/>
                <a:gd name="connsiteY5" fmla="*/ 38251 h 2834746"/>
                <a:gd name="connsiteX6" fmla="*/ 1806983 w 1989721"/>
                <a:gd name="connsiteY6" fmla="*/ 2239442 h 2834746"/>
                <a:gd name="connsiteX7" fmla="*/ 1098991 w 1989721"/>
                <a:gd name="connsiteY7" fmla="*/ 776187 h 2834746"/>
                <a:gd name="connsiteX0" fmla="*/ 1098991 w 1806983"/>
                <a:gd name="connsiteY0" fmla="*/ 0 h 1719144"/>
                <a:gd name="connsiteX1" fmla="*/ 85558 w 1806983"/>
                <a:gd name="connsiteY1" fmla="*/ 1419191 h 1719144"/>
                <a:gd name="connsiteX2" fmla="*/ 503936 w 1806983"/>
                <a:gd name="connsiteY2" fmla="*/ 1404005 h 1719144"/>
                <a:gd name="connsiteX3" fmla="*/ 985413 w 1806983"/>
                <a:gd name="connsiteY3" fmla="*/ 1456837 h 1719144"/>
                <a:gd name="connsiteX4" fmla="*/ 1371493 w 1806983"/>
                <a:gd name="connsiteY4" fmla="*/ 1692763 h 1719144"/>
                <a:gd name="connsiteX5" fmla="*/ 1673299 w 1806983"/>
                <a:gd name="connsiteY5" fmla="*/ 1615120 h 1719144"/>
                <a:gd name="connsiteX6" fmla="*/ 1806983 w 1806983"/>
                <a:gd name="connsiteY6" fmla="*/ 1463255 h 1719144"/>
                <a:gd name="connsiteX7" fmla="*/ 1098991 w 1806983"/>
                <a:gd name="connsiteY7" fmla="*/ 0 h 1719144"/>
                <a:gd name="connsiteX0" fmla="*/ 1098991 w 1806983"/>
                <a:gd name="connsiteY0" fmla="*/ 0 h 1712227"/>
                <a:gd name="connsiteX1" fmla="*/ 85558 w 1806983"/>
                <a:gd name="connsiteY1" fmla="*/ 1419191 h 1712227"/>
                <a:gd name="connsiteX2" fmla="*/ 503936 w 1806983"/>
                <a:gd name="connsiteY2" fmla="*/ 1404005 h 1712227"/>
                <a:gd name="connsiteX3" fmla="*/ 680613 w 1806983"/>
                <a:gd name="connsiteY3" fmla="*/ 1664101 h 1712227"/>
                <a:gd name="connsiteX4" fmla="*/ 1371493 w 1806983"/>
                <a:gd name="connsiteY4" fmla="*/ 1692763 h 1712227"/>
                <a:gd name="connsiteX5" fmla="*/ 1673299 w 1806983"/>
                <a:gd name="connsiteY5" fmla="*/ 1615120 h 1712227"/>
                <a:gd name="connsiteX6" fmla="*/ 1806983 w 1806983"/>
                <a:gd name="connsiteY6" fmla="*/ 1463255 h 1712227"/>
                <a:gd name="connsiteX7" fmla="*/ 1098991 w 1806983"/>
                <a:gd name="connsiteY7" fmla="*/ 0 h 1712227"/>
                <a:gd name="connsiteX0" fmla="*/ 1098991 w 1806983"/>
                <a:gd name="connsiteY0" fmla="*/ 0 h 1725239"/>
                <a:gd name="connsiteX1" fmla="*/ 85558 w 1806983"/>
                <a:gd name="connsiteY1" fmla="*/ 1419191 h 1725239"/>
                <a:gd name="connsiteX2" fmla="*/ 272288 w 1806983"/>
                <a:gd name="connsiteY2" fmla="*/ 1684421 h 1725239"/>
                <a:gd name="connsiteX3" fmla="*/ 680613 w 1806983"/>
                <a:gd name="connsiteY3" fmla="*/ 1664101 h 1725239"/>
                <a:gd name="connsiteX4" fmla="*/ 1371493 w 1806983"/>
                <a:gd name="connsiteY4" fmla="*/ 1692763 h 1725239"/>
                <a:gd name="connsiteX5" fmla="*/ 1673299 w 1806983"/>
                <a:gd name="connsiteY5" fmla="*/ 1615120 h 1725239"/>
                <a:gd name="connsiteX6" fmla="*/ 1806983 w 1806983"/>
                <a:gd name="connsiteY6" fmla="*/ 1463255 h 1725239"/>
                <a:gd name="connsiteX7" fmla="*/ 1098991 w 1806983"/>
                <a:gd name="connsiteY7" fmla="*/ 0 h 1725239"/>
                <a:gd name="connsiteX0" fmla="*/ 1098991 w 1806983"/>
                <a:gd name="connsiteY0" fmla="*/ 0 h 1700926"/>
                <a:gd name="connsiteX1" fmla="*/ 85558 w 1806983"/>
                <a:gd name="connsiteY1" fmla="*/ 1419191 h 1700926"/>
                <a:gd name="connsiteX2" fmla="*/ 345440 w 1806983"/>
                <a:gd name="connsiteY2" fmla="*/ 1660037 h 1700926"/>
                <a:gd name="connsiteX3" fmla="*/ 680613 w 1806983"/>
                <a:gd name="connsiteY3" fmla="*/ 1664101 h 1700926"/>
                <a:gd name="connsiteX4" fmla="*/ 1371493 w 1806983"/>
                <a:gd name="connsiteY4" fmla="*/ 1692763 h 1700926"/>
                <a:gd name="connsiteX5" fmla="*/ 1673299 w 1806983"/>
                <a:gd name="connsiteY5" fmla="*/ 1615120 h 1700926"/>
                <a:gd name="connsiteX6" fmla="*/ 1806983 w 1806983"/>
                <a:gd name="connsiteY6" fmla="*/ 1463255 h 1700926"/>
                <a:gd name="connsiteX7" fmla="*/ 1098991 w 1806983"/>
                <a:gd name="connsiteY7" fmla="*/ 0 h 1700926"/>
                <a:gd name="connsiteX0" fmla="*/ 1098991 w 1806983"/>
                <a:gd name="connsiteY0" fmla="*/ 0 h 1779283"/>
                <a:gd name="connsiteX1" fmla="*/ 85558 w 1806983"/>
                <a:gd name="connsiteY1" fmla="*/ 1419191 h 1779283"/>
                <a:gd name="connsiteX2" fmla="*/ 345440 w 1806983"/>
                <a:gd name="connsiteY2" fmla="*/ 1660037 h 1779283"/>
                <a:gd name="connsiteX3" fmla="*/ 875685 w 1806983"/>
                <a:gd name="connsiteY3" fmla="*/ 1773829 h 1779283"/>
                <a:gd name="connsiteX4" fmla="*/ 1371493 w 1806983"/>
                <a:gd name="connsiteY4" fmla="*/ 1692763 h 1779283"/>
                <a:gd name="connsiteX5" fmla="*/ 1673299 w 1806983"/>
                <a:gd name="connsiteY5" fmla="*/ 1615120 h 1779283"/>
                <a:gd name="connsiteX6" fmla="*/ 1806983 w 1806983"/>
                <a:gd name="connsiteY6" fmla="*/ 1463255 h 1779283"/>
                <a:gd name="connsiteX7" fmla="*/ 1098991 w 1806983"/>
                <a:gd name="connsiteY7" fmla="*/ 0 h 1779283"/>
                <a:gd name="connsiteX0" fmla="*/ 1098991 w 1806983"/>
                <a:gd name="connsiteY0" fmla="*/ 0 h 1787411"/>
                <a:gd name="connsiteX1" fmla="*/ 85558 w 1806983"/>
                <a:gd name="connsiteY1" fmla="*/ 1419191 h 1787411"/>
                <a:gd name="connsiteX2" fmla="*/ 345440 w 1806983"/>
                <a:gd name="connsiteY2" fmla="*/ 1660037 h 1787411"/>
                <a:gd name="connsiteX3" fmla="*/ 875685 w 1806983"/>
                <a:gd name="connsiteY3" fmla="*/ 1773829 h 1787411"/>
                <a:gd name="connsiteX4" fmla="*/ 1334917 w 1806983"/>
                <a:gd name="connsiteY4" fmla="*/ 1741531 h 1787411"/>
                <a:gd name="connsiteX5" fmla="*/ 1673299 w 1806983"/>
                <a:gd name="connsiteY5" fmla="*/ 1615120 h 1787411"/>
                <a:gd name="connsiteX6" fmla="*/ 1806983 w 1806983"/>
                <a:gd name="connsiteY6" fmla="*/ 1463255 h 1787411"/>
                <a:gd name="connsiteX7" fmla="*/ 1098991 w 1806983"/>
                <a:gd name="connsiteY7" fmla="*/ 0 h 1787411"/>
                <a:gd name="connsiteX0" fmla="*/ 928303 w 1806983"/>
                <a:gd name="connsiteY0" fmla="*/ 0 h 1958099"/>
                <a:gd name="connsiteX1" fmla="*/ 85558 w 1806983"/>
                <a:gd name="connsiteY1" fmla="*/ 1589879 h 1958099"/>
                <a:gd name="connsiteX2" fmla="*/ 345440 w 1806983"/>
                <a:gd name="connsiteY2" fmla="*/ 1830725 h 1958099"/>
                <a:gd name="connsiteX3" fmla="*/ 875685 w 1806983"/>
                <a:gd name="connsiteY3" fmla="*/ 1944517 h 1958099"/>
                <a:gd name="connsiteX4" fmla="*/ 1334917 w 1806983"/>
                <a:gd name="connsiteY4" fmla="*/ 1912219 h 1958099"/>
                <a:gd name="connsiteX5" fmla="*/ 1673299 w 1806983"/>
                <a:gd name="connsiteY5" fmla="*/ 1785808 h 1958099"/>
                <a:gd name="connsiteX6" fmla="*/ 1806983 w 1806983"/>
                <a:gd name="connsiteY6" fmla="*/ 1633943 h 1958099"/>
                <a:gd name="connsiteX7" fmla="*/ 928303 w 1806983"/>
                <a:gd name="connsiteY7" fmla="*/ 0 h 1958099"/>
                <a:gd name="connsiteX0" fmla="*/ 999004 w 1877684"/>
                <a:gd name="connsiteY0" fmla="*/ 0 h 1958099"/>
                <a:gd name="connsiteX1" fmla="*/ 85558 w 1877684"/>
                <a:gd name="connsiteY1" fmla="*/ 1684147 h 1958099"/>
                <a:gd name="connsiteX2" fmla="*/ 416141 w 1877684"/>
                <a:gd name="connsiteY2" fmla="*/ 1830725 h 1958099"/>
                <a:gd name="connsiteX3" fmla="*/ 946386 w 1877684"/>
                <a:gd name="connsiteY3" fmla="*/ 1944517 h 1958099"/>
                <a:gd name="connsiteX4" fmla="*/ 1405618 w 1877684"/>
                <a:gd name="connsiteY4" fmla="*/ 1912219 h 1958099"/>
                <a:gd name="connsiteX5" fmla="*/ 1744000 w 1877684"/>
                <a:gd name="connsiteY5" fmla="*/ 1785808 h 1958099"/>
                <a:gd name="connsiteX6" fmla="*/ 1877684 w 1877684"/>
                <a:gd name="connsiteY6" fmla="*/ 1633943 h 1958099"/>
                <a:gd name="connsiteX7" fmla="*/ 999004 w 1877684"/>
                <a:gd name="connsiteY7" fmla="*/ 0 h 1958099"/>
                <a:gd name="connsiteX0" fmla="*/ 239143 w 1700686"/>
                <a:gd name="connsiteY0" fmla="*/ 1830725 h 1958099"/>
                <a:gd name="connsiteX1" fmla="*/ 769388 w 1700686"/>
                <a:gd name="connsiteY1" fmla="*/ 1944517 h 1958099"/>
                <a:gd name="connsiteX2" fmla="*/ 1228620 w 1700686"/>
                <a:gd name="connsiteY2" fmla="*/ 1912219 h 1958099"/>
                <a:gd name="connsiteX3" fmla="*/ 1567002 w 1700686"/>
                <a:gd name="connsiteY3" fmla="*/ 1785808 h 1958099"/>
                <a:gd name="connsiteX4" fmla="*/ 1700686 w 1700686"/>
                <a:gd name="connsiteY4" fmla="*/ 1633943 h 1958099"/>
                <a:gd name="connsiteX5" fmla="*/ 822006 w 1700686"/>
                <a:gd name="connsiteY5" fmla="*/ 0 h 1958099"/>
                <a:gd name="connsiteX6" fmla="*/ 0 w 1700686"/>
                <a:gd name="connsiteY6" fmla="*/ 1775587 h 1958099"/>
                <a:gd name="connsiteX0" fmla="*/ 333411 w 1794954"/>
                <a:gd name="connsiteY0" fmla="*/ 1830725 h 1958099"/>
                <a:gd name="connsiteX1" fmla="*/ 863656 w 1794954"/>
                <a:gd name="connsiteY1" fmla="*/ 1944517 h 1958099"/>
                <a:gd name="connsiteX2" fmla="*/ 1322888 w 1794954"/>
                <a:gd name="connsiteY2" fmla="*/ 1912219 h 1958099"/>
                <a:gd name="connsiteX3" fmla="*/ 1661270 w 1794954"/>
                <a:gd name="connsiteY3" fmla="*/ 1785808 h 1958099"/>
                <a:gd name="connsiteX4" fmla="*/ 1794954 w 1794954"/>
                <a:gd name="connsiteY4" fmla="*/ 1633943 h 1958099"/>
                <a:gd name="connsiteX5" fmla="*/ 916274 w 1794954"/>
                <a:gd name="connsiteY5" fmla="*/ 0 h 1958099"/>
                <a:gd name="connsiteX6" fmla="*/ 0 w 1794954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661270 w 1799667"/>
                <a:gd name="connsiteY3" fmla="*/ 1785808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58099"/>
                <a:gd name="connsiteX1" fmla="*/ 863656 w 1799667"/>
                <a:gd name="connsiteY1" fmla="*/ 1944517 h 1958099"/>
                <a:gd name="connsiteX2" fmla="*/ 1322888 w 1799667"/>
                <a:gd name="connsiteY2" fmla="*/ 1912219 h 1958099"/>
                <a:gd name="connsiteX3" fmla="*/ 1595283 w 1799667"/>
                <a:gd name="connsiteY3" fmla="*/ 1856509 h 1958099"/>
                <a:gd name="connsiteX4" fmla="*/ 1799667 w 1799667"/>
                <a:gd name="connsiteY4" fmla="*/ 1775345 h 1958099"/>
                <a:gd name="connsiteX5" fmla="*/ 916274 w 1799667"/>
                <a:gd name="connsiteY5" fmla="*/ 0 h 1958099"/>
                <a:gd name="connsiteX6" fmla="*/ 0 w 1799667"/>
                <a:gd name="connsiteY6" fmla="*/ 1695459 h 1958099"/>
                <a:gd name="connsiteX0" fmla="*/ 333411 w 1799667"/>
                <a:gd name="connsiteY0" fmla="*/ 1830725 h 1962027"/>
                <a:gd name="connsiteX1" fmla="*/ 863656 w 1799667"/>
                <a:gd name="connsiteY1" fmla="*/ 1944517 h 1962027"/>
                <a:gd name="connsiteX2" fmla="*/ 1289894 w 1799667"/>
                <a:gd name="connsiteY2" fmla="*/ 1935786 h 1962027"/>
                <a:gd name="connsiteX3" fmla="*/ 1595283 w 1799667"/>
                <a:gd name="connsiteY3" fmla="*/ 1856509 h 1962027"/>
                <a:gd name="connsiteX4" fmla="*/ 1799667 w 1799667"/>
                <a:gd name="connsiteY4" fmla="*/ 1775345 h 1962027"/>
                <a:gd name="connsiteX5" fmla="*/ 916274 w 1799667"/>
                <a:gd name="connsiteY5" fmla="*/ 0 h 1962027"/>
                <a:gd name="connsiteX6" fmla="*/ 0 w 1799667"/>
                <a:gd name="connsiteY6" fmla="*/ 1695459 h 1962027"/>
                <a:gd name="connsiteX0" fmla="*/ 333411 w 1799667"/>
                <a:gd name="connsiteY0" fmla="*/ 1844866 h 1976168"/>
                <a:gd name="connsiteX1" fmla="*/ 863656 w 1799667"/>
                <a:gd name="connsiteY1" fmla="*/ 1958658 h 1976168"/>
                <a:gd name="connsiteX2" fmla="*/ 1289894 w 1799667"/>
                <a:gd name="connsiteY2" fmla="*/ 1949927 h 1976168"/>
                <a:gd name="connsiteX3" fmla="*/ 1595283 w 1799667"/>
                <a:gd name="connsiteY3" fmla="*/ 1870650 h 1976168"/>
                <a:gd name="connsiteX4" fmla="*/ 1799667 w 1799667"/>
                <a:gd name="connsiteY4" fmla="*/ 1789486 h 1976168"/>
                <a:gd name="connsiteX5" fmla="*/ 996402 w 1799667"/>
                <a:gd name="connsiteY5" fmla="*/ 0 h 1976168"/>
                <a:gd name="connsiteX6" fmla="*/ 0 w 1799667"/>
                <a:gd name="connsiteY6" fmla="*/ 1709600 h 1976168"/>
                <a:gd name="connsiteX0" fmla="*/ 333411 w 2622002"/>
                <a:gd name="connsiteY0" fmla="*/ 930466 h 1061768"/>
                <a:gd name="connsiteX1" fmla="*/ 863656 w 2622002"/>
                <a:gd name="connsiteY1" fmla="*/ 1044258 h 1061768"/>
                <a:gd name="connsiteX2" fmla="*/ 1289894 w 2622002"/>
                <a:gd name="connsiteY2" fmla="*/ 1035527 h 1061768"/>
                <a:gd name="connsiteX3" fmla="*/ 1595283 w 2622002"/>
                <a:gd name="connsiteY3" fmla="*/ 956250 h 1061768"/>
                <a:gd name="connsiteX4" fmla="*/ 1799667 w 2622002"/>
                <a:gd name="connsiteY4" fmla="*/ 875086 h 1061768"/>
                <a:gd name="connsiteX5" fmla="*/ 2622002 w 2622002"/>
                <a:gd name="connsiteY5" fmla="*/ 0 h 1061768"/>
                <a:gd name="connsiteX6" fmla="*/ 0 w 2622002"/>
                <a:gd name="connsiteY6" fmla="*/ 795200 h 1061768"/>
                <a:gd name="connsiteX0" fmla="*/ 0 w 2288591"/>
                <a:gd name="connsiteY0" fmla="*/ 1726999 h 1858301"/>
                <a:gd name="connsiteX1" fmla="*/ 530245 w 2288591"/>
                <a:gd name="connsiteY1" fmla="*/ 1840791 h 1858301"/>
                <a:gd name="connsiteX2" fmla="*/ 956483 w 2288591"/>
                <a:gd name="connsiteY2" fmla="*/ 1832060 h 1858301"/>
                <a:gd name="connsiteX3" fmla="*/ 1261872 w 2288591"/>
                <a:gd name="connsiteY3" fmla="*/ 1752783 h 1858301"/>
                <a:gd name="connsiteX4" fmla="*/ 1466256 w 2288591"/>
                <a:gd name="connsiteY4" fmla="*/ 1671619 h 1858301"/>
                <a:gd name="connsiteX5" fmla="*/ 2288591 w 2288591"/>
                <a:gd name="connsiteY5" fmla="*/ 796533 h 1858301"/>
                <a:gd name="connsiteX6" fmla="*/ 1506678 w 2288591"/>
                <a:gd name="connsiteY6" fmla="*/ 0 h 1858301"/>
                <a:gd name="connsiteX0" fmla="*/ 203020 w 1802989"/>
                <a:gd name="connsiteY0" fmla="*/ 0 h 2212221"/>
                <a:gd name="connsiteX1" fmla="*/ 44643 w 1802989"/>
                <a:gd name="connsiteY1" fmla="*/ 1897437 h 2212221"/>
                <a:gd name="connsiteX2" fmla="*/ 470881 w 1802989"/>
                <a:gd name="connsiteY2" fmla="*/ 1888706 h 2212221"/>
                <a:gd name="connsiteX3" fmla="*/ 776270 w 1802989"/>
                <a:gd name="connsiteY3" fmla="*/ 1809429 h 2212221"/>
                <a:gd name="connsiteX4" fmla="*/ 980654 w 1802989"/>
                <a:gd name="connsiteY4" fmla="*/ 1728265 h 2212221"/>
                <a:gd name="connsiteX5" fmla="*/ 1802989 w 1802989"/>
                <a:gd name="connsiteY5" fmla="*/ 853179 h 2212221"/>
                <a:gd name="connsiteX6" fmla="*/ 1021076 w 1802989"/>
                <a:gd name="connsiteY6" fmla="*/ 56646 h 2212221"/>
                <a:gd name="connsiteX0" fmla="*/ 1162576 w 2762545"/>
                <a:gd name="connsiteY0" fmla="*/ 0 h 2041490"/>
                <a:gd name="connsiteX1" fmla="*/ 44643 w 2762545"/>
                <a:gd name="connsiteY1" fmla="*/ 892726 h 2041490"/>
                <a:gd name="connsiteX2" fmla="*/ 1430437 w 2762545"/>
                <a:gd name="connsiteY2" fmla="*/ 1888706 h 2041490"/>
                <a:gd name="connsiteX3" fmla="*/ 1735826 w 2762545"/>
                <a:gd name="connsiteY3" fmla="*/ 1809429 h 2041490"/>
                <a:gd name="connsiteX4" fmla="*/ 1940210 w 2762545"/>
                <a:gd name="connsiteY4" fmla="*/ 1728265 h 2041490"/>
                <a:gd name="connsiteX5" fmla="*/ 2762545 w 2762545"/>
                <a:gd name="connsiteY5" fmla="*/ 853179 h 2041490"/>
                <a:gd name="connsiteX6" fmla="*/ 1980632 w 2762545"/>
                <a:gd name="connsiteY6" fmla="*/ 56646 h 2041490"/>
                <a:gd name="connsiteX0" fmla="*/ 1526714 w 3126683"/>
                <a:gd name="connsiteY0" fmla="*/ 0 h 2052779"/>
                <a:gd name="connsiteX1" fmla="*/ 408781 w 3126683"/>
                <a:gd name="connsiteY1" fmla="*/ 892726 h 2052779"/>
                <a:gd name="connsiteX2" fmla="*/ 281864 w 3126683"/>
                <a:gd name="connsiteY2" fmla="*/ 1899995 h 2052779"/>
                <a:gd name="connsiteX3" fmla="*/ 2099964 w 3126683"/>
                <a:gd name="connsiteY3" fmla="*/ 1809429 h 2052779"/>
                <a:gd name="connsiteX4" fmla="*/ 2304348 w 3126683"/>
                <a:gd name="connsiteY4" fmla="*/ 1728265 h 2052779"/>
                <a:gd name="connsiteX5" fmla="*/ 3126683 w 3126683"/>
                <a:gd name="connsiteY5" fmla="*/ 853179 h 2052779"/>
                <a:gd name="connsiteX6" fmla="*/ 2344770 w 3126683"/>
                <a:gd name="connsiteY6" fmla="*/ 56646 h 2052779"/>
                <a:gd name="connsiteX0" fmla="*/ 1603920 w 3203889"/>
                <a:gd name="connsiteY0" fmla="*/ 0 h 2425073"/>
                <a:gd name="connsiteX1" fmla="*/ 485987 w 3203889"/>
                <a:gd name="connsiteY1" fmla="*/ 892726 h 2425073"/>
                <a:gd name="connsiteX2" fmla="*/ 359070 w 3203889"/>
                <a:gd name="connsiteY2" fmla="*/ 1899995 h 2425073"/>
                <a:gd name="connsiteX3" fmla="*/ 337081 w 3203889"/>
                <a:gd name="connsiteY3" fmla="*/ 2396451 h 2425073"/>
                <a:gd name="connsiteX4" fmla="*/ 2381554 w 3203889"/>
                <a:gd name="connsiteY4" fmla="*/ 1728265 h 2425073"/>
                <a:gd name="connsiteX5" fmla="*/ 3203889 w 3203889"/>
                <a:gd name="connsiteY5" fmla="*/ 853179 h 2425073"/>
                <a:gd name="connsiteX6" fmla="*/ 2421976 w 3203889"/>
                <a:gd name="connsiteY6" fmla="*/ 56646 h 2425073"/>
                <a:gd name="connsiteX0" fmla="*/ 1325408 w 2925377"/>
                <a:gd name="connsiteY0" fmla="*/ 0 h 2778132"/>
                <a:gd name="connsiteX1" fmla="*/ 207475 w 2925377"/>
                <a:gd name="connsiteY1" fmla="*/ 892726 h 2778132"/>
                <a:gd name="connsiteX2" fmla="*/ 80558 w 2925377"/>
                <a:gd name="connsiteY2" fmla="*/ 1899995 h 2778132"/>
                <a:gd name="connsiteX3" fmla="*/ 58569 w 2925377"/>
                <a:gd name="connsiteY3" fmla="*/ 2396451 h 2778132"/>
                <a:gd name="connsiteX4" fmla="*/ 183931 w 2925377"/>
                <a:gd name="connsiteY4" fmla="*/ 2778132 h 2778132"/>
                <a:gd name="connsiteX5" fmla="*/ 2925377 w 2925377"/>
                <a:gd name="connsiteY5" fmla="*/ 853179 h 2778132"/>
                <a:gd name="connsiteX6" fmla="*/ 2143464 w 2925377"/>
                <a:gd name="connsiteY6" fmla="*/ 56646 h 2778132"/>
                <a:gd name="connsiteX0" fmla="*/ 1349620 w 2949589"/>
                <a:gd name="connsiteY0" fmla="*/ 0 h 3434187"/>
                <a:gd name="connsiteX1" fmla="*/ 231687 w 2949589"/>
                <a:gd name="connsiteY1" fmla="*/ 892726 h 3434187"/>
                <a:gd name="connsiteX2" fmla="*/ 104770 w 2949589"/>
                <a:gd name="connsiteY2" fmla="*/ 1899995 h 3434187"/>
                <a:gd name="connsiteX3" fmla="*/ 82781 w 2949589"/>
                <a:gd name="connsiteY3" fmla="*/ 2396451 h 3434187"/>
                <a:gd name="connsiteX4" fmla="*/ 208143 w 2949589"/>
                <a:gd name="connsiteY4" fmla="*/ 2778132 h 3434187"/>
                <a:gd name="connsiteX5" fmla="*/ 710752 w 2949589"/>
                <a:gd name="connsiteY5" fmla="*/ 3434187 h 3434187"/>
                <a:gd name="connsiteX6" fmla="*/ 2949589 w 2949589"/>
                <a:gd name="connsiteY6" fmla="*/ 853179 h 3434187"/>
                <a:gd name="connsiteX7" fmla="*/ 2167676 w 2949589"/>
                <a:gd name="connsiteY7" fmla="*/ 56646 h 3434187"/>
                <a:gd name="connsiteX0" fmla="*/ 1406064 w 3006033"/>
                <a:gd name="connsiteY0" fmla="*/ 0 h 3434187"/>
                <a:gd name="connsiteX1" fmla="*/ 288131 w 3006033"/>
                <a:gd name="connsiteY1" fmla="*/ 892726 h 3434187"/>
                <a:gd name="connsiteX2" fmla="*/ 161214 w 3006033"/>
                <a:gd name="connsiteY2" fmla="*/ 1899995 h 3434187"/>
                <a:gd name="connsiteX3" fmla="*/ 139225 w 3006033"/>
                <a:gd name="connsiteY3" fmla="*/ 2396451 h 3434187"/>
                <a:gd name="connsiteX4" fmla="*/ 208143 w 3006033"/>
                <a:gd name="connsiteY4" fmla="*/ 2924888 h 3434187"/>
                <a:gd name="connsiteX5" fmla="*/ 767196 w 3006033"/>
                <a:gd name="connsiteY5" fmla="*/ 3434187 h 3434187"/>
                <a:gd name="connsiteX6" fmla="*/ 3006033 w 3006033"/>
                <a:gd name="connsiteY6" fmla="*/ 853179 h 3434187"/>
                <a:gd name="connsiteX7" fmla="*/ 2224120 w 3006033"/>
                <a:gd name="connsiteY7" fmla="*/ 56646 h 3434187"/>
                <a:gd name="connsiteX0" fmla="*/ 1406064 w 3006033"/>
                <a:gd name="connsiteY0" fmla="*/ 0 h 3434187"/>
                <a:gd name="connsiteX1" fmla="*/ 288131 w 3006033"/>
                <a:gd name="connsiteY1" fmla="*/ 892726 h 3434187"/>
                <a:gd name="connsiteX2" fmla="*/ 161214 w 3006033"/>
                <a:gd name="connsiteY2" fmla="*/ 1899995 h 3434187"/>
                <a:gd name="connsiteX3" fmla="*/ 139225 w 3006033"/>
                <a:gd name="connsiteY3" fmla="*/ 2396451 h 3434187"/>
                <a:gd name="connsiteX4" fmla="*/ 208143 w 3006033"/>
                <a:gd name="connsiteY4" fmla="*/ 2924888 h 3434187"/>
                <a:gd name="connsiteX5" fmla="*/ 767196 w 3006033"/>
                <a:gd name="connsiteY5" fmla="*/ 3434187 h 3434187"/>
                <a:gd name="connsiteX6" fmla="*/ 3006033 w 3006033"/>
                <a:gd name="connsiteY6" fmla="*/ 853179 h 3434187"/>
                <a:gd name="connsiteX7" fmla="*/ 2630520 w 3006033"/>
                <a:gd name="connsiteY7" fmla="*/ 440468 h 3434187"/>
                <a:gd name="connsiteX0" fmla="*/ 1868908 w 3006033"/>
                <a:gd name="connsiteY0" fmla="*/ 0 h 3208409"/>
                <a:gd name="connsiteX1" fmla="*/ 288131 w 3006033"/>
                <a:gd name="connsiteY1" fmla="*/ 666948 h 3208409"/>
                <a:gd name="connsiteX2" fmla="*/ 161214 w 3006033"/>
                <a:gd name="connsiteY2" fmla="*/ 1674217 h 3208409"/>
                <a:gd name="connsiteX3" fmla="*/ 139225 w 3006033"/>
                <a:gd name="connsiteY3" fmla="*/ 2170673 h 3208409"/>
                <a:gd name="connsiteX4" fmla="*/ 208143 w 3006033"/>
                <a:gd name="connsiteY4" fmla="*/ 2699110 h 3208409"/>
                <a:gd name="connsiteX5" fmla="*/ 767196 w 3006033"/>
                <a:gd name="connsiteY5" fmla="*/ 3208409 h 3208409"/>
                <a:gd name="connsiteX6" fmla="*/ 3006033 w 3006033"/>
                <a:gd name="connsiteY6" fmla="*/ 627401 h 3208409"/>
                <a:gd name="connsiteX7" fmla="*/ 2630520 w 3006033"/>
                <a:gd name="connsiteY7" fmla="*/ 214690 h 3208409"/>
                <a:gd name="connsiteX0" fmla="*/ 1868908 w 3006033"/>
                <a:gd name="connsiteY0" fmla="*/ 0 h 3208409"/>
                <a:gd name="connsiteX1" fmla="*/ 288131 w 3006033"/>
                <a:gd name="connsiteY1" fmla="*/ 666948 h 3208409"/>
                <a:gd name="connsiteX2" fmla="*/ 161214 w 3006033"/>
                <a:gd name="connsiteY2" fmla="*/ 1674217 h 3208409"/>
                <a:gd name="connsiteX3" fmla="*/ 139225 w 3006033"/>
                <a:gd name="connsiteY3" fmla="*/ 2170673 h 3208409"/>
                <a:gd name="connsiteX4" fmla="*/ 208143 w 3006033"/>
                <a:gd name="connsiteY4" fmla="*/ 2699110 h 3208409"/>
                <a:gd name="connsiteX5" fmla="*/ 767196 w 3006033"/>
                <a:gd name="connsiteY5" fmla="*/ 3208409 h 3208409"/>
                <a:gd name="connsiteX6" fmla="*/ 3006033 w 3006033"/>
                <a:gd name="connsiteY6" fmla="*/ 627401 h 3208409"/>
                <a:gd name="connsiteX7" fmla="*/ 2630520 w 3006033"/>
                <a:gd name="connsiteY7" fmla="*/ 214690 h 3208409"/>
                <a:gd name="connsiteX8" fmla="*/ 1868908 w 3006033"/>
                <a:gd name="connsiteY8" fmla="*/ 0 h 3208409"/>
                <a:gd name="connsiteX0" fmla="*/ 1868908 w 3006033"/>
                <a:gd name="connsiteY0" fmla="*/ 75376 h 3283785"/>
                <a:gd name="connsiteX1" fmla="*/ 288131 w 3006033"/>
                <a:gd name="connsiteY1" fmla="*/ 742324 h 3283785"/>
                <a:gd name="connsiteX2" fmla="*/ 161214 w 3006033"/>
                <a:gd name="connsiteY2" fmla="*/ 1749593 h 3283785"/>
                <a:gd name="connsiteX3" fmla="*/ 139225 w 3006033"/>
                <a:gd name="connsiteY3" fmla="*/ 2246049 h 3283785"/>
                <a:gd name="connsiteX4" fmla="*/ 208143 w 3006033"/>
                <a:gd name="connsiteY4" fmla="*/ 2774486 h 3283785"/>
                <a:gd name="connsiteX5" fmla="*/ 767196 w 3006033"/>
                <a:gd name="connsiteY5" fmla="*/ 3283785 h 3283785"/>
                <a:gd name="connsiteX6" fmla="*/ 3006033 w 3006033"/>
                <a:gd name="connsiteY6" fmla="*/ 702777 h 3283785"/>
                <a:gd name="connsiteX7" fmla="*/ 2630520 w 3006033"/>
                <a:gd name="connsiteY7" fmla="*/ 290066 h 3283785"/>
                <a:gd name="connsiteX8" fmla="*/ 1868908 w 3006033"/>
                <a:gd name="connsiteY8" fmla="*/ 75376 h 3283785"/>
                <a:gd name="connsiteX0" fmla="*/ 1869057 w 3006182"/>
                <a:gd name="connsiteY0" fmla="*/ 75376 h 3283785"/>
                <a:gd name="connsiteX1" fmla="*/ 288280 w 3006182"/>
                <a:gd name="connsiteY1" fmla="*/ 742324 h 3283785"/>
                <a:gd name="connsiteX2" fmla="*/ 139374 w 3006182"/>
                <a:gd name="connsiteY2" fmla="*/ 2246049 h 3283785"/>
                <a:gd name="connsiteX3" fmla="*/ 208292 w 3006182"/>
                <a:gd name="connsiteY3" fmla="*/ 2774486 h 3283785"/>
                <a:gd name="connsiteX4" fmla="*/ 767345 w 3006182"/>
                <a:gd name="connsiteY4" fmla="*/ 3283785 h 3283785"/>
                <a:gd name="connsiteX5" fmla="*/ 3006182 w 3006182"/>
                <a:gd name="connsiteY5" fmla="*/ 702777 h 3283785"/>
                <a:gd name="connsiteX6" fmla="*/ 2630669 w 3006182"/>
                <a:gd name="connsiteY6" fmla="*/ 290066 h 3283785"/>
                <a:gd name="connsiteX7" fmla="*/ 1869057 w 3006182"/>
                <a:gd name="connsiteY7" fmla="*/ 75376 h 3283785"/>
                <a:gd name="connsiteX0" fmla="*/ 1857571 w 2994696"/>
                <a:gd name="connsiteY0" fmla="*/ 75376 h 3283785"/>
                <a:gd name="connsiteX1" fmla="*/ 276794 w 2994696"/>
                <a:gd name="connsiteY1" fmla="*/ 742324 h 3283785"/>
                <a:gd name="connsiteX2" fmla="*/ 196806 w 2994696"/>
                <a:gd name="connsiteY2" fmla="*/ 2774486 h 3283785"/>
                <a:gd name="connsiteX3" fmla="*/ 755859 w 2994696"/>
                <a:gd name="connsiteY3" fmla="*/ 3283785 h 3283785"/>
                <a:gd name="connsiteX4" fmla="*/ 2994696 w 2994696"/>
                <a:gd name="connsiteY4" fmla="*/ 702777 h 3283785"/>
                <a:gd name="connsiteX5" fmla="*/ 2619183 w 2994696"/>
                <a:gd name="connsiteY5" fmla="*/ 290066 h 3283785"/>
                <a:gd name="connsiteX6" fmla="*/ 1857571 w 2994696"/>
                <a:gd name="connsiteY6" fmla="*/ 75376 h 3283785"/>
                <a:gd name="connsiteX0" fmla="*/ 2619183 w 2994696"/>
                <a:gd name="connsiteY0" fmla="*/ 0 h 2993719"/>
                <a:gd name="connsiteX1" fmla="*/ 276794 w 2994696"/>
                <a:gd name="connsiteY1" fmla="*/ 452258 h 2993719"/>
                <a:gd name="connsiteX2" fmla="*/ 196806 w 2994696"/>
                <a:gd name="connsiteY2" fmla="*/ 2484420 h 2993719"/>
                <a:gd name="connsiteX3" fmla="*/ 755859 w 2994696"/>
                <a:gd name="connsiteY3" fmla="*/ 2993719 h 2993719"/>
                <a:gd name="connsiteX4" fmla="*/ 2994696 w 2994696"/>
                <a:gd name="connsiteY4" fmla="*/ 412711 h 2993719"/>
                <a:gd name="connsiteX5" fmla="*/ 2619183 w 2994696"/>
                <a:gd name="connsiteY5" fmla="*/ 0 h 2993719"/>
                <a:gd name="connsiteX0" fmla="*/ 2495005 w 2994696"/>
                <a:gd name="connsiteY0" fmla="*/ 0 h 3095319"/>
                <a:gd name="connsiteX1" fmla="*/ 276794 w 2994696"/>
                <a:gd name="connsiteY1" fmla="*/ 553858 h 3095319"/>
                <a:gd name="connsiteX2" fmla="*/ 196806 w 2994696"/>
                <a:gd name="connsiteY2" fmla="*/ 2586020 h 3095319"/>
                <a:gd name="connsiteX3" fmla="*/ 755859 w 2994696"/>
                <a:gd name="connsiteY3" fmla="*/ 3095319 h 3095319"/>
                <a:gd name="connsiteX4" fmla="*/ 2994696 w 2994696"/>
                <a:gd name="connsiteY4" fmla="*/ 514311 h 3095319"/>
                <a:gd name="connsiteX5" fmla="*/ 2495005 w 2994696"/>
                <a:gd name="connsiteY5" fmla="*/ 0 h 3095319"/>
                <a:gd name="connsiteX0" fmla="*/ 2330093 w 2829784"/>
                <a:gd name="connsiteY0" fmla="*/ 0 h 3095319"/>
                <a:gd name="connsiteX1" fmla="*/ 292857 w 2829784"/>
                <a:gd name="connsiteY1" fmla="*/ 687208 h 3095319"/>
                <a:gd name="connsiteX2" fmla="*/ 31894 w 2829784"/>
                <a:gd name="connsiteY2" fmla="*/ 2586020 h 3095319"/>
                <a:gd name="connsiteX3" fmla="*/ 590947 w 2829784"/>
                <a:gd name="connsiteY3" fmla="*/ 3095319 h 3095319"/>
                <a:gd name="connsiteX4" fmla="*/ 2829784 w 2829784"/>
                <a:gd name="connsiteY4" fmla="*/ 514311 h 3095319"/>
                <a:gd name="connsiteX5" fmla="*/ 2330093 w 2829784"/>
                <a:gd name="connsiteY5" fmla="*/ 0 h 3095319"/>
                <a:gd name="connsiteX0" fmla="*/ 2313514 w 2813205"/>
                <a:gd name="connsiteY0" fmla="*/ 0 h 3095319"/>
                <a:gd name="connsiteX1" fmla="*/ 457253 w 2813205"/>
                <a:gd name="connsiteY1" fmla="*/ 772933 h 3095319"/>
                <a:gd name="connsiteX2" fmla="*/ 15315 w 2813205"/>
                <a:gd name="connsiteY2" fmla="*/ 2586020 h 3095319"/>
                <a:gd name="connsiteX3" fmla="*/ 574368 w 2813205"/>
                <a:gd name="connsiteY3" fmla="*/ 3095319 h 3095319"/>
                <a:gd name="connsiteX4" fmla="*/ 2813205 w 2813205"/>
                <a:gd name="connsiteY4" fmla="*/ 514311 h 3095319"/>
                <a:gd name="connsiteX5" fmla="*/ 2313514 w 2813205"/>
                <a:gd name="connsiteY5" fmla="*/ 0 h 309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13205" h="3095319">
                  <a:moveTo>
                    <a:pt x="2313514" y="0"/>
                  </a:moveTo>
                  <a:cubicBezTo>
                    <a:pt x="1860530" y="6591"/>
                    <a:pt x="860982" y="358863"/>
                    <a:pt x="457253" y="772933"/>
                  </a:cubicBezTo>
                  <a:cubicBezTo>
                    <a:pt x="180459" y="1222785"/>
                    <a:pt x="-64529" y="2162443"/>
                    <a:pt x="15315" y="2586020"/>
                  </a:cubicBezTo>
                  <a:lnTo>
                    <a:pt x="574368" y="3095319"/>
                  </a:lnTo>
                  <a:lnTo>
                    <a:pt x="2813205" y="514311"/>
                  </a:lnTo>
                  <a:lnTo>
                    <a:pt x="2313514" y="0"/>
                  </a:lnTo>
                  <a:close/>
                </a:path>
              </a:pathLst>
            </a:custGeom>
            <a:solidFill>
              <a:srgbClr val="0000FF">
                <a:alpha val="2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V="1">
              <a:off x="1686703" y="3025423"/>
              <a:ext cx="2269067" cy="2596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967059" y="3014133"/>
              <a:ext cx="248355" cy="22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1709282" y="5599289"/>
              <a:ext cx="248355" cy="22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3261465" y="572315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Instance #1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7821" y="572315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Instance #2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6505" y="1800497"/>
                <a:ext cx="25936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𝒂𝒃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05" y="1800497"/>
                <a:ext cx="2593624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06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-45522" y="1003010"/>
                <a:ext cx="3121808" cy="1834090"/>
              </a:xfrm>
              <a:prstGeom prst="rect">
                <a:avLst/>
              </a:prstGeom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600" kern="0" dirty="0" smtClean="0">
                    <a:solidFill>
                      <a:srgbClr val="0000FF"/>
                    </a:solidFill>
                  </a:rPr>
                  <a:t>Is there a solution to System 1?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b="1" i="1" kern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m:rPr>
                                <m:brk m:alnAt="7"/>
                              </m:rPr>
                              <a:rPr lang="en-US" sz="140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14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kern="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1400" b="0" i="1" kern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400" b="1" i="1" kern="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4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ker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14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400" b="1" i="1" ker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e>
                                    <m:r>
                                      <a:rPr lang="en-US" sz="1400" b="1" i="1" kern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4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ker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1400" b="0" i="1" kern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400" b="1" i="1" ker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400" b="1" i="1" ker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1400" b="1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sSup>
                                  <m:sSupPr>
                                    <m:ctrlPr>
                                      <a:rPr lang="en-US" sz="1400" b="1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1400" b="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400" b="1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sz="1400" b="0" i="1" kern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sz="1400" b="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b="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 sz="1400" b="1" i="1" kern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4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400" b="1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1400" b="1" i="1" kern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1400" b="1" i="1" kern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1400" b="1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sz="1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sz="1400" b="1" i="1" kern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522" y="1003010"/>
                <a:ext cx="3121808" cy="1834090"/>
              </a:xfrm>
              <a:prstGeom prst="rect">
                <a:avLst/>
              </a:prstGeom>
              <a:blipFill rotWithShape="0">
                <a:blip r:embed="rId3"/>
                <a:stretch>
                  <a:fillRect l="-117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/>
              <p:cNvSpPr txBox="1">
                <a:spLocks/>
              </p:cNvSpPr>
              <p:nvPr/>
            </p:nvSpPr>
            <p:spPr bwMode="auto">
              <a:xfrm>
                <a:off x="2471095" y="6473198"/>
                <a:ext cx="4072448" cy="364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US" sz="1600" kern="0" dirty="0" smtClean="0">
                    <a:solidFill>
                      <a:schemeClr val="tx1"/>
                    </a:solidFill>
                  </a:rPr>
                  <a:t>Is there a feasible, improving direction </a:t>
                </a:r>
                <a14:m>
                  <m:oMath xmlns:m="http://schemas.openxmlformats.org/officeDocument/2006/math">
                    <m:r>
                      <a:rPr lang="en-US" sz="16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600" kern="0" dirty="0" smtClean="0">
                    <a:solidFill>
                      <a:schemeClr val="tx1"/>
                    </a:solidFill>
                  </a:rPr>
                  <a:t>?</a:t>
                </a:r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1095" y="6473198"/>
                <a:ext cx="4072448" cy="364455"/>
              </a:xfrm>
              <a:prstGeom prst="rect">
                <a:avLst/>
              </a:prstGeom>
              <a:blipFill rotWithShape="0">
                <a:blip r:embed="rId4"/>
                <a:stretch>
                  <a:fillRect t="-5000" b="-1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1444748" y="2525389"/>
            <a:ext cx="2822475" cy="1897365"/>
            <a:chOff x="1444748" y="2530152"/>
            <a:chExt cx="2822475" cy="1897365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2753891" y="3805518"/>
              <a:ext cx="1136014" cy="6180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 flipV="1">
              <a:off x="2427319" y="3871356"/>
              <a:ext cx="306780" cy="5561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2755870" y="2565070"/>
              <a:ext cx="312717" cy="18485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 flipV="1">
              <a:off x="1809802" y="3912919"/>
              <a:ext cx="944089" cy="5106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642819" y="3097297"/>
            <a:ext cx="1088127" cy="1309254"/>
            <a:chOff x="1638056" y="3092534"/>
            <a:chExt cx="1088127" cy="1309254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H="1" flipV="1">
              <a:off x="1693186" y="3410000"/>
              <a:ext cx="1032997" cy="9917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1638056" y="3092534"/>
                  <a:ext cx="3434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056" y="3092534"/>
                  <a:ext cx="343491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5412383" y="2530152"/>
            <a:ext cx="2822475" cy="1897365"/>
            <a:chOff x="1444748" y="2530152"/>
            <a:chExt cx="2822475" cy="1897365"/>
          </a:xfrm>
        </p:grpSpPr>
        <p:cxnSp>
          <p:nvCxnSpPr>
            <p:cNvPr id="95" name="Straight Arrow Connector 94"/>
            <p:cNvCxnSpPr/>
            <p:nvPr/>
          </p:nvCxnSpPr>
          <p:spPr bwMode="auto">
            <a:xfrm flipV="1">
              <a:off x="2753891" y="3805518"/>
              <a:ext cx="1136014" cy="6180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2427319" y="3871356"/>
              <a:ext cx="306780" cy="5561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2755870" y="2565070"/>
              <a:ext cx="312717" cy="18485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H="1" flipV="1">
              <a:off x="1809802" y="3912919"/>
              <a:ext cx="944089" cy="5106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05" y="2530152"/>
                  <a:ext cx="461345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878" y="3752615"/>
                  <a:ext cx="461345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48" y="3780186"/>
                  <a:ext cx="461345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41" y="3580017"/>
                  <a:ext cx="521168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705825" y="4416077"/>
            <a:ext cx="1248959" cy="637535"/>
            <a:chOff x="6696299" y="4401788"/>
            <a:chExt cx="1248959" cy="637535"/>
          </a:xfrm>
        </p:grpSpPr>
        <p:cxnSp>
          <p:nvCxnSpPr>
            <p:cNvPr id="104" name="Straight Arrow Connector 103"/>
            <p:cNvCxnSpPr/>
            <p:nvPr/>
          </p:nvCxnSpPr>
          <p:spPr bwMode="auto">
            <a:xfrm>
              <a:off x="6696299" y="4401788"/>
              <a:ext cx="1021243" cy="3554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7601767" y="4700769"/>
                  <a:ext cx="3434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767" y="4700769"/>
                  <a:ext cx="343491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ight Brace 23"/>
          <p:cNvSpPr/>
          <p:nvPr/>
        </p:nvSpPr>
        <p:spPr bwMode="auto">
          <a:xfrm>
            <a:off x="2728207" y="1508434"/>
            <a:ext cx="228804" cy="914641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04" y="2468460"/>
            <a:ext cx="5169481" cy="4317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blipFill rotWithShape="0">
                <a:blip r:embed="rId3"/>
                <a:stretch>
                  <a:fillRect r="-9278" b="-698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3"/>
              <p:cNvSpPr txBox="1">
                <a:spLocks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One and only one of the following two systems has a solution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feasible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improving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direction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</m:m>
                    </m:oMath>
                  </m:oMathPara>
                </a14:m>
                <a:endParaRPr lang="en-US" sz="12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vector.</a:t>
                </a:r>
              </a:p>
            </p:txBody>
          </p:sp>
        </mc:Choice>
        <mc:Fallback xmlns="">
          <p:sp>
            <p:nvSpPr>
              <p:cNvPr id="11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blipFill rotWithShape="0">
                <a:blip r:embed="rId4"/>
                <a:stretch>
                  <a:fillRect t="-741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3"/>
              <p:cNvSpPr txBox="1">
                <a:spLocks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dirty="0"/>
                  <a:t>One and only one of the following two systems has a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𝑨𝒅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</a:t>
                </a:r>
              </a:p>
            </p:txBody>
          </p:sp>
        </mc:Choice>
        <mc:Fallback xmlns="">
          <p:sp>
            <p:nvSpPr>
              <p:cNvPr id="11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blipFill rotWithShape="0">
                <a:blip r:embed="rId5"/>
                <a:stretch>
                  <a:fillRect l="-141" t="-741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Significance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endParaRPr lang="en-US" sz="3200" dirty="0"/>
          </a:p>
        </p:txBody>
      </p:sp>
      <p:sp>
        <p:nvSpPr>
          <p:cNvPr id="99" name="Oval 98"/>
          <p:cNvSpPr/>
          <p:nvPr/>
        </p:nvSpPr>
        <p:spPr bwMode="auto">
          <a:xfrm>
            <a:off x="2827441" y="2430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27441" y="2690747"/>
            <a:ext cx="2291294" cy="886217"/>
            <a:chOff x="2827441" y="2690747"/>
            <a:chExt cx="2291294" cy="886217"/>
          </a:xfrm>
        </p:grpSpPr>
        <p:sp>
          <p:nvSpPr>
            <p:cNvPr id="9" name="Oval 8"/>
            <p:cNvSpPr/>
            <p:nvPr/>
          </p:nvSpPr>
          <p:spPr bwMode="auto">
            <a:xfrm>
              <a:off x="2827441" y="2690747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4890977" y="3349206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>
            <a:off x="4748695" y="3320409"/>
            <a:ext cx="455171" cy="9632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flipH="1">
            <a:off x="5320748" y="3352381"/>
            <a:ext cx="923924" cy="234059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flipH="1">
            <a:off x="6348854" y="4303275"/>
            <a:ext cx="1378501" cy="14001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flipH="1" flipV="1">
            <a:off x="7818831" y="5555461"/>
            <a:ext cx="441876" cy="4210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 flipV="1">
            <a:off x="5691189" y="5796362"/>
            <a:ext cx="4761" cy="4508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 rot="5400000" flipV="1">
            <a:off x="4582607" y="4520219"/>
            <a:ext cx="4761" cy="4508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2827441" y="2988661"/>
            <a:ext cx="3622681" cy="698981"/>
            <a:chOff x="2827441" y="2988661"/>
            <a:chExt cx="3622681" cy="698981"/>
          </a:xfrm>
        </p:grpSpPr>
        <p:sp>
          <p:nvSpPr>
            <p:cNvPr id="11" name="Oval 10"/>
            <p:cNvSpPr/>
            <p:nvPr/>
          </p:nvSpPr>
          <p:spPr bwMode="auto">
            <a:xfrm>
              <a:off x="2827441" y="2988661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6222364" y="3459884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21608" y="3280225"/>
            <a:ext cx="5008892" cy="1434644"/>
            <a:chOff x="2821608" y="3280225"/>
            <a:chExt cx="5008892" cy="1434644"/>
          </a:xfrm>
        </p:grpSpPr>
        <p:sp>
          <p:nvSpPr>
            <p:cNvPr id="12" name="Oval 11"/>
            <p:cNvSpPr/>
            <p:nvPr/>
          </p:nvSpPr>
          <p:spPr bwMode="auto">
            <a:xfrm>
              <a:off x="2821608" y="3280225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602742" y="4487111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821498" y="3597189"/>
            <a:ext cx="5537044" cy="2243540"/>
            <a:chOff x="2821498" y="3597189"/>
            <a:chExt cx="5537044" cy="2243540"/>
          </a:xfrm>
        </p:grpSpPr>
        <p:sp>
          <p:nvSpPr>
            <p:cNvPr id="13" name="Oval 12"/>
            <p:cNvSpPr/>
            <p:nvPr/>
          </p:nvSpPr>
          <p:spPr bwMode="auto">
            <a:xfrm>
              <a:off x="2821498" y="3597189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130784" y="5612971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821498" y="3888753"/>
            <a:ext cx="3241435" cy="2294031"/>
            <a:chOff x="2821498" y="3888753"/>
            <a:chExt cx="3241435" cy="2294031"/>
          </a:xfrm>
        </p:grpSpPr>
        <p:sp>
          <p:nvSpPr>
            <p:cNvPr id="14" name="Oval 13"/>
            <p:cNvSpPr/>
            <p:nvPr/>
          </p:nvSpPr>
          <p:spPr bwMode="auto">
            <a:xfrm>
              <a:off x="2821498" y="3888753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5835175" y="5955026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5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21498" y="4180318"/>
            <a:ext cx="1873182" cy="925523"/>
            <a:chOff x="2821498" y="4180318"/>
            <a:chExt cx="1873182" cy="925523"/>
          </a:xfrm>
        </p:grpSpPr>
        <p:sp>
          <p:nvSpPr>
            <p:cNvPr id="15" name="Oval 14"/>
            <p:cNvSpPr/>
            <p:nvPr/>
          </p:nvSpPr>
          <p:spPr bwMode="auto">
            <a:xfrm>
              <a:off x="2821498" y="4180318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4466922" y="4878083"/>
              <a:ext cx="227758" cy="2277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68102" y="5033519"/>
            <a:ext cx="1352550" cy="904875"/>
            <a:chOff x="5068102" y="5033519"/>
            <a:chExt cx="1352550" cy="904875"/>
          </a:xfrm>
        </p:grpSpPr>
        <p:cxnSp>
          <p:nvCxnSpPr>
            <p:cNvPr id="174" name="Straight Arrow Connector 173"/>
            <p:cNvCxnSpPr/>
            <p:nvPr/>
          </p:nvCxnSpPr>
          <p:spPr bwMode="auto">
            <a:xfrm flipH="1">
              <a:off x="5068102" y="5033519"/>
              <a:ext cx="1352550" cy="9048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5" name="Oval 174"/>
            <p:cNvSpPr/>
            <p:nvPr/>
          </p:nvSpPr>
          <p:spPr bwMode="auto">
            <a:xfrm>
              <a:off x="6037294" y="5291560"/>
              <a:ext cx="227758" cy="227758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0"/>
                </a:spcBef>
                <a:buNone/>
              </a:pPr>
              <a:r>
                <a:rPr lang="en-US" sz="1100" b="1" i="1" dirty="0">
                  <a:solidFill>
                    <a:schemeClr val="bg1"/>
                  </a:solidFill>
                </a:rPr>
                <a:t>c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943753" y="3005708"/>
            <a:ext cx="4897426" cy="3523500"/>
            <a:chOff x="3943753" y="3005708"/>
            <a:chExt cx="4897426" cy="3523500"/>
          </a:xfrm>
        </p:grpSpPr>
        <p:cxnSp>
          <p:nvCxnSpPr>
            <p:cNvPr id="176" name="Straight Arrow Connector 175"/>
            <p:cNvCxnSpPr/>
            <p:nvPr/>
          </p:nvCxnSpPr>
          <p:spPr bwMode="auto">
            <a:xfrm rot="5400000" flipV="1">
              <a:off x="4582608" y="3305578"/>
              <a:ext cx="4761" cy="4508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/>
            <p:nvPr/>
          </p:nvCxnSpPr>
          <p:spPr bwMode="auto">
            <a:xfrm rot="5400000" flipV="1">
              <a:off x="4582609" y="6019407"/>
              <a:ext cx="4761" cy="4508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8" name="Straight Arrow Connector 177"/>
            <p:cNvCxnSpPr/>
            <p:nvPr/>
          </p:nvCxnSpPr>
          <p:spPr bwMode="auto">
            <a:xfrm flipV="1">
              <a:off x="4369999" y="5796362"/>
              <a:ext cx="4761" cy="4508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4" name="Straight Arrow Connector 193"/>
            <p:cNvCxnSpPr/>
            <p:nvPr/>
          </p:nvCxnSpPr>
          <p:spPr bwMode="auto">
            <a:xfrm flipV="1">
              <a:off x="8002199" y="5791601"/>
              <a:ext cx="4761" cy="4508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/>
            <p:cNvCxnSpPr/>
            <p:nvPr/>
          </p:nvCxnSpPr>
          <p:spPr bwMode="auto">
            <a:xfrm flipH="1" flipV="1">
              <a:off x="7678351" y="5928652"/>
              <a:ext cx="329281" cy="31379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Straight Arrow Connector 195"/>
            <p:cNvCxnSpPr/>
            <p:nvPr/>
          </p:nvCxnSpPr>
          <p:spPr bwMode="auto">
            <a:xfrm flipH="1" flipV="1">
              <a:off x="8511898" y="5105841"/>
              <a:ext cx="329281" cy="31379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7" name="Straight Arrow Connector 196"/>
            <p:cNvCxnSpPr/>
            <p:nvPr/>
          </p:nvCxnSpPr>
          <p:spPr bwMode="auto">
            <a:xfrm flipH="1">
              <a:off x="6821447" y="3712960"/>
              <a:ext cx="330072" cy="33526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8" name="Straight Arrow Connector 197"/>
            <p:cNvCxnSpPr/>
            <p:nvPr/>
          </p:nvCxnSpPr>
          <p:spPr bwMode="auto">
            <a:xfrm flipH="1">
              <a:off x="8511107" y="5388187"/>
              <a:ext cx="330072" cy="33526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9" name="Straight Arrow Connector 198"/>
            <p:cNvCxnSpPr/>
            <p:nvPr/>
          </p:nvCxnSpPr>
          <p:spPr bwMode="auto">
            <a:xfrm>
              <a:off x="4365608" y="3502218"/>
              <a:ext cx="207316" cy="43871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0" name="Straight Arrow Connector 199"/>
            <p:cNvCxnSpPr/>
            <p:nvPr/>
          </p:nvCxnSpPr>
          <p:spPr bwMode="auto">
            <a:xfrm>
              <a:off x="5352854" y="3005708"/>
              <a:ext cx="207316" cy="43871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1" name="Straight Arrow Connector 200"/>
            <p:cNvCxnSpPr/>
            <p:nvPr/>
          </p:nvCxnSpPr>
          <p:spPr bwMode="auto">
            <a:xfrm flipH="1">
              <a:off x="5216566" y="3005708"/>
              <a:ext cx="158534" cy="40161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2" name="Straight Arrow Connector 201"/>
            <p:cNvCxnSpPr/>
            <p:nvPr/>
          </p:nvCxnSpPr>
          <p:spPr bwMode="auto">
            <a:xfrm flipH="1">
              <a:off x="6992985" y="3712960"/>
              <a:ext cx="158534" cy="40161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3" name="Straight Arrow Connector 202"/>
            <p:cNvCxnSpPr/>
            <p:nvPr/>
          </p:nvCxnSpPr>
          <p:spPr bwMode="auto">
            <a:xfrm flipH="1">
              <a:off x="6722893" y="3712960"/>
              <a:ext cx="428626" cy="2867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4" name="Straight Arrow Connector 203"/>
            <p:cNvCxnSpPr/>
            <p:nvPr/>
          </p:nvCxnSpPr>
          <p:spPr bwMode="auto">
            <a:xfrm flipH="1">
              <a:off x="4961436" y="3005708"/>
              <a:ext cx="428626" cy="2867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5" name="Straight Arrow Connector 204"/>
            <p:cNvCxnSpPr/>
            <p:nvPr/>
          </p:nvCxnSpPr>
          <p:spPr bwMode="auto">
            <a:xfrm flipH="1">
              <a:off x="3961542" y="3510797"/>
              <a:ext cx="428626" cy="2867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6" name="Straight Arrow Connector 205"/>
            <p:cNvCxnSpPr/>
            <p:nvPr/>
          </p:nvCxnSpPr>
          <p:spPr bwMode="auto">
            <a:xfrm flipH="1">
              <a:off x="3943753" y="6242451"/>
              <a:ext cx="428626" cy="2867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 bwMode="auto">
            <a:xfrm flipH="1">
              <a:off x="7579006" y="6238590"/>
              <a:ext cx="428626" cy="2867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8" name="Straight Arrow Connector 207"/>
            <p:cNvCxnSpPr/>
            <p:nvPr/>
          </p:nvCxnSpPr>
          <p:spPr bwMode="auto">
            <a:xfrm flipH="1">
              <a:off x="8412553" y="5388187"/>
              <a:ext cx="428626" cy="2867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493397" y="4899354"/>
            <a:ext cx="30639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Theorem 3.3.  If an optimal solution exists, then an optimal EP exists.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We can restrict our examination to the EPs.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040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Significance of System 1 </a:t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Given a feasible solution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We want to find a direction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that will improve upon it, and move some positive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000" dirty="0" smtClean="0"/>
                  <a:t>, resulting in a new solution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000" b="1" i="1">
                        <a:latin typeface="Cambria Math"/>
                      </a:rPr>
                      <m:t>𝒅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The step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 is determined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dirty="0" smtClean="0"/>
                  <a:t> is feasible &amp; constant and holding constant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 smtClean="0"/>
                  <a:t>, the optimal solution to the following LP yields a feasible</a:t>
                </a:r>
                <a:r>
                  <a:rPr lang="en-US" sz="2000" dirty="0"/>
                  <a:t>, improving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t="59952" r="51807"/>
          <a:stretch/>
        </p:blipFill>
        <p:spPr>
          <a:xfrm>
            <a:off x="6297083" y="2387599"/>
            <a:ext cx="2491317" cy="172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Examination of </a:t>
            </a:r>
            <a:r>
              <a:rPr lang="en-US" sz="3200" dirty="0" err="1" smtClean="0"/>
              <a:t>Farka’s</a:t>
            </a:r>
            <a:r>
              <a:rPr lang="en-US" sz="3200" dirty="0" smtClean="0"/>
              <a:t> Lemma</a:t>
            </a:r>
            <a:br>
              <a:rPr lang="en-US" sz="3200" dirty="0" smtClean="0"/>
            </a:br>
            <a:r>
              <a:rPr lang="en-US" sz="2400" dirty="0" smtClean="0"/>
              <a:t>(Bottom Left EP)</a:t>
            </a:r>
            <a:endParaRPr lang="en-US" sz="3200" dirty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 l="6207" t="29793" r="58851" b="6207"/>
          <a:stretch>
            <a:fillRect/>
          </a:stretch>
        </p:blipFill>
        <p:spPr bwMode="auto">
          <a:xfrm>
            <a:off x="5850387" y="4970138"/>
            <a:ext cx="3153103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 bwMode="auto">
          <a:xfrm flipH="1" flipV="1">
            <a:off x="6774651" y="3319800"/>
            <a:ext cx="3609" cy="2893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768836" y="3591093"/>
            <a:ext cx="27568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249711" y="3599225"/>
            <a:ext cx="517795" cy="3652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5630969" y="6632015"/>
            <a:ext cx="17336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2 has a solution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96238" y="6632015"/>
            <a:ext cx="1636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rgbClr val="0000FF"/>
                </a:solidFill>
              </a:rPr>
              <a:t>System 1 has a solution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One and only one of the following two systems has a solution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2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 sz="120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feasible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improving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direction</m:t>
                            </m:r>
                            <m:r>
                              <a:rPr lang="en-US" sz="1200" b="0" i="0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mr>
                      </m:m>
                    </m:oMath>
                  </m:oMathPara>
                </a14:m>
                <a:endParaRPr lang="en-US" sz="1200" kern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200" kern="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en-US" sz="12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is a given </a:t>
                </a:r>
                <a14:m>
                  <m:oMath xmlns:m="http://schemas.openxmlformats.org/officeDocument/2006/math"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kern="0" dirty="0" smtClean="0">
                    <a:solidFill>
                      <a:schemeClr val="tx1"/>
                    </a:solidFill>
                  </a:rPr>
                  <a:t> vector.</a:t>
                </a:r>
              </a:p>
            </p:txBody>
          </p:sp>
        </mc:Choice>
        <mc:Fallback xmlns="">
          <p:sp>
            <p:nvSpPr>
              <p:cNvPr id="1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22" y="1184381"/>
                <a:ext cx="4346068" cy="819680"/>
              </a:xfrm>
              <a:prstGeom prst="rect">
                <a:avLst/>
              </a:prstGeom>
              <a:blipFill rotWithShape="0">
                <a:blip r:embed="rId4"/>
                <a:stretch>
                  <a:fillRect t="-741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3"/>
              <p:cNvSpPr txBox="1">
                <a:spLocks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dirty="0"/>
                  <a:t>One and only one of the following two systems has a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𝑨𝒅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System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2: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a given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</a:t>
                </a:r>
              </a:p>
            </p:txBody>
          </p:sp>
        </mc:Choice>
        <mc:Fallback xmlns="">
          <p:sp>
            <p:nvSpPr>
              <p:cNvPr id="1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" y="1184380"/>
                <a:ext cx="4331890" cy="819412"/>
              </a:xfrm>
              <a:prstGeom prst="rect">
                <a:avLst/>
              </a:prstGeom>
              <a:blipFill rotWithShape="0">
                <a:blip r:embed="rId5"/>
                <a:stretch>
                  <a:fillRect l="-141" t="-741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 bwMode="auto">
          <a:xfrm>
            <a:off x="2814042" y="3888753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814042" y="4180318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≥−40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≥−35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18" y="2366119"/>
                <a:ext cx="2348852" cy="1908581"/>
              </a:xfrm>
              <a:prstGeom prst="rect">
                <a:avLst/>
              </a:prstGeom>
              <a:blipFill rotWithShape="0">
                <a:blip r:embed="rId6"/>
                <a:stretch>
                  <a:fillRect r="-9278" b="-698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/>
              <p:cNvSpPr txBox="1">
                <a:spLocks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marL="0" indent="0" defTabSz="914314" eaLnBrk="0" hangingPunct="0">
                  <a:spcBef>
                    <a:spcPct val="20000"/>
                  </a:spcBef>
                  <a:buFontTx/>
                  <a:buNone/>
                  <a:defRPr sz="1200" kern="0">
                    <a:latin typeface="+mn-lt"/>
                  </a:defRPr>
                </a:lvl1pPr>
                <a:lvl2pPr marL="742157" indent="-284999" defTabSz="914314" eaLnBrk="0" hangingPunct="0">
                  <a:spcBef>
                    <a:spcPct val="20000"/>
                  </a:spcBef>
                  <a:defRPr sz="2200">
                    <a:latin typeface="+mn-lt"/>
                  </a:defRPr>
                </a:lvl2pPr>
                <a:lvl3pPr marL="1142892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3pPr>
                <a:lvl4pPr marL="1600048" indent="-228578" defTabSz="914314" eaLnBrk="0" hangingPunct="0">
                  <a:spcBef>
                    <a:spcPct val="20000"/>
                  </a:spcBef>
                  <a:defRPr sz="1800">
                    <a:latin typeface="+mn-lt"/>
                  </a:defRPr>
                </a:lvl4pPr>
                <a:lvl5pPr marL="2057205" indent="-228578" defTabSz="914314" eaLnBrk="0" hangingPunct="0">
                  <a:spcBef>
                    <a:spcPct val="20000"/>
                  </a:spcBef>
                  <a:buChar char="»"/>
                  <a:defRPr sz="1800">
                    <a:latin typeface="+mn-lt"/>
                  </a:defRPr>
                </a:lvl5pPr>
                <a:lvl6pPr marL="2473854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6pPr>
                <a:lvl7pPr marL="289050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7pPr>
                <a:lvl8pPr marL="3307153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8pPr>
                <a:lvl9pPr marL="3723801" indent="-228578" defTabSz="914314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latin typeface="+mn-lt"/>
                  </a:defRPr>
                </a:lvl9pPr>
              </a:lstStyle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System 1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            1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System 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1400" dirty="0" smtClean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4" y="2401619"/>
                <a:ext cx="2279824" cy="2339345"/>
              </a:xfrm>
              <a:prstGeom prst="rect">
                <a:avLst/>
              </a:prstGeom>
              <a:blipFill>
                <a:blip r:embed="rId7"/>
                <a:stretch>
                  <a:fillRect l="-802" t="-521"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7669451" y="3315121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6792798" y="285768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2814042" y="2430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300067" y="2631933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205238" y="4059947"/>
            <a:ext cx="227758" cy="22775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sz="1100" b="1" i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300067" y="28622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300067" y="30854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001105" y="4059947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4669164" y="4066439"/>
            <a:ext cx="227758" cy="227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14618</TotalTime>
  <Words>974</Words>
  <Application>Microsoft Office PowerPoint</Application>
  <PresentationFormat>On-screen Show (4:3)</PresentationFormat>
  <Paragraphs>348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Times New Roman</vt:lpstr>
      <vt:lpstr>Wingdings</vt:lpstr>
      <vt:lpstr>Standard PowerPoint Brief - Template</vt:lpstr>
      <vt:lpstr>Homework #5 Discussion</vt:lpstr>
      <vt:lpstr>PowerPoint Presentation</vt:lpstr>
      <vt:lpstr>OPER 610 Lesson 08 Farkas’s Lemma</vt:lpstr>
      <vt:lpstr>Farka’s Lemma (Theorem of the Alternative)</vt:lpstr>
      <vt:lpstr>Geometry of Farka’s Lemma (n=2; two-dimensional representation)</vt:lpstr>
      <vt:lpstr>Geometry of Farka’s Lemma (n=2; two-dimensional representation)</vt:lpstr>
      <vt:lpstr>Significance of Farka’s Lemma</vt:lpstr>
      <vt:lpstr>The Significance of System 1  in Farka’s Lemma</vt:lpstr>
      <vt:lpstr>Examination of Farka’s Lemma (Bottom Left EP)</vt:lpstr>
      <vt:lpstr>Examination of Farka’s Lemma (Upper Left EP)</vt:lpstr>
      <vt:lpstr>Examination of Farka’s Lemma (Topmost EP)</vt:lpstr>
      <vt:lpstr>Examination of Farka’s Lemma (Upper Right EP)</vt:lpstr>
      <vt:lpstr>Examination of Farka’s Lemma (Rightmost EP)</vt:lpstr>
      <vt:lpstr>Examination of Farka’s Lemma (Bottom Right EP)</vt:lpstr>
      <vt:lpstr>Farka’s Lemma in the Context of Extreme Points and LPs</vt:lpstr>
      <vt:lpstr>System 2 Multipliers are  the Shadow Prices for the LP</vt:lpstr>
      <vt:lpstr>Farka’s Lemma  with Convex NLPs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785</cp:revision>
  <dcterms:created xsi:type="dcterms:W3CDTF">2004-05-05T12:20:29Z</dcterms:created>
  <dcterms:modified xsi:type="dcterms:W3CDTF">2023-01-27T13:35:54Z</dcterms:modified>
</cp:coreProperties>
</file>