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handoutMasterIdLst>
    <p:handoutMasterId r:id="rId18"/>
  </p:handoutMasterIdLst>
  <p:sldIdLst>
    <p:sldId id="475" r:id="rId2"/>
    <p:sldId id="476" r:id="rId3"/>
    <p:sldId id="455" r:id="rId4"/>
    <p:sldId id="456" r:id="rId5"/>
    <p:sldId id="457" r:id="rId6"/>
    <p:sldId id="485" r:id="rId7"/>
    <p:sldId id="459" r:id="rId8"/>
    <p:sldId id="460" r:id="rId9"/>
    <p:sldId id="483" r:id="rId10"/>
    <p:sldId id="464" r:id="rId11"/>
    <p:sldId id="465" r:id="rId12"/>
    <p:sldId id="466" r:id="rId13"/>
    <p:sldId id="484" r:id="rId14"/>
    <p:sldId id="477" r:id="rId15"/>
    <p:sldId id="474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CC"/>
    <a:srgbClr val="00602B"/>
    <a:srgbClr val="FFD357"/>
    <a:srgbClr val="CC9900"/>
    <a:srgbClr val="663300"/>
    <a:srgbClr val="009900"/>
    <a:srgbClr val="00CC00"/>
    <a:srgbClr val="FF7C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7" autoAdjust="0"/>
    <p:restoredTop sz="84065" autoAdjust="0"/>
  </p:normalViewPr>
  <p:slideViewPr>
    <p:cSldViewPr snapToGrid="0">
      <p:cViewPr varScale="1">
        <p:scale>
          <a:sx n="95" d="100"/>
          <a:sy n="95" d="100"/>
        </p:scale>
        <p:origin x="19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3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913"/>
            <a:ext cx="560832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53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to add notes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XB/YB-35 &amp; YB49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8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google.com/url?sa=i&amp;source=images&amp;cd=&amp;docid=sAOo0VrcdQU2CM&amp;tbnid=gQPQhrNaFej2NM:&amp;ved=0CAUQjBwwAA&amp;url=http%3A%2F%2Fwww.planeaday.com%2Fimages%2F2010%2FJuly%2FNorthrop%2520YB-49%2520Flying%2520Wing%2C%2520090706-F-1234K-057.jpg&amp;ei=pLhnUuiiHc_okAfh84DIBA&amp;psig=AFQjCNFuU3cN11Dlk8b5aolu7L_8z9t1ig&amp;ust=13826155885417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9218" y="1770774"/>
            <a:ext cx="7094782" cy="5080489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0" y="1073579"/>
            <a:ext cx="5094514" cy="4637904"/>
            <a:chOff x="0" y="1073579"/>
            <a:chExt cx="5094514" cy="46379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91978"/>
              <a:ext cx="2383604" cy="179094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9442" y="1073579"/>
              <a:ext cx="2715072" cy="180934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2882921"/>
              <a:ext cx="2379442" cy="282856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 bwMode="auto">
            <a:xfrm>
              <a:off x="931752" y="5268687"/>
              <a:ext cx="1250932" cy="3047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N-9M (1942)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86046" y="2534579"/>
              <a:ext cx="1250932" cy="3047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N-1M (1941)</a:t>
              </a: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7982321" y="2229780"/>
            <a:ext cx="961317" cy="3047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1946-1949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10" y="2207792"/>
            <a:ext cx="4954690" cy="480234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Geometry of the Simplex Method</a:t>
            </a:r>
            <a:br>
              <a:rPr lang="en-US" sz="3200" dirty="0" smtClean="0"/>
            </a:br>
            <a:r>
              <a:rPr lang="en-US" sz="2000" dirty="0" smtClean="0"/>
              <a:t>(2 of 2)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398103" y="3014131"/>
            <a:ext cx="1336653" cy="626367"/>
            <a:chOff x="4398103" y="3014131"/>
            <a:chExt cx="1336653" cy="626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4398103" y="3290875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8103" y="3290875"/>
                  <a:ext cx="863596" cy="34962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Curved Down Arrow 30"/>
            <p:cNvSpPr/>
            <p:nvPr/>
          </p:nvSpPr>
          <p:spPr bwMode="auto">
            <a:xfrm>
              <a:off x="4850072" y="3014131"/>
              <a:ext cx="884684" cy="263298"/>
            </a:xfrm>
            <a:prstGeom prst="curvedDownArrow">
              <a:avLst>
                <a:gd name="adj1" fmla="val 25000"/>
                <a:gd name="adj2" fmla="val 50000"/>
                <a:gd name="adj3" fmla="val 27472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57411" y="2801471"/>
            <a:ext cx="1213969" cy="640976"/>
            <a:chOff x="6457411" y="2801471"/>
            <a:chExt cx="1213969" cy="640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 bwMode="auto">
                <a:xfrm>
                  <a:off x="6807784" y="3092824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7784" y="3092824"/>
                  <a:ext cx="863596" cy="3496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rved Down Arrow 31"/>
            <p:cNvSpPr/>
            <p:nvPr/>
          </p:nvSpPr>
          <p:spPr bwMode="auto">
            <a:xfrm flipH="1">
              <a:off x="6457411" y="2801471"/>
              <a:ext cx="739588" cy="282388"/>
            </a:xfrm>
            <a:prstGeom prst="curved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48434" y="5563431"/>
            <a:ext cx="2145965" cy="726136"/>
            <a:chOff x="3848434" y="5563431"/>
            <a:chExt cx="2145965" cy="726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 bwMode="auto">
                <a:xfrm>
                  <a:off x="3848434" y="5563431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8434" y="5563431"/>
                  <a:ext cx="863596" cy="3496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urved Down Arrow 32"/>
            <p:cNvSpPr/>
            <p:nvPr/>
          </p:nvSpPr>
          <p:spPr bwMode="auto">
            <a:xfrm flipV="1">
              <a:off x="4260061" y="5926664"/>
              <a:ext cx="1734338" cy="362903"/>
            </a:xfrm>
            <a:prstGeom prst="curvedDownArrow">
              <a:avLst>
                <a:gd name="adj1" fmla="val 28739"/>
                <a:gd name="adj2" fmla="val 50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87268" y="4975412"/>
            <a:ext cx="1637798" cy="349623"/>
            <a:chOff x="4187268" y="4975412"/>
            <a:chExt cx="1637798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 bwMode="auto">
                <a:xfrm>
                  <a:off x="4187268" y="4975412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7268" y="4975412"/>
                  <a:ext cx="863596" cy="3496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ight Arrow 33"/>
            <p:cNvSpPr/>
            <p:nvPr/>
          </p:nvSpPr>
          <p:spPr bwMode="auto">
            <a:xfrm>
              <a:off x="5050864" y="5068711"/>
              <a:ext cx="774202" cy="162195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54589" y="5044306"/>
            <a:ext cx="1554627" cy="349623"/>
            <a:chOff x="6454589" y="5044306"/>
            <a:chExt cx="1554627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 bwMode="auto">
                <a:xfrm>
                  <a:off x="7145620" y="5044306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45620" y="5044306"/>
                  <a:ext cx="863596" cy="34962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ight Arrow 34"/>
            <p:cNvSpPr/>
            <p:nvPr/>
          </p:nvSpPr>
          <p:spPr bwMode="auto">
            <a:xfrm flipH="1">
              <a:off x="6454589" y="5138435"/>
              <a:ext cx="691031" cy="165847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48612" y="3710228"/>
            <a:ext cx="1971488" cy="349623"/>
            <a:chOff x="6448612" y="3710228"/>
            <a:chExt cx="1971488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 bwMode="auto">
                <a:xfrm>
                  <a:off x="7556504" y="3710228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56504" y="3710228"/>
                  <a:ext cx="863596" cy="3496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Arrow 35"/>
            <p:cNvSpPr/>
            <p:nvPr/>
          </p:nvSpPr>
          <p:spPr bwMode="auto">
            <a:xfrm flipH="1">
              <a:off x="6448612" y="3790911"/>
              <a:ext cx="1107891" cy="170328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Content Placeholder 6"/>
          <p:cNvSpPr txBox="1">
            <a:spLocks/>
          </p:cNvSpPr>
          <p:nvPr/>
        </p:nvSpPr>
        <p:spPr>
          <a:xfrm>
            <a:off x="230846" y="3612445"/>
            <a:ext cx="3528353" cy="2629280"/>
          </a:xfrm>
          <a:prstGeom prst="rect">
            <a:avLst/>
          </a:prstGeom>
        </p:spPr>
        <p:txBody>
          <a:bodyPr/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concepts to visualize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latin typeface="+mn-lt"/>
              </a:rPr>
              <a:t>Extreme Points &amp; Edges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Degenerate Extreme Point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</a:p>
          <a:p>
            <a:pPr marL="342868" indent="-342868" defTabSz="914314" eaLnBrk="0" hangingPunct="0">
              <a:spcBef>
                <a:spcPct val="20000"/>
              </a:spcBef>
            </a:pPr>
            <a:r>
              <a:rPr lang="en-US" sz="1600" kern="0" dirty="0" smtClean="0">
                <a:latin typeface="+mn-lt"/>
              </a:rPr>
              <a:t>Adjacent EPs/</a:t>
            </a:r>
            <a:r>
              <a:rPr lang="en-US" sz="1600" kern="0" dirty="0" smtClean="0"/>
              <a:t>Entering NBVs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latin typeface="+mn-lt"/>
              </a:rPr>
              <a:t>The Simplex. What/where is it?</a:t>
            </a:r>
          </a:p>
          <a:p>
            <a:pPr marL="342868" indent="-342868" defTabSz="914314" eaLnBrk="0" hangingPunct="0">
              <a:spcBef>
                <a:spcPct val="20000"/>
              </a:spcBef>
            </a:pPr>
            <a:r>
              <a:rPr lang="en-US" sz="1600" kern="0" dirty="0" smtClean="0">
                <a:latin typeface="+mn-lt"/>
              </a:rPr>
              <a:t>Blocking </a:t>
            </a:r>
            <a:r>
              <a:rPr lang="en-US" sz="1600" kern="0" dirty="0" err="1" smtClean="0">
                <a:latin typeface="+mn-lt"/>
              </a:rPr>
              <a:t>hyperplane</a:t>
            </a:r>
            <a:endParaRPr lang="en-US" sz="1600" kern="0" dirty="0" smtClean="0">
              <a:latin typeface="+mn-lt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Nondegenerate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iteration/pivot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latin typeface="+mn-lt"/>
              </a:rPr>
              <a:t>Simplex path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 bwMode="auto">
              <a:xfrm>
                <a:off x="279308" y="1196065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08" y="1196065"/>
                <a:ext cx="4358776" cy="14846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353845" y="6480496"/>
            <a:ext cx="3013229" cy="208991"/>
            <a:chOff x="4353845" y="6480496"/>
            <a:chExt cx="3013229" cy="208991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585422" y="6508865"/>
              <a:ext cx="220490" cy="15225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353845" y="6508865"/>
              <a:ext cx="131633" cy="18062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7177080" y="6480496"/>
              <a:ext cx="189994" cy="18062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 bwMode="auto">
              <a:xfrm>
                <a:off x="363084" y="3817946"/>
                <a:ext cx="3299875" cy="87097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How good is this solution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lt"/>
                  </a:rPr>
                  <a:t>?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084" y="3817946"/>
                <a:ext cx="3299875" cy="870975"/>
              </a:xfrm>
              <a:prstGeom prst="rect">
                <a:avLst/>
              </a:prstGeom>
              <a:blipFill rotWithShape="0">
                <a:blip r:embed="rId2"/>
                <a:stretch>
                  <a:fillRect l="-368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 bwMode="auto">
              <a:xfrm>
                <a:off x="186621" y="1177956"/>
                <a:ext cx="3299875" cy="123448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621" y="1177956"/>
                <a:ext cx="3299875" cy="12344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45" y="1151214"/>
            <a:ext cx="4954690" cy="480234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Algebra of the Simplex Method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63084" y="2359053"/>
            <a:ext cx="5447128" cy="1509978"/>
            <a:chOff x="363084" y="2359053"/>
            <a:chExt cx="5447128" cy="1509978"/>
          </a:xfrm>
        </p:grpSpPr>
        <p:sp>
          <p:nvSpPr>
            <p:cNvPr id="27" name="Oval 26"/>
            <p:cNvSpPr/>
            <p:nvPr/>
          </p:nvSpPr>
          <p:spPr bwMode="auto">
            <a:xfrm>
              <a:off x="5516702" y="2430550"/>
              <a:ext cx="293510" cy="29351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 bwMode="auto">
                <a:xfrm>
                  <a:off x="363084" y="2359053"/>
                  <a:ext cx="3299875" cy="150997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:r>
                    <a: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+mj-lt"/>
                    </a:rPr>
                    <a:t>Where are we?</a:t>
                  </a: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endParaRPr>
                </a:p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0" lang="en-US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sz="1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kumimoji="0" lang="en-US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sz="1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084" y="2359053"/>
                  <a:ext cx="3299875" cy="15099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68" t="-400"/>
                  </a:stretch>
                </a:blip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 bwMode="auto">
              <a:xfrm>
                <a:off x="363084" y="4707463"/>
                <a:ext cx="3530736" cy="160367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Where could we go from here?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>
                    <a:solidFill>
                      <a:srgbClr val="0000FF"/>
                    </a:solidFill>
                  </a:rPr>
                  <a:t>Should we move away from this point?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If so, in </a:t>
                </a:r>
                <a:r>
                  <a:rPr lang="en-US" sz="1400" dirty="0">
                    <a:solidFill>
                      <a:srgbClr val="0000FF"/>
                    </a:solidFill>
                  </a:rPr>
                  <a:t>what direction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?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=−1.5</m:t>
                      </m:r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=2−</m:t>
                      </m:r>
                      <m:d>
                        <m:dPr>
                          <m:ctrlP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−1.5</m:t>
                          </m:r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084" y="4707463"/>
                <a:ext cx="3530736" cy="1603671"/>
              </a:xfrm>
              <a:prstGeom prst="rect">
                <a:avLst/>
              </a:prstGeom>
              <a:blipFill>
                <a:blip r:embed="rId6"/>
                <a:stretch>
                  <a:fillRect l="-344" t="-377" b="-66415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66845" y="1539321"/>
            <a:ext cx="1375944" cy="3149600"/>
            <a:chOff x="5166845" y="1539321"/>
            <a:chExt cx="1375944" cy="3149600"/>
          </a:xfrm>
        </p:grpSpPr>
        <p:grpSp>
          <p:nvGrpSpPr>
            <p:cNvPr id="8" name="Group 7"/>
            <p:cNvGrpSpPr/>
            <p:nvPr/>
          </p:nvGrpSpPr>
          <p:grpSpPr>
            <a:xfrm>
              <a:off x="5662863" y="1550016"/>
              <a:ext cx="379663" cy="3117515"/>
              <a:chOff x="5662863" y="1550016"/>
              <a:chExt cx="379663" cy="3117515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 flipH="1">
                <a:off x="6031832" y="1555363"/>
                <a:ext cx="5348" cy="255604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5662863" y="1550016"/>
                <a:ext cx="379663" cy="311216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V="1">
                <a:off x="5662863" y="4202310"/>
                <a:ext cx="379663" cy="46522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FF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5668211" y="2549974"/>
              <a:ext cx="874578" cy="1663031"/>
              <a:chOff x="5668211" y="2549974"/>
              <a:chExt cx="874578" cy="1663031"/>
            </a:xfrm>
          </p:grpSpPr>
          <p:cxnSp>
            <p:nvCxnSpPr>
              <p:cNvPr id="41" name="Straight Arrow Connector 40"/>
              <p:cNvCxnSpPr/>
              <p:nvPr/>
            </p:nvCxnSpPr>
            <p:spPr bwMode="auto">
              <a:xfrm>
                <a:off x="5668211" y="2549974"/>
                <a:ext cx="374315" cy="166303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083625" y="3369474"/>
                    <a:ext cx="4591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3625" y="3369474"/>
                    <a:ext cx="459164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5166845" y="2555321"/>
              <a:ext cx="512061" cy="2133600"/>
              <a:chOff x="5166845" y="2555321"/>
              <a:chExt cx="512061" cy="2133600"/>
            </a:xfrm>
          </p:grpSpPr>
          <p:cxnSp>
            <p:nvCxnSpPr>
              <p:cNvPr id="42" name="Straight Arrow Connector 41"/>
              <p:cNvCxnSpPr/>
              <p:nvPr/>
            </p:nvCxnSpPr>
            <p:spPr bwMode="auto">
              <a:xfrm flipH="1">
                <a:off x="5657516" y="2555321"/>
                <a:ext cx="21390" cy="2133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5166845" y="3483621"/>
                    <a:ext cx="4591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6845" y="3483621"/>
                    <a:ext cx="45916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5331905" y="1539321"/>
              <a:ext cx="689232" cy="1005305"/>
              <a:chOff x="5331905" y="1539321"/>
              <a:chExt cx="689232" cy="1005305"/>
            </a:xfrm>
          </p:grpSpPr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5673558" y="1539321"/>
                <a:ext cx="347579" cy="1005305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5331905" y="1728074"/>
                    <a:ext cx="459164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05" y="1728074"/>
                    <a:ext cx="45916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 bwMode="auto">
              <a:xfrm>
                <a:off x="3771901" y="5901014"/>
                <a:ext cx="5422334" cy="870975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How far can we go</a:t>
                </a: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j-lt"/>
                  </a:rPr>
                  <a:t>?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−0.5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1901" y="5901014"/>
                <a:ext cx="5422334" cy="870975"/>
              </a:xfrm>
              <a:prstGeom prst="rect">
                <a:avLst/>
              </a:prstGeom>
              <a:blipFill rotWithShape="0">
                <a:blip r:embed="rId10"/>
                <a:stretch>
                  <a:fillRect l="-224" t="-40690" b="-91724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624480" cy="4115373"/>
              </a:xfrm>
            </p:spPr>
            <p:txBody>
              <a:bodyPr/>
              <a:lstStyle/>
              <a:p>
                <a:r>
                  <a:rPr lang="en-US" sz="2000" dirty="0" smtClean="0"/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a </a:t>
                </a:r>
                <a:r>
                  <a:rPr lang="en-US" sz="2000" dirty="0" err="1" smtClean="0"/>
                  <a:t>Nonbasic</a:t>
                </a:r>
                <a:r>
                  <a:rPr lang="en-US" sz="2000" dirty="0" smtClean="0"/>
                  <a:t> Variable,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Cost induced by NBV increase of 1 unit,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Savings in terms of BV changes,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Net savings rate (per unit of NBV),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624480" cy="4115373"/>
              </a:xfrm>
              <a:blipFill rotWithShape="0">
                <a:blip r:embed="rId3"/>
                <a:stretch>
                  <a:fillRect l="-636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Conditioning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’s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33918"/>
                <a:ext cx="8224939" cy="411537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2000" u="sng" dirty="0" smtClean="0"/>
                  <a:t>Rules for a Pivot</a:t>
                </a:r>
              </a:p>
              <a:p>
                <a:r>
                  <a:rPr lang="en-US" sz="2000" dirty="0" smtClean="0"/>
                  <a:t>NBV may enter the basis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BV may leave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𝑟𝑘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/>
              </a:p>
              <a:p>
                <a:pPr lvl="1"/>
                <a:r>
                  <a:rPr lang="en-US" sz="2000" dirty="0" smtClean="0">
                    <a:solidFill>
                      <a:srgbClr val="0000FF"/>
                    </a:solidFill>
                  </a:rPr>
                  <a:t>Why “may” and not “must”?</a:t>
                </a:r>
              </a:p>
              <a:p>
                <a:pPr>
                  <a:buNone/>
                </a:pPr>
                <a:endParaRPr lang="en-US" sz="200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2000" u="sng" dirty="0" smtClean="0"/>
                  <a:t>What if…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err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 smtClean="0"/>
                  <a:t> for all NBVs?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000" dirty="0"/>
                  <a:t> for all </a:t>
                </a:r>
                <a:r>
                  <a:rPr lang="en-US" sz="2000" dirty="0" smtClean="0"/>
                  <a:t>NBVs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(w/o degeneracy)?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000" dirty="0"/>
                  <a:t> for all NBVs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(</a:t>
                </a:r>
                <a:r>
                  <a:rPr lang="en-US" sz="2000" dirty="0" smtClean="0"/>
                  <a:t>w/degeneracy</a:t>
                </a:r>
                <a:r>
                  <a:rPr lang="en-US" sz="2000" dirty="0"/>
                  <a:t>)?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for </a:t>
                </a:r>
                <a:r>
                  <a:rPr lang="en-US" sz="2000" dirty="0" smtClean="0"/>
                  <a:t>a NBV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33918"/>
                <a:ext cx="8224939" cy="4115373"/>
              </a:xfrm>
              <a:blipFill rotWithShape="0">
                <a:blip r:embed="rId3"/>
                <a:stretch>
                  <a:fillRect l="-815" t="-593" b="-16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571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9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Sections 3.7 &amp; 3.8</a:t>
            </a:r>
          </a:p>
          <a:p>
            <a:pPr lvl="1"/>
            <a:r>
              <a:rPr lang="en-US" sz="2000" dirty="0" smtClean="0"/>
              <a:t>Compare the algebraic and tableau implementations of the Simplex Method</a:t>
            </a:r>
          </a:p>
          <a:p>
            <a:endParaRPr lang="en-US" sz="2000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ea typeface="Calibri" panose="020F0502020204030204" pitchFamily="34" charset="0"/>
                <a:cs typeface="Calibri" panose="020F0502020204030204" pitchFamily="34" charset="0"/>
              </a:rPr>
              <a:t>Supplemental reading on Canvas</a:t>
            </a:r>
          </a:p>
          <a:p>
            <a:pPr lvl="1"/>
            <a:r>
              <a:rPr lang="en-US" sz="2000" dirty="0" err="1" smtClean="0">
                <a:ea typeface="Calibri" panose="020F0502020204030204" pitchFamily="34" charset="0"/>
                <a:cs typeface="Calibri" panose="020F0502020204030204" pitchFamily="34" charset="0"/>
              </a:rPr>
              <a:t>Dantzig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G. B. (1988). Impact of Linear Programming on Computer Development. </a:t>
            </a:r>
            <a:r>
              <a:rPr lang="en-US" sz="2000" i="1" dirty="0">
                <a:ea typeface="Calibri" panose="020F0502020204030204" pitchFamily="34" charset="0"/>
                <a:cs typeface="Calibri" panose="020F0502020204030204" pitchFamily="34" charset="0"/>
              </a:rPr>
              <a:t>OR/MS Today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8 (Aug), 12-17.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/>
          </a:p>
          <a:p>
            <a:r>
              <a:rPr lang="en-US" sz="2000" dirty="0" smtClean="0"/>
              <a:t>Homework #4</a:t>
            </a:r>
          </a:p>
          <a:p>
            <a:pPr lvl="1"/>
            <a:r>
              <a:rPr lang="en-US" sz="2000" dirty="0" smtClean="0"/>
              <a:t>Problems 2.24, 2.40, 3.1</a:t>
            </a:r>
            <a:endParaRPr lang="en-US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5" y="1469726"/>
            <a:ext cx="8458196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</a:t>
            </a:r>
            <a:r>
              <a:rPr lang="en-US" b="0">
                <a:solidFill>
                  <a:schemeClr val="tx1"/>
                </a:solidFill>
              </a:rPr>
              <a:t>Lesson </a:t>
            </a:r>
            <a:r>
              <a:rPr lang="en-US" b="0" smtClean="0">
                <a:solidFill>
                  <a:schemeClr val="tx1"/>
                </a:solidFill>
              </a:rPr>
              <a:t>05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/>
              <a:t>The </a:t>
            </a:r>
            <a:r>
              <a:rPr lang="en-US" dirty="0"/>
              <a:t>Simplex Method: </a:t>
            </a:r>
            <a:r>
              <a:rPr lang="en-US" dirty="0" smtClean="0"/>
              <a:t>Key </a:t>
            </a:r>
            <a:r>
              <a:rPr lang="en-US" dirty="0"/>
              <a:t>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pic>
        <p:nvPicPr>
          <p:cNvPr id="4" name="Picture 2" descr="http://www.google.com/url?sa=i&amp;source=imgres&amp;cd=&amp;docid=5rEVvnPeSszLHM&amp;tbnid=LdJ-G4s-gb5YSM:&amp;ved=0CAkQjBw&amp;url=http%3A%2F%2Fwww2.math.uconn.edu%2FGeneral%2FPictures%2FMathematicians160x214%2FGeorge_Dantzig.jpg&amp;ei=UkEzU6KxMtTMsATAoIBg&amp;psig=AFQjCNEIlN6Mt1cM7c9q9kQkPcjRCtgf9w&amp;ust=13959543868862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4220" y="2811559"/>
            <a:ext cx="1815560" cy="24283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66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a Linear Program via EPs &amp; EDs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lit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/>
                              </m:mr>
                              <m:m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𝒄𝒙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𝑨𝒙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lit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/>
                              </m:mr>
                              <m:mr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≥0,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=1,…,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 bwMode="auto">
          <a:xfrm>
            <a:off x="3204995" y="2325804"/>
            <a:ext cx="1296365" cy="544005"/>
          </a:xfrm>
          <a:prstGeom prst="left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Left-Right Arrow 9"/>
          <p:cNvSpPr/>
          <p:nvPr/>
        </p:nvSpPr>
        <p:spPr bwMode="auto">
          <a:xfrm>
            <a:off x="2556812" y="4970530"/>
            <a:ext cx="1296365" cy="544005"/>
          </a:xfrm>
          <a:prstGeom prst="left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782150" y="3976914"/>
            <a:ext cx="76216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to Ponder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2000" dirty="0" smtClean="0"/>
                  <a:t>What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𝒄𝒅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𝒄𝒅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? `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𝒄𝒅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? </a:t>
                </a:r>
              </a:p>
              <a:p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b="-13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Feasible Solution (BFS)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system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is a basic solution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 is also a basic </a:t>
                </a:r>
                <a:r>
                  <a:rPr lang="en-US" u="sng" dirty="0" smtClean="0"/>
                  <a:t>feasible</a:t>
                </a:r>
                <a:r>
                  <a:rPr lang="en-US" dirty="0" smtClean="0"/>
                  <a:t> solution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01" y="-114753"/>
            <a:ext cx="7130940" cy="1143239"/>
          </a:xfrm>
        </p:spPr>
        <p:txBody>
          <a:bodyPr/>
          <a:lstStyle/>
          <a:p>
            <a:r>
              <a:rPr lang="en-US" dirty="0" smtClean="0"/>
              <a:t>Properties of LPs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Theorem 3.1. BFS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/>
                  <a:t> EPs and,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at least one BFS exists.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Why?</a:t>
                </a:r>
              </a:p>
              <a:p>
                <a:r>
                  <a:rPr lang="en-US" dirty="0" smtClean="0"/>
                  <a:t>Theorem 3.2.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, a finite optimal solution exists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for extreme directions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Otherwise, the optimal objective function value is unbounded.</a:t>
                </a:r>
              </a:p>
              <a:p>
                <a:r>
                  <a:rPr lang="en-US" dirty="0" smtClean="0"/>
                  <a:t>Theorem 3.3.   If an optimal solution exists, an optimal BFS exists.</a:t>
                </a:r>
              </a:p>
              <a:p>
                <a:pPr marL="0" indent="0" algn="ctr">
                  <a:buNone/>
                </a:pPr>
                <a:r>
                  <a:rPr lang="en-US" dirty="0"/>
                  <a:t>1 BFS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1 EP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1 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 or more BFS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EP with 2+ BFS is degenerate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 r="-2224" b="-2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4022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Key to the Simplex Method!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(1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88569"/>
                <a:ext cx="8224939" cy="4115373"/>
              </a:xfrm>
            </p:spPr>
            <p:txBody>
              <a:bodyPr/>
              <a:lstStyle/>
              <a:p>
                <a:r>
                  <a:rPr lang="en-US" sz="1800" dirty="0" smtClean="0"/>
                  <a:t>Given a basic feasible solution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our objective function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The BFS can be expressed in terms of the </a:t>
                </a:r>
                <a:r>
                  <a:rPr lang="en-US" sz="1800" dirty="0" err="1" smtClean="0"/>
                  <a:t>nonbasic</a:t>
                </a:r>
                <a:r>
                  <a:rPr lang="en-US" sz="1800" dirty="0" smtClean="0"/>
                  <a:t>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𝑵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 smtClean="0"/>
                  <a:t>And the objective function can also be expressed in terms of the </a:t>
                </a:r>
                <a:r>
                  <a:rPr lang="en-US" sz="1800" dirty="0" err="1" smtClean="0"/>
                  <a:t>nonbasic</a:t>
                </a:r>
                <a:r>
                  <a:rPr lang="en-US" sz="1800" dirty="0" smtClean="0"/>
                  <a:t>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i="1" dirty="0">
                  <a:latin typeface="Cambria Math" panose="020405030504060302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88569"/>
                <a:ext cx="8224939" cy="4115373"/>
              </a:xfrm>
              <a:blipFill rotWithShape="0">
                <a:blip r:embed="rId2"/>
                <a:stretch>
                  <a:fillRect l="-519" b="-3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55743" y="3878482"/>
                <a:ext cx="3065134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What happens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as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43" y="3878482"/>
                <a:ext cx="3065134" cy="358368"/>
              </a:xfrm>
              <a:prstGeom prst="rect">
                <a:avLst/>
              </a:prstGeom>
              <a:blipFill rotWithShape="0">
                <a:blip r:embed="rId3"/>
                <a:stretch>
                  <a:fillRect l="-994" t="-5085" r="-199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/>
          <p:nvPr/>
        </p:nvCxnSpPr>
        <p:spPr bwMode="auto">
          <a:xfrm rot="16200000" flipH="1">
            <a:off x="2892267" y="3834346"/>
            <a:ext cx="1902922" cy="60448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6050021" y="2877227"/>
            <a:ext cx="2089659" cy="940236"/>
            <a:chOff x="6050021" y="2877227"/>
            <a:chExt cx="2089659" cy="940236"/>
          </a:xfrm>
        </p:grpSpPr>
        <p:sp>
          <p:nvSpPr>
            <p:cNvPr id="11" name="Right Brace 10"/>
            <p:cNvSpPr/>
            <p:nvPr/>
          </p:nvSpPr>
          <p:spPr bwMode="auto">
            <a:xfrm>
              <a:off x="6050021" y="2994144"/>
              <a:ext cx="219919" cy="381965"/>
            </a:xfrm>
            <a:prstGeom prst="righ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ight Brace 17"/>
            <p:cNvSpPr/>
            <p:nvPr/>
          </p:nvSpPr>
          <p:spPr bwMode="auto">
            <a:xfrm>
              <a:off x="6050021" y="3435498"/>
              <a:ext cx="219919" cy="381965"/>
            </a:xfrm>
            <a:prstGeom prst="righ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312000" y="2877227"/>
                  <a:ext cx="1827680" cy="575350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000" y="2877227"/>
                  <a:ext cx="1827680" cy="57535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53191" r="-40333" b="-2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312000" y="3448918"/>
                  <a:ext cx="1265283" cy="36279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2000" y="3448918"/>
                  <a:ext cx="1265283" cy="36279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375979" y="5963367"/>
            <a:ext cx="1685939" cy="381965"/>
            <a:chOff x="6375979" y="5963367"/>
            <a:chExt cx="1685939" cy="381965"/>
          </a:xfrm>
        </p:grpSpPr>
        <p:sp>
          <p:nvSpPr>
            <p:cNvPr id="21" name="Right Brace 20"/>
            <p:cNvSpPr/>
            <p:nvPr/>
          </p:nvSpPr>
          <p:spPr bwMode="auto">
            <a:xfrm>
              <a:off x="6375979" y="5963367"/>
              <a:ext cx="219919" cy="381965"/>
            </a:xfrm>
            <a:prstGeom prst="rightBrac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626140" y="5972953"/>
                  <a:ext cx="1435778" cy="362792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140" y="5972953"/>
                  <a:ext cx="1435778" cy="3627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55743" y="6501623"/>
                <a:ext cx="2954142" cy="35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</a:rPr>
                  <a:t>What happens to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 as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43" y="6501623"/>
                <a:ext cx="2954142" cy="358368"/>
              </a:xfrm>
              <a:prstGeom prst="rect">
                <a:avLst/>
              </a:prstGeom>
              <a:blipFill rotWithShape="0">
                <a:blip r:embed="rId7"/>
                <a:stretch>
                  <a:fillRect l="-1031" t="-5172" r="-206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447099" y="1770927"/>
            <a:ext cx="2361235" cy="12963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Key to the Simplex Method!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(2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920" y="1284393"/>
                <a:ext cx="8562882" cy="4115373"/>
              </a:xfrm>
            </p:spPr>
            <p:txBody>
              <a:bodyPr/>
              <a:lstStyle/>
              <a:p>
                <a:r>
                  <a:rPr lang="en-US" sz="2000" dirty="0" smtClean="0"/>
                  <a:t>From a given basic feasible solution, we wish to solve the following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≥0.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Which is also equivalent to this representation.  Why?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What does it mean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for some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?</a:t>
                </a:r>
              </a:p>
              <a:p>
                <a:r>
                  <a:rPr lang="en-US" sz="2000" dirty="0" smtClean="0"/>
                  <a:t>What does it mean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?</a:t>
                </a:r>
              </a:p>
              <a:p>
                <a:r>
                  <a:rPr lang="en-US" sz="2000" dirty="0" smtClean="0"/>
                  <a:t>What does it mean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for </a:t>
                </a:r>
                <a:r>
                  <a:rPr lang="en-US" sz="2000" dirty="0" smtClean="0"/>
                  <a:t>some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Symbol"/>
                      </a:rPr>
                      <m:t>𝐽</m:t>
                    </m:r>
                  </m:oMath>
                </a14:m>
                <a:r>
                  <a:rPr lang="en-US" sz="2000" dirty="0" smtClean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20" y="1284393"/>
                <a:ext cx="8562882" cy="4115373"/>
              </a:xfrm>
              <a:blipFill rotWithShape="0">
                <a:blip r:embed="rId2"/>
                <a:stretch>
                  <a:fillRect l="-641" t="-741" r="-641" b="-3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 bwMode="auto">
          <a:xfrm>
            <a:off x="6500870" y="2522656"/>
            <a:ext cx="219919" cy="381965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720790" y="2264957"/>
                <a:ext cx="2423210" cy="864789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Doesn’t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What are we doing here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790" y="2264957"/>
                <a:ext cx="2423210" cy="864789"/>
              </a:xfrm>
              <a:prstGeom prst="rect">
                <a:avLst/>
              </a:prstGeom>
              <a:blipFill rotWithShape="0">
                <a:blip r:embed="rId6"/>
                <a:stretch>
                  <a:fillRect l="-1256" t="-1418" r="-251" b="-64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782150" y="1347243"/>
                <a:ext cx="269282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≤20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≤12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≤12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1347243"/>
                <a:ext cx="2692826" cy="14846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4617155" y="1347243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7155" y="1347243"/>
                <a:ext cx="4358776" cy="1484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Geometry of the Simplex Method</a:t>
            </a:r>
            <a:br>
              <a:rPr lang="en-US" sz="3200" dirty="0" smtClean="0"/>
            </a:br>
            <a:r>
              <a:rPr lang="en-US" sz="2000" dirty="0" smtClean="0"/>
              <a:t>(1 of 2)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665699"/>
            <a:ext cx="3648182" cy="4788890"/>
            <a:chOff x="0" y="1665699"/>
            <a:chExt cx="3648182" cy="47888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451492"/>
              <a:ext cx="2707838" cy="264775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>
              <a:off x="3406932" y="1665699"/>
              <a:ext cx="241250" cy="24125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1058113" y="6213339"/>
              <a:ext cx="241250" cy="24125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96048" y="1997472"/>
            <a:ext cx="2723862" cy="4457117"/>
            <a:chOff x="3196048" y="1997472"/>
            <a:chExt cx="2723862" cy="44571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6048" y="3451492"/>
              <a:ext cx="2723862" cy="2651760"/>
            </a:xfrm>
            <a:prstGeom prst="rect">
              <a:avLst/>
            </a:prstGeom>
          </p:spPr>
        </p:pic>
        <p:sp>
          <p:nvSpPr>
            <p:cNvPr id="15" name="Oval 14"/>
            <p:cNvSpPr/>
            <p:nvPr/>
          </p:nvSpPr>
          <p:spPr bwMode="auto">
            <a:xfrm>
              <a:off x="3406932" y="1997472"/>
              <a:ext cx="241250" cy="24125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4514007" y="6213339"/>
              <a:ext cx="241250" cy="24125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06932" y="2313062"/>
            <a:ext cx="5737068" cy="4141527"/>
            <a:chOff x="3406932" y="2313062"/>
            <a:chExt cx="5737068" cy="41415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8120" y="3451492"/>
              <a:ext cx="2735880" cy="2651760"/>
            </a:xfrm>
            <a:prstGeom prst="rect">
              <a:avLst/>
            </a:prstGeom>
          </p:spPr>
        </p:pic>
        <p:sp>
          <p:nvSpPr>
            <p:cNvPr id="16" name="Oval 15"/>
            <p:cNvSpPr/>
            <p:nvPr/>
          </p:nvSpPr>
          <p:spPr bwMode="auto">
            <a:xfrm>
              <a:off x="3406932" y="2313062"/>
              <a:ext cx="241250" cy="24125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458913" y="6213339"/>
              <a:ext cx="241250" cy="24125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46014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10188</TotalTime>
  <Words>3431</Words>
  <Application>Microsoft Office PowerPoint</Application>
  <PresentationFormat>On-screen Show (4:3)</PresentationFormat>
  <Paragraphs>148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Times New Roman</vt:lpstr>
      <vt:lpstr>Wingdings</vt:lpstr>
      <vt:lpstr>Standard PowerPoint Brief - Template</vt:lpstr>
      <vt:lpstr>PowerPoint Presentation</vt:lpstr>
      <vt:lpstr>OPER 610 Lesson 05 The Simplex Method: Key Concepts</vt:lpstr>
      <vt:lpstr>Representation of a Linear Program via EPs &amp; EDs</vt:lpstr>
      <vt:lpstr>Some Questions to Ponder</vt:lpstr>
      <vt:lpstr>Basic Feasible Solution (BFS)</vt:lpstr>
      <vt:lpstr>Properties of LPs</vt:lpstr>
      <vt:lpstr>The Key to the Simplex Method! (1 of 2)</vt:lpstr>
      <vt:lpstr>The Key to the Simplex Method! (2 of 2)</vt:lpstr>
      <vt:lpstr>Geometry of the Simplex Method (1 of 2)</vt:lpstr>
      <vt:lpstr>Geometry of the Simplex Method (2 of 2)</vt:lpstr>
      <vt:lpstr>Algebra of the Simplex Method</vt:lpstr>
      <vt:lpstr>What is (z_j-c_j )?</vt:lpstr>
      <vt:lpstr>Conditioning on (z_j-c_j )’s 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Windows User</cp:lastModifiedBy>
  <cp:revision>601</cp:revision>
  <dcterms:created xsi:type="dcterms:W3CDTF">2004-05-05T12:20:29Z</dcterms:created>
  <dcterms:modified xsi:type="dcterms:W3CDTF">2023-01-17T17:15:06Z</dcterms:modified>
</cp:coreProperties>
</file>