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sldIdLst>
    <p:sldId id="256" r:id="rId2"/>
    <p:sldId id="279" r:id="rId3"/>
    <p:sldId id="281" r:id="rId4"/>
    <p:sldId id="259" r:id="rId5"/>
    <p:sldId id="264" r:id="rId6"/>
    <p:sldId id="265" r:id="rId7"/>
    <p:sldId id="266" r:id="rId8"/>
    <p:sldId id="267" r:id="rId9"/>
    <p:sldId id="280" r:id="rId10"/>
    <p:sldId id="268" r:id="rId11"/>
    <p:sldId id="269" r:id="rId12"/>
    <p:sldId id="270" r:id="rId13"/>
    <p:sldId id="286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85" r:id="rId22"/>
    <p:sldId id="283" r:id="rId23"/>
    <p:sldId id="277" r:id="rId24"/>
    <p:sldId id="287" r:id="rId25"/>
    <p:sldId id="284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33" autoAdjust="0"/>
    <p:restoredTop sz="95531" autoAdjust="0"/>
  </p:normalViewPr>
  <p:slideViewPr>
    <p:cSldViewPr>
      <p:cViewPr varScale="1">
        <p:scale>
          <a:sx n="108" d="100"/>
          <a:sy n="108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F8779B-3E3F-46F8-B0CB-CAD33CF0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741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F8779B-3E3F-46F8-B0CB-CAD33CF02B9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55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BCD8-D32F-4B4D-85A8-BC507F58C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BD-7F9F-4855-B2DA-6F8AE21E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5718-53A6-4C60-A423-592B0B9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6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C807-7E97-47B6-BB36-73EB20179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63F-A26D-406B-8D93-C6916ECF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8225-5E55-4AAA-8575-B1C1302B7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6CA4-B802-4201-853B-25558144F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5D0D-550D-4B05-BC5F-72AD51A5F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15CE-1CD1-4270-AD7C-173A0DC1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B494-48D1-4AF2-A554-2F3C0CE06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54EB-A2E3-4E11-A32F-2C3DAAC1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043D-AF95-4F4E-A62D-264402DB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FBF39702-1099-4EC1-8EDB-82D58470A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 623 – Overviews: </a:t>
            </a:r>
            <a:r>
              <a:rPr lang="en-US" altLang="en-US" sz="4000" dirty="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8</a:t>
            </a:r>
          </a:p>
          <a:p>
            <a:pPr eaLnBrk="1" hangingPunct="1"/>
            <a:r>
              <a:rPr lang="en-US" altLang="en-US" dirty="0"/>
              <a:t>2OPT… LAB!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613"/>
            <a:ext cx="8229600" cy="4530725"/>
          </a:xfrm>
        </p:spPr>
        <p:txBody>
          <a:bodyPr/>
          <a:lstStyle/>
          <a:p>
            <a:r>
              <a:rPr lang="en-US" sz="2400" dirty="0"/>
              <a:t>Viewed as edge swaps the 2OPT Heuristic proceeds as follows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Start: Pick a tour, any tour </a:t>
            </a:r>
          </a:p>
          <a:p>
            <a:pPr marL="784225" lvl="1" indent="-457200">
              <a:buFont typeface="+mj-lt"/>
              <a:buAutoNum type="arabicPeriod"/>
            </a:pPr>
            <a:r>
              <a:rPr lang="en-US" sz="2000" dirty="0"/>
              <a:t>Well… you could start greedy rather then random 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771638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613"/>
            <a:ext cx="8229600" cy="453072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Create an outer index </a:t>
            </a:r>
            <a:r>
              <a:rPr lang="en-US" sz="2400" i="1" dirty="0"/>
              <a:t>i </a:t>
            </a:r>
            <a:r>
              <a:rPr lang="en-US" sz="2400" dirty="0"/>
              <a:t>and inner index </a:t>
            </a:r>
            <a:r>
              <a:rPr lang="en-US" sz="2400" i="1" dirty="0"/>
              <a:t>j</a:t>
            </a:r>
            <a:r>
              <a:rPr lang="en-US" sz="2400" dirty="0"/>
              <a:t> </a:t>
            </a:r>
          </a:p>
          <a:p>
            <a:pPr marL="327025" lvl="1" indent="0">
              <a:buNone/>
            </a:pPr>
            <a:r>
              <a:rPr lang="en-US" sz="1600" dirty="0"/>
              <a:t>Start with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= A and </a:t>
            </a:r>
            <a:r>
              <a:rPr lang="en-US" sz="1600" i="1" dirty="0"/>
              <a:t>j </a:t>
            </a:r>
            <a:r>
              <a:rPr lang="en-US" sz="1600" dirty="0"/>
              <a:t>= </a:t>
            </a:r>
            <a:r>
              <a:rPr lang="en-US" sz="1600" i="1" dirty="0"/>
              <a:t>i</a:t>
            </a:r>
            <a:r>
              <a:rPr lang="en-US" sz="1600" dirty="0"/>
              <a:t>+2 = C</a:t>
            </a:r>
          </a:p>
          <a:p>
            <a:pPr marL="327025" lvl="1" indent="0">
              <a:buNone/>
            </a:pPr>
            <a:r>
              <a:rPr lang="en-US" sz="1600" i="1" dirty="0"/>
              <a:t>Consider</a:t>
            </a:r>
            <a:r>
              <a:rPr lang="en-US" sz="1600" dirty="0"/>
              <a:t> deleting arcs AB and CD,  and swapping in their replacements AC and BD</a:t>
            </a:r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endParaRPr lang="en-US" sz="1600" dirty="0"/>
          </a:p>
          <a:p>
            <a:pPr marL="327025" lvl="1" indent="0">
              <a:buNone/>
            </a:pPr>
            <a:r>
              <a:rPr lang="en-US" sz="1600" dirty="0"/>
              <a:t>					Prior Tour: A </a:t>
            </a:r>
            <a:r>
              <a:rPr lang="en-US" sz="1600" b="1" dirty="0">
                <a:solidFill>
                  <a:srgbClr val="7030A0"/>
                </a:solidFill>
              </a:rPr>
              <a:t>B C</a:t>
            </a:r>
            <a:r>
              <a:rPr lang="en-US" sz="1600" dirty="0"/>
              <a:t> D E F G H A</a:t>
            </a:r>
          </a:p>
          <a:p>
            <a:pPr marL="327025" lvl="1" indent="0">
              <a:buNone/>
            </a:pPr>
            <a:r>
              <a:rPr lang="en-US" sz="1600" dirty="0"/>
              <a:t>					New Tour: A </a:t>
            </a:r>
            <a:r>
              <a:rPr lang="en-US" sz="1600" b="1" dirty="0">
                <a:solidFill>
                  <a:srgbClr val="7030A0"/>
                </a:solidFill>
              </a:rPr>
              <a:t>C B</a:t>
            </a:r>
            <a:r>
              <a:rPr lang="en-US" sz="1600" dirty="0"/>
              <a:t> D E F G H A </a:t>
            </a:r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pPr marL="784225" lvl="1" indent="-457200">
              <a:buFont typeface="+mj-lt"/>
              <a:buAutoNum type="arabicPeriod" startAt="2"/>
            </a:pPr>
            <a:endParaRPr lang="en-US" sz="1600" dirty="0"/>
          </a:p>
          <a:p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28" idx="6"/>
            <a:endCxn id="35" idx="3"/>
          </p:cNvCxnSpPr>
          <p:nvPr/>
        </p:nvCxnSpPr>
        <p:spPr bwMode="auto">
          <a:xfrm flipV="1">
            <a:off x="1447800" y="3101882"/>
            <a:ext cx="2460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rc 5"/>
          <p:cNvSpPr/>
          <p:nvPr/>
        </p:nvSpPr>
        <p:spPr bwMode="auto">
          <a:xfrm rot="19268971">
            <a:off x="2074675" y="2467883"/>
            <a:ext cx="3532382" cy="3388257"/>
          </a:xfrm>
          <a:prstGeom prst="arc">
            <a:avLst>
              <a:gd name="adj1" fmla="val 15771607"/>
              <a:gd name="adj2" fmla="val 21455238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5064219"/>
                <a:ext cx="4572000" cy="58477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+mn-lt"/>
                  </a:rPr>
                  <a:t>Calculate the change in tour cost</a:t>
                </a:r>
                <a:br>
                  <a:rPr lang="en-US" sz="1600" dirty="0">
                    <a:latin typeface="+mn-lt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latin typeface="+mn-lt"/>
                  </a:rPr>
                  <a:t> dist(AC) + </a:t>
                </a:r>
                <a:r>
                  <a:rPr lang="en-US" sz="1600" dirty="0" err="1">
                    <a:latin typeface="+mn-lt"/>
                  </a:rPr>
                  <a:t>dist</a:t>
                </a:r>
                <a:r>
                  <a:rPr lang="en-US" sz="1600" dirty="0">
                    <a:latin typeface="+mn-lt"/>
                  </a:rPr>
                  <a:t>(BD) - </a:t>
                </a:r>
                <a:r>
                  <a:rPr lang="en-US" sz="1600" dirty="0" err="1">
                    <a:latin typeface="+mn-lt"/>
                  </a:rPr>
                  <a:t>dist</a:t>
                </a:r>
                <a:r>
                  <a:rPr lang="en-US" sz="1600" dirty="0">
                    <a:latin typeface="+mn-lt"/>
                  </a:rPr>
                  <a:t>(AB) - </a:t>
                </a:r>
                <a:r>
                  <a:rPr lang="en-US" sz="1600" dirty="0" err="1">
                    <a:latin typeface="+mn-lt"/>
                  </a:rPr>
                  <a:t>dist</a:t>
                </a:r>
                <a:r>
                  <a:rPr lang="en-US" sz="1600" dirty="0">
                    <a:latin typeface="+mn-lt"/>
                  </a:rPr>
                  <a:t>(CD)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64219"/>
                <a:ext cx="457200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667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114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7613"/>
                <a:ext cx="82296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Increment inner index:  </a:t>
                </a:r>
                <a:r>
                  <a:rPr lang="en-US" sz="2400" i="1" dirty="0"/>
                  <a:t>j = j+1</a:t>
                </a:r>
                <a:r>
                  <a:rPr lang="en-US" sz="2400" dirty="0"/>
                  <a:t> </a:t>
                </a:r>
              </a:p>
              <a:p>
                <a:pPr marL="327025" lvl="1" indent="0">
                  <a:buNone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A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D</a:t>
                </a:r>
              </a:p>
              <a:p>
                <a:pPr marL="327025" lvl="1" indent="0">
                  <a:buNone/>
                </a:pPr>
                <a:r>
                  <a:rPr lang="en-US" sz="1600" i="1" dirty="0"/>
                  <a:t>Consider</a:t>
                </a:r>
                <a:r>
                  <a:rPr lang="en-US" sz="1600" dirty="0"/>
                  <a:t> deleting arcs AB and DE, swapping in their replacements AD and BE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1600" dirty="0"/>
                  <a:t>Calculate the change in tour cost			 Prior Tour: </a:t>
                </a:r>
                <a:r>
                  <a:rPr lang="en-US" sz="1600" dirty="0">
                    <a:solidFill>
                      <a:schemeClr val="tx1"/>
                    </a:solidFill>
                  </a:rPr>
                  <a:t>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B C D</a:t>
                </a:r>
                <a:r>
                  <a:rPr lang="en-US" sz="1600" dirty="0"/>
                  <a:t> E F G H A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dist(AD) +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(BE)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(AB)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(DE)	 New Tour: 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D C B </a:t>
                </a:r>
                <a:r>
                  <a:rPr lang="en-US" sz="1600" dirty="0">
                    <a:solidFill>
                      <a:schemeClr val="tx1"/>
                    </a:solidFill>
                  </a:rPr>
                  <a:t>E F G H </a:t>
                </a:r>
                <a:r>
                  <a:rPr lang="en-US" sz="1600" dirty="0"/>
                  <a:t>A </a:t>
                </a: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7613"/>
                <a:ext cx="8229600" cy="4530725"/>
              </a:xfrm>
              <a:blipFill>
                <a:blip r:embed="rId2"/>
                <a:stretch>
                  <a:fillRect l="-370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28" idx="6"/>
            <a:endCxn id="36" idx="3"/>
          </p:cNvCxnSpPr>
          <p:nvPr/>
        </p:nvCxnSpPr>
        <p:spPr bwMode="auto">
          <a:xfrm flipV="1">
            <a:off x="1447800" y="3101882"/>
            <a:ext cx="36799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34" idx="5"/>
            <a:endCxn id="38" idx="2"/>
          </p:cNvCxnSpPr>
          <p:nvPr/>
        </p:nvCxnSpPr>
        <p:spPr bwMode="auto">
          <a:xfrm>
            <a:off x="2644682" y="3101882"/>
            <a:ext cx="35275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266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000" dirty="0"/>
                  <a:t>Continue incrementing inner index until you get to: 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:r>
                  <a:rPr lang="en-US" sz="2000" i="1" dirty="0"/>
                  <a:t>j =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- 2</a:t>
                </a:r>
                <a:endParaRPr lang="en-US" sz="2000" dirty="0"/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A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G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Consider deleting arcs AB and GH, swapping in their replacements AG and BH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1600" dirty="0"/>
                  <a:t>Calculate the change in tour cost		 Prior Tour: 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B C D E F G </a:t>
                </a:r>
                <a:r>
                  <a:rPr lang="en-US" sz="1600" dirty="0"/>
                  <a:t>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600" dirty="0"/>
                  <a:t>A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dist(AG) +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(BH)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(AB)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(GH)	 New Tour: 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G F E D C B </a:t>
                </a:r>
                <a:r>
                  <a:rPr lang="en-US" sz="1600" dirty="0"/>
                  <a:t>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600" dirty="0"/>
                  <a:t>A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  <a:blipFill rotWithShape="0">
                <a:blip r:embed="rId2"/>
                <a:stretch>
                  <a:fillRect t="-808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28" idx="6"/>
          </p:cNvCxnSpPr>
          <p:nvPr/>
        </p:nvCxnSpPr>
        <p:spPr bwMode="auto">
          <a:xfrm>
            <a:off x="1447800" y="3743417"/>
            <a:ext cx="2492282" cy="7161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H="1">
            <a:off x="2613118" y="3151140"/>
            <a:ext cx="1" cy="125077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1376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7613"/>
            <a:ext cx="85344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Why not go to </a:t>
            </a:r>
            <a:r>
              <a:rPr lang="en-US" sz="2400" i="1" dirty="0"/>
              <a:t>j = </a:t>
            </a:r>
            <a:r>
              <a:rPr lang="en-US" sz="2400" i="1" dirty="0" err="1"/>
              <a:t>i</a:t>
            </a:r>
            <a:r>
              <a:rPr lang="en-US" sz="2400" i="1" dirty="0"/>
              <a:t> - 1?</a:t>
            </a:r>
            <a:endParaRPr lang="en-US" sz="2400" dirty="0"/>
          </a:p>
          <a:p>
            <a:pPr marL="784225" lvl="1" indent="-457200">
              <a:buFont typeface="+mj-lt"/>
              <a:buAutoNum type="arabicPeriod" startAt="2"/>
            </a:pPr>
            <a:r>
              <a:rPr lang="en-US" sz="1600" dirty="0"/>
              <a:t>We would have </a:t>
            </a:r>
            <a:r>
              <a:rPr lang="en-US" sz="1600" i="1" dirty="0" err="1"/>
              <a:t>i</a:t>
            </a:r>
            <a:r>
              <a:rPr lang="en-US" sz="1600" i="1" dirty="0"/>
              <a:t> </a:t>
            </a:r>
            <a:r>
              <a:rPr lang="en-US" sz="1600" dirty="0"/>
              <a:t>= A and </a:t>
            </a:r>
            <a:r>
              <a:rPr lang="en-US" sz="1600" i="1" dirty="0"/>
              <a:t>j </a:t>
            </a:r>
            <a:r>
              <a:rPr lang="en-US" sz="1600" dirty="0"/>
              <a:t>= H</a:t>
            </a:r>
          </a:p>
          <a:p>
            <a:pPr marL="784225" lvl="1" indent="-457200">
              <a:buFont typeface="+mj-lt"/>
              <a:buAutoNum type="arabicPeriod" startAt="2"/>
            </a:pPr>
            <a:r>
              <a:rPr lang="en-US" sz="1600" dirty="0"/>
              <a:t>Consider deleting arcs AB and HA, swapping in their replacements AH and BA </a:t>
            </a:r>
          </a:p>
          <a:p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dirty="0"/>
              <a:t>Prior Tour: A </a:t>
            </a:r>
            <a:r>
              <a:rPr lang="en-US" sz="1600" b="1" dirty="0">
                <a:solidFill>
                  <a:srgbClr val="7030A0"/>
                </a:solidFill>
              </a:rPr>
              <a:t>B C D E F G H </a:t>
            </a:r>
            <a:r>
              <a:rPr lang="en-US" sz="1600" dirty="0"/>
              <a:t>A   =    New Tour: A </a:t>
            </a:r>
            <a:r>
              <a:rPr lang="en-US" sz="1600" b="1" dirty="0">
                <a:solidFill>
                  <a:srgbClr val="7030A0"/>
                </a:solidFill>
              </a:rPr>
              <a:t>H G F E D C B </a:t>
            </a:r>
            <a:r>
              <a:rPr lang="en-US" sz="1600" dirty="0"/>
              <a:t>A </a:t>
            </a:r>
            <a:br>
              <a:rPr lang="en-US" sz="1600" dirty="0"/>
            </a:br>
            <a:r>
              <a:rPr lang="en-US" sz="1600" dirty="0"/>
              <a:t>just run in ‘reverse’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28" idx="6"/>
            <a:endCxn id="39" idx="7"/>
          </p:cNvCxnSpPr>
          <p:nvPr/>
        </p:nvCxnSpPr>
        <p:spPr bwMode="auto">
          <a:xfrm>
            <a:off x="1447800" y="3743417"/>
            <a:ext cx="1196882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34" idx="5"/>
            <a:endCxn id="28" idx="6"/>
          </p:cNvCxnSpPr>
          <p:nvPr/>
        </p:nvCxnSpPr>
        <p:spPr bwMode="auto">
          <a:xfrm flipH="1">
            <a:off x="1447800" y="3101882"/>
            <a:ext cx="1196882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2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Incrementing </a:t>
                </a:r>
                <a:r>
                  <a:rPr lang="en-US" sz="2400" b="1" dirty="0"/>
                  <a:t>outer</a:t>
                </a:r>
                <a:r>
                  <a:rPr lang="en-US" sz="2400" dirty="0"/>
                  <a:t> index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= i+1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reset</a:t>
                </a:r>
                <a:r>
                  <a:rPr lang="en-US" sz="2400" dirty="0"/>
                  <a:t> </a:t>
                </a:r>
                <a:r>
                  <a:rPr lang="en-US" sz="2400" i="1" dirty="0"/>
                  <a:t>j=i+2</a:t>
                </a:r>
                <a:endParaRPr lang="en-US" sz="2400" dirty="0"/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B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</a:t>
                </a:r>
                <a:r>
                  <a:rPr lang="en-US" sz="1600" i="1" dirty="0"/>
                  <a:t>i</a:t>
                </a:r>
                <a:r>
                  <a:rPr lang="en-US" sz="1600" dirty="0"/>
                  <a:t>+2 = D 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Consider deleting arcs BC and DE, swapping in their replacements BD and CE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1600" dirty="0"/>
                  <a:t>Calculate the change in tour cost		Prior Tour: A </a:t>
                </a:r>
                <a:r>
                  <a:rPr lang="en-US" sz="1600" dirty="0">
                    <a:solidFill>
                      <a:schemeClr val="tx1"/>
                    </a:solidFill>
                  </a:rPr>
                  <a:t>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 D </a:t>
                </a:r>
                <a:r>
                  <a:rPr lang="en-US" sz="1600" dirty="0">
                    <a:solidFill>
                      <a:schemeClr val="tx1"/>
                    </a:solidFill>
                  </a:rPr>
                  <a:t>E F G H A 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dist(BD) +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dist</a:t>
                </a:r>
                <a:r>
                  <a:rPr lang="en-US" sz="1600" dirty="0">
                    <a:solidFill>
                      <a:schemeClr val="tx1"/>
                    </a:solidFill>
                  </a:rPr>
                  <a:t>(CE) -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dist</a:t>
                </a:r>
                <a:r>
                  <a:rPr lang="en-US" sz="1600" dirty="0">
                    <a:solidFill>
                      <a:schemeClr val="tx1"/>
                    </a:solidFill>
                  </a:rPr>
                  <a:t>(BC) -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dist</a:t>
                </a:r>
                <a:r>
                  <a:rPr lang="en-US" sz="1600" dirty="0">
                    <a:solidFill>
                      <a:schemeClr val="tx1"/>
                    </a:solidFill>
                  </a:rPr>
                  <a:t>(DE)	New Tour: A 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D C </a:t>
                </a:r>
                <a:r>
                  <a:rPr lang="en-US" sz="1600" dirty="0">
                    <a:solidFill>
                      <a:schemeClr val="tx1"/>
                    </a:solidFill>
                  </a:rPr>
                  <a:t>E </a:t>
                </a:r>
                <a:r>
                  <a:rPr lang="en-US" sz="1600" dirty="0"/>
                  <a:t>F G H A 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  <a:blipFill rotWithShape="0">
                <a:blip r:embed="rId2"/>
                <a:stretch>
                  <a:fillRect l="-21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35" idx="5"/>
            <a:endCxn id="38" idx="1"/>
          </p:cNvCxnSpPr>
          <p:nvPr/>
        </p:nvCxnSpPr>
        <p:spPr bwMode="auto">
          <a:xfrm>
            <a:off x="4016282" y="3101882"/>
            <a:ext cx="2178236" cy="5876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Arc 29"/>
          <p:cNvSpPr/>
          <p:nvPr/>
        </p:nvSpPr>
        <p:spPr bwMode="auto">
          <a:xfrm rot="19268971">
            <a:off x="2074675" y="2467883"/>
            <a:ext cx="3532382" cy="3388257"/>
          </a:xfrm>
          <a:prstGeom prst="arc">
            <a:avLst>
              <a:gd name="adj1" fmla="val 15771607"/>
              <a:gd name="adj2" fmla="val 21455238"/>
            </a:avLst>
          </a:prstGeom>
          <a:noFill/>
          <a:ln w="222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Incrementing </a:t>
                </a:r>
                <a:r>
                  <a:rPr lang="en-US" sz="2400" b="1" dirty="0"/>
                  <a:t>inner index </a:t>
                </a:r>
                <a:r>
                  <a:rPr lang="en-US" sz="2400" i="1" dirty="0"/>
                  <a:t>j=j+1</a:t>
                </a:r>
                <a:endParaRPr lang="en-US" sz="2400" dirty="0"/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B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E 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Consider deleting arcs BC and EF, swapping in their replacements BE and CF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1600" dirty="0"/>
                  <a:t>Calculate the change in tour cost		 Prior Tour: A 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 D E</a:t>
                </a:r>
                <a:r>
                  <a:rPr lang="en-US" sz="1600" dirty="0"/>
                  <a:t> F G H A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dist(BE) +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(CF)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(BC)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(EF)	 New Tour: A 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E D C</a:t>
                </a:r>
                <a:r>
                  <a:rPr lang="en-US" sz="1600" dirty="0"/>
                  <a:t> F G H A 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  <a:blipFill rotWithShape="0">
                <a:blip r:embed="rId2"/>
                <a:stretch>
                  <a:fillRect l="-21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34" idx="6"/>
            <a:endCxn id="38" idx="1"/>
          </p:cNvCxnSpPr>
          <p:nvPr/>
        </p:nvCxnSpPr>
        <p:spPr bwMode="auto">
          <a:xfrm>
            <a:off x="2667000" y="3048000"/>
            <a:ext cx="35275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35" idx="5"/>
            <a:endCxn id="48" idx="1"/>
          </p:cNvCxnSpPr>
          <p:nvPr/>
        </p:nvCxnSpPr>
        <p:spPr bwMode="auto">
          <a:xfrm>
            <a:off x="4016282" y="3101882"/>
            <a:ext cx="1111436" cy="134003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272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Continue incrementing </a:t>
                </a:r>
                <a:r>
                  <a:rPr lang="en-US" sz="2400" b="1" dirty="0"/>
                  <a:t>inner index </a:t>
                </a:r>
                <a:r>
                  <a:rPr lang="en-US" sz="2400" i="1" dirty="0"/>
                  <a:t>j=j+1 </a:t>
                </a:r>
                <a:r>
                  <a:rPr lang="en-US" sz="2400" dirty="0"/>
                  <a:t>till</a:t>
                </a:r>
                <a:r>
                  <a:rPr lang="en-US" sz="2400" i="1" dirty="0"/>
                  <a:t> j=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- 2</a:t>
                </a:r>
                <a:endParaRPr lang="en-US" sz="2400" dirty="0"/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B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H 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Consider deleting arcs BC and HA, swapping in their replacements BH and CA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1600" dirty="0"/>
                  <a:t>Calculate the change in tour cost		 Prior Tour: A 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 D E F G H </a:t>
                </a:r>
                <a:r>
                  <a:rPr lang="en-US" sz="1600" dirty="0"/>
                  <a:t>A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dist(BH) +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(CA)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(BC)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(HA)	 New Tour: A B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H G F E D C </a:t>
                </a:r>
                <a:r>
                  <a:rPr lang="en-US" sz="1600" dirty="0"/>
                  <a:t>A 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37613"/>
                <a:ext cx="8534400" cy="4530725"/>
              </a:xfrm>
              <a:blipFill rotWithShape="0">
                <a:blip r:embed="rId2"/>
                <a:stretch>
                  <a:fillRect l="-21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34" idx="4"/>
            <a:endCxn id="39" idx="0"/>
          </p:cNvCxnSpPr>
          <p:nvPr/>
        </p:nvCxnSpPr>
        <p:spPr bwMode="auto">
          <a:xfrm>
            <a:off x="2590800" y="3124200"/>
            <a:ext cx="0" cy="1295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35" idx="3"/>
            <a:endCxn id="28" idx="7"/>
          </p:cNvCxnSpPr>
          <p:nvPr/>
        </p:nvCxnSpPr>
        <p:spPr bwMode="auto">
          <a:xfrm flipH="1">
            <a:off x="1425482" y="3101882"/>
            <a:ext cx="2483036" cy="5876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8801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3388"/>
                <a:ext cx="8534400" cy="45307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dirty="0"/>
                  <a:t>Continue in this fashion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Until you increment outer index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 = </a:t>
                </a:r>
                <a:r>
                  <a:rPr lang="en-US" sz="2400" i="1" dirty="0"/>
                  <a:t>#cities</a:t>
                </a:r>
                <a:r>
                  <a:rPr lang="en-US" sz="2400" dirty="0"/>
                  <a:t> – </a:t>
                </a:r>
                <a:r>
                  <a:rPr lang="en-US" sz="2400" i="1" dirty="0"/>
                  <a:t>2</a:t>
                </a:r>
                <a:r>
                  <a:rPr lang="en-US" sz="2400" dirty="0"/>
                  <a:t>, reset </a:t>
                </a:r>
                <a:r>
                  <a:rPr lang="en-US" sz="2400" i="1" dirty="0"/>
                  <a:t>j = i+2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Now we have 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 </a:t>
                </a:r>
                <a:r>
                  <a:rPr lang="en-US" sz="1600" dirty="0"/>
                  <a:t>= G and </a:t>
                </a:r>
                <a:r>
                  <a:rPr lang="en-US" sz="1600" i="1" dirty="0"/>
                  <a:t>j </a:t>
                </a:r>
                <a:r>
                  <a:rPr lang="en-US" sz="1600" dirty="0"/>
                  <a:t>= </a:t>
                </a:r>
                <a:r>
                  <a:rPr lang="en-US" sz="1600" i="1" u="sng" dirty="0" err="1"/>
                  <a:t>i</a:t>
                </a:r>
                <a:r>
                  <a:rPr lang="en-US" sz="1600" dirty="0"/>
                  <a:t> + 2 = A</a:t>
                </a:r>
              </a:p>
              <a:p>
                <a:pPr marL="784225" lvl="1" indent="-457200">
                  <a:buFont typeface="+mj-lt"/>
                  <a:buAutoNum type="arabicPeriod" startAt="2"/>
                </a:pPr>
                <a:r>
                  <a:rPr lang="en-US" sz="1600" dirty="0"/>
                  <a:t>Consider deleting arcs GH and AB, swapping in their replacements GA and HB </a:t>
                </a:r>
              </a:p>
              <a:p>
                <a:endParaRPr lang="en-US" sz="2400" dirty="0"/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endParaRPr lang="en-US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1600" dirty="0"/>
                  <a:t>Calculate the change in tour cost		 Prior Tour: 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B</a:t>
                </a:r>
                <a:r>
                  <a:rPr lang="en-US" sz="1600" dirty="0"/>
                  <a:t>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 D E F G </a:t>
                </a:r>
                <a:r>
                  <a:rPr lang="en-US" sz="1600" dirty="0"/>
                  <a:t>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600" dirty="0"/>
                  <a:t>A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dist(BH) +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(AG)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(AB) - </a:t>
                </a:r>
                <a:r>
                  <a:rPr lang="en-US" sz="1600" dirty="0" err="1"/>
                  <a:t>dist</a:t>
                </a:r>
                <a:r>
                  <a:rPr lang="en-US" sz="1600" dirty="0"/>
                  <a:t>(HG)	 New Tour: A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G F E D C B </a:t>
                </a:r>
                <a:r>
                  <a:rPr lang="en-US" sz="1600" dirty="0"/>
                  <a:t>H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600" dirty="0"/>
                  <a:t>A </a:t>
                </a:r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3388"/>
                <a:ext cx="8534400" cy="4530725"/>
              </a:xfrm>
              <a:blipFill rotWithShape="0">
                <a:blip r:embed="rId2"/>
                <a:stretch>
                  <a:fillRect l="-214" t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0" name="Straight Connector 49"/>
          <p:cNvCxnSpPr>
            <a:stCxn id="28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34" idx="6"/>
            <a:endCxn id="35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>
            <a:endCxn id="36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>
            <a:stCxn id="36" idx="6"/>
            <a:endCxn id="3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>
            <a:stCxn id="28" idx="5"/>
            <a:endCxn id="3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>
            <a:stCxn id="39" idx="6"/>
            <a:endCxn id="49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Connector 55"/>
          <p:cNvCxnSpPr>
            <a:stCxn id="49" idx="6"/>
            <a:endCxn id="48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48" idx="6"/>
            <a:endCxn id="3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TextBox 57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34" idx="4"/>
            <a:endCxn id="39" idx="0"/>
          </p:cNvCxnSpPr>
          <p:nvPr/>
        </p:nvCxnSpPr>
        <p:spPr bwMode="auto">
          <a:xfrm>
            <a:off x="2590800" y="3124200"/>
            <a:ext cx="0" cy="1295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49" idx="1"/>
            <a:endCxn id="28" idx="7"/>
          </p:cNvCxnSpPr>
          <p:nvPr/>
        </p:nvCxnSpPr>
        <p:spPr bwMode="auto">
          <a:xfrm flipH="1" flipV="1">
            <a:off x="1425482" y="3689535"/>
            <a:ext cx="2483036" cy="7523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969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Outline – Edge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388"/>
            <a:ext cx="8534400" cy="4530725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For an exhaustive search this is ONE iteration!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Over all these considerations </a:t>
            </a:r>
            <a:r>
              <a:rPr lang="en-US" sz="2400" i="1" dirty="0"/>
              <a:t>implement</a:t>
            </a:r>
            <a:r>
              <a:rPr lang="en-US" sz="2400" dirty="0"/>
              <a:t> the 2OPT edge swap that resulted in the best change in objective function.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Reset </a:t>
            </a:r>
            <a:r>
              <a:rPr lang="en-US" sz="2400" i="1" dirty="0" err="1"/>
              <a:t>i</a:t>
            </a:r>
            <a:r>
              <a:rPr lang="en-US" sz="2400" dirty="0"/>
              <a:t>=1 and </a:t>
            </a:r>
            <a:r>
              <a:rPr lang="en-US" sz="2400" i="1" dirty="0"/>
              <a:t>j=i</a:t>
            </a:r>
            <a:r>
              <a:rPr lang="en-US" sz="2400" dirty="0"/>
              <a:t>+2 and loop thru all considerations on new tour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Do this until you do not find ANY swap that improves objective function.</a:t>
            </a:r>
          </a:p>
        </p:txBody>
      </p:sp>
    </p:spTree>
    <p:extLst>
      <p:ext uri="{BB962C8B-B14F-4D97-AF65-F5344CB8AC3E}">
        <p14:creationId xmlns:p14="http://schemas.microsoft.com/office/powerpoint/2010/main" val="21910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Swaps</a:t>
            </a:r>
          </a:p>
          <a:p>
            <a:r>
              <a:rPr lang="en-US" dirty="0"/>
              <a:t>2OPT Example – Edge View</a:t>
            </a:r>
          </a:p>
          <a:p>
            <a:r>
              <a:rPr lang="en-US" dirty="0"/>
              <a:t>2OPT Example – Node View</a:t>
            </a:r>
          </a:p>
          <a:p>
            <a:r>
              <a:rPr lang="en-US" dirty="0"/>
              <a:t>2OPT Pseudocode</a:t>
            </a:r>
          </a:p>
          <a:p>
            <a:r>
              <a:rPr lang="en-US" dirty="0"/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1572495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Edge Swaps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Edge View</a:t>
            </a:r>
          </a:p>
          <a:p>
            <a:r>
              <a:rPr lang="en-US" dirty="0"/>
              <a:t>2OPT Example – Node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Pseudocode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295819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Example – Node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2OPT can also be viewed as systematic search of reversing sections of tour.</a:t>
            </a:r>
          </a:p>
          <a:p>
            <a:r>
              <a:rPr lang="en-US" dirty="0"/>
              <a:t>This tour reversal view may be easier to code in R.</a:t>
            </a:r>
          </a:p>
          <a:p>
            <a:r>
              <a:rPr lang="en-US" dirty="0"/>
              <a:t>This is the methodology I propose in following pseudo-code.</a:t>
            </a:r>
          </a:p>
        </p:txBody>
      </p:sp>
    </p:spTree>
    <p:extLst>
      <p:ext uri="{BB962C8B-B14F-4D97-AF65-F5344CB8AC3E}">
        <p14:creationId xmlns:p14="http://schemas.microsoft.com/office/powerpoint/2010/main" val="4084572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Edge Swaps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Edge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Node View</a:t>
            </a:r>
          </a:p>
          <a:p>
            <a:r>
              <a:rPr lang="en-US" dirty="0"/>
              <a:t>2OPT Pseudocode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3372779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Pseudo Code </a:t>
            </a:r>
            <a:br>
              <a:rPr lang="en-US" dirty="0"/>
            </a:br>
            <a:r>
              <a:rPr lang="en-US" sz="3200" dirty="0"/>
              <a:t>Tour section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1828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While improvements are still being made continue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Outer loop [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]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Inner loop [j] (starts at 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 + 1)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	test = reverse and replace section (</a:t>
            </a:r>
            <a:r>
              <a:rPr lang="en-US" sz="1600" dirty="0" err="1">
                <a:solidFill>
                  <a:srgbClr val="0070C0"/>
                </a:solidFill>
              </a:rPr>
              <a:t>i</a:t>
            </a:r>
            <a:r>
              <a:rPr lang="en-US" sz="1600" dirty="0">
                <a:solidFill>
                  <a:srgbClr val="0070C0"/>
                </a:solidFill>
              </a:rPr>
              <a:t>, j) of tour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		if cost (test) &lt; cost(best) then best = test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	tour = best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83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2OPT Pseudo Code </a:t>
            </a:r>
            <a:br>
              <a:rPr lang="en-US" dirty="0"/>
            </a:br>
            <a:r>
              <a:rPr lang="en-US" sz="3200" dirty="0"/>
              <a:t>Tour section reversal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7638"/>
            <a:ext cx="8229600" cy="5364162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Imagine starting tour was A-B-C-D-E-F-G-A (</a:t>
            </a:r>
            <a:r>
              <a:rPr lang="en-US" sz="2400" i="1" dirty="0"/>
              <a:t>n</a:t>
            </a:r>
            <a:r>
              <a:rPr lang="en-US" sz="2400" dirty="0"/>
              <a:t> = 7)</a:t>
            </a:r>
          </a:p>
          <a:p>
            <a:r>
              <a:rPr lang="en-US" sz="2400" i="1" dirty="0" err="1"/>
              <a:t>i</a:t>
            </a:r>
            <a:r>
              <a:rPr lang="en-US" sz="2400" i="1" dirty="0"/>
              <a:t>=1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=1, </a:t>
            </a:r>
            <a:r>
              <a:rPr lang="en-US" sz="2000" i="1" dirty="0"/>
              <a:t>j</a:t>
            </a:r>
            <a:r>
              <a:rPr lang="en-US" sz="2000" dirty="0"/>
              <a:t>=2 considers tour </a:t>
            </a:r>
            <a:r>
              <a:rPr lang="en-US" sz="2000" dirty="0">
                <a:solidFill>
                  <a:srgbClr val="7030A0"/>
                </a:solidFill>
              </a:rPr>
              <a:t>B-A</a:t>
            </a:r>
            <a:r>
              <a:rPr lang="en-US" sz="2000" dirty="0"/>
              <a:t>-C-D-E-F-G-B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=1, </a:t>
            </a:r>
            <a:r>
              <a:rPr lang="en-US" sz="2000" i="1" dirty="0"/>
              <a:t>j</a:t>
            </a:r>
            <a:r>
              <a:rPr lang="en-US" sz="2000" dirty="0"/>
              <a:t>=3 considers tour </a:t>
            </a:r>
            <a:r>
              <a:rPr lang="en-US" sz="2000" dirty="0">
                <a:solidFill>
                  <a:srgbClr val="7030A0"/>
                </a:solidFill>
              </a:rPr>
              <a:t>C-B-A</a:t>
            </a:r>
            <a:r>
              <a:rPr lang="en-US" sz="2000" dirty="0"/>
              <a:t>-D-E-F-G-C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=1, </a:t>
            </a:r>
            <a:r>
              <a:rPr lang="en-US" sz="2000" i="1" dirty="0"/>
              <a:t>j</a:t>
            </a:r>
            <a:r>
              <a:rPr lang="en-US" sz="2000" dirty="0"/>
              <a:t>=6 considers tour </a:t>
            </a:r>
            <a:r>
              <a:rPr lang="en-US" sz="2000" dirty="0">
                <a:solidFill>
                  <a:srgbClr val="7030A0"/>
                </a:solidFill>
              </a:rPr>
              <a:t>F-E-D-C-B-A</a:t>
            </a:r>
            <a:r>
              <a:rPr lang="en-US" sz="2000" dirty="0"/>
              <a:t>-G-F</a:t>
            </a:r>
          </a:p>
          <a:p>
            <a:r>
              <a:rPr lang="en-US" sz="2400" i="1" dirty="0" err="1"/>
              <a:t>i</a:t>
            </a:r>
            <a:r>
              <a:rPr lang="en-US" sz="2400" dirty="0"/>
              <a:t>=2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=2, </a:t>
            </a:r>
            <a:r>
              <a:rPr lang="en-US" sz="2000" i="1" dirty="0"/>
              <a:t>j</a:t>
            </a:r>
            <a:r>
              <a:rPr lang="en-US" sz="2000" dirty="0"/>
              <a:t>=3 considers tour A-</a:t>
            </a:r>
            <a:r>
              <a:rPr lang="en-US" sz="2000" dirty="0">
                <a:solidFill>
                  <a:srgbClr val="7030A0"/>
                </a:solidFill>
              </a:rPr>
              <a:t>C-B</a:t>
            </a:r>
            <a:r>
              <a:rPr lang="en-US" sz="2000" dirty="0"/>
              <a:t>-D-E-F-G-A 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=2, </a:t>
            </a:r>
            <a:r>
              <a:rPr lang="en-US" sz="2000" i="1" dirty="0"/>
              <a:t>j</a:t>
            </a:r>
            <a:r>
              <a:rPr lang="en-US" sz="2000" dirty="0"/>
              <a:t>=4 considers tour A-</a:t>
            </a:r>
            <a:r>
              <a:rPr lang="en-US" sz="2000" dirty="0">
                <a:solidFill>
                  <a:srgbClr val="7030A0"/>
                </a:solidFill>
              </a:rPr>
              <a:t>D-C-B</a:t>
            </a:r>
            <a:r>
              <a:rPr lang="en-US" sz="2000" dirty="0"/>
              <a:t>-E-F-G-A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lvl="1"/>
            <a:r>
              <a:rPr lang="en-US" sz="2000" i="1" dirty="0" err="1"/>
              <a:t>i</a:t>
            </a:r>
            <a:r>
              <a:rPr lang="en-US" sz="2000" dirty="0"/>
              <a:t>=2, </a:t>
            </a:r>
            <a:r>
              <a:rPr lang="en-US" sz="2000" i="1" dirty="0"/>
              <a:t>j</a:t>
            </a:r>
            <a:r>
              <a:rPr lang="en-US" sz="2000" dirty="0"/>
              <a:t>=6 considers tour A-</a:t>
            </a:r>
            <a:r>
              <a:rPr lang="en-US" sz="2000" dirty="0">
                <a:solidFill>
                  <a:srgbClr val="7030A0"/>
                </a:solidFill>
              </a:rPr>
              <a:t>F-E-D-C-B</a:t>
            </a:r>
            <a:r>
              <a:rPr lang="en-US" sz="2000" dirty="0"/>
              <a:t>-G-A </a:t>
            </a:r>
          </a:p>
          <a:p>
            <a:r>
              <a:rPr lang="en-US" sz="2400" dirty="0"/>
              <a:t>…  </a:t>
            </a:r>
            <a:r>
              <a:rPr lang="en-US" sz="2000" dirty="0"/>
              <a:t>consider all permutations of tour section reversals and pick best</a:t>
            </a:r>
          </a:p>
          <a:p>
            <a:r>
              <a:rPr lang="en-US" sz="2000" dirty="0"/>
              <a:t>Restart on new tour </a:t>
            </a:r>
          </a:p>
        </p:txBody>
      </p:sp>
    </p:spTree>
    <p:extLst>
      <p:ext uri="{BB962C8B-B14F-4D97-AF65-F5344CB8AC3E}">
        <p14:creationId xmlns:p14="http://schemas.microsoft.com/office/powerpoint/2010/main" val="240786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Edge Swaps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Edge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Node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Pseudocode</a:t>
            </a:r>
          </a:p>
          <a:p>
            <a:r>
              <a:rPr lang="en-US" dirty="0"/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1201544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90600"/>
            <a:ext cx="8229600" cy="4530725"/>
          </a:xfrm>
        </p:spPr>
        <p:txBody>
          <a:bodyPr/>
          <a:lstStyle/>
          <a:p>
            <a:r>
              <a:rPr lang="en-US" dirty="0"/>
              <a:t>Code and solve the lab data TSP instance using 2OPT (Data on canvas)</a:t>
            </a:r>
          </a:p>
          <a:p>
            <a:r>
              <a:rPr lang="en-US" dirty="0"/>
              <a:t>Hints: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Create a helper function for cost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Play around with indexes outside of your 2OPT function to ensure they are doing what you expect</a:t>
            </a:r>
          </a:p>
          <a:p>
            <a:pPr marL="858837" lvl="1" indent="-514350">
              <a:buFont typeface="+mj-lt"/>
              <a:buAutoNum type="arabicPeriod"/>
            </a:pPr>
            <a:r>
              <a:rPr lang="en-US" dirty="0"/>
              <a:t>Create a 2 OPT function</a:t>
            </a:r>
          </a:p>
        </p:txBody>
      </p:sp>
    </p:spTree>
    <p:extLst>
      <p:ext uri="{BB962C8B-B14F-4D97-AF65-F5344CB8AC3E}">
        <p14:creationId xmlns:p14="http://schemas.microsoft.com/office/powerpoint/2010/main" val="3871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Swaps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Edge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Node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Pseudocode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253451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swaps and new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 let us consider what an edge swap from 2OPT looks like for a toy example</a:t>
            </a:r>
          </a:p>
          <a:p>
            <a:endParaRPr lang="en-US" sz="2400" dirty="0"/>
          </a:p>
        </p:txBody>
      </p:sp>
      <p:sp>
        <p:nvSpPr>
          <p:cNvPr id="4" name="Oval 3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5" idx="6"/>
            <a:endCxn id="6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endCxn id="7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6"/>
            <a:endCxn id="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4" idx="5"/>
            <a:endCxn id="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1" idx="6"/>
            <a:endCxn id="10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6"/>
            <a:endCxn id="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691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swaps and new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happens if we remove edges BC and FG?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>
            <a:stCxn id="5" idx="6"/>
            <a:endCxn id="6" idx="2"/>
          </p:cNvCxnSpPr>
          <p:nvPr/>
        </p:nvCxnSpPr>
        <p:spPr bwMode="auto">
          <a:xfrm>
            <a:off x="2667000" y="30480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endCxn id="7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6"/>
            <a:endCxn id="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4" idx="5"/>
            <a:endCxn id="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>
            <a:stCxn id="11" idx="6"/>
            <a:endCxn id="10" idx="2"/>
          </p:cNvCxnSpPr>
          <p:nvPr/>
        </p:nvCxnSpPr>
        <p:spPr bwMode="auto">
          <a:xfrm>
            <a:off x="4038600" y="44958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6"/>
            <a:endCxn id="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64381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swaps and new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happens if we remove edges </a:t>
            </a:r>
            <a:r>
              <a:rPr lang="en-US" sz="2400" dirty="0">
                <a:solidFill>
                  <a:srgbClr val="7030A0"/>
                </a:solidFill>
              </a:rPr>
              <a:t>B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F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</a:t>
            </a:r>
            <a:r>
              <a:rPr lang="en-US" sz="2400" dirty="0"/>
              <a:t>?</a:t>
            </a:r>
          </a:p>
          <a:p>
            <a:r>
              <a:rPr lang="en-US" sz="2400" dirty="0"/>
              <a:t>The ONLY possible new tour adds edges </a:t>
            </a:r>
            <a:r>
              <a:rPr lang="en-US" sz="2400" dirty="0">
                <a:solidFill>
                  <a:srgbClr val="7030A0"/>
                </a:solidFill>
              </a:rPr>
              <a:t>BF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CG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The other possible combination of adding BG and CF would not result in a tour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endCxn id="7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6"/>
            <a:endCxn id="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4" idx="5"/>
            <a:endCxn id="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6"/>
            <a:endCxn id="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5" idx="6"/>
            <a:endCxn id="10" idx="1"/>
          </p:cNvCxnSpPr>
          <p:nvPr/>
        </p:nvCxnSpPr>
        <p:spPr bwMode="auto">
          <a:xfrm>
            <a:off x="2667000" y="3048000"/>
            <a:ext cx="2460718" cy="13939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1" idx="0"/>
            <a:endCxn id="6" idx="4"/>
          </p:cNvCxnSpPr>
          <p:nvPr/>
        </p:nvCxnSpPr>
        <p:spPr bwMode="auto">
          <a:xfrm flipV="1">
            <a:off x="3962400" y="3124200"/>
            <a:ext cx="0" cy="1295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4607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swaps and new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 if we now remove edges 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>
                <a:solidFill>
                  <a:srgbClr val="0070C0"/>
                </a:solidFill>
              </a:rPr>
              <a:t>E?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endCxn id="7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Connector 23"/>
          <p:cNvCxnSpPr>
            <a:stCxn id="7" idx="6"/>
            <a:endCxn id="8" idx="1"/>
          </p:cNvCxnSpPr>
          <p:nvPr/>
        </p:nvCxnSpPr>
        <p:spPr bwMode="auto">
          <a:xfrm>
            <a:off x="5257800" y="3048000"/>
            <a:ext cx="9367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>
            <a:stCxn id="4" idx="5"/>
            <a:endCxn id="9" idx="1"/>
          </p:cNvCxnSpPr>
          <p:nvPr/>
        </p:nvCxnSpPr>
        <p:spPr bwMode="auto">
          <a:xfrm>
            <a:off x="1425482" y="3797299"/>
            <a:ext cx="1111436" cy="6446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6"/>
            <a:endCxn id="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5" idx="6"/>
            <a:endCxn id="10" idx="0"/>
          </p:cNvCxnSpPr>
          <p:nvPr/>
        </p:nvCxnSpPr>
        <p:spPr bwMode="auto">
          <a:xfrm>
            <a:off x="2667000" y="3048000"/>
            <a:ext cx="2514600" cy="137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1" idx="0"/>
            <a:endCxn id="6" idx="4"/>
          </p:cNvCxnSpPr>
          <p:nvPr/>
        </p:nvCxnSpPr>
        <p:spPr bwMode="auto">
          <a:xfrm flipV="1">
            <a:off x="3962400" y="3124200"/>
            <a:ext cx="0" cy="1295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318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swaps and new tours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What if we now remove edges </a:t>
            </a:r>
            <a:r>
              <a:rPr lang="en-US" sz="2400" dirty="0">
                <a:solidFill>
                  <a:srgbClr val="7030A0"/>
                </a:solidFill>
              </a:rPr>
              <a:t>A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7030A0"/>
                </a:solidFill>
              </a:rPr>
              <a:t>D</a:t>
            </a:r>
            <a:r>
              <a:rPr lang="en-US" sz="2400" dirty="0">
                <a:solidFill>
                  <a:srgbClr val="0070C0"/>
                </a:solidFill>
              </a:rPr>
              <a:t>E?</a:t>
            </a:r>
          </a:p>
          <a:p>
            <a:r>
              <a:rPr lang="en-US" sz="2400" dirty="0"/>
              <a:t>The ONLY possible new tour adds </a:t>
            </a:r>
            <a:r>
              <a:rPr lang="en-US" sz="2400" dirty="0">
                <a:solidFill>
                  <a:srgbClr val="7030A0"/>
                </a:solidFill>
              </a:rPr>
              <a:t>AD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</a:t>
            </a:r>
            <a:r>
              <a:rPr lang="en-US" sz="2400" dirty="0">
                <a:solidFill>
                  <a:srgbClr val="0070C0"/>
                </a:solidFill>
              </a:rPr>
              <a:t>E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The other possible combination would not result in a tour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12954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25146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3886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1054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6172200" y="3667217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5146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1054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8862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 bwMode="auto">
          <a:xfrm flipV="1">
            <a:off x="1425482" y="3101883"/>
            <a:ext cx="1089118" cy="58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endCxn id="7" idx="2"/>
          </p:cNvCxnSpPr>
          <p:nvPr/>
        </p:nvCxnSpPr>
        <p:spPr bwMode="auto">
          <a:xfrm>
            <a:off x="4038600" y="3048000"/>
            <a:ext cx="1066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6"/>
            <a:endCxn id="11" idx="2"/>
          </p:cNvCxnSpPr>
          <p:nvPr/>
        </p:nvCxnSpPr>
        <p:spPr bwMode="auto">
          <a:xfrm>
            <a:off x="2667000" y="4495800"/>
            <a:ext cx="12192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6"/>
            <a:endCxn id="8" idx="3"/>
          </p:cNvCxnSpPr>
          <p:nvPr/>
        </p:nvCxnSpPr>
        <p:spPr bwMode="auto">
          <a:xfrm flipV="1">
            <a:off x="5257800" y="3797299"/>
            <a:ext cx="936718" cy="6985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990600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003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7682" y="25998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991100" y="264247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323984" y="3558751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911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00300" y="455469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cxnSp>
        <p:nvCxnSpPr>
          <p:cNvPr id="29" name="Straight Connector 28"/>
          <p:cNvCxnSpPr>
            <a:stCxn id="5" idx="6"/>
            <a:endCxn id="10" idx="0"/>
          </p:cNvCxnSpPr>
          <p:nvPr/>
        </p:nvCxnSpPr>
        <p:spPr bwMode="auto">
          <a:xfrm>
            <a:off x="2667000" y="3048000"/>
            <a:ext cx="2514600" cy="13716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>
            <a:stCxn id="11" idx="0"/>
            <a:endCxn id="6" idx="4"/>
          </p:cNvCxnSpPr>
          <p:nvPr/>
        </p:nvCxnSpPr>
        <p:spPr bwMode="auto">
          <a:xfrm flipV="1">
            <a:off x="3962400" y="3124200"/>
            <a:ext cx="0" cy="12954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>
            <a:stCxn id="4" idx="6"/>
            <a:endCxn id="7" idx="3"/>
          </p:cNvCxnSpPr>
          <p:nvPr/>
        </p:nvCxnSpPr>
        <p:spPr bwMode="auto">
          <a:xfrm flipV="1">
            <a:off x="1447800" y="3101882"/>
            <a:ext cx="3679918" cy="6415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9" idx="0"/>
            <a:endCxn id="8" idx="2"/>
          </p:cNvCxnSpPr>
          <p:nvPr/>
        </p:nvCxnSpPr>
        <p:spPr bwMode="auto">
          <a:xfrm flipV="1">
            <a:off x="2590800" y="3743417"/>
            <a:ext cx="3581400" cy="6761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0" y="6172199"/>
            <a:ext cx="9144000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Always swap </a:t>
            </a:r>
            <a:r>
              <a:rPr lang="en-US" sz="2400" b="1" i="1" dirty="0">
                <a:solidFill>
                  <a:schemeClr val="bg1"/>
                </a:solidFill>
              </a:rPr>
              <a:t>(</a:t>
            </a:r>
            <a:r>
              <a:rPr lang="en-US" sz="2400" b="1" i="1" dirty="0" err="1">
                <a:solidFill>
                  <a:schemeClr val="bg1"/>
                </a:solidFill>
              </a:rPr>
              <a:t>i</a:t>
            </a:r>
            <a:r>
              <a:rPr lang="en-US" sz="2400" b="1" i="1" dirty="0">
                <a:solidFill>
                  <a:schemeClr val="bg1"/>
                </a:solidFill>
              </a:rPr>
              <a:t>, i+1) </a:t>
            </a:r>
            <a:r>
              <a:rPr lang="en-US" sz="2400" b="1" dirty="0">
                <a:solidFill>
                  <a:schemeClr val="bg1"/>
                </a:solidFill>
              </a:rPr>
              <a:t>and (</a:t>
            </a:r>
            <a:r>
              <a:rPr lang="en-US" sz="2400" b="1" i="1" dirty="0">
                <a:solidFill>
                  <a:schemeClr val="bg1"/>
                </a:solidFill>
              </a:rPr>
              <a:t>j, j+1</a:t>
            </a:r>
            <a:r>
              <a:rPr lang="en-US" sz="2400" b="1" dirty="0">
                <a:solidFill>
                  <a:schemeClr val="bg1"/>
                </a:solidFill>
              </a:rPr>
              <a:t>) with (</a:t>
            </a:r>
            <a:r>
              <a:rPr lang="en-US" sz="2400" b="1" i="1" dirty="0" err="1">
                <a:solidFill>
                  <a:schemeClr val="bg1"/>
                </a:solidFill>
              </a:rPr>
              <a:t>i</a:t>
            </a:r>
            <a:r>
              <a:rPr lang="en-US" sz="2400" b="1" i="1" dirty="0">
                <a:solidFill>
                  <a:schemeClr val="bg1"/>
                </a:solidFill>
              </a:rPr>
              <a:t>, j</a:t>
            </a:r>
            <a:r>
              <a:rPr lang="en-US" sz="2400" b="1" dirty="0">
                <a:solidFill>
                  <a:schemeClr val="bg1"/>
                </a:solidFill>
              </a:rPr>
              <a:t>) and </a:t>
            </a:r>
            <a:r>
              <a:rPr lang="en-US" sz="2400" b="1" i="1" dirty="0">
                <a:solidFill>
                  <a:schemeClr val="bg1"/>
                </a:solidFill>
              </a:rPr>
              <a:t>(i+1, j+1</a:t>
            </a:r>
            <a:r>
              <a:rPr lang="en-US" sz="2400" b="1" dirty="0">
                <a:solidFill>
                  <a:schemeClr val="bg1"/>
                </a:solidFill>
              </a:rPr>
              <a:t>)!!!</a:t>
            </a:r>
          </a:p>
        </p:txBody>
      </p:sp>
    </p:spTree>
    <p:extLst>
      <p:ext uri="{BB962C8B-B14F-4D97-AF65-F5344CB8AC3E}">
        <p14:creationId xmlns:p14="http://schemas.microsoft.com/office/powerpoint/2010/main" val="376535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Edge Swaps</a:t>
            </a:r>
          </a:p>
          <a:p>
            <a:r>
              <a:rPr lang="en-US" dirty="0"/>
              <a:t>2OPT Example – Edge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Example – Node View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2OPT Pseudocode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Lab Assignment</a:t>
            </a:r>
          </a:p>
        </p:txBody>
      </p:sp>
    </p:spTree>
    <p:extLst>
      <p:ext uri="{BB962C8B-B14F-4D97-AF65-F5344CB8AC3E}">
        <p14:creationId xmlns:p14="http://schemas.microsoft.com/office/powerpoint/2010/main" val="162603241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14424</TotalTime>
  <Words>1529</Words>
  <Application>Microsoft Office PowerPoint</Application>
  <PresentationFormat>On-screen Show (4:3)</PresentationFormat>
  <Paragraphs>334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Garamond</vt:lpstr>
      <vt:lpstr>Times New Roman</vt:lpstr>
      <vt:lpstr>Wingdings</vt:lpstr>
      <vt:lpstr>Lesson 1 - Introduction and Logical Constraints</vt:lpstr>
      <vt:lpstr>OPER 623 – Overviews: Heuristic Methods and Complexity</vt:lpstr>
      <vt:lpstr>Overview</vt:lpstr>
      <vt:lpstr>Overview</vt:lpstr>
      <vt:lpstr>Edge swaps and new tours</vt:lpstr>
      <vt:lpstr>Edge swaps and new tours</vt:lpstr>
      <vt:lpstr>Edge swaps and new tours</vt:lpstr>
      <vt:lpstr>Edge swaps and new tours</vt:lpstr>
      <vt:lpstr>Edge swaps and new tours</vt:lpstr>
      <vt:lpstr>Overview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2OPT Outline – Edge View</vt:lpstr>
      <vt:lpstr>Overview</vt:lpstr>
      <vt:lpstr>2OPT Example – Node View</vt:lpstr>
      <vt:lpstr>Overview</vt:lpstr>
      <vt:lpstr>2OPT Pseudo Code  Tour section reversal</vt:lpstr>
      <vt:lpstr>2OPT Pseudo Code  Tour section reversal</vt:lpstr>
      <vt:lpstr>Overview</vt:lpstr>
      <vt:lpstr>TSP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Bruce Cox</cp:lastModifiedBy>
  <cp:revision>102</cp:revision>
  <dcterms:created xsi:type="dcterms:W3CDTF">2003-10-01T12:57:35Z</dcterms:created>
  <dcterms:modified xsi:type="dcterms:W3CDTF">2021-09-21T19:38:00Z</dcterms:modified>
</cp:coreProperties>
</file>