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5.xml" ContentType="application/vnd.openxmlformats-officedocument.presentationml.notesSlide+xml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8.xml" ContentType="application/vnd.openxmlformats-officedocument.presentationml.notesSlide+xml"/>
  <Override PartName="/ppt/embeddings/oleObject51.bin" ContentType="application/vnd.openxmlformats-officedocument.oleObject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20.xml" ContentType="application/vnd.openxmlformats-officedocument.presentationml.notesSlide+xml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21.xml" ContentType="application/vnd.openxmlformats-officedocument.presentationml.notesSlide+xml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2.xml" ContentType="application/vnd.openxmlformats-officedocument.presentationml.notesSlide+xml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3.xml" ContentType="application/vnd.openxmlformats-officedocument.presentationml.notesSlide+xml"/>
  <Override PartName="/ppt/embeddings/oleObject67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9" r:id="rId2"/>
    <p:sldId id="261" r:id="rId3"/>
    <p:sldId id="337" r:id="rId4"/>
    <p:sldId id="335" r:id="rId5"/>
    <p:sldId id="336" r:id="rId6"/>
    <p:sldId id="339" r:id="rId7"/>
    <p:sldId id="341" r:id="rId8"/>
    <p:sldId id="340" r:id="rId9"/>
    <p:sldId id="342" r:id="rId10"/>
    <p:sldId id="343" r:id="rId11"/>
    <p:sldId id="344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45" r:id="rId22"/>
    <p:sldId id="355" r:id="rId23"/>
    <p:sldId id="35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</p14:sldIdLst>
        </p14:section>
        <p14:section name="Overview and Objectives" id="{ABA716BF-3A5C-4ADB-94C9-CFEF84EBA240}">
          <p14:sldIdLst>
            <p14:sldId id="261"/>
            <p14:sldId id="337"/>
            <p14:sldId id="335"/>
            <p14:sldId id="336"/>
            <p14:sldId id="339"/>
            <p14:sldId id="341"/>
            <p14:sldId id="340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45"/>
            <p14:sldId id="355"/>
            <p14:sldId id="356"/>
          </p14:sldIdLst>
        </p14:section>
        <p14:section name="Topic 1" id="{6D9936A3-3945-4757-BC8B-B5C252D8E036}">
          <p14:sldIdLst/>
        </p14:section>
        <p14:section name="Sample Slides for Visuals" id="{BAB3A466-96C9-4230-9978-795378D75699}">
          <p14:sldIdLst/>
        </p14:section>
        <p14:section name="Case Study" id="{8C0305C9-B152-4FBA-A789-FE1976D53990}">
          <p14:sldIdLst/>
        </p14:section>
        <p14:section name="Conclusion and Summary" id="{790CEF5B-569A-4C2F-BED5-750B08C0E5AD}">
          <p14:sldIdLst/>
        </p14:section>
        <p14:section name="Appendix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4" autoAdjust="0"/>
    <p:restoredTop sz="83977" autoAdjust="0"/>
  </p:normalViewPr>
  <p:slideViewPr>
    <p:cSldViewPr>
      <p:cViewPr>
        <p:scale>
          <a:sx n="94" d="100"/>
          <a:sy n="94" d="100"/>
        </p:scale>
        <p:origin x="-7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768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image" Target="../media/image33.emf"/><Relationship Id="rId2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Relationship Id="rId2" Type="http://schemas.openxmlformats.org/officeDocument/2006/relationships/image" Target="../media/image38.emf"/><Relationship Id="rId3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4" Type="http://schemas.openxmlformats.org/officeDocument/2006/relationships/image" Target="../media/image47.emf"/><Relationship Id="rId5" Type="http://schemas.openxmlformats.org/officeDocument/2006/relationships/image" Target="../media/image48.emf"/><Relationship Id="rId1" Type="http://schemas.openxmlformats.org/officeDocument/2006/relationships/image" Target="../media/image44.emf"/><Relationship Id="rId2" Type="http://schemas.openxmlformats.org/officeDocument/2006/relationships/image" Target="../media/image45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4" Type="http://schemas.openxmlformats.org/officeDocument/2006/relationships/image" Target="../media/image50.emf"/><Relationship Id="rId1" Type="http://schemas.openxmlformats.org/officeDocument/2006/relationships/image" Target="../media/image40.emf"/><Relationship Id="rId2" Type="http://schemas.openxmlformats.org/officeDocument/2006/relationships/image" Target="../media/image4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4" Type="http://schemas.openxmlformats.org/officeDocument/2006/relationships/image" Target="../media/image55.emf"/><Relationship Id="rId5" Type="http://schemas.openxmlformats.org/officeDocument/2006/relationships/image" Target="../media/image56.emf"/><Relationship Id="rId1" Type="http://schemas.openxmlformats.org/officeDocument/2006/relationships/image" Target="../media/image52.emf"/><Relationship Id="rId2" Type="http://schemas.openxmlformats.org/officeDocument/2006/relationships/image" Target="../media/image5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4" Type="http://schemas.openxmlformats.org/officeDocument/2006/relationships/image" Target="../media/image60.emf"/><Relationship Id="rId1" Type="http://schemas.openxmlformats.org/officeDocument/2006/relationships/image" Target="../media/image57.emf"/><Relationship Id="rId2" Type="http://schemas.openxmlformats.org/officeDocument/2006/relationships/image" Target="../media/image5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Relationship Id="rId2" Type="http://schemas.openxmlformats.org/officeDocument/2006/relationships/image" Target="../media/image6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4" Type="http://schemas.openxmlformats.org/officeDocument/2006/relationships/image" Target="../media/image60.emf"/><Relationship Id="rId1" Type="http://schemas.openxmlformats.org/officeDocument/2006/relationships/image" Target="../media/image57.emf"/><Relationship Id="rId2" Type="http://schemas.openxmlformats.org/officeDocument/2006/relationships/image" Target="../media/image5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Relationship Id="rId2" Type="http://schemas.openxmlformats.org/officeDocument/2006/relationships/image" Target="../media/image11.emf"/><Relationship Id="rId3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21.emf"/><Relationship Id="rId6" Type="http://schemas.openxmlformats.org/officeDocument/2006/relationships/image" Target="../media/image22.emf"/><Relationship Id="rId7" Type="http://schemas.openxmlformats.org/officeDocument/2006/relationships/image" Target="../media/image23.emf"/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emf"/><Relationship Id="rId3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Relationship Id="rId2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4" Type="http://schemas.openxmlformats.org/officeDocument/2006/relationships/image" Target="../media/image32.emf"/><Relationship Id="rId1" Type="http://schemas.openxmlformats.org/officeDocument/2006/relationships/image" Target="../media/image29.emf"/><Relationship Id="rId2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7157D-9962-3E45-8762-D7086F326EAC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55F76-7A37-F44C-9D62-9C3F0FC832C8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template can be used as a starter file for presenting training materials in a group setting.</a:t>
            </a:r>
          </a:p>
          <a:p>
            <a:endParaRPr lang="en-US" dirty="0" smtClean="0"/>
          </a:p>
          <a:p>
            <a:pPr lvl="0"/>
            <a:r>
              <a:rPr lang="en-US" sz="1200" b="1" dirty="0" smtClean="0"/>
              <a:t>Sections</a:t>
            </a:r>
            <a:endParaRPr lang="en-US" sz="1200" b="0" dirty="0" smtClean="0"/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Sections can help to organize your slides or facilitate collaboration between multiple authors. On the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 under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Slides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Section</a:t>
            </a:r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endParaRPr lang="en-US" sz="1200" b="1" dirty="0" smtClean="0"/>
          </a:p>
          <a:p>
            <a:pPr lvl="0"/>
            <a:r>
              <a:rPr lang="en-US" sz="1200" b="1" dirty="0" smtClean="0"/>
              <a:t>Notes</a:t>
            </a:r>
          </a:p>
          <a:p>
            <a:pPr lvl="0"/>
            <a:r>
              <a:rPr lang="en-US" sz="1200" u="non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the Notes pane for delivery notes or to provide additional details for the audience. You can see these notes in Presenter View during your presentation. </a:t>
            </a:r>
          </a:p>
          <a:p>
            <a:pPr lvl="0"/>
            <a:r>
              <a:rPr lang="en-US" sz="1200" dirty="0" smtClean="0"/>
              <a:t>Keep in mind the font size (important for accessibility, visibility, videotaping, and online production)</a:t>
            </a:r>
          </a:p>
          <a:p>
            <a:pPr lvl="0"/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Coordinated colors </a:t>
            </a:r>
          </a:p>
          <a:p>
            <a:pPr lvl="0">
              <a:buFontTx/>
              <a:buNone/>
            </a:pPr>
            <a:r>
              <a:rPr lang="en-US" sz="1200" dirty="0" smtClean="0"/>
              <a:t>Pay particular attention to the graphs, charts, and text boxes.</a:t>
            </a:r>
            <a:r>
              <a:rPr lang="en-US" sz="1200" baseline="0" dirty="0" smtClean="0"/>
              <a:t> </a:t>
            </a:r>
            <a:endParaRPr lang="en-US" sz="1200" dirty="0" smtClean="0"/>
          </a:p>
          <a:p>
            <a:pPr lvl="0"/>
            <a:r>
              <a:rPr lang="en-US" sz="1200" dirty="0" smtClean="0"/>
              <a:t>Consider that attendees will print in black and white or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 Run a test print to make sure your colors work when printed in pure black and white and </a:t>
            </a:r>
            <a:r>
              <a:rPr lang="en-US" sz="1200" dirty="0" err="1" smtClean="0"/>
              <a:t>grayscale</a:t>
            </a:r>
            <a:r>
              <a:rPr lang="en-US" sz="1200" dirty="0" smtClean="0"/>
              <a:t>.</a:t>
            </a:r>
          </a:p>
          <a:p>
            <a:pPr lvl="0">
              <a:buFontTx/>
              <a:buNone/>
            </a:pPr>
            <a:endParaRPr lang="en-US" sz="1200" dirty="0" smtClean="0"/>
          </a:p>
          <a:p>
            <a:pPr lvl="0">
              <a:buFontTx/>
              <a:buNone/>
            </a:pPr>
            <a:r>
              <a:rPr lang="en-US" sz="1200" b="1" dirty="0" smtClean="0"/>
              <a:t>Graphics, tables, and graphs</a:t>
            </a:r>
          </a:p>
          <a:p>
            <a:pPr lvl="0"/>
            <a:r>
              <a:rPr lang="en-US" sz="1200" dirty="0" smtClean="0"/>
              <a:t>Keep it simple: If possible, use consistent, non-distracting styles and colors.</a:t>
            </a:r>
          </a:p>
          <a:p>
            <a:pPr lvl="0"/>
            <a:r>
              <a:rPr lang="en-US" sz="1200" dirty="0" smtClean="0"/>
              <a:t>Label all graphs and tables.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Give a brief overview of the presentation.</a:t>
            </a:r>
            <a:r>
              <a:rPr lang="en-US" baseline="0" dirty="0" smtClean="0"/>
              <a:t> D</a:t>
            </a:r>
            <a:r>
              <a:rPr lang="en-US" dirty="0" smtClean="0"/>
              <a:t>escribe the major focus of the presentation and why it is important.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Introduce each of the major topics.</a:t>
            </a:r>
          </a:p>
          <a:p>
            <a:r>
              <a:rPr lang="en-US" dirty="0" smtClean="0"/>
              <a:t>To provide a road map for the audience, you</a:t>
            </a:r>
            <a:r>
              <a:rPr lang="en-US" baseline="0" dirty="0" smtClean="0"/>
              <a:t> can </a:t>
            </a:r>
            <a:r>
              <a:rPr lang="en-US" dirty="0" smtClean="0"/>
              <a:t>repeat this Overview slide throughout the presentation, highlighting the particular topic you will discuss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0197C-86F6-7948-B738-1C313345CA72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D183-95BD-E941-AB3D-236DA3F60031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5CEE30A5-0CCD-5646-B651-1AAF6D40B002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0112-069B-D948-816E-F03CE22C2523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8993B-F77F-7F46-A7C8-2215680BB668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8EB5-D77F-4744-8F72-E3F56FE09EF9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4414-B2DF-6C4E-8899-2006C81BAC84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88BB-105F-D540-9AF3-B1502FEC7576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52EC3-D640-704F-9270-F361933E0673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ABEB-BBEC-8C44-99F5-AEBF04A3A1CC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DB30F-4F7E-FF49-B7C6-E531D468733A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1C52F-27F9-5343-9D98-8F17C43BFB7B}" type="datetime1">
              <a:rPr lang="en-US" smtClean="0"/>
              <a:t>8/29/16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0.xml"/><Relationship Id="rId6" Type="http://schemas.openxmlformats.org/officeDocument/2006/relationships/oleObject" Target="../embeddings/oleObject24.bin"/><Relationship Id="rId7" Type="http://schemas.openxmlformats.org/officeDocument/2006/relationships/image" Target="../media/image27.emf"/><Relationship Id="rId8" Type="http://schemas.openxmlformats.org/officeDocument/2006/relationships/oleObject" Target="../embeddings/oleObject25.bin"/><Relationship Id="rId9" Type="http://schemas.openxmlformats.org/officeDocument/2006/relationships/image" Target="../media/image28.emf"/><Relationship Id="rId1" Type="http://schemas.openxmlformats.org/officeDocument/2006/relationships/vmlDrawing" Target="../drawings/vmlDrawing8.vml"/><Relationship Id="rId2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1.emf"/><Relationship Id="rId12" Type="http://schemas.openxmlformats.org/officeDocument/2006/relationships/oleObject" Target="../embeddings/oleObject29.bin"/><Relationship Id="rId13" Type="http://schemas.openxmlformats.org/officeDocument/2006/relationships/image" Target="../media/image32.emf"/><Relationship Id="rId1" Type="http://schemas.openxmlformats.org/officeDocument/2006/relationships/vmlDrawing" Target="../drawings/vmlDrawing9.v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1.xml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9.e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30.emf"/><Relationship Id="rId10" Type="http://schemas.openxmlformats.org/officeDocument/2006/relationships/oleObject" Target="../embeddings/oleObject28.bin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5.emf"/><Relationship Id="rId12" Type="http://schemas.openxmlformats.org/officeDocument/2006/relationships/oleObject" Target="../embeddings/oleObject33.bin"/><Relationship Id="rId13" Type="http://schemas.openxmlformats.org/officeDocument/2006/relationships/image" Target="../media/image36.emf"/><Relationship Id="rId1" Type="http://schemas.openxmlformats.org/officeDocument/2006/relationships/vmlDrawing" Target="../drawings/vmlDrawing10.v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2.xml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3.e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34.emf"/><Relationship Id="rId10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3.xml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7.e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38.emf"/><Relationship Id="rId10" Type="http://schemas.openxmlformats.org/officeDocument/2006/relationships/oleObject" Target="../embeddings/oleObject36.bin"/><Relationship Id="rId11" Type="http://schemas.openxmlformats.org/officeDocument/2006/relationships/image" Target="../media/image39.emf"/><Relationship Id="rId1" Type="http://schemas.openxmlformats.org/officeDocument/2006/relationships/vmlDrawing" Target="../drawings/vmlDrawing11.vml"/><Relationship Id="rId2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4.xml"/><Relationship Id="rId6" Type="http://schemas.openxmlformats.org/officeDocument/2006/relationships/oleObject" Target="../embeddings/oleObject37.bin"/><Relationship Id="rId7" Type="http://schemas.openxmlformats.org/officeDocument/2006/relationships/image" Target="../media/image40.emf"/><Relationship Id="rId8" Type="http://schemas.openxmlformats.org/officeDocument/2006/relationships/oleObject" Target="../embeddings/oleObject38.bin"/><Relationship Id="rId9" Type="http://schemas.openxmlformats.org/officeDocument/2006/relationships/image" Target="../media/image41.emf"/><Relationship Id="rId1" Type="http://schemas.openxmlformats.org/officeDocument/2006/relationships/vmlDrawing" Target="../drawings/vmlDrawing12.vml"/><Relationship Id="rId2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5.xml"/><Relationship Id="rId6" Type="http://schemas.openxmlformats.org/officeDocument/2006/relationships/oleObject" Target="../embeddings/oleObject39.bin"/><Relationship Id="rId7" Type="http://schemas.openxmlformats.org/officeDocument/2006/relationships/image" Target="../media/image42.emf"/><Relationship Id="rId8" Type="http://schemas.openxmlformats.org/officeDocument/2006/relationships/oleObject" Target="../embeddings/oleObject40.bin"/><Relationship Id="rId9" Type="http://schemas.openxmlformats.org/officeDocument/2006/relationships/image" Target="../media/image43.emf"/><Relationship Id="rId1" Type="http://schemas.openxmlformats.org/officeDocument/2006/relationships/vmlDrawing" Target="../drawings/vmlDrawing13.vml"/><Relationship Id="rId2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6.emf"/><Relationship Id="rId12" Type="http://schemas.openxmlformats.org/officeDocument/2006/relationships/oleObject" Target="../embeddings/oleObject44.bin"/><Relationship Id="rId13" Type="http://schemas.openxmlformats.org/officeDocument/2006/relationships/image" Target="../media/image47.emf"/><Relationship Id="rId14" Type="http://schemas.openxmlformats.org/officeDocument/2006/relationships/oleObject" Target="../embeddings/oleObject45.bin"/><Relationship Id="rId15" Type="http://schemas.openxmlformats.org/officeDocument/2006/relationships/image" Target="../media/image48.emf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14.vml"/><Relationship Id="rId2" Type="http://schemas.openxmlformats.org/officeDocument/2006/relationships/tags" Target="../tags/tag32.xml"/><Relationship Id="rId3" Type="http://schemas.openxmlformats.org/officeDocument/2006/relationships/tags" Target="../tags/tag33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6.xml"/><Relationship Id="rId6" Type="http://schemas.openxmlformats.org/officeDocument/2006/relationships/oleObject" Target="../embeddings/oleObject41.bin"/><Relationship Id="rId7" Type="http://schemas.openxmlformats.org/officeDocument/2006/relationships/image" Target="../media/image44.emf"/><Relationship Id="rId8" Type="http://schemas.openxmlformats.org/officeDocument/2006/relationships/oleObject" Target="../embeddings/oleObject42.bin"/><Relationship Id="rId9" Type="http://schemas.openxmlformats.org/officeDocument/2006/relationships/image" Target="../media/image45.emf"/><Relationship Id="rId10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9.emf"/><Relationship Id="rId12" Type="http://schemas.openxmlformats.org/officeDocument/2006/relationships/oleObject" Target="../embeddings/oleObject50.bin"/><Relationship Id="rId13" Type="http://schemas.openxmlformats.org/officeDocument/2006/relationships/image" Target="../media/image50.emf"/><Relationship Id="rId1" Type="http://schemas.openxmlformats.org/officeDocument/2006/relationships/vmlDrawing" Target="../drawings/vmlDrawing15.v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7.xml"/><Relationship Id="rId6" Type="http://schemas.openxmlformats.org/officeDocument/2006/relationships/oleObject" Target="../embeddings/oleObject47.bin"/><Relationship Id="rId7" Type="http://schemas.openxmlformats.org/officeDocument/2006/relationships/image" Target="../media/image40.emf"/><Relationship Id="rId8" Type="http://schemas.openxmlformats.org/officeDocument/2006/relationships/oleObject" Target="../embeddings/oleObject48.bin"/><Relationship Id="rId9" Type="http://schemas.openxmlformats.org/officeDocument/2006/relationships/image" Target="../media/image41.emf"/><Relationship Id="rId10" Type="http://schemas.openxmlformats.org/officeDocument/2006/relationships/oleObject" Target="../embeddings/oleObject4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8.xml"/><Relationship Id="rId6" Type="http://schemas.openxmlformats.org/officeDocument/2006/relationships/oleObject" Target="../embeddings/oleObject51.bin"/><Relationship Id="rId7" Type="http://schemas.openxmlformats.org/officeDocument/2006/relationships/image" Target="../media/image51.emf"/><Relationship Id="rId1" Type="http://schemas.openxmlformats.org/officeDocument/2006/relationships/vmlDrawing" Target="../drawings/vmlDrawing16.vml"/><Relationship Id="rId2" Type="http://schemas.openxmlformats.org/officeDocument/2006/relationships/tags" Target="../tags/tag36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4.emf"/><Relationship Id="rId12" Type="http://schemas.openxmlformats.org/officeDocument/2006/relationships/oleObject" Target="../embeddings/oleObject55.bin"/><Relationship Id="rId13" Type="http://schemas.openxmlformats.org/officeDocument/2006/relationships/image" Target="../media/image55.emf"/><Relationship Id="rId14" Type="http://schemas.openxmlformats.org/officeDocument/2006/relationships/oleObject" Target="../embeddings/oleObject56.bin"/><Relationship Id="rId15" Type="http://schemas.openxmlformats.org/officeDocument/2006/relationships/image" Target="../media/image56.emf"/><Relationship Id="rId1" Type="http://schemas.openxmlformats.org/officeDocument/2006/relationships/vmlDrawing" Target="../drawings/vmlDrawing17.v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9.xml"/><Relationship Id="rId6" Type="http://schemas.openxmlformats.org/officeDocument/2006/relationships/oleObject" Target="../embeddings/oleObject52.bin"/><Relationship Id="rId7" Type="http://schemas.openxmlformats.org/officeDocument/2006/relationships/image" Target="../media/image52.emf"/><Relationship Id="rId8" Type="http://schemas.openxmlformats.org/officeDocument/2006/relationships/oleObject" Target="../embeddings/oleObject53.bin"/><Relationship Id="rId9" Type="http://schemas.openxmlformats.org/officeDocument/2006/relationships/image" Target="../media/image53.emf"/><Relationship Id="rId10" Type="http://schemas.openxmlformats.org/officeDocument/2006/relationships/oleObject" Target="../embeddings/oleObject5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Relationship Id="rId6" Type="http://schemas.openxmlformats.org/officeDocument/2006/relationships/oleObject" Target="../embeddings/oleObject1.bin"/><Relationship Id="rId7" Type="http://schemas.openxmlformats.org/officeDocument/2006/relationships/image" Target="../media/image6.emf"/><Relationship Id="rId8" Type="http://schemas.openxmlformats.org/officeDocument/2006/relationships/oleObject" Target="../embeddings/oleObject2.bin"/><Relationship Id="rId9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emf"/><Relationship Id="rId12" Type="http://schemas.openxmlformats.org/officeDocument/2006/relationships/oleObject" Target="../embeddings/oleObject60.bin"/><Relationship Id="rId13" Type="http://schemas.openxmlformats.org/officeDocument/2006/relationships/image" Target="../media/image60.emf"/><Relationship Id="rId1" Type="http://schemas.openxmlformats.org/officeDocument/2006/relationships/vmlDrawing" Target="../drawings/vmlDrawing18.vml"/><Relationship Id="rId2" Type="http://schemas.openxmlformats.org/officeDocument/2006/relationships/tags" Target="../tags/tag40.xml"/><Relationship Id="rId3" Type="http://schemas.openxmlformats.org/officeDocument/2006/relationships/tags" Target="../tags/tag41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0.xml"/><Relationship Id="rId6" Type="http://schemas.openxmlformats.org/officeDocument/2006/relationships/oleObject" Target="../embeddings/oleObject57.bin"/><Relationship Id="rId7" Type="http://schemas.openxmlformats.org/officeDocument/2006/relationships/image" Target="../media/image57.emf"/><Relationship Id="rId8" Type="http://schemas.openxmlformats.org/officeDocument/2006/relationships/oleObject" Target="../embeddings/oleObject58.bin"/><Relationship Id="rId9" Type="http://schemas.openxmlformats.org/officeDocument/2006/relationships/image" Target="../media/image58.emf"/><Relationship Id="rId10" Type="http://schemas.openxmlformats.org/officeDocument/2006/relationships/oleObject" Target="../embeddings/oleObject5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1.xml"/><Relationship Id="rId6" Type="http://schemas.openxmlformats.org/officeDocument/2006/relationships/oleObject" Target="../embeddings/oleObject61.bin"/><Relationship Id="rId7" Type="http://schemas.openxmlformats.org/officeDocument/2006/relationships/image" Target="../media/image61.emf"/><Relationship Id="rId8" Type="http://schemas.openxmlformats.org/officeDocument/2006/relationships/oleObject" Target="../embeddings/oleObject62.bin"/><Relationship Id="rId9" Type="http://schemas.openxmlformats.org/officeDocument/2006/relationships/image" Target="../media/image62.emf"/><Relationship Id="rId1" Type="http://schemas.openxmlformats.org/officeDocument/2006/relationships/vmlDrawing" Target="../drawings/vmlDrawing19.vml"/><Relationship Id="rId2" Type="http://schemas.openxmlformats.org/officeDocument/2006/relationships/tags" Target="../tags/tag42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9.emf"/><Relationship Id="rId12" Type="http://schemas.openxmlformats.org/officeDocument/2006/relationships/oleObject" Target="../embeddings/oleObject66.bin"/><Relationship Id="rId13" Type="http://schemas.openxmlformats.org/officeDocument/2006/relationships/image" Target="../media/image60.emf"/><Relationship Id="rId1" Type="http://schemas.openxmlformats.org/officeDocument/2006/relationships/vmlDrawing" Target="../drawings/vmlDrawing20.vml"/><Relationship Id="rId2" Type="http://schemas.openxmlformats.org/officeDocument/2006/relationships/tags" Target="../tags/tag44.xml"/><Relationship Id="rId3" Type="http://schemas.openxmlformats.org/officeDocument/2006/relationships/tags" Target="../tags/tag4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2.xml"/><Relationship Id="rId6" Type="http://schemas.openxmlformats.org/officeDocument/2006/relationships/oleObject" Target="../embeddings/oleObject63.bin"/><Relationship Id="rId7" Type="http://schemas.openxmlformats.org/officeDocument/2006/relationships/image" Target="../media/image57.emf"/><Relationship Id="rId8" Type="http://schemas.openxmlformats.org/officeDocument/2006/relationships/oleObject" Target="../embeddings/oleObject64.bin"/><Relationship Id="rId9" Type="http://schemas.openxmlformats.org/officeDocument/2006/relationships/image" Target="../media/image58.emf"/><Relationship Id="rId10" Type="http://schemas.openxmlformats.org/officeDocument/2006/relationships/oleObject" Target="../embeddings/oleObject6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3.xml"/><Relationship Id="rId6" Type="http://schemas.openxmlformats.org/officeDocument/2006/relationships/oleObject" Target="../embeddings/oleObject67.bin"/><Relationship Id="rId7" Type="http://schemas.openxmlformats.org/officeDocument/2006/relationships/image" Target="../media/image63.emf"/><Relationship Id="rId1" Type="http://schemas.openxmlformats.org/officeDocument/2006/relationships/vmlDrawing" Target="../drawings/vmlDrawing21.vml"/><Relationship Id="rId2" Type="http://schemas.openxmlformats.org/officeDocument/2006/relationships/tags" Target="../tags/tag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.xml"/><Relationship Id="rId6" Type="http://schemas.openxmlformats.org/officeDocument/2006/relationships/oleObject" Target="../embeddings/oleObject3.bin"/><Relationship Id="rId7" Type="http://schemas.openxmlformats.org/officeDocument/2006/relationships/image" Target="../media/image8.emf"/><Relationship Id="rId8" Type="http://schemas.openxmlformats.org/officeDocument/2006/relationships/oleObject" Target="../embeddings/oleObject4.bin"/><Relationship Id="rId9" Type="http://schemas.openxmlformats.org/officeDocument/2006/relationships/image" Target="../media/image9.emf"/><Relationship Id="rId1" Type="http://schemas.openxmlformats.org/officeDocument/2006/relationships/vmlDrawing" Target="../drawings/vmlDrawing2.vml"/><Relationship Id="rId2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emf"/><Relationship Id="rId12" Type="http://schemas.openxmlformats.org/officeDocument/2006/relationships/oleObject" Target="../embeddings/oleObject8.bin"/><Relationship Id="rId1" Type="http://schemas.openxmlformats.org/officeDocument/2006/relationships/vmlDrawing" Target="../drawings/vmlDrawing3.vml"/><Relationship Id="rId2" Type="http://schemas.openxmlformats.org/officeDocument/2006/relationships/tags" Target="../tags/tag8.xml"/><Relationship Id="rId3" Type="http://schemas.openxmlformats.org/officeDocument/2006/relationships/tags" Target="../tags/tag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4.xml"/><Relationship Id="rId6" Type="http://schemas.openxmlformats.org/officeDocument/2006/relationships/oleObject" Target="../embeddings/oleObject5.bin"/><Relationship Id="rId7" Type="http://schemas.openxmlformats.org/officeDocument/2006/relationships/image" Target="../media/image10.emf"/><Relationship Id="rId8" Type="http://schemas.openxmlformats.org/officeDocument/2006/relationships/oleObject" Target="../embeddings/oleObject6.bin"/><Relationship Id="rId9" Type="http://schemas.openxmlformats.org/officeDocument/2006/relationships/image" Target="../media/image11.emf"/><Relationship Id="rId10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5.xml"/><Relationship Id="rId5" Type="http://schemas.openxmlformats.org/officeDocument/2006/relationships/image" Target="../media/image13.jpg"/><Relationship Id="rId6" Type="http://schemas.openxmlformats.org/officeDocument/2006/relationships/image" Target="../media/image14.jpg"/><Relationship Id="rId1" Type="http://schemas.openxmlformats.org/officeDocument/2006/relationships/tags" Target="../tags/tag10.xml"/><Relationship Id="rId2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6.xml"/><Relationship Id="rId6" Type="http://schemas.openxmlformats.org/officeDocument/2006/relationships/oleObject" Target="../embeddings/oleObject9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5.emf"/><Relationship Id="rId1" Type="http://schemas.openxmlformats.org/officeDocument/2006/relationships/vmlDrawing" Target="../drawings/vmlDrawing4.vml"/><Relationship Id="rId2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7.xml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1.emf"/><Relationship Id="rId8" Type="http://schemas.openxmlformats.org/officeDocument/2006/relationships/oleObject" Target="../embeddings/oleObject12.bin"/><Relationship Id="rId9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2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emf"/><Relationship Id="rId20" Type="http://schemas.openxmlformats.org/officeDocument/2006/relationships/oleObject" Target="../embeddings/oleObject20.bin"/><Relationship Id="rId10" Type="http://schemas.openxmlformats.org/officeDocument/2006/relationships/oleObject" Target="../embeddings/oleObject15.bin"/><Relationship Id="rId11" Type="http://schemas.openxmlformats.org/officeDocument/2006/relationships/image" Target="../media/image19.emf"/><Relationship Id="rId12" Type="http://schemas.openxmlformats.org/officeDocument/2006/relationships/oleObject" Target="../embeddings/oleObject16.bin"/><Relationship Id="rId13" Type="http://schemas.openxmlformats.org/officeDocument/2006/relationships/image" Target="../media/image20.emf"/><Relationship Id="rId14" Type="http://schemas.openxmlformats.org/officeDocument/2006/relationships/oleObject" Target="../embeddings/oleObject17.bin"/><Relationship Id="rId15" Type="http://schemas.openxmlformats.org/officeDocument/2006/relationships/image" Target="../media/image21.emf"/><Relationship Id="rId16" Type="http://schemas.openxmlformats.org/officeDocument/2006/relationships/oleObject" Target="../embeddings/oleObject18.bin"/><Relationship Id="rId17" Type="http://schemas.openxmlformats.org/officeDocument/2006/relationships/image" Target="../media/image22.emf"/><Relationship Id="rId18" Type="http://schemas.openxmlformats.org/officeDocument/2006/relationships/oleObject" Target="../embeddings/oleObject19.bin"/><Relationship Id="rId19" Type="http://schemas.openxmlformats.org/officeDocument/2006/relationships/image" Target="../media/image23.emf"/><Relationship Id="rId1" Type="http://schemas.openxmlformats.org/officeDocument/2006/relationships/vmlDrawing" Target="../drawings/vmlDrawing6.v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8.xml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7.emf"/><Relationship Id="rId8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9.xml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4.e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25.emf"/><Relationship Id="rId10" Type="http://schemas.openxmlformats.org/officeDocument/2006/relationships/oleObject" Target="../embeddings/oleObject23.bin"/><Relationship Id="rId11" Type="http://schemas.openxmlformats.org/officeDocument/2006/relationships/image" Target="../media/image26.emf"/><Relationship Id="rId1" Type="http://schemas.openxmlformats.org/officeDocument/2006/relationships/vmlDrawing" Target="../drawings/vmlDrawing7.vml"/><Relationship Id="rId2" Type="http://schemas.openxmlformats.org/officeDocument/2006/relationships/tags" Target="../tags/tag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Linear Algebra</a:t>
            </a:r>
            <a:br>
              <a:rPr lang="en-US" dirty="0" smtClean="0"/>
            </a:br>
            <a:r>
              <a:rPr lang="en-US" sz="3200" dirty="0" smtClean="0"/>
              <a:t>Matrices and Systems of Equations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>Lecture 3</a:t>
            </a:r>
            <a:r>
              <a:rPr lang="en-US" sz="3200" dirty="0" smtClean="0"/>
              <a:t>: Matrix Arithmetic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+mn-lt"/>
              </a:rPr>
              <a:t>Liang Kong</a:t>
            </a:r>
          </a:p>
          <a:p>
            <a:r>
              <a:rPr lang="en-US" sz="2400" dirty="0" smtClean="0">
                <a:latin typeface="+mn-lt"/>
              </a:rPr>
              <a:t>University of Illinois at Springfield</a:t>
            </a: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Matrix Equation: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914400" y="1748813"/>
            <a:ext cx="8077200" cy="510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Motivation: </a:t>
            </a:r>
            <a:r>
              <a:rPr lang="en-US" sz="2800" dirty="0" smtClean="0"/>
              <a:t>One equation in several unknowns.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charset="2"/>
              <a:buChar char="Ø"/>
            </a:pPr>
            <a:r>
              <a:rPr lang="en-US" sz="2800" dirty="0" smtClean="0"/>
              <a:t>Define the </a:t>
            </a:r>
            <a:r>
              <a:rPr lang="en-US" sz="2800" u="sng" dirty="0" smtClean="0">
                <a:solidFill>
                  <a:srgbClr val="FF0000"/>
                </a:solidFill>
              </a:rPr>
              <a:t>scalar product </a:t>
            </a:r>
            <a:r>
              <a:rPr lang="en-US" sz="2800" dirty="0" smtClean="0"/>
              <a:t>as:</a:t>
            </a:r>
          </a:p>
          <a:p>
            <a:pPr>
              <a:buFont typeface="Wingdings" charset="2"/>
              <a:buChar char="Ø"/>
            </a:pPr>
            <a:endParaRPr lang="en-US" sz="2800" dirty="0"/>
          </a:p>
          <a:p>
            <a:pPr>
              <a:buFont typeface="Wingdings" charset="2"/>
              <a:buChar char="Ø"/>
            </a:pPr>
            <a:endParaRPr lang="en-US" sz="2800" dirty="0" smtClean="0"/>
          </a:p>
          <a:p>
            <a:pPr>
              <a:buFont typeface="Wingdings" charset="2"/>
              <a:buChar char="Ø"/>
            </a:pPr>
            <a:endParaRPr lang="en-US" sz="2800" dirty="0"/>
          </a:p>
          <a:p>
            <a:pPr>
              <a:buFont typeface="Wingdings" charset="2"/>
              <a:buChar char="Ø"/>
            </a:pPr>
            <a:endParaRPr lang="en-US" sz="2800" dirty="0" smtClean="0"/>
          </a:p>
          <a:p>
            <a:pPr>
              <a:buFont typeface="Wingdings" charset="2"/>
              <a:buChar char="Ø"/>
            </a:pPr>
            <a:r>
              <a:rPr lang="en-US" sz="2800" dirty="0" smtClean="0"/>
              <a:t>The equation can be written as </a:t>
            </a:r>
            <a:r>
              <a:rPr lang="en-US" sz="2800" dirty="0" smtClean="0">
                <a:solidFill>
                  <a:srgbClr val="FF0000"/>
                </a:solidFill>
              </a:rPr>
              <a:t>Ax=b</a:t>
            </a:r>
            <a:r>
              <a:rPr lang="en-US" sz="2800" dirty="0" smtClean="0"/>
              <a:t>, b is a constant.</a:t>
            </a:r>
            <a:endParaRPr lang="en-US" sz="2800" dirty="0"/>
          </a:p>
          <a:p>
            <a:pPr>
              <a:buFont typeface="Wingdings" charset="2"/>
              <a:buChar char="Ø"/>
            </a:pPr>
            <a:endParaRPr lang="en-US" sz="2800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34563"/>
              </p:ext>
            </p:extLst>
          </p:nvPr>
        </p:nvGraphicFramePr>
        <p:xfrm>
          <a:off x="3098800" y="2451100"/>
          <a:ext cx="238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5" name="Equation" r:id="rId6" imgW="1193800" imgH="203200" progId="Equation.DSMT4">
                  <p:embed/>
                </p:oleObj>
              </mc:Choice>
              <mc:Fallback>
                <p:oleObj name="Equation" r:id="rId6" imgW="11938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98800" y="2451100"/>
                        <a:ext cx="2387600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969450"/>
              </p:ext>
            </p:extLst>
          </p:nvPr>
        </p:nvGraphicFramePr>
        <p:xfrm>
          <a:off x="1447800" y="3886200"/>
          <a:ext cx="6904038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6" name="Equation" r:id="rId8" imgW="2755900" imgH="800100" progId="Equation.DSMT4">
                  <p:embed/>
                </p:oleObj>
              </mc:Choice>
              <mc:Fallback>
                <p:oleObj name="Equation" r:id="rId8" imgW="2755900" imgH="800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47800" y="3886200"/>
                        <a:ext cx="6904038" cy="200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83651754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Matrix Equation: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914400" y="1748813"/>
            <a:ext cx="8077200" cy="510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Motivation: </a:t>
            </a:r>
            <a:r>
              <a:rPr lang="en-US" sz="2800" dirty="0" smtClean="0"/>
              <a:t>M equation in N unknowns.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charset="2"/>
              <a:buChar char="Ø"/>
            </a:pPr>
            <a:endParaRPr lang="en-US" sz="2800" dirty="0"/>
          </a:p>
          <a:p>
            <a:pPr>
              <a:buFont typeface="Wingdings" charset="2"/>
              <a:buChar char="Ø"/>
            </a:pPr>
            <a:endParaRPr lang="en-US" sz="2800" dirty="0" smtClean="0"/>
          </a:p>
          <a:p>
            <a:pPr>
              <a:buFont typeface="Wingdings" charset="2"/>
              <a:buChar char="Ø"/>
            </a:pPr>
            <a:r>
              <a:rPr lang="en-US" sz="2800" dirty="0" smtClean="0"/>
              <a:t>It is desirable to write the system as a matrix equation  </a:t>
            </a:r>
            <a:r>
              <a:rPr lang="en-US" sz="2800" dirty="0" smtClean="0">
                <a:solidFill>
                  <a:srgbClr val="FF0000"/>
                </a:solidFill>
              </a:rPr>
              <a:t>Ax=b.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buFont typeface="Wingdings" charset="2"/>
              <a:buChar char="Ø"/>
            </a:pPr>
            <a:endParaRPr lang="en-US" sz="2800" dirty="0" smtClean="0"/>
          </a:p>
        </p:txBody>
      </p:sp>
      <p:graphicFrame>
        <p:nvGraphicFramePr>
          <p:cNvPr id="10" name="Content Placeholder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472760"/>
              </p:ext>
            </p:extLst>
          </p:nvPr>
        </p:nvGraphicFramePr>
        <p:xfrm>
          <a:off x="2895600" y="2438400"/>
          <a:ext cx="3810000" cy="1819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0" name="Equation" r:id="rId6" imgW="1943100" imgH="927100" progId="Equation.DSMT4">
                  <p:embed/>
                </p:oleObj>
              </mc:Choice>
              <mc:Fallback>
                <p:oleObj name="Equation" r:id="rId6" imgW="1943100" imgH="927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5600" y="2438400"/>
                        <a:ext cx="3810000" cy="1819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994542"/>
              </p:ext>
            </p:extLst>
          </p:nvPr>
        </p:nvGraphicFramePr>
        <p:xfrm>
          <a:off x="1219200" y="5257800"/>
          <a:ext cx="2551113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1" name="Equation" r:id="rId8" imgW="1752600" imgH="1003300" progId="Equation.DSMT4">
                  <p:embed/>
                </p:oleObj>
              </mc:Choice>
              <mc:Fallback>
                <p:oleObj name="Equation" r:id="rId8" imgW="1752600" imgH="1003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19200" y="5257800"/>
                        <a:ext cx="2551113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842623"/>
              </p:ext>
            </p:extLst>
          </p:nvPr>
        </p:nvGraphicFramePr>
        <p:xfrm>
          <a:off x="3886200" y="5029200"/>
          <a:ext cx="1266825" cy="1726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2" name="Equation" r:id="rId10" imgW="736600" imgH="1003300" progId="Equation.3">
                  <p:embed/>
                </p:oleObj>
              </mc:Choice>
              <mc:Fallback>
                <p:oleObj name="Equation" r:id="rId10" imgW="7366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86200" y="5029200"/>
                        <a:ext cx="1266825" cy="1726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094844"/>
              </p:ext>
            </p:extLst>
          </p:nvPr>
        </p:nvGraphicFramePr>
        <p:xfrm>
          <a:off x="5092700" y="4954588"/>
          <a:ext cx="3989388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83" name="Equation" r:id="rId12" imgW="2032000" imgH="927100" progId="Equation.3">
                  <p:embed/>
                </p:oleObj>
              </mc:Choice>
              <mc:Fallback>
                <p:oleObj name="Equation" r:id="rId12" imgW="2032000" imgH="927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92700" y="4954588"/>
                        <a:ext cx="3989388" cy="1817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8796315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Matrix Equation: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914400" y="1748813"/>
            <a:ext cx="8077200" cy="510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Example 2: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Example 3</a:t>
            </a:r>
            <a:r>
              <a:rPr lang="en-US" sz="2800" dirty="0" smtClean="0"/>
              <a:t>: Write the following system as a matrix equation of the form Ax=b.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charset="2"/>
              <a:buChar char="Ø"/>
            </a:pPr>
            <a:endParaRPr lang="en-US" sz="2800" dirty="0"/>
          </a:p>
          <a:p>
            <a:pPr>
              <a:buFont typeface="Wingdings" charset="2"/>
              <a:buChar char="Ø"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721634"/>
              </p:ext>
            </p:extLst>
          </p:nvPr>
        </p:nvGraphicFramePr>
        <p:xfrm>
          <a:off x="1905000" y="2362200"/>
          <a:ext cx="16462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1" name="Equation" r:id="rId6" imgW="1130300" imgH="495300" progId="Equation.3">
                  <p:embed/>
                </p:oleObj>
              </mc:Choice>
              <mc:Fallback>
                <p:oleObj name="Equation" r:id="rId6" imgW="11303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5000" y="2362200"/>
                        <a:ext cx="1646237" cy="72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582534"/>
              </p:ext>
            </p:extLst>
          </p:nvPr>
        </p:nvGraphicFramePr>
        <p:xfrm>
          <a:off x="3886200" y="2057400"/>
          <a:ext cx="1266825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2" name="Equation" r:id="rId8" imgW="736600" imgH="800100" progId="Equation.DSMT4">
                  <p:embed/>
                </p:oleObj>
              </mc:Choice>
              <mc:Fallback>
                <p:oleObj name="Equation" r:id="rId8" imgW="736600" imgH="800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86200" y="2057400"/>
                        <a:ext cx="1266825" cy="1376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260243"/>
              </p:ext>
            </p:extLst>
          </p:nvPr>
        </p:nvGraphicFramePr>
        <p:xfrm>
          <a:off x="5411788" y="2276475"/>
          <a:ext cx="28162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3" name="Equation" r:id="rId10" imgW="1435100" imgH="469900" progId="Equation.DSMT4">
                  <p:embed/>
                </p:oleObj>
              </mc:Choice>
              <mc:Fallback>
                <p:oleObj name="Equation" r:id="rId10" imgW="14351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11788" y="2276475"/>
                        <a:ext cx="2816225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Content Placeholder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564691"/>
              </p:ext>
            </p:extLst>
          </p:nvPr>
        </p:nvGraphicFramePr>
        <p:xfrm>
          <a:off x="2667000" y="4267200"/>
          <a:ext cx="2922587" cy="1607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4" name="Equation" r:id="rId12" imgW="1270000" imgH="698500" progId="Equation.3">
                  <p:embed/>
                </p:oleObj>
              </mc:Choice>
              <mc:Fallback>
                <p:oleObj name="Equation" r:id="rId12" imgW="1270000" imgH="698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67000" y="4267200"/>
                        <a:ext cx="2922587" cy="1607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6933173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Matrix Equation: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914400" y="1748813"/>
            <a:ext cx="8077200" cy="510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Alternative representation for ME: </a:t>
            </a:r>
            <a:r>
              <a:rPr lang="en-US" sz="2800" dirty="0" smtClean="0"/>
              <a:t>M equation in N unknowns.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Thus, we have 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charset="2"/>
              <a:buChar char="Ø"/>
            </a:pPr>
            <a:endParaRPr lang="en-US" sz="2800" dirty="0"/>
          </a:p>
          <a:p>
            <a:pPr>
              <a:buFont typeface="Wingdings" charset="2"/>
              <a:buChar char="Ø"/>
            </a:pPr>
            <a:endParaRPr lang="en-US" sz="2800" dirty="0" smtClean="0"/>
          </a:p>
          <a:p>
            <a:pPr>
              <a:buFont typeface="Wingdings" charset="2"/>
              <a:buChar char="Ø"/>
            </a:pPr>
            <a:endParaRPr lang="en-US" sz="2800" dirty="0" smtClean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406351"/>
              </p:ext>
            </p:extLst>
          </p:nvPr>
        </p:nvGraphicFramePr>
        <p:xfrm>
          <a:off x="3352800" y="4495800"/>
          <a:ext cx="4191000" cy="1599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8" name="Equation" r:id="rId6" imgW="2628900" imgH="1003300" progId="Equation.3">
                  <p:embed/>
                </p:oleObj>
              </mc:Choice>
              <mc:Fallback>
                <p:oleObj name="Equation" r:id="rId6" imgW="26289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52800" y="4495800"/>
                        <a:ext cx="4191000" cy="1599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070280"/>
              </p:ext>
            </p:extLst>
          </p:nvPr>
        </p:nvGraphicFramePr>
        <p:xfrm>
          <a:off x="2971800" y="2514600"/>
          <a:ext cx="3989388" cy="181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9" name="Equation" r:id="rId8" imgW="2032000" imgH="927100" progId="Equation.DSMT4">
                  <p:embed/>
                </p:oleObj>
              </mc:Choice>
              <mc:Fallback>
                <p:oleObj name="Equation" r:id="rId8" imgW="2032000" imgH="927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71800" y="2514600"/>
                        <a:ext cx="3989388" cy="1817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Content Placeholder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372935"/>
              </p:ext>
            </p:extLst>
          </p:nvPr>
        </p:nvGraphicFramePr>
        <p:xfrm>
          <a:off x="3276600" y="6324600"/>
          <a:ext cx="36861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0" name="Equation" r:id="rId10" imgW="1879600" imgH="215900" progId="Equation.3">
                  <p:embed/>
                </p:oleObj>
              </mc:Choice>
              <mc:Fallback>
                <p:oleObj name="Equation" r:id="rId10" imgW="18796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76600" y="6324600"/>
                        <a:ext cx="3686175" cy="423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45024710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Matrix Multiplication: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914400" y="1748813"/>
            <a:ext cx="8077200" cy="510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Example 4: The linear system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can be written as a matrix equations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charset="2"/>
              <a:buChar char="Ø"/>
            </a:pPr>
            <a:endParaRPr lang="en-US" sz="2800" dirty="0"/>
          </a:p>
          <a:p>
            <a:pPr>
              <a:buFont typeface="Wingdings" charset="2"/>
              <a:buChar char="Ø"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774240"/>
              </p:ext>
            </p:extLst>
          </p:nvPr>
        </p:nvGraphicFramePr>
        <p:xfrm>
          <a:off x="1862138" y="4724400"/>
          <a:ext cx="50863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7" name="Equation" r:id="rId6" imgW="2959100" imgH="495300" progId="Equation.3">
                  <p:embed/>
                </p:oleObj>
              </mc:Choice>
              <mc:Fallback>
                <p:oleObj name="Equation" r:id="rId6" imgW="2959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62138" y="4724400"/>
                        <a:ext cx="5086350" cy="85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Content Placeholder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099255"/>
              </p:ext>
            </p:extLst>
          </p:nvPr>
        </p:nvGraphicFramePr>
        <p:xfrm>
          <a:off x="3352800" y="2471738"/>
          <a:ext cx="292258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8" name="Equation" r:id="rId8" imgW="1270000" imgH="469900" progId="Equation.DSMT4">
                  <p:embed/>
                </p:oleObj>
              </mc:Choice>
              <mc:Fallback>
                <p:oleObj name="Equation" r:id="rId8" imgW="1270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52800" y="2471738"/>
                        <a:ext cx="2922588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03187566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Two ways to express matrix equation: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914400" y="1748813"/>
            <a:ext cx="8077200" cy="510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Sum of row vectors: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Sum of column vectors: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charset="2"/>
              <a:buChar char="Ø"/>
            </a:pPr>
            <a:endParaRPr lang="en-US" sz="2800" dirty="0"/>
          </a:p>
          <a:p>
            <a:pPr>
              <a:buFont typeface="Wingdings" charset="2"/>
              <a:buChar char="Ø"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graphicFrame>
        <p:nvGraphicFramePr>
          <p:cNvPr id="8" name="Content Placeholder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849663"/>
              </p:ext>
            </p:extLst>
          </p:nvPr>
        </p:nvGraphicFramePr>
        <p:xfrm>
          <a:off x="1090612" y="2438400"/>
          <a:ext cx="8053388" cy="196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9" name="Equation" r:id="rId6" imgW="4102100" imgH="1003300" progId="Equation.DSMT4">
                  <p:embed/>
                </p:oleObj>
              </mc:Choice>
              <mc:Fallback>
                <p:oleObj name="Equation" r:id="rId6" imgW="4102100" imgH="1003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90612" y="2438400"/>
                        <a:ext cx="8053388" cy="1966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528855"/>
              </p:ext>
            </p:extLst>
          </p:nvPr>
        </p:nvGraphicFramePr>
        <p:xfrm>
          <a:off x="1371600" y="4800600"/>
          <a:ext cx="5495925" cy="1945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0" name="Equation" r:id="rId8" imgW="2832100" imgH="1003300" progId="Equation.DSMT4">
                  <p:embed/>
                </p:oleObj>
              </mc:Choice>
              <mc:Fallback>
                <p:oleObj name="Equation" r:id="rId8" imgW="2832100" imgH="1003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71600" y="4800600"/>
                        <a:ext cx="5495925" cy="1945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10191082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dirty="0" smtClean="0"/>
              <a:t>Linear Combination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914400" y="1748813"/>
            <a:ext cx="8077200" cy="51091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Definition</a:t>
            </a:r>
            <a:r>
              <a:rPr lang="en-US" sz="2800" dirty="0" smtClean="0"/>
              <a:t>: If                   are vectors in       and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 are scalars, then the sum of the form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is said to be a </a:t>
            </a:r>
            <a:r>
              <a:rPr lang="en-US" sz="2800" dirty="0" smtClean="0">
                <a:solidFill>
                  <a:srgbClr val="0000FF"/>
                </a:solidFill>
              </a:rPr>
              <a:t>linear combination </a:t>
            </a:r>
            <a:r>
              <a:rPr lang="en-US" sz="2800" dirty="0" smtClean="0"/>
              <a:t>of the vectors       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              .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charset="2"/>
              <a:buChar char="Ø"/>
            </a:pPr>
            <a:r>
              <a:rPr lang="en-US" sz="2800" dirty="0" smtClean="0"/>
              <a:t>Ax is a linear combination of the column vectors of A. </a:t>
            </a:r>
            <a:endParaRPr lang="en-US" sz="2800" dirty="0"/>
          </a:p>
          <a:p>
            <a:pPr>
              <a:buFont typeface="Wingdings" charset="2"/>
              <a:buChar char="Ø"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graphicFrame>
        <p:nvGraphicFramePr>
          <p:cNvPr id="8" name="Content Placeholder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222246"/>
              </p:ext>
            </p:extLst>
          </p:nvPr>
        </p:nvGraphicFramePr>
        <p:xfrm>
          <a:off x="3276600" y="1828800"/>
          <a:ext cx="13462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1" name="Equation" r:id="rId6" imgW="685800" imgH="215900" progId="Equation.3">
                  <p:embed/>
                </p:oleObj>
              </mc:Choice>
              <mc:Fallback>
                <p:oleObj name="Equation" r:id="rId6" imgW="685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1828800"/>
                        <a:ext cx="1346200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277189"/>
              </p:ext>
            </p:extLst>
          </p:nvPr>
        </p:nvGraphicFramePr>
        <p:xfrm>
          <a:off x="2057400" y="3962400"/>
          <a:ext cx="5495925" cy="1945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2" name="Equation" r:id="rId8" imgW="2832100" imgH="1003300" progId="Equation.3">
                  <p:embed/>
                </p:oleObj>
              </mc:Choice>
              <mc:Fallback>
                <p:oleObj name="Equation" r:id="rId8" imgW="28321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3962400"/>
                        <a:ext cx="5495925" cy="1945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Content Placeholder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774140"/>
              </p:ext>
            </p:extLst>
          </p:nvPr>
        </p:nvGraphicFramePr>
        <p:xfrm>
          <a:off x="6705600" y="1828800"/>
          <a:ext cx="4730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3" name="Equation" r:id="rId10" imgW="241300" imgH="190500" progId="Equation.DSMT4">
                  <p:embed/>
                </p:oleObj>
              </mc:Choice>
              <mc:Fallback>
                <p:oleObj name="Equation" r:id="rId10" imgW="2413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05600" y="1828800"/>
                        <a:ext cx="473075" cy="371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Content Placeholder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855617"/>
              </p:ext>
            </p:extLst>
          </p:nvPr>
        </p:nvGraphicFramePr>
        <p:xfrm>
          <a:off x="1166813" y="2297113"/>
          <a:ext cx="12969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4" name="Equation" r:id="rId12" imgW="660400" imgH="203200" progId="Equation.DSMT4">
                  <p:embed/>
                </p:oleObj>
              </mc:Choice>
              <mc:Fallback>
                <p:oleObj name="Equation" r:id="rId12" imgW="660400" imgH="203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66813" y="2297113"/>
                        <a:ext cx="1296987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Content Placeholder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330189"/>
              </p:ext>
            </p:extLst>
          </p:nvPr>
        </p:nvGraphicFramePr>
        <p:xfrm>
          <a:off x="3200400" y="2743200"/>
          <a:ext cx="24685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5" name="Equation" r:id="rId14" imgW="1257300" imgH="215900" progId="Equation.3">
                  <p:embed/>
                </p:oleObj>
              </mc:Choice>
              <mc:Fallback>
                <p:oleObj name="Equation" r:id="rId14" imgW="1257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00400" y="2743200"/>
                        <a:ext cx="2468562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Content Placeholder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1189702"/>
              </p:ext>
            </p:extLst>
          </p:nvPr>
        </p:nvGraphicFramePr>
        <p:xfrm>
          <a:off x="1066800" y="3657600"/>
          <a:ext cx="13462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6" name="Equation" r:id="rId16" imgW="685800" imgH="215900" progId="Equation.3">
                  <p:embed/>
                </p:oleObj>
              </mc:Choice>
              <mc:Fallback>
                <p:oleObj name="Equation" r:id="rId16" imgW="685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6800" y="3657600"/>
                        <a:ext cx="1346200" cy="420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9053549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Matrix Multiplication: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914400" y="1748813"/>
            <a:ext cx="8077200" cy="510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Example 5: </a:t>
            </a:r>
            <a:r>
              <a:rPr lang="en-US" sz="2800" dirty="0" smtClean="0">
                <a:solidFill>
                  <a:srgbClr val="000000"/>
                </a:solidFill>
              </a:rPr>
              <a:t>The linear system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endParaRPr lang="en-US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If we choose x</a:t>
            </a:r>
            <a:r>
              <a:rPr lang="en-US" sz="2800" baseline="-25000" dirty="0" smtClean="0">
                <a:solidFill>
                  <a:srgbClr val="000000"/>
                </a:solidFill>
              </a:rPr>
              <a:t>1</a:t>
            </a:r>
            <a:r>
              <a:rPr lang="en-US" sz="2800" dirty="0" smtClean="0">
                <a:solidFill>
                  <a:srgbClr val="000000"/>
                </a:solidFill>
              </a:rPr>
              <a:t> =2, x</a:t>
            </a:r>
            <a:r>
              <a:rPr lang="en-US" sz="2800" baseline="-25000" dirty="0" smtClean="0">
                <a:solidFill>
                  <a:srgbClr val="000000"/>
                </a:solidFill>
              </a:rPr>
              <a:t>2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=</a:t>
            </a:r>
            <a:r>
              <a:rPr lang="en-US" sz="2800" dirty="0" smtClean="0">
                <a:solidFill>
                  <a:srgbClr val="000000"/>
                </a:solidFill>
              </a:rPr>
              <a:t>3 and 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x</a:t>
            </a:r>
            <a:r>
              <a:rPr lang="en-US" sz="2800" baseline="-25000" dirty="0" smtClean="0">
                <a:solidFill>
                  <a:srgbClr val="000000"/>
                </a:solidFill>
              </a:rPr>
              <a:t>3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=</a:t>
            </a:r>
            <a:r>
              <a:rPr lang="en-US" sz="2800" dirty="0" smtClean="0">
                <a:solidFill>
                  <a:srgbClr val="000000"/>
                </a:solidFill>
              </a:rPr>
              <a:t>4, then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The system is consistent and the solution is </a:t>
            </a:r>
            <a:endParaRPr lang="en-US" sz="2800" dirty="0"/>
          </a:p>
          <a:p>
            <a:pPr>
              <a:buFont typeface="Wingdings" charset="2"/>
              <a:buChar char="Ø"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188615"/>
              </p:ext>
            </p:extLst>
          </p:nvPr>
        </p:nvGraphicFramePr>
        <p:xfrm>
          <a:off x="1828800" y="3581400"/>
          <a:ext cx="50863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6" name="Equation" r:id="rId6" imgW="2959100" imgH="495300" progId="Equation.3">
                  <p:embed/>
                </p:oleObj>
              </mc:Choice>
              <mc:Fallback>
                <p:oleObj name="Equation" r:id="rId6" imgW="29591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8800" y="3581400"/>
                        <a:ext cx="5086350" cy="85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Content Placeholder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341860"/>
              </p:ext>
            </p:extLst>
          </p:nvPr>
        </p:nvGraphicFramePr>
        <p:xfrm>
          <a:off x="3352800" y="2471738"/>
          <a:ext cx="292258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7" name="Equation" r:id="rId8" imgW="1270000" imgH="469900" progId="Equation.DSMT4">
                  <p:embed/>
                </p:oleObj>
              </mc:Choice>
              <mc:Fallback>
                <p:oleObj name="Equation" r:id="rId8" imgW="1270000" imgH="4699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52800" y="2471738"/>
                        <a:ext cx="2922588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417700"/>
              </p:ext>
            </p:extLst>
          </p:nvPr>
        </p:nvGraphicFramePr>
        <p:xfrm>
          <a:off x="2209800" y="4876800"/>
          <a:ext cx="429895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8" name="Equation" r:id="rId10" imgW="2501900" imgH="495300" progId="Equation.DSMT4">
                  <p:embed/>
                </p:oleObj>
              </mc:Choice>
              <mc:Fallback>
                <p:oleObj name="Equation" r:id="rId10" imgW="25019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09800" y="4876800"/>
                        <a:ext cx="4298950" cy="85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100270"/>
              </p:ext>
            </p:extLst>
          </p:nvPr>
        </p:nvGraphicFramePr>
        <p:xfrm>
          <a:off x="7391400" y="5410200"/>
          <a:ext cx="1157287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19" name="Equation" r:id="rId12" imgW="673100" imgH="762000" progId="Equation.3">
                  <p:embed/>
                </p:oleObj>
              </mc:Choice>
              <mc:Fallback>
                <p:oleObj name="Equation" r:id="rId12" imgW="673100" imgH="762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391400" y="5410200"/>
                        <a:ext cx="1157287" cy="1311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65933851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Matrix Multiplication: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914400" y="1748813"/>
            <a:ext cx="8077200" cy="510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Theorem 1.3.1: </a:t>
            </a:r>
            <a:r>
              <a:rPr lang="en-US" sz="2800" dirty="0">
                <a:solidFill>
                  <a:srgbClr val="000000"/>
                </a:solidFill>
              </a:rPr>
              <a:t>A</a:t>
            </a:r>
            <a:r>
              <a:rPr lang="en-US" sz="2800" dirty="0" smtClean="0">
                <a:solidFill>
                  <a:srgbClr val="000000"/>
                </a:solidFill>
              </a:rPr>
              <a:t> linear system Ax=b is consistent if and only if b can be written as a linear combination of the column vectors of A.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Example 6</a:t>
            </a:r>
            <a:r>
              <a:rPr lang="en-US" sz="2800" dirty="0" smtClean="0"/>
              <a:t>: Show the linear system is inconsistent.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" name="Content Placeholder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792330"/>
              </p:ext>
            </p:extLst>
          </p:nvPr>
        </p:nvGraphicFramePr>
        <p:xfrm>
          <a:off x="3124200" y="4800600"/>
          <a:ext cx="204628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4" name="Equation" r:id="rId6" imgW="889000" imgH="469900" progId="Equation.3">
                  <p:embed/>
                </p:oleObj>
              </mc:Choice>
              <mc:Fallback>
                <p:oleObj name="Equation" r:id="rId6" imgW="8890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24200" y="4800600"/>
                        <a:ext cx="2046288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53543401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Matrix Multiplication: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914400" y="1748813"/>
            <a:ext cx="8077200" cy="510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Definition: </a:t>
            </a:r>
            <a:r>
              <a:rPr lang="en-US" sz="2800" dirty="0" smtClean="0"/>
              <a:t>If A is an </a:t>
            </a:r>
            <a:r>
              <a:rPr lang="en-US" sz="2800" dirty="0" smtClean="0">
                <a:solidFill>
                  <a:srgbClr val="3366FF"/>
                </a:solidFill>
              </a:rPr>
              <a:t>m by n </a:t>
            </a:r>
            <a:r>
              <a:rPr lang="en-US" sz="2800" dirty="0" smtClean="0"/>
              <a:t>matrix and B is an </a:t>
            </a:r>
            <a:r>
              <a:rPr lang="en-US" sz="2800" dirty="0" smtClean="0">
                <a:solidFill>
                  <a:srgbClr val="3366FF"/>
                </a:solidFill>
              </a:rPr>
              <a:t>n by r </a:t>
            </a:r>
            <a:r>
              <a:rPr lang="en-US" sz="2800" dirty="0" smtClean="0"/>
              <a:t>matrix, then the product AB=C is the m by r matrix whose entries are defined by 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</a:rPr>
              <a:t>Where      is the </a:t>
            </a:r>
            <a:r>
              <a:rPr lang="en-US" sz="2800" dirty="0" err="1" smtClean="0">
                <a:solidFill>
                  <a:srgbClr val="000000"/>
                </a:solidFill>
              </a:rPr>
              <a:t>i-th</a:t>
            </a:r>
            <a:r>
              <a:rPr lang="en-US" sz="2800" dirty="0" smtClean="0">
                <a:solidFill>
                  <a:srgbClr val="000000"/>
                </a:solidFill>
              </a:rPr>
              <a:t> row vector of A,     is the j-</a:t>
            </a:r>
            <a:r>
              <a:rPr lang="en-US" sz="2800" dirty="0" err="1" smtClean="0">
                <a:solidFill>
                  <a:srgbClr val="000000"/>
                </a:solidFill>
              </a:rPr>
              <a:t>th</a:t>
            </a:r>
            <a:r>
              <a:rPr lang="en-US" sz="2800" dirty="0" smtClean="0">
                <a:solidFill>
                  <a:srgbClr val="000000"/>
                </a:solidFill>
              </a:rPr>
              <a:t> column vector of B.</a:t>
            </a:r>
            <a:endParaRPr lang="en-US" sz="2800" dirty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Example 7:</a:t>
            </a:r>
            <a:endParaRPr 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1" name="Content Placeholder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067624"/>
              </p:ext>
            </p:extLst>
          </p:nvPr>
        </p:nvGraphicFramePr>
        <p:xfrm>
          <a:off x="3200400" y="3124200"/>
          <a:ext cx="2747963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5" name="Equation" r:id="rId6" imgW="1193800" imgH="444500" progId="Equation.DSMT4">
                  <p:embed/>
                </p:oleObj>
              </mc:Choice>
              <mc:Fallback>
                <p:oleObj name="Equation" r:id="rId6" imgW="1193800" imgH="444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0400" y="3124200"/>
                        <a:ext cx="2747963" cy="1023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ontent Placeholder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054454"/>
              </p:ext>
            </p:extLst>
          </p:nvPr>
        </p:nvGraphicFramePr>
        <p:xfrm>
          <a:off x="2057400" y="4191000"/>
          <a:ext cx="3508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6" name="Equation" r:id="rId8" imgW="152400" imgH="215900" progId="Equation.3">
                  <p:embed/>
                </p:oleObj>
              </mc:Choice>
              <mc:Fallback>
                <p:oleObj name="Equation" r:id="rId8" imgW="152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4191000"/>
                        <a:ext cx="350837" cy="496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526539"/>
              </p:ext>
            </p:extLst>
          </p:nvPr>
        </p:nvGraphicFramePr>
        <p:xfrm>
          <a:off x="6157913" y="4176713"/>
          <a:ext cx="379412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7" name="Equation" r:id="rId10" imgW="165100" imgH="228600" progId="Equation.DSMT4">
                  <p:embed/>
                </p:oleObj>
              </mc:Choice>
              <mc:Fallback>
                <p:oleObj name="Equation" r:id="rId10" imgW="165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57913" y="4176713"/>
                        <a:ext cx="379412" cy="525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903704"/>
              </p:ext>
            </p:extLst>
          </p:nvPr>
        </p:nvGraphicFramePr>
        <p:xfrm>
          <a:off x="5029200" y="5334000"/>
          <a:ext cx="2994025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8" name="Equation" r:id="rId12" imgW="1193800" imgH="495300" progId="Equation.DSMT4">
                  <p:embed/>
                </p:oleObj>
              </mc:Choice>
              <mc:Fallback>
                <p:oleObj name="Equation" r:id="rId12" imgW="11938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29200" y="5334000"/>
                        <a:ext cx="2994025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978760"/>
              </p:ext>
            </p:extLst>
          </p:nvPr>
        </p:nvGraphicFramePr>
        <p:xfrm>
          <a:off x="2286000" y="5043487"/>
          <a:ext cx="2516188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79" name="Equation" r:id="rId14" imgW="1003300" imgH="723900" progId="Equation.3">
                  <p:embed/>
                </p:oleObj>
              </mc:Choice>
              <mc:Fallback>
                <p:oleObj name="Equation" r:id="rId14" imgW="1003300" imgH="723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86000" y="5043487"/>
                        <a:ext cx="2516188" cy="181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1541015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Matrix Notation: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40716"/>
              </p:ext>
            </p:extLst>
          </p:nvPr>
        </p:nvGraphicFramePr>
        <p:xfrm>
          <a:off x="1219200" y="1295400"/>
          <a:ext cx="6438900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6" name="Equation" r:id="rId6" imgW="2146300" imgH="1003300" progId="Equation.3">
                  <p:embed/>
                </p:oleObj>
              </mc:Choice>
              <mc:Fallback>
                <p:oleObj name="Equation" r:id="rId6" imgW="21463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9200" y="1295400"/>
                        <a:ext cx="6438900" cy="300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3"/>
          <p:cNvSpPr txBox="1">
            <a:spLocks/>
          </p:cNvSpPr>
          <p:nvPr/>
        </p:nvSpPr>
        <p:spPr>
          <a:xfrm>
            <a:off x="914400" y="1748813"/>
            <a:ext cx="80772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Use capital letters denote matrices. </a:t>
            </a:r>
          </a:p>
          <a:p>
            <a:r>
              <a:rPr lang="en-US" sz="2800" dirty="0" smtClean="0"/>
              <a:t>Use        denotes each entry.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err="1" smtClean="0"/>
              <a:t>i</a:t>
            </a:r>
            <a:r>
              <a:rPr lang="en-US" sz="2800" dirty="0" smtClean="0"/>
              <a:t>: the number of row, j: the number of column.  </a:t>
            </a:r>
            <a:endParaRPr lang="en-US" sz="28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536222"/>
              </p:ext>
            </p:extLst>
          </p:nvPr>
        </p:nvGraphicFramePr>
        <p:xfrm>
          <a:off x="1981200" y="48006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7" name="Equation" r:id="rId8" imgW="177800" imgH="228600" progId="Equation.DSMT4">
                  <p:embed/>
                </p:oleObj>
              </mc:Choice>
              <mc:Fallback>
                <p:oleObj name="Equation" r:id="rId8" imgW="177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81200" y="4800600"/>
                        <a:ext cx="5334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Matrix Multiplication: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914400" y="1748813"/>
            <a:ext cx="8077200" cy="510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Example 8: Calculate AB and BA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a)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b)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31300"/>
              </p:ext>
            </p:extLst>
          </p:nvPr>
        </p:nvGraphicFramePr>
        <p:xfrm>
          <a:off x="1584325" y="2590800"/>
          <a:ext cx="226218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7" name="Equation" r:id="rId6" imgW="901700" imgH="495300" progId="Equation.3">
                  <p:embed/>
                </p:oleObj>
              </mc:Choice>
              <mc:Fallback>
                <p:oleObj name="Equation" r:id="rId6" imgW="9017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4325" y="2590800"/>
                        <a:ext cx="2262188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003270"/>
              </p:ext>
            </p:extLst>
          </p:nvPr>
        </p:nvGraphicFramePr>
        <p:xfrm>
          <a:off x="5124450" y="2241550"/>
          <a:ext cx="2325688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8" name="Equation" r:id="rId8" imgW="927100" imgH="698500" progId="Equation.DSMT4">
                  <p:embed/>
                </p:oleObj>
              </mc:Choice>
              <mc:Fallback>
                <p:oleObj name="Equation" r:id="rId8" imgW="927100" imgH="698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24450" y="2241550"/>
                        <a:ext cx="2325688" cy="175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275134"/>
              </p:ext>
            </p:extLst>
          </p:nvPr>
        </p:nvGraphicFramePr>
        <p:xfrm>
          <a:off x="1584325" y="5029200"/>
          <a:ext cx="229393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9" name="Equation" r:id="rId10" imgW="914400" imgH="495300" progId="Equation.DSMT4">
                  <p:embed/>
                </p:oleObj>
              </mc:Choice>
              <mc:Fallback>
                <p:oleObj name="Equation" r:id="rId10" imgW="914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4325" y="5029200"/>
                        <a:ext cx="2293938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897296"/>
              </p:ext>
            </p:extLst>
          </p:nvPr>
        </p:nvGraphicFramePr>
        <p:xfrm>
          <a:off x="5181600" y="5121275"/>
          <a:ext cx="2293938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80" name="Equation" r:id="rId12" imgW="914400" imgH="482600" progId="Equation.3">
                  <p:embed/>
                </p:oleObj>
              </mc:Choice>
              <mc:Fallback>
                <p:oleObj name="Equation" r:id="rId12" imgW="9144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81600" y="5121275"/>
                        <a:ext cx="2293938" cy="120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64364912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Transpose of a Matrix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183000"/>
              </p:ext>
            </p:extLst>
          </p:nvPr>
        </p:nvGraphicFramePr>
        <p:xfrm>
          <a:off x="1643063" y="1282700"/>
          <a:ext cx="3857625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1" name="Equation" r:id="rId6" imgW="1917700" imgH="1016000" progId="Equation.DSMT4">
                  <p:embed/>
                </p:oleObj>
              </mc:Choice>
              <mc:Fallback>
                <p:oleObj name="Equation" r:id="rId6" imgW="1917700" imgH="1016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43063" y="1282700"/>
                        <a:ext cx="3857625" cy="204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3"/>
          <p:cNvSpPr txBox="1">
            <a:spLocks/>
          </p:cNvSpPr>
          <p:nvPr/>
        </p:nvSpPr>
        <p:spPr>
          <a:xfrm>
            <a:off x="914400" y="1748813"/>
            <a:ext cx="8077200" cy="495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 transpose of A is a n by m matrix, A^T, whose columns are the rows of A.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599729"/>
              </p:ext>
            </p:extLst>
          </p:nvPr>
        </p:nvGraphicFramePr>
        <p:xfrm>
          <a:off x="1612900" y="3340100"/>
          <a:ext cx="3957638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2" name="Equation" r:id="rId8" imgW="1968500" imgH="1016000" progId="Equation.3">
                  <p:embed/>
                </p:oleObj>
              </mc:Choice>
              <mc:Fallback>
                <p:oleObj name="Equation" r:id="rId8" imgW="1968500" imgH="1016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12900" y="3340100"/>
                        <a:ext cx="3957638" cy="204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48610822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Matrix Multiplication: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914400" y="1748813"/>
            <a:ext cx="8077200" cy="510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rgbClr val="FF0000"/>
                </a:solidFill>
              </a:rPr>
              <a:t>Example 9: Find the transpose of the follow matrices.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a)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b)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020911"/>
              </p:ext>
            </p:extLst>
          </p:nvPr>
        </p:nvGraphicFramePr>
        <p:xfrm>
          <a:off x="1584325" y="2590800"/>
          <a:ext cx="226218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3" name="Equation" r:id="rId6" imgW="901700" imgH="495300" progId="Equation.3">
                  <p:embed/>
                </p:oleObj>
              </mc:Choice>
              <mc:Fallback>
                <p:oleObj name="Equation" r:id="rId6" imgW="9017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4325" y="2590800"/>
                        <a:ext cx="2262188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696317"/>
              </p:ext>
            </p:extLst>
          </p:nvPr>
        </p:nvGraphicFramePr>
        <p:xfrm>
          <a:off x="5124450" y="2241550"/>
          <a:ext cx="2325688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4" name="Equation" r:id="rId8" imgW="927100" imgH="698500" progId="Equation.DSMT4">
                  <p:embed/>
                </p:oleObj>
              </mc:Choice>
              <mc:Fallback>
                <p:oleObj name="Equation" r:id="rId8" imgW="927100" imgH="698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124450" y="2241550"/>
                        <a:ext cx="2325688" cy="175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103940"/>
              </p:ext>
            </p:extLst>
          </p:nvPr>
        </p:nvGraphicFramePr>
        <p:xfrm>
          <a:off x="1584325" y="5029200"/>
          <a:ext cx="229393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5" name="Equation" r:id="rId10" imgW="914400" imgH="495300" progId="Equation.DSMT4">
                  <p:embed/>
                </p:oleObj>
              </mc:Choice>
              <mc:Fallback>
                <p:oleObj name="Equation" r:id="rId10" imgW="914400" imgH="495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4325" y="5029200"/>
                        <a:ext cx="2293938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061767"/>
              </p:ext>
            </p:extLst>
          </p:nvPr>
        </p:nvGraphicFramePr>
        <p:xfrm>
          <a:off x="5181600" y="5121275"/>
          <a:ext cx="2293938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6" name="Equation" r:id="rId12" imgW="914400" imgH="482600" progId="Equation.3">
                  <p:embed/>
                </p:oleObj>
              </mc:Choice>
              <mc:Fallback>
                <p:oleObj name="Equation" r:id="rId12" imgW="9144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181600" y="5121275"/>
                        <a:ext cx="2293938" cy="120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20282329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Symmetric Matrix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914400" y="1748813"/>
            <a:ext cx="8077200" cy="495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Definition</a:t>
            </a:r>
            <a:r>
              <a:rPr lang="en-US" sz="2800" dirty="0" smtClean="0"/>
              <a:t>: An n by n square matrix A is said to be </a:t>
            </a:r>
            <a:r>
              <a:rPr lang="en-US" sz="2800" u="sng" dirty="0" smtClean="0"/>
              <a:t>symmetric</a:t>
            </a:r>
            <a:r>
              <a:rPr lang="en-US" sz="2800" dirty="0" smtClean="0"/>
              <a:t> if 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Example 10</a:t>
            </a:r>
            <a:r>
              <a:rPr lang="en-US" sz="2800" dirty="0" smtClean="0"/>
              <a:t>: A matrix A is said to be skew symmetric if A</a:t>
            </a:r>
            <a:r>
              <a:rPr lang="en-US" sz="2800" baseline="30000" dirty="0"/>
              <a:t>T</a:t>
            </a:r>
            <a:r>
              <a:rPr lang="en-US" sz="2800" dirty="0" smtClean="0"/>
              <a:t>=-A. Show that if a matrix is skew symmetric, then its diagonal entries must all be zero. 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601405"/>
              </p:ext>
            </p:extLst>
          </p:nvPr>
        </p:nvGraphicFramePr>
        <p:xfrm>
          <a:off x="3962400" y="2438400"/>
          <a:ext cx="121126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4" name="Equation" r:id="rId6" imgW="482600" imgH="190500" progId="Equation.DSMT4">
                  <p:embed/>
                </p:oleObj>
              </mc:Choice>
              <mc:Fallback>
                <p:oleObj name="Equation" r:id="rId6" imgW="482600" imgH="1905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62400" y="2438400"/>
                        <a:ext cx="1211262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946899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Vectors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185387"/>
          </a:xfrm>
        </p:spPr>
        <p:txBody>
          <a:bodyPr>
            <a:normAutofit/>
          </a:bodyPr>
          <a:lstStyle/>
          <a:p>
            <a:r>
              <a:rPr lang="en-US" dirty="0" smtClean="0"/>
              <a:t>We will refer to an n-tuple  of real numbers as a </a:t>
            </a:r>
            <a:r>
              <a:rPr lang="en-US" u="sng" dirty="0" smtClean="0"/>
              <a:t>vector</a:t>
            </a:r>
            <a:r>
              <a:rPr lang="en-US" i="1" dirty="0" smtClean="0"/>
              <a:t>.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Column vector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(Column vector can be viewed as n by 1 matrix)</a:t>
            </a: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Row vector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(Row vector can be viewed as 1 by n matrix)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166708"/>
              </p:ext>
            </p:extLst>
          </p:nvPr>
        </p:nvGraphicFramePr>
        <p:xfrm>
          <a:off x="4357688" y="2514600"/>
          <a:ext cx="17335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3" name="Equation" r:id="rId6" imgW="736600" imgH="1003300" progId="Equation.3">
                  <p:embed/>
                </p:oleObj>
              </mc:Choice>
              <mc:Fallback>
                <p:oleObj name="Equation" r:id="rId6" imgW="736600" imgH="1003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57688" y="2514600"/>
                        <a:ext cx="1733550" cy="236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644673"/>
              </p:ext>
            </p:extLst>
          </p:nvPr>
        </p:nvGraphicFramePr>
        <p:xfrm>
          <a:off x="3581400" y="5486400"/>
          <a:ext cx="349726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4" name="Equation" r:id="rId8" imgW="1485900" imgH="330200" progId="Equation.3">
                  <p:embed/>
                </p:oleObj>
              </mc:Choice>
              <mc:Fallback>
                <p:oleObj name="Equation" r:id="rId8" imgW="14859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1400" y="5486400"/>
                        <a:ext cx="3497263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9794475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Vectors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185387"/>
          </a:xfrm>
        </p:spPr>
        <p:txBody>
          <a:bodyPr>
            <a:normAutofit/>
          </a:bodyPr>
          <a:lstStyle/>
          <a:p>
            <a:r>
              <a:rPr lang="en-US" dirty="0" smtClean="0"/>
              <a:t>The set of n by 1 matrices of real numbers is called </a:t>
            </a:r>
            <a:r>
              <a:rPr lang="en-US" u="sng" dirty="0" smtClean="0"/>
              <a:t>Euclidean n-space</a:t>
            </a:r>
            <a:r>
              <a:rPr lang="en-US" dirty="0" smtClean="0"/>
              <a:t> , denoted by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Generally, we omit “column” and refer to the element in        as simple </a:t>
            </a:r>
            <a:r>
              <a:rPr lang="en-US" i="1" dirty="0" smtClean="0"/>
              <a:t>vectors</a:t>
            </a:r>
            <a:r>
              <a:rPr lang="en-US" dirty="0" smtClean="0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379681"/>
              </p:ext>
            </p:extLst>
          </p:nvPr>
        </p:nvGraphicFramePr>
        <p:xfrm>
          <a:off x="2605088" y="2743200"/>
          <a:ext cx="3287712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3" name="Equation" r:id="rId6" imgW="1397000" imgH="1028700" progId="Equation.3">
                  <p:embed/>
                </p:oleObj>
              </mc:Choice>
              <mc:Fallback>
                <p:oleObj name="Equation" r:id="rId6" imgW="1397000" imgH="1028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05088" y="2743200"/>
                        <a:ext cx="3287712" cy="242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097088"/>
              </p:ext>
            </p:extLst>
          </p:nvPr>
        </p:nvGraphicFramePr>
        <p:xfrm>
          <a:off x="7086600" y="4876800"/>
          <a:ext cx="26828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4" name="Equation" r:id="rId8" imgW="114300" imgH="165100" progId="Equation.3">
                  <p:embed/>
                </p:oleObj>
              </mc:Choice>
              <mc:Fallback>
                <p:oleObj name="Equation" r:id="rId8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86600" y="4876800"/>
                        <a:ext cx="268287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251851"/>
              </p:ext>
            </p:extLst>
          </p:nvPr>
        </p:nvGraphicFramePr>
        <p:xfrm>
          <a:off x="7543800" y="2209800"/>
          <a:ext cx="5080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5" name="Equation" r:id="rId10" imgW="215900" imgH="203200" progId="Equation.3">
                  <p:embed/>
                </p:oleObj>
              </mc:Choice>
              <mc:Fallback>
                <p:oleObj name="Equation" r:id="rId10" imgW="215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43800" y="2209800"/>
                        <a:ext cx="508000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446898"/>
              </p:ext>
            </p:extLst>
          </p:nvPr>
        </p:nvGraphicFramePr>
        <p:xfrm>
          <a:off x="3124200" y="6172200"/>
          <a:ext cx="5080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36" name="Equation" r:id="rId12" imgW="215900" imgH="203200" progId="Equation.3">
                  <p:embed/>
                </p:oleObj>
              </mc:Choice>
              <mc:Fallback>
                <p:oleObj name="Equation" r:id="rId12" imgW="215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24200" y="6172200"/>
                        <a:ext cx="508000" cy="477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73248744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62000" y="269632"/>
            <a:ext cx="8077200" cy="6359768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Who is Euclid(Father of geometry)?</a:t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3100" dirty="0" smtClean="0">
                <a:solidFill>
                  <a:srgbClr val="FF0000"/>
                </a:solidFill>
              </a:rPr>
              <a:t>First math textbook in human history. </a:t>
            </a:r>
            <a:r>
              <a:rPr lang="en-US" altLang="zh-CN" dirty="0">
                <a:solidFill>
                  <a:srgbClr val="FF0000"/>
                </a:solidFill>
              </a:rPr>
              <a:t/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Content Placeholder 6" descr="510px-Scuola_di_atene_07.jpg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648" r="-41648"/>
          <a:stretch>
            <a:fillRect/>
          </a:stretch>
        </p:blipFill>
        <p:spPr>
          <a:xfrm>
            <a:off x="457200" y="1524000"/>
            <a:ext cx="4520247" cy="29012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4648200"/>
            <a:ext cx="1609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Around 300 BC</a:t>
            </a:r>
            <a:endParaRPr lang="en-US" b="1" dirty="0"/>
          </a:p>
        </p:txBody>
      </p:sp>
      <p:pic>
        <p:nvPicPr>
          <p:cNvPr id="10" name="Picture 9" descr="800px-P._Oxy._I_29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752600"/>
            <a:ext cx="4130760" cy="2514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15000" y="4724400"/>
            <a:ext cx="107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Elements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515206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Vectors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185387"/>
          </a:xfrm>
        </p:spPr>
        <p:txBody>
          <a:bodyPr>
            <a:normAutofit/>
          </a:bodyPr>
          <a:lstStyle/>
          <a:p>
            <a:r>
              <a:rPr lang="en-US" dirty="0" smtClean="0"/>
              <a:t>Any m by n matric can be viewed as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One row of column vectors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One column of row vectors.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088322"/>
              </p:ext>
            </p:extLst>
          </p:nvPr>
        </p:nvGraphicFramePr>
        <p:xfrm>
          <a:off x="7086600" y="4876800"/>
          <a:ext cx="26828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1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86600" y="4876800"/>
                        <a:ext cx="268287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492423"/>
              </p:ext>
            </p:extLst>
          </p:nvPr>
        </p:nvGraphicFramePr>
        <p:xfrm>
          <a:off x="486137" y="3733800"/>
          <a:ext cx="8657863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2" name="Equation" r:id="rId8" imgW="3454400" imgH="1003300" progId="Equation.DSMT4">
                  <p:embed/>
                </p:oleObj>
              </mc:Choice>
              <mc:Fallback>
                <p:oleObj name="Equation" r:id="rId8" imgW="3454400" imgH="1003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6137" y="3733800"/>
                        <a:ext cx="8657863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6661992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Vectors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18538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1</a:t>
            </a:r>
            <a:r>
              <a:rPr lang="en-US" dirty="0" smtClean="0"/>
              <a:t>: If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 the row vectors and column vectors of A.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104065"/>
              </p:ext>
            </p:extLst>
          </p:nvPr>
        </p:nvGraphicFramePr>
        <p:xfrm>
          <a:off x="7086600" y="4876800"/>
          <a:ext cx="26828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5" name="Equation" r:id="rId6" imgW="114300" imgH="165100" progId="Equation.3">
                  <p:embed/>
                </p:oleObj>
              </mc:Choice>
              <mc:Fallback>
                <p:oleObj name="Equation" r:id="rId6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86600" y="4876800"/>
                        <a:ext cx="268287" cy="38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411858"/>
              </p:ext>
            </p:extLst>
          </p:nvPr>
        </p:nvGraphicFramePr>
        <p:xfrm>
          <a:off x="3352800" y="2209800"/>
          <a:ext cx="286543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6" name="Equation" r:id="rId8" imgW="1143000" imgH="495300" progId="Equation.3">
                  <p:embed/>
                </p:oleObj>
              </mc:Choice>
              <mc:Fallback>
                <p:oleObj name="Equation" r:id="rId8" imgW="11430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52800" y="2209800"/>
                        <a:ext cx="2865438" cy="1241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4876566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Matrix Arithmetic: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914400" y="1748813"/>
            <a:ext cx="80772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Definition</a:t>
            </a:r>
            <a:r>
              <a:rPr lang="en-US" sz="2800" dirty="0" smtClean="0"/>
              <a:t>: Two m by n matrices              and </a:t>
            </a:r>
            <a:r>
              <a:rPr lang="en-US" sz="2800" dirty="0"/>
              <a:t> </a:t>
            </a:r>
            <a:r>
              <a:rPr lang="en-US" sz="2800" dirty="0" smtClean="0"/>
              <a:t>          are said to be </a:t>
            </a:r>
            <a:r>
              <a:rPr lang="en-US" sz="2800" u="sng" dirty="0" smtClean="0"/>
              <a:t>equal</a:t>
            </a:r>
            <a:r>
              <a:rPr lang="en-US" sz="2800" dirty="0" smtClean="0"/>
              <a:t> if                    for each </a:t>
            </a:r>
            <a:r>
              <a:rPr lang="en-US" sz="2800" dirty="0" err="1" smtClean="0"/>
              <a:t>i</a:t>
            </a:r>
            <a:r>
              <a:rPr lang="en-US" sz="2800" dirty="0" smtClean="0"/>
              <a:t> and j 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Definition</a:t>
            </a:r>
            <a:r>
              <a:rPr lang="en-US" sz="2800" dirty="0"/>
              <a:t>: </a:t>
            </a:r>
            <a:r>
              <a:rPr lang="en-US" sz="2800" dirty="0" smtClean="0"/>
              <a:t>If A is an m by n matrix and       is a scalar, then       is the m by n matrix whose (</a:t>
            </a:r>
            <a:r>
              <a:rPr lang="en-US" sz="2800" dirty="0" err="1" smtClean="0"/>
              <a:t>i</a:t>
            </a:r>
            <a:r>
              <a:rPr lang="en-US" sz="2800" dirty="0" smtClean="0"/>
              <a:t> , j ) entry is       .        Is called as </a:t>
            </a:r>
            <a:r>
              <a:rPr lang="en-US" sz="2800" u="sng" dirty="0" smtClean="0"/>
              <a:t>scalar multiplication</a:t>
            </a:r>
            <a:r>
              <a:rPr lang="en-US" sz="2800" dirty="0" smtClean="0"/>
              <a:t>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Definition</a:t>
            </a:r>
            <a:r>
              <a:rPr lang="en-US" sz="2800" dirty="0"/>
              <a:t>: </a:t>
            </a:r>
            <a:r>
              <a:rPr lang="en-US" sz="2800" dirty="0" smtClean="0"/>
              <a:t>Two matrices with same dimension can be added by adding their corresponding entries.   </a:t>
            </a:r>
            <a:endParaRPr lang="en-US" sz="2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049343"/>
              </p:ext>
            </p:extLst>
          </p:nvPr>
        </p:nvGraphicFramePr>
        <p:xfrm>
          <a:off x="5943600" y="1828800"/>
          <a:ext cx="1092199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99" name="Equation" r:id="rId6" imgW="546100" imgH="228600" progId="Equation.DSMT4">
                  <p:embed/>
                </p:oleObj>
              </mc:Choice>
              <mc:Fallback>
                <p:oleObj name="Equation" r:id="rId6" imgW="546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43600" y="1828800"/>
                        <a:ext cx="1092199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538532"/>
              </p:ext>
            </p:extLst>
          </p:nvPr>
        </p:nvGraphicFramePr>
        <p:xfrm>
          <a:off x="7708900" y="1828800"/>
          <a:ext cx="106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0" name="Equation" r:id="rId8" imgW="533400" imgH="228600" progId="Equation.3">
                  <p:embed/>
                </p:oleObj>
              </mc:Choice>
              <mc:Fallback>
                <p:oleObj name="Equation" r:id="rId8" imgW="533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08900" y="1828800"/>
                        <a:ext cx="1066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243982"/>
              </p:ext>
            </p:extLst>
          </p:nvPr>
        </p:nvGraphicFramePr>
        <p:xfrm>
          <a:off x="4572000" y="2286000"/>
          <a:ext cx="134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1" name="Equation" r:id="rId10" imgW="673100" imgH="228600" progId="Equation.3">
                  <p:embed/>
                </p:oleObj>
              </mc:Choice>
              <mc:Fallback>
                <p:oleObj name="Equation" r:id="rId10" imgW="6731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72000" y="2286000"/>
                        <a:ext cx="1346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828266"/>
              </p:ext>
            </p:extLst>
          </p:nvPr>
        </p:nvGraphicFramePr>
        <p:xfrm>
          <a:off x="7010400" y="2819400"/>
          <a:ext cx="304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2" name="Equation" r:id="rId12" imgW="152400" imgH="139700" progId="Equation.DSMT4">
                  <p:embed/>
                </p:oleObj>
              </mc:Choice>
              <mc:Fallback>
                <p:oleObj name="Equation" r:id="rId12" imgW="1524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10400" y="2819400"/>
                        <a:ext cx="3048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554953"/>
              </p:ext>
            </p:extLst>
          </p:nvPr>
        </p:nvGraphicFramePr>
        <p:xfrm>
          <a:off x="3022600" y="3251200"/>
          <a:ext cx="508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3" name="Equation" r:id="rId14" imgW="254000" imgH="165100" progId="Equation.3">
                  <p:embed/>
                </p:oleObj>
              </mc:Choice>
              <mc:Fallback>
                <p:oleObj name="Equation" r:id="rId14" imgW="254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22600" y="3251200"/>
                        <a:ext cx="508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976779"/>
              </p:ext>
            </p:extLst>
          </p:nvPr>
        </p:nvGraphicFramePr>
        <p:xfrm>
          <a:off x="2514600" y="3657600"/>
          <a:ext cx="55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4" name="Equation" r:id="rId16" imgW="279400" imgH="228600" progId="Equation.DSMT4">
                  <p:embed/>
                </p:oleObj>
              </mc:Choice>
              <mc:Fallback>
                <p:oleObj name="Equation" r:id="rId16" imgW="279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14600" y="3657600"/>
                        <a:ext cx="558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898575"/>
              </p:ext>
            </p:extLst>
          </p:nvPr>
        </p:nvGraphicFramePr>
        <p:xfrm>
          <a:off x="2514600" y="5181600"/>
          <a:ext cx="4157839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5" name="Equation" r:id="rId18" imgW="1054100" imgH="228600" progId="Equation.DSMT4">
                  <p:embed/>
                </p:oleObj>
              </mc:Choice>
              <mc:Fallback>
                <p:oleObj name="Equation" r:id="rId18" imgW="10541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514600" y="5181600"/>
                        <a:ext cx="4157839" cy="901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3978751"/>
              </p:ext>
            </p:extLst>
          </p:nvPr>
        </p:nvGraphicFramePr>
        <p:xfrm>
          <a:off x="3124200" y="3657600"/>
          <a:ext cx="508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6" name="Equation" r:id="rId20" imgW="254000" imgH="165100" progId="Equation.3">
                  <p:embed/>
                </p:oleObj>
              </mc:Choice>
              <mc:Fallback>
                <p:oleObj name="Equation" r:id="rId20" imgW="2540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24200" y="3657600"/>
                        <a:ext cx="508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270787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/>
              <a:buChar char="•"/>
            </a:pPr>
            <a:r>
              <a:rPr lang="en-US" altLang="zh-CN" dirty="0" smtClean="0"/>
              <a:t>Matrix Multiplication: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914400" y="1748813"/>
            <a:ext cx="80772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0000"/>
                </a:solidFill>
              </a:rPr>
              <a:t>Motivation: </a:t>
            </a:r>
            <a:r>
              <a:rPr lang="en-US" sz="2800" dirty="0" smtClean="0"/>
              <a:t>One equation in several unknowns.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pPr>
              <a:buFont typeface="Wingdings" charset="2"/>
              <a:buChar char="Ø"/>
            </a:pPr>
            <a:r>
              <a:rPr lang="en-US" sz="2800" dirty="0" smtClean="0"/>
              <a:t>Coefficient vector: </a:t>
            </a:r>
          </a:p>
          <a:p>
            <a:pPr>
              <a:buFont typeface="Wingdings" charset="2"/>
              <a:buChar char="Ø"/>
            </a:pPr>
            <a:endParaRPr lang="en-US" sz="2800" dirty="0"/>
          </a:p>
          <a:p>
            <a:pPr>
              <a:buFont typeface="Wingdings" charset="2"/>
              <a:buChar char="Ø"/>
            </a:pPr>
            <a:endParaRPr lang="en-US" sz="2800" dirty="0" smtClean="0"/>
          </a:p>
          <a:p>
            <a:pPr>
              <a:buFont typeface="Wingdings" charset="2"/>
              <a:buChar char="Ø"/>
            </a:pPr>
            <a:r>
              <a:rPr lang="en-US" sz="2800" dirty="0" smtClean="0"/>
              <a:t>Unknowns vector:</a:t>
            </a:r>
          </a:p>
          <a:p>
            <a:endParaRPr lang="en-US" sz="2800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079564"/>
              </p:ext>
            </p:extLst>
          </p:nvPr>
        </p:nvGraphicFramePr>
        <p:xfrm>
          <a:off x="3124200" y="2438400"/>
          <a:ext cx="233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9" name="Equation" r:id="rId6" imgW="1168400" imgH="215900" progId="Equation.3">
                  <p:embed/>
                </p:oleObj>
              </mc:Choice>
              <mc:Fallback>
                <p:oleObj name="Equation" r:id="rId6" imgW="11684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24200" y="2438400"/>
                        <a:ext cx="2336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505645"/>
              </p:ext>
            </p:extLst>
          </p:nvPr>
        </p:nvGraphicFramePr>
        <p:xfrm>
          <a:off x="4205288" y="4710113"/>
          <a:ext cx="1733550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0" name="Equation" r:id="rId8" imgW="736600" imgH="812800" progId="Equation.DSMT4">
                  <p:embed/>
                </p:oleObj>
              </mc:Choice>
              <mc:Fallback>
                <p:oleObj name="Equation" r:id="rId8" imgW="736600" imgH="812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05288" y="4710113"/>
                        <a:ext cx="1733550" cy="191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600227"/>
              </p:ext>
            </p:extLst>
          </p:nvPr>
        </p:nvGraphicFramePr>
        <p:xfrm>
          <a:off x="4511675" y="3733800"/>
          <a:ext cx="28956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11" name="Equation" r:id="rId10" imgW="1155700" imgH="330200" progId="Equation.3">
                  <p:embed/>
                </p:oleObj>
              </mc:Choice>
              <mc:Fallback>
                <p:oleObj name="Equation" r:id="rId10" imgW="11557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11675" y="3733800"/>
                        <a:ext cx="2895600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21155451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2138</Words>
  <Application>Microsoft Macintosh PowerPoint</Application>
  <PresentationFormat>On-screen Show (4:3)</PresentationFormat>
  <Paragraphs>312</Paragraphs>
  <Slides>23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Training New Employees</vt:lpstr>
      <vt:lpstr>Equation</vt:lpstr>
      <vt:lpstr>Linear Algebra Matrices and Systems of Equations Lecture 3: Matrix Arithmetic</vt:lpstr>
      <vt:lpstr>Matrix Notation:</vt:lpstr>
      <vt:lpstr>Vectors</vt:lpstr>
      <vt:lpstr>Vectors</vt:lpstr>
      <vt:lpstr>Who is Euclid(Father of geometry)?       First math textbook in human history.  </vt:lpstr>
      <vt:lpstr>Vectors</vt:lpstr>
      <vt:lpstr>Vectors</vt:lpstr>
      <vt:lpstr>Matrix Arithmetic:</vt:lpstr>
      <vt:lpstr>Matrix Multiplication:</vt:lpstr>
      <vt:lpstr>Matrix Equation:</vt:lpstr>
      <vt:lpstr>Matrix Equation:</vt:lpstr>
      <vt:lpstr>Matrix Equation:</vt:lpstr>
      <vt:lpstr>Matrix Equation:</vt:lpstr>
      <vt:lpstr>Matrix Multiplication:</vt:lpstr>
      <vt:lpstr>Two ways to express matrix equation:</vt:lpstr>
      <vt:lpstr>Linear Combination</vt:lpstr>
      <vt:lpstr>Matrix Multiplication:</vt:lpstr>
      <vt:lpstr>Matrix Multiplication:</vt:lpstr>
      <vt:lpstr>Matrix Multiplication:</vt:lpstr>
      <vt:lpstr>Matrix Multiplication:</vt:lpstr>
      <vt:lpstr>Transpose of a Matrix</vt:lpstr>
      <vt:lpstr>Matrix Multiplication:</vt:lpstr>
      <vt:lpstr>Symmetric Matrix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2016-08-29T14:57:12Z</dcterms:modified>
</cp:coreProperties>
</file>