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83" r:id="rId6"/>
    <p:sldId id="259" r:id="rId7"/>
    <p:sldId id="260" r:id="rId8"/>
    <p:sldId id="28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5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2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10 Legends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Instructor: Yanhui </a:t>
            </a:r>
            <a:r>
              <a:rPr lang="en-US" altLang="zh-CN" dirty="0" smtClean="0"/>
              <a:t>Guo, </a:t>
            </a:r>
            <a:r>
              <a:rPr lang="en-US" altLang="zh-CN" dirty="0" err="1" smtClean="0"/>
              <a:t>Ph.D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09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10.2. Changing the Position of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legend.justification</a:t>
            </a:r>
            <a:r>
              <a:rPr lang="en-US" altLang="zh-CN" dirty="0" smtClean="0"/>
              <a:t> to </a:t>
            </a:r>
            <a:r>
              <a:rPr lang="en-US" altLang="zh-CN" dirty="0"/>
              <a:t>set which </a:t>
            </a:r>
            <a:r>
              <a:rPr lang="en-US" altLang="zh-CN" dirty="0" smtClean="0"/>
              <a:t>part of </a:t>
            </a:r>
            <a:r>
              <a:rPr lang="en-US" altLang="zh-CN" dirty="0"/>
              <a:t>the legend box is set to </a:t>
            </a:r>
            <a:r>
              <a:rPr lang="en-US" altLang="zh-CN" dirty="0" smtClean="0"/>
              <a:t>the position </a:t>
            </a:r>
            <a:r>
              <a:rPr lang="en-US" altLang="zh-CN" dirty="0"/>
              <a:t>at </a:t>
            </a:r>
            <a:r>
              <a:rPr lang="en-US" altLang="zh-CN" dirty="0" err="1"/>
              <a:t>legend.position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By </a:t>
            </a:r>
            <a:r>
              <a:rPr lang="en-US" altLang="zh-CN" dirty="0"/>
              <a:t>default, the center of the legend (.5, .5) is placed at </a:t>
            </a:r>
            <a:r>
              <a:rPr lang="en-US" altLang="zh-CN" dirty="0" smtClean="0"/>
              <a:t>the coordinate</a:t>
            </a:r>
            <a:endParaRPr lang="en-US" altLang="zh-CN" dirty="0"/>
          </a:p>
          <a:p>
            <a:r>
              <a:rPr lang="en-US" altLang="zh-CN" dirty="0" smtClean="0"/>
              <a:t>Place the bottom-right </a:t>
            </a:r>
            <a:r>
              <a:rPr lang="en-US" altLang="zh-CN" dirty="0"/>
              <a:t>corner of the legend (1,0) </a:t>
            </a:r>
            <a:r>
              <a:rPr lang="en-US" altLang="zh-CN" dirty="0" smtClean="0"/>
              <a:t>in the bottom right corner of the graphing area (1,0):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legend.position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=c(1,0),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legend.justification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=c(1,0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1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10.2. Changing the Position of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lace </a:t>
            </a:r>
            <a:r>
              <a:rPr lang="en-US" altLang="zh-CN" dirty="0"/>
              <a:t>the top-right corner of the legend in the top-right corner of </a:t>
            </a:r>
            <a:r>
              <a:rPr lang="en-US" altLang="zh-CN" dirty="0" smtClean="0"/>
              <a:t>the graphing area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legend.position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=c(1,1),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legend.justification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=c(1,1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altLang="zh-CN" dirty="0"/>
              <a:t>When placing the legend inside of the graphing area, it may be helpful to add an </a:t>
            </a:r>
            <a:r>
              <a:rPr lang="en-US" altLang="zh-CN" dirty="0" smtClean="0"/>
              <a:t>opaque border </a:t>
            </a:r>
            <a:r>
              <a:rPr lang="en-US" altLang="zh-CN" dirty="0"/>
              <a:t>to set it </a:t>
            </a:r>
            <a:r>
              <a:rPr lang="en-US" altLang="zh-CN" dirty="0" smtClean="0"/>
              <a:t>apart</a:t>
            </a:r>
            <a:endParaRPr lang="en-US" altLang="zh-CN" dirty="0"/>
          </a:p>
          <a:p>
            <a:pPr marL="0" lvl="1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legend.position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(.85,.2))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legend.background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element_rect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="white",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="black"))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490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10.2. Changing the Position of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Remove </a:t>
            </a:r>
            <a:r>
              <a:rPr lang="en-US" altLang="zh-CN" dirty="0"/>
              <a:t>the border around its </a:t>
            </a:r>
            <a:r>
              <a:rPr lang="en-US" altLang="zh-CN" dirty="0" smtClean="0"/>
              <a:t>elements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+ theme(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legend.position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(.85,.2))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legend.background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()) +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theme(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legend.key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()) 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31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10.3. Changing the Order of Items in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hange </a:t>
            </a:r>
            <a:r>
              <a:rPr lang="en-US" altLang="zh-CN" dirty="0"/>
              <a:t>the order of the items in a legend.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Set the </a:t>
            </a:r>
            <a:r>
              <a:rPr lang="en-US" altLang="zh-CN" dirty="0" smtClean="0"/>
              <a:t>limits in </a:t>
            </a:r>
            <a:r>
              <a:rPr lang="en-US" altLang="zh-CN" dirty="0"/>
              <a:t>the scale to the desired </a:t>
            </a:r>
            <a:r>
              <a:rPr lang="en-US" altLang="zh-CN" dirty="0" smtClean="0"/>
              <a:t>order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=group))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scale_fill_discrete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(limits=c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("trt1", "trt2", "ctrl"))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1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10.3. Changing the Order of Items in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4000" dirty="0" smtClean="0"/>
              <a:t>Example:</a:t>
            </a:r>
          </a:p>
          <a:p>
            <a:r>
              <a:rPr lang="en-US" altLang="zh-CN" sz="4000" dirty="0" smtClean="0"/>
              <a:t>group </a:t>
            </a:r>
            <a:r>
              <a:rPr lang="en-US" altLang="zh-CN" sz="4000" dirty="0"/>
              <a:t>was mapped to the </a:t>
            </a:r>
            <a:r>
              <a:rPr lang="en-US" altLang="zh-CN" sz="4000" dirty="0" smtClean="0"/>
              <a:t>fill </a:t>
            </a:r>
            <a:r>
              <a:rPr lang="en-US" altLang="zh-CN" sz="4000" dirty="0"/>
              <a:t>aesthetic. </a:t>
            </a:r>
            <a:endParaRPr lang="en-US" altLang="zh-CN" sz="4000" dirty="0" smtClean="0"/>
          </a:p>
          <a:p>
            <a:r>
              <a:rPr lang="en-US" altLang="zh-CN" sz="4000" dirty="0" smtClean="0"/>
              <a:t>Uses </a:t>
            </a:r>
            <a:r>
              <a:rPr lang="en-US" altLang="zh-CN" sz="4000" dirty="0" err="1" smtClean="0"/>
              <a:t>scale_fill_discrete</a:t>
            </a:r>
            <a:r>
              <a:rPr lang="en-US" altLang="zh-CN" sz="4000" dirty="0" smtClean="0"/>
              <a:t>()/</a:t>
            </a:r>
            <a:r>
              <a:rPr lang="en-US" altLang="zh-CN" sz="4000" dirty="0" err="1" smtClean="0"/>
              <a:t>scale_fill_hue</a:t>
            </a:r>
            <a:r>
              <a:rPr lang="en-US" altLang="zh-CN" sz="4000" dirty="0" smtClean="0"/>
              <a:t>()</a:t>
            </a:r>
          </a:p>
          <a:p>
            <a:pPr lvl="1"/>
            <a:r>
              <a:rPr lang="en-US" altLang="zh-CN" sz="4000" dirty="0" smtClean="0"/>
              <a:t>map the factor </a:t>
            </a:r>
            <a:r>
              <a:rPr lang="en-US" altLang="zh-CN" sz="4000" dirty="0"/>
              <a:t>levels to colors that are equally spaced around the color wheel. </a:t>
            </a:r>
            <a:endParaRPr lang="en-US" altLang="zh-CN" sz="4000" dirty="0" smtClean="0"/>
          </a:p>
          <a:p>
            <a:r>
              <a:rPr lang="en-US" altLang="zh-CN" sz="4000" dirty="0" smtClean="0"/>
              <a:t>Used </a:t>
            </a:r>
            <a:r>
              <a:rPr lang="en-US" altLang="zh-CN" sz="4000" dirty="0"/>
              <a:t>a different </a:t>
            </a:r>
            <a:r>
              <a:rPr lang="en-US" altLang="zh-CN" sz="4000" dirty="0" smtClean="0"/>
              <a:t> </a:t>
            </a:r>
            <a:r>
              <a:rPr lang="en-US" altLang="zh-CN" sz="4000" dirty="0" err="1" smtClean="0">
                <a:latin typeface="Courier New" pitchFamily="49" charset="0"/>
                <a:cs typeface="Courier New" pitchFamily="49" charset="0"/>
              </a:rPr>
              <a:t>scale_fill_xxx</a:t>
            </a:r>
            <a:r>
              <a:rPr lang="en-US" altLang="zh-CN" sz="4000" dirty="0" smtClean="0"/>
              <a:t>() such as a </a:t>
            </a:r>
            <a:r>
              <a:rPr lang="en-US" altLang="zh-CN" sz="4000" dirty="0"/>
              <a:t>grey </a:t>
            </a:r>
            <a:r>
              <a:rPr lang="en-US" altLang="zh-CN" sz="4000" dirty="0" smtClean="0"/>
              <a:t>palette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scale_fill_grey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(start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=.5,end=1,limits=c("trt1", "trt2", "ctrl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"))</a:t>
            </a:r>
          </a:p>
          <a:p>
            <a:r>
              <a:rPr lang="en-US" altLang="zh-CN" sz="4500" dirty="0" smtClean="0"/>
              <a:t>Use </a:t>
            </a:r>
            <a:r>
              <a:rPr lang="en-US" altLang="zh-CN" sz="4500" dirty="0"/>
              <a:t>a palette from </a:t>
            </a:r>
            <a:r>
              <a:rPr lang="en-US" altLang="zh-CN" sz="4500" dirty="0" smtClean="0"/>
              <a:t>R Color Brewer</a:t>
            </a:r>
            <a:endParaRPr lang="en-US" altLang="zh-CN" sz="4500" dirty="0"/>
          </a:p>
          <a:p>
            <a:pPr marL="0" indent="0">
              <a:buNone/>
            </a:pP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scale_fill_brewer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(palette="Pastel2",limits=c("trt1", "trt2", "ctrl"))</a:t>
            </a:r>
            <a:endParaRPr lang="en-US" altLang="zh-CN" sz="3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3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10.4. Reversing the Order of Items in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everse </a:t>
            </a:r>
            <a:r>
              <a:rPr lang="en-US" altLang="zh-CN" dirty="0"/>
              <a:t>the order of items in a legend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829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10.4. Reversing the Order of Items in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Add guides(fill=</a:t>
            </a:r>
            <a:r>
              <a:rPr lang="en-US" altLang="zh-CN" dirty="0" err="1"/>
              <a:t>guide_legend</a:t>
            </a:r>
            <a:r>
              <a:rPr lang="en-US" altLang="zh-CN" dirty="0"/>
              <a:t>(reverse=TRUE</a:t>
            </a:r>
            <a:r>
              <a:rPr lang="en-US" altLang="zh-CN" dirty="0" smtClean="0"/>
              <a:t>)) to </a:t>
            </a:r>
            <a:r>
              <a:rPr lang="en-US" altLang="zh-CN" dirty="0"/>
              <a:t>reverse the order of the </a:t>
            </a:r>
            <a:r>
              <a:rPr lang="en-US" altLang="zh-CN" dirty="0" smtClean="0"/>
              <a:t>legend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(x=group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y=weight, fill=group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+ guides(fill=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guide_legend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(reverse=TRUE))</a:t>
            </a:r>
          </a:p>
          <a:p>
            <a:pPr lvl="1"/>
            <a:r>
              <a:rPr lang="en-US" altLang="zh-CN" dirty="0" smtClean="0"/>
              <a:t>Control </a:t>
            </a:r>
            <a:r>
              <a:rPr lang="en-US" altLang="zh-CN" dirty="0"/>
              <a:t>the legend when specifying the </a:t>
            </a:r>
            <a:r>
              <a:rPr lang="en-US" altLang="zh-CN" dirty="0" smtClean="0"/>
              <a:t>scale</a:t>
            </a:r>
            <a:endParaRPr lang="en-US" altLang="zh-CN" dirty="0"/>
          </a:p>
          <a:p>
            <a:pPr marL="0" lvl="2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scale_fill_hue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(guide=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guide_legend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(reverse=TRUE))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53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10.5. Changing a Legend 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hange </a:t>
            </a:r>
            <a:r>
              <a:rPr lang="en-US" altLang="zh-CN" dirty="0"/>
              <a:t>the text of a legend title.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Use  labs</a:t>
            </a:r>
            <a:r>
              <a:rPr lang="en-US" altLang="zh-CN" dirty="0" smtClean="0"/>
              <a:t>() and </a:t>
            </a:r>
            <a:r>
              <a:rPr lang="en-US" altLang="zh-CN" dirty="0"/>
              <a:t>set the value of </a:t>
            </a:r>
            <a:r>
              <a:rPr lang="en-US" altLang="zh-CN" dirty="0" smtClean="0"/>
              <a:t>fill</a:t>
            </a:r>
            <a:r>
              <a:rPr lang="en-US" altLang="zh-CN" dirty="0"/>
              <a:t>, </a:t>
            </a:r>
            <a:r>
              <a:rPr lang="en-US" altLang="zh-CN" dirty="0" err="1" smtClean="0"/>
              <a:t>colour</a:t>
            </a:r>
            <a:r>
              <a:rPr lang="en-US" altLang="zh-CN" dirty="0"/>
              <a:t>, </a:t>
            </a:r>
            <a:r>
              <a:rPr lang="en-US" altLang="zh-CN" dirty="0" smtClean="0"/>
              <a:t>shape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=group))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labs(fill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="Condition")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111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10.6. Changing the Appearance of a Legend 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hange </a:t>
            </a:r>
            <a:r>
              <a:rPr lang="en-US" altLang="zh-CN" dirty="0"/>
              <a:t>the appearance of a legend title’s text.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Use theme(</a:t>
            </a:r>
            <a:r>
              <a:rPr lang="en-US" altLang="zh-CN" dirty="0" err="1"/>
              <a:t>legend.title</a:t>
            </a:r>
            <a:r>
              <a:rPr lang="en-US" altLang="zh-CN" dirty="0"/>
              <a:t>=</a:t>
            </a:r>
            <a:r>
              <a:rPr lang="en-US" altLang="zh-CN" dirty="0" err="1"/>
              <a:t>element_text</a:t>
            </a:r>
            <a:r>
              <a:rPr lang="en-US" altLang="zh-CN" dirty="0" smtClean="0"/>
              <a:t>())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=group))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p + theme(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legend.title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(face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italic",family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="Times",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",size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=14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1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10.6. Changing the Appearance of a Legend 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Specify </a:t>
            </a:r>
            <a:r>
              <a:rPr lang="en-US" altLang="zh-CN" dirty="0"/>
              <a:t>the legend title’s appearance via guides</a:t>
            </a:r>
            <a:r>
              <a:rPr lang="en-US" altLang="zh-CN" dirty="0" smtClean="0"/>
              <a:t>() 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guides(fill=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guide_legend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title.theme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(face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italic",family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="times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red",size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=14)))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2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Removing the </a:t>
            </a:r>
            <a:r>
              <a:rPr lang="en-US" altLang="zh-CN" dirty="0" smtClean="0"/>
              <a:t>Legend</a:t>
            </a:r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Position of a Legend</a:t>
            </a:r>
          </a:p>
          <a:p>
            <a:r>
              <a:rPr lang="en-US" altLang="zh-CN" dirty="0"/>
              <a:t>Changing the Order of Items in a Legend</a:t>
            </a:r>
          </a:p>
          <a:p>
            <a:r>
              <a:rPr lang="en-US" altLang="zh-CN" dirty="0"/>
              <a:t>Reversing the Order of Items in a Legend</a:t>
            </a:r>
          </a:p>
          <a:p>
            <a:r>
              <a:rPr lang="en-US" altLang="zh-CN" dirty="0"/>
              <a:t>Changing a Legend </a:t>
            </a:r>
            <a:r>
              <a:rPr lang="en-US" altLang="zh-CN" dirty="0" smtClean="0"/>
              <a:t>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379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10.7. Removing a Legend </a:t>
            </a:r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Problem:</a:t>
            </a:r>
          </a:p>
          <a:p>
            <a:pPr lvl="1"/>
            <a:r>
              <a:rPr lang="en-US" altLang="zh-CN" dirty="0" smtClean="0"/>
              <a:t>Remove </a:t>
            </a:r>
            <a:r>
              <a:rPr lang="en-US" altLang="zh-CN" dirty="0"/>
              <a:t>a legend title.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Add guides(fill=</a:t>
            </a:r>
            <a:r>
              <a:rPr lang="en-US" altLang="zh-CN" dirty="0" err="1"/>
              <a:t>guide_legend</a:t>
            </a:r>
            <a:r>
              <a:rPr lang="en-US" altLang="zh-CN" dirty="0"/>
              <a:t>(title=NULL)) to remove the title from a </a:t>
            </a:r>
            <a:r>
              <a:rPr lang="en-US" altLang="zh-CN" dirty="0" smtClean="0"/>
              <a:t>legend</a:t>
            </a:r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=group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guides(fill=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guide_legend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(title=NULL))</a:t>
            </a:r>
          </a:p>
          <a:p>
            <a:pPr lvl="1"/>
            <a:r>
              <a:rPr lang="en-US" altLang="zh-CN" dirty="0" smtClean="0"/>
              <a:t>Control </a:t>
            </a:r>
            <a:r>
              <a:rPr lang="en-US" altLang="zh-CN" dirty="0"/>
              <a:t>the legend title when specifying the </a:t>
            </a:r>
            <a:r>
              <a:rPr lang="en-US" altLang="zh-CN" dirty="0" smtClean="0"/>
              <a:t>scale</a:t>
            </a:r>
            <a:endParaRPr lang="en-US" altLang="zh-CN" dirty="0"/>
          </a:p>
          <a:p>
            <a:pPr marL="0" lvl="2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scale_fill_hue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(guide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guide_legend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(title=NULL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686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10.8. Changing the Labels in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text of labels in a legend.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Set the </a:t>
            </a:r>
            <a:r>
              <a:rPr lang="en-US" altLang="zh-CN" dirty="0" smtClean="0"/>
              <a:t>labels in </a:t>
            </a:r>
            <a:r>
              <a:rPr lang="en-US" altLang="zh-CN" dirty="0"/>
              <a:t>the </a:t>
            </a:r>
            <a:r>
              <a:rPr lang="en-US" altLang="zh-CN" dirty="0" smtClean="0"/>
              <a:t>scale</a:t>
            </a:r>
            <a:endParaRPr lang="en-US" altLang="zh-CN" dirty="0"/>
          </a:p>
          <a:p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=group))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scale_fill_discrete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(labels=c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("Control", "Treatment 1", "Treatment 2"))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022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10.8. Changing the Labels in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scale_fill_discrete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Map </a:t>
            </a:r>
            <a:r>
              <a:rPr lang="en-US" altLang="zh-CN" dirty="0"/>
              <a:t>the factor levels to colors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that </a:t>
            </a:r>
            <a:r>
              <a:rPr lang="en-US" altLang="zh-CN" dirty="0"/>
              <a:t>are equally </a:t>
            </a:r>
            <a:r>
              <a:rPr lang="en-US" altLang="zh-CN" dirty="0" smtClean="0"/>
              <a:t>spaced around </a:t>
            </a:r>
            <a:r>
              <a:rPr lang="en-US" altLang="zh-CN" dirty="0"/>
              <a:t>the color </a:t>
            </a:r>
            <a:r>
              <a:rPr lang="en-US" altLang="zh-CN" dirty="0" smtClean="0"/>
              <a:t>wheel. </a:t>
            </a:r>
          </a:p>
          <a:p>
            <a:r>
              <a:rPr lang="en-US" altLang="zh-CN" dirty="0" smtClean="0"/>
              <a:t>Other fill scales sets </a:t>
            </a:r>
            <a:r>
              <a:rPr lang="en-US" altLang="zh-CN" dirty="0"/>
              <a:t>the labels works the same way.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scale_fill_grey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(start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=.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5,end=1, labels=c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("Control", "Treatment 1", "Treatment 2"))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00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10.8. Changing the Labels in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Change </a:t>
            </a:r>
            <a:r>
              <a:rPr lang="en-US" altLang="zh-CN" dirty="0"/>
              <a:t>the order of items in the legend,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labels are matched to </a:t>
            </a:r>
            <a:r>
              <a:rPr lang="en-US" altLang="zh-CN" dirty="0" smtClean="0"/>
              <a:t>the items </a:t>
            </a:r>
            <a:r>
              <a:rPr lang="en-US" altLang="zh-CN" dirty="0"/>
              <a:t>by position. 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item order, and make sure to set </a:t>
            </a:r>
            <a:r>
              <a:rPr lang="en-US" altLang="zh-CN" dirty="0" smtClean="0"/>
              <a:t>the labels </a:t>
            </a:r>
            <a:r>
              <a:rPr lang="en-US" altLang="zh-CN" dirty="0"/>
              <a:t>in the same </a:t>
            </a:r>
            <a:r>
              <a:rPr lang="en-US" altLang="zh-CN" dirty="0" smtClean="0"/>
              <a:t>order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scale_fill_discrete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(limits=c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("trt1", "trt2", "ctrl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"), labels=c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("Treatment 1", "Treatment 2", "Control"))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56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10.8. Changing the Labels in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altLang="zh-CN" sz="8000" dirty="0"/>
              <a:t>If </a:t>
            </a:r>
            <a:r>
              <a:rPr lang="en-US" altLang="zh-CN" sz="8000" dirty="0" smtClean="0"/>
              <a:t>have </a:t>
            </a:r>
            <a:r>
              <a:rPr lang="en-US" altLang="zh-CN" sz="8000" dirty="0"/>
              <a:t>one variable mapped to two separate aesthetics, the default is to have a </a:t>
            </a:r>
            <a:r>
              <a:rPr lang="en-US" altLang="zh-CN" sz="8000" dirty="0" smtClean="0"/>
              <a:t>single legend </a:t>
            </a:r>
            <a:r>
              <a:rPr lang="en-US" altLang="zh-CN" sz="8000" dirty="0"/>
              <a:t>that combines both. </a:t>
            </a:r>
            <a:endParaRPr lang="en-US" altLang="zh-CN" sz="8000" dirty="0" smtClean="0"/>
          </a:p>
          <a:p>
            <a:r>
              <a:rPr lang="en-US" altLang="zh-CN" sz="8000" dirty="0" smtClean="0"/>
              <a:t>If change </a:t>
            </a:r>
            <a:r>
              <a:rPr lang="en-US" altLang="zh-CN" sz="8000" dirty="0"/>
              <a:t>the legend labels, </a:t>
            </a:r>
            <a:r>
              <a:rPr lang="en-US" altLang="zh-CN" sz="8000" dirty="0" smtClean="0"/>
              <a:t>change them </a:t>
            </a:r>
            <a:r>
              <a:rPr lang="en-US" altLang="zh-CN" sz="8000" dirty="0"/>
              <a:t>for both </a:t>
            </a:r>
            <a:r>
              <a:rPr lang="en-US" altLang="zh-CN" sz="8000" dirty="0" smtClean="0"/>
              <a:t>scales;</a:t>
            </a:r>
          </a:p>
          <a:p>
            <a:r>
              <a:rPr lang="en-US" altLang="zh-CN" sz="8000" dirty="0" smtClean="0"/>
              <a:t>otherwise end </a:t>
            </a:r>
            <a:r>
              <a:rPr lang="en-US" altLang="zh-CN" sz="8000" dirty="0"/>
              <a:t>up with two separate </a:t>
            </a:r>
            <a:r>
              <a:rPr lang="en-US" altLang="zh-CN" sz="8000" dirty="0" smtClean="0"/>
              <a:t>legends</a:t>
            </a:r>
            <a:endParaRPr lang="en-US" altLang="zh-CN" sz="8000" dirty="0"/>
          </a:p>
          <a:p>
            <a:pPr marL="0" indent="0">
              <a:buNone/>
            </a:pPr>
            <a:r>
              <a:rPr lang="en-US" altLang="zh-CN" sz="62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62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62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6200" dirty="0" err="1">
                <a:latin typeface="Courier New" pitchFamily="49" charset="0"/>
                <a:cs typeface="Courier New" pitchFamily="49" charset="0"/>
              </a:rPr>
              <a:t>ageYear,y</a:t>
            </a: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6200" dirty="0" err="1">
                <a:latin typeface="Courier New" pitchFamily="49" charset="0"/>
                <a:cs typeface="Courier New" pitchFamily="49" charset="0"/>
              </a:rPr>
              <a:t>heightIn,shape</a:t>
            </a: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6200" dirty="0" err="1">
                <a:latin typeface="Courier New" pitchFamily="49" charset="0"/>
                <a:cs typeface="Courier New" pitchFamily="49" charset="0"/>
              </a:rPr>
              <a:t>sex,colour</a:t>
            </a: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=sex)) </a:t>
            </a:r>
            <a:r>
              <a:rPr lang="en-US" altLang="zh-CN" sz="6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62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# Change the labels for one scale</a:t>
            </a:r>
          </a:p>
          <a:p>
            <a:pPr marL="0" indent="0">
              <a:buNone/>
            </a:pP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6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6200" dirty="0" err="1" smtClean="0">
                <a:latin typeface="Courier New" pitchFamily="49" charset="0"/>
                <a:cs typeface="Courier New" pitchFamily="49" charset="0"/>
              </a:rPr>
              <a:t>scale_shape_discrete</a:t>
            </a:r>
            <a:r>
              <a:rPr lang="en-US" altLang="zh-CN" sz="6200" dirty="0" smtClean="0">
                <a:latin typeface="Courier New" pitchFamily="49" charset="0"/>
                <a:cs typeface="Courier New" pitchFamily="49" charset="0"/>
              </a:rPr>
              <a:t>(labels=c</a:t>
            </a: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("Female", "Male"))</a:t>
            </a:r>
          </a:p>
          <a:p>
            <a:pPr marL="0" indent="0">
              <a:buNone/>
            </a:pP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# Change the labels for both scales</a:t>
            </a:r>
          </a:p>
          <a:p>
            <a:pPr marL="0" indent="0">
              <a:buNone/>
            </a:pP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6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6200" dirty="0" err="1" smtClean="0">
                <a:latin typeface="Courier New" pitchFamily="49" charset="0"/>
                <a:cs typeface="Courier New" pitchFamily="49" charset="0"/>
              </a:rPr>
              <a:t>scale_shape_discrete</a:t>
            </a:r>
            <a:r>
              <a:rPr lang="en-US" altLang="zh-CN" sz="6200" dirty="0" smtClean="0">
                <a:latin typeface="Courier New" pitchFamily="49" charset="0"/>
                <a:cs typeface="Courier New" pitchFamily="49" charset="0"/>
              </a:rPr>
              <a:t>(labels=c</a:t>
            </a: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("Female", "Male")) </a:t>
            </a:r>
            <a:r>
              <a:rPr lang="en-US" altLang="zh-CN" sz="6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6200" dirty="0" err="1" smtClean="0">
                <a:latin typeface="Courier New" pitchFamily="49" charset="0"/>
                <a:cs typeface="Courier New" pitchFamily="49" charset="0"/>
              </a:rPr>
              <a:t>scale_colour_discrete</a:t>
            </a:r>
            <a:r>
              <a:rPr lang="en-US" altLang="zh-CN" sz="6200" dirty="0" smtClean="0">
                <a:latin typeface="Courier New" pitchFamily="49" charset="0"/>
                <a:cs typeface="Courier New" pitchFamily="49" charset="0"/>
              </a:rPr>
              <a:t>(labels=c</a:t>
            </a:r>
            <a:r>
              <a:rPr lang="en-US" altLang="zh-CN" sz="6200" dirty="0">
                <a:latin typeface="Courier New" pitchFamily="49" charset="0"/>
                <a:cs typeface="Courier New" pitchFamily="49" charset="0"/>
              </a:rPr>
              <a:t>("Female", "Male"))</a:t>
            </a:r>
            <a:endParaRPr lang="zh-CN" altLang="en-US" sz="62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9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10.9. Changing the Appearance of Legend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appearance of labels in a legend.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Use theme(</a:t>
            </a:r>
            <a:r>
              <a:rPr lang="en-US" altLang="zh-CN" dirty="0" err="1"/>
              <a:t>legend.text</a:t>
            </a:r>
            <a:r>
              <a:rPr lang="en-US" altLang="zh-CN" dirty="0"/>
              <a:t>=</a:t>
            </a:r>
            <a:r>
              <a:rPr lang="en-US" altLang="zh-CN" dirty="0" err="1"/>
              <a:t>element_text</a:t>
            </a:r>
            <a:r>
              <a:rPr lang="en-US" altLang="zh-CN" dirty="0" smtClean="0"/>
              <a:t>())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=group))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+ theme(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legend.text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(face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italic",family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="Times",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="red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size=14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986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10.9. Changing the Appearance of Legend Labels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Specify </a:t>
            </a:r>
            <a:r>
              <a:rPr lang="en-US" altLang="zh-CN" dirty="0"/>
              <a:t>the legend label appearance via  guides(),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Changes the legend title text for the fill legend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guides(fill=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guide_legend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label.theme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(face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italic",family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="Times",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red",size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=14)))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5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10.10. Using Labels with Multiple Lines of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300" dirty="0" smtClean="0"/>
              <a:t>Problem</a:t>
            </a:r>
            <a:endParaRPr lang="en-US" altLang="zh-CN" sz="3300" dirty="0"/>
          </a:p>
          <a:p>
            <a:pPr lvl="1"/>
            <a:r>
              <a:rPr lang="en-US" altLang="zh-CN" sz="3300" dirty="0" smtClean="0"/>
              <a:t>Use </a:t>
            </a:r>
            <a:r>
              <a:rPr lang="en-US" altLang="zh-CN" sz="3300" dirty="0"/>
              <a:t>legend labels that have more than one line of </a:t>
            </a:r>
            <a:r>
              <a:rPr lang="en-US" altLang="zh-CN" sz="3300" dirty="0" smtClean="0"/>
              <a:t>text</a:t>
            </a:r>
          </a:p>
          <a:p>
            <a:r>
              <a:rPr lang="en-US" altLang="zh-CN" sz="3300" dirty="0"/>
              <a:t>Solution</a:t>
            </a:r>
          </a:p>
          <a:p>
            <a:pPr lvl="1"/>
            <a:r>
              <a:rPr lang="en-US" altLang="zh-CN" sz="3300" dirty="0"/>
              <a:t>Set the </a:t>
            </a:r>
            <a:r>
              <a:rPr lang="en-US" altLang="zh-CN" sz="3300" dirty="0" smtClean="0"/>
              <a:t>labels in </a:t>
            </a:r>
            <a:r>
              <a:rPr lang="en-US" altLang="zh-CN" sz="3300" dirty="0"/>
              <a:t>the scale, using </a:t>
            </a:r>
            <a:r>
              <a:rPr lang="en-US" altLang="zh-CN" sz="3300" dirty="0" smtClean="0"/>
              <a:t>\n to </a:t>
            </a:r>
            <a:r>
              <a:rPr lang="en-US" altLang="zh-CN" sz="3300" dirty="0"/>
              <a:t>represent a newline. </a:t>
            </a:r>
            <a:endParaRPr lang="en-US" altLang="zh-CN" sz="3300" dirty="0" smtClean="0"/>
          </a:p>
          <a:p>
            <a:pPr lvl="1"/>
            <a:r>
              <a:rPr lang="en-US" altLang="zh-CN" sz="3300" dirty="0" smtClean="0"/>
              <a:t>use </a:t>
            </a:r>
            <a:r>
              <a:rPr lang="en-US" altLang="zh-CN" sz="3300" dirty="0" err="1" smtClean="0"/>
              <a:t>scale_fill_discrete</a:t>
            </a:r>
            <a:r>
              <a:rPr lang="en-US" altLang="zh-CN" sz="3300" dirty="0" smtClean="0"/>
              <a:t>() to </a:t>
            </a:r>
            <a:r>
              <a:rPr lang="en-US" altLang="zh-CN" sz="3300" dirty="0"/>
              <a:t>control the legend for the </a:t>
            </a:r>
            <a:r>
              <a:rPr lang="en-US" altLang="zh-CN" sz="3300" dirty="0" smtClean="0"/>
              <a:t>fill scale</a:t>
            </a:r>
            <a:endParaRPr lang="en-US" altLang="zh-CN" sz="3300" dirty="0"/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=group))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# Labels that have more than one line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scale_fill_discrete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(labels=c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("Control", "Type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1\n treatment", "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Type 2\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ntreatment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"))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94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10.10. Using Labels with Multiple Lines of Text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With </a:t>
            </a:r>
            <a:r>
              <a:rPr lang="en-US" altLang="zh-CN" dirty="0"/>
              <a:t>the default settings </a:t>
            </a:r>
            <a:r>
              <a:rPr lang="en-US" altLang="zh-CN" dirty="0" smtClean="0"/>
              <a:t>the lines </a:t>
            </a:r>
            <a:r>
              <a:rPr lang="en-US" altLang="zh-CN" dirty="0"/>
              <a:t>of text will run into each other when you use labels that have more than one line.</a:t>
            </a:r>
          </a:p>
          <a:p>
            <a:r>
              <a:rPr lang="en-US" altLang="zh-CN" dirty="0"/>
              <a:t>To deal with this problem, </a:t>
            </a:r>
            <a:r>
              <a:rPr lang="en-US" altLang="zh-CN" dirty="0" smtClean="0"/>
              <a:t>increase </a:t>
            </a:r>
            <a:r>
              <a:rPr lang="en-US" altLang="zh-CN" dirty="0"/>
              <a:t>the height of the legend keys and </a:t>
            </a:r>
            <a:r>
              <a:rPr lang="en-US" altLang="zh-CN" dirty="0" smtClean="0"/>
              <a:t>decrease the </a:t>
            </a:r>
            <a:r>
              <a:rPr lang="en-US" altLang="zh-CN" dirty="0"/>
              <a:t>spacing between lines, using  theme() </a:t>
            </a:r>
            <a:endParaRPr lang="en-US" altLang="zh-CN" dirty="0" smtClean="0"/>
          </a:p>
          <a:p>
            <a:r>
              <a:rPr lang="en-US" altLang="zh-CN" dirty="0" smtClean="0"/>
              <a:t>need to </a:t>
            </a:r>
            <a:r>
              <a:rPr lang="en-US" altLang="zh-CN" dirty="0"/>
              <a:t>specify the height using the </a:t>
            </a:r>
            <a:r>
              <a:rPr lang="en-US" altLang="zh-CN" dirty="0" smtClean="0"/>
              <a:t>unit() function </a:t>
            </a:r>
            <a:r>
              <a:rPr lang="en-US" altLang="zh-CN" dirty="0"/>
              <a:t>from the grid package: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library(grid)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scale_fill_discrete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(labels=c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("Control", "Type 1\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ntreatment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Type 2\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ntreatment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"))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legend.text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element_text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lineheight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=.8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legend.key.height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=unit(1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, "cm"))</a:t>
            </a:r>
            <a:endParaRPr lang="zh-CN" altLang="en-US" sz="3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14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Removing the </a:t>
            </a:r>
            <a:r>
              <a:rPr lang="en-US" altLang="zh-CN" dirty="0" smtClean="0"/>
              <a:t>Legend</a:t>
            </a:r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Position of a Legend</a:t>
            </a:r>
          </a:p>
          <a:p>
            <a:r>
              <a:rPr lang="en-US" altLang="zh-CN" dirty="0"/>
              <a:t>Changing the Order of Items in a Legend</a:t>
            </a:r>
          </a:p>
          <a:p>
            <a:r>
              <a:rPr lang="en-US" altLang="zh-CN" dirty="0"/>
              <a:t>Reversing the Order of Items in a Legend</a:t>
            </a:r>
          </a:p>
          <a:p>
            <a:r>
              <a:rPr lang="en-US" altLang="zh-CN" dirty="0"/>
              <a:t>Changing a Legend </a:t>
            </a:r>
            <a:r>
              <a:rPr lang="en-US" altLang="zh-CN" dirty="0" smtClean="0"/>
              <a:t>Title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230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Changing </a:t>
            </a:r>
            <a:r>
              <a:rPr lang="en-US" altLang="zh-CN" dirty="0"/>
              <a:t>the Appearance of a Legend Title</a:t>
            </a:r>
          </a:p>
          <a:p>
            <a:r>
              <a:rPr lang="en-US" altLang="zh-CN" dirty="0"/>
              <a:t>Removing a Legend Title</a:t>
            </a:r>
          </a:p>
          <a:p>
            <a:r>
              <a:rPr lang="en-US" altLang="zh-CN" dirty="0"/>
              <a:t>Changing the Labels in a Legend</a:t>
            </a:r>
          </a:p>
          <a:p>
            <a:r>
              <a:rPr lang="en-US" altLang="zh-CN" dirty="0"/>
              <a:t>Changing the Appearance of Legend Labels</a:t>
            </a:r>
          </a:p>
          <a:p>
            <a:r>
              <a:rPr lang="en-US" altLang="zh-CN" dirty="0"/>
              <a:t>Using Labels with Multiple Lines of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612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Changing </a:t>
            </a:r>
            <a:r>
              <a:rPr lang="en-US" altLang="zh-CN" dirty="0"/>
              <a:t>the Appearance of a Legend Title</a:t>
            </a:r>
          </a:p>
          <a:p>
            <a:r>
              <a:rPr lang="en-US" altLang="zh-CN" dirty="0"/>
              <a:t>Removing a Legend Title</a:t>
            </a:r>
          </a:p>
          <a:p>
            <a:r>
              <a:rPr lang="en-US" altLang="zh-CN" dirty="0"/>
              <a:t>Changing the Labels in a Legend</a:t>
            </a:r>
          </a:p>
          <a:p>
            <a:r>
              <a:rPr lang="en-US" altLang="zh-CN" dirty="0"/>
              <a:t>Changing the Appearance of Legend Labels</a:t>
            </a:r>
          </a:p>
          <a:p>
            <a:r>
              <a:rPr lang="en-US" altLang="zh-CN" dirty="0"/>
              <a:t>Using Labels with Multiple Lines of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267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 Removing the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/>
              <a:t>R</a:t>
            </a:r>
            <a:r>
              <a:rPr lang="en-US" altLang="zh-CN" dirty="0" smtClean="0"/>
              <a:t>emove </a:t>
            </a:r>
            <a:r>
              <a:rPr lang="en-US" altLang="zh-CN" dirty="0"/>
              <a:t>the legend from a graph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226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 Removing the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guides(), and specify the scale that should have its legend removed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=group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# Remove the legend for fill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+ guides(fill=FALSE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10.1. Removing the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Another way:</a:t>
            </a:r>
          </a:p>
          <a:p>
            <a:pPr lvl="1"/>
            <a:r>
              <a:rPr lang="en-US" altLang="zh-CN" dirty="0" smtClean="0"/>
              <a:t>set guide=FALSE in </a:t>
            </a:r>
            <a:r>
              <a:rPr lang="en-US" altLang="zh-CN" dirty="0"/>
              <a:t>the scale.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scale_fill_discrete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(guide=FALSE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dirty="0" smtClean="0"/>
              <a:t>Another way: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the theming </a:t>
            </a:r>
            <a:r>
              <a:rPr lang="en-US" altLang="zh-CN" dirty="0" smtClean="0"/>
              <a:t>system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legend.position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="none")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 smtClean="0"/>
              <a:t>If more than </a:t>
            </a:r>
            <a:r>
              <a:rPr lang="en-US" altLang="zh-CN" dirty="0"/>
              <a:t>one aesthetic mapping with a </a:t>
            </a:r>
            <a:r>
              <a:rPr lang="en-US" altLang="zh-CN" dirty="0" smtClean="0"/>
              <a:t>legend, </a:t>
            </a:r>
            <a:r>
              <a:rPr lang="en-US" altLang="zh-CN" dirty="0"/>
              <a:t>this </a:t>
            </a:r>
            <a:r>
              <a:rPr lang="en-US" altLang="zh-CN" dirty="0" smtClean="0"/>
              <a:t>will remove </a:t>
            </a:r>
            <a:r>
              <a:rPr lang="en-US" altLang="zh-CN" dirty="0"/>
              <a:t>legends for all of </a:t>
            </a:r>
            <a:r>
              <a:rPr lang="en-US" altLang="zh-CN" dirty="0" smtClean="0"/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419833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10.2. Changing the Position of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move </a:t>
            </a:r>
            <a:r>
              <a:rPr lang="en-US" altLang="zh-CN" dirty="0"/>
              <a:t>the legend from its default place on the right side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170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10.2. Changing the Position of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theme(</a:t>
            </a:r>
            <a:r>
              <a:rPr lang="en-US" altLang="zh-CN" dirty="0" err="1"/>
              <a:t>legend.position</a:t>
            </a:r>
            <a:r>
              <a:rPr lang="en-US" altLang="zh-CN" dirty="0" smtClean="0"/>
              <a:t>=...) on </a:t>
            </a:r>
            <a:r>
              <a:rPr lang="en-US" altLang="zh-CN" dirty="0"/>
              <a:t>the top, left, right, or bottom </a:t>
            </a:r>
            <a:r>
              <a:rPr lang="en-US" altLang="zh-CN" dirty="0" smtClean="0"/>
              <a:t>by using </a:t>
            </a:r>
            <a:r>
              <a:rPr lang="en-US" altLang="zh-CN" dirty="0"/>
              <a:t>one of those strings as the position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PlantGrowth,aes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group,y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weight,fill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=group))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scale_fill_brewer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(palette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="Pastel2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+ theme(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legend.position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="top")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4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10.2. Changing the Position of a Legend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legend can also be placed inside the </a:t>
            </a:r>
            <a:r>
              <a:rPr lang="en-US" altLang="zh-CN" dirty="0" smtClean="0"/>
              <a:t>graphing</a:t>
            </a:r>
          </a:p>
          <a:p>
            <a:pPr lvl="1"/>
            <a:r>
              <a:rPr lang="en-US" altLang="zh-CN" dirty="0" smtClean="0"/>
              <a:t>Specify a </a:t>
            </a:r>
            <a:r>
              <a:rPr lang="en-US" altLang="zh-CN" dirty="0"/>
              <a:t>coordinate </a:t>
            </a:r>
            <a:r>
              <a:rPr lang="en-US" altLang="zh-CN" dirty="0" smtClean="0"/>
              <a:t>position</a:t>
            </a:r>
          </a:p>
          <a:p>
            <a:pPr marL="5715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legend.position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=c(1,0)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coordinate space </a:t>
            </a:r>
            <a:r>
              <a:rPr lang="en-US" altLang="zh-CN" dirty="0" smtClean="0"/>
              <a:t>starts at </a:t>
            </a:r>
            <a:r>
              <a:rPr lang="en-US" altLang="zh-CN" dirty="0"/>
              <a:t>(0, 0) in the bottom left and goes to (1, 1) in the top right.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18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1419</Words>
  <Application>Microsoft Office PowerPoint</Application>
  <PresentationFormat>全屏显示(4:3)</PresentationFormat>
  <Paragraphs>174</Paragraphs>
  <Slides>30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Chapter 10 Legends</vt:lpstr>
      <vt:lpstr>Outlines</vt:lpstr>
      <vt:lpstr>Outlines</vt:lpstr>
      <vt:lpstr>10.1. Removing the Legend</vt:lpstr>
      <vt:lpstr>10.1. Removing the Legend</vt:lpstr>
      <vt:lpstr>10.1. Removing the Legend</vt:lpstr>
      <vt:lpstr>10.2. Changing the Position of a Legend</vt:lpstr>
      <vt:lpstr>10.2. Changing the Position of a Legend</vt:lpstr>
      <vt:lpstr>10.2. Changing the Position of a Legend</vt:lpstr>
      <vt:lpstr>10.2. Changing the Position of a Legend</vt:lpstr>
      <vt:lpstr>10.2. Changing the Position of a Legend</vt:lpstr>
      <vt:lpstr>10.2. Changing the Position of a Legend</vt:lpstr>
      <vt:lpstr>10.3. Changing the Order of Items in a Legend</vt:lpstr>
      <vt:lpstr>10.3. Changing the Order of Items in a Legend</vt:lpstr>
      <vt:lpstr>10.4. Reversing the Order of Items in a Legend</vt:lpstr>
      <vt:lpstr>10.4. Reversing the Order of Items in a Legend</vt:lpstr>
      <vt:lpstr>10.5. Changing a Legend Title</vt:lpstr>
      <vt:lpstr>10.6. Changing the Appearance of a Legend Title</vt:lpstr>
      <vt:lpstr>10.6. Changing the Appearance of a Legend Title</vt:lpstr>
      <vt:lpstr>10.7. Removing a Legend Title</vt:lpstr>
      <vt:lpstr>10.8. Changing the Labels in a Legend</vt:lpstr>
      <vt:lpstr>10.8. Changing the Labels in a Legend</vt:lpstr>
      <vt:lpstr>10.8. Changing the Labels in a Legend</vt:lpstr>
      <vt:lpstr>10.8. Changing the Labels in a Legend</vt:lpstr>
      <vt:lpstr>10.9. Changing the Appearance of Legend Labels</vt:lpstr>
      <vt:lpstr>10.9. Changing the Appearance of Legend Labels</vt:lpstr>
      <vt:lpstr>10.10. Using Labels with Multiple Lines of Text</vt:lpstr>
      <vt:lpstr>10.10. Using Labels with Multiple Lines of Text</vt:lpstr>
      <vt:lpstr>Summary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 Legends</dc:title>
  <dc:creator>Yanhui Guo</dc:creator>
  <cp:lastModifiedBy>Yanhui Guo</cp:lastModifiedBy>
  <cp:revision>41</cp:revision>
  <dcterms:created xsi:type="dcterms:W3CDTF">2016-01-12T03:00:55Z</dcterms:created>
  <dcterms:modified xsi:type="dcterms:W3CDTF">2018-01-15T02:53:43Z</dcterms:modified>
</cp:coreProperties>
</file>