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5" r:id="rId17"/>
    <p:sldId id="271" r:id="rId18"/>
    <p:sldId id="272" r:id="rId19"/>
    <p:sldId id="273" r:id="rId20"/>
    <p:sldId id="276" r:id="rId21"/>
    <p:sldId id="284" r:id="rId22"/>
    <p:sldId id="277" r:id="rId23"/>
    <p:sldId id="278" r:id="rId24"/>
    <p:sldId id="285" r:id="rId25"/>
    <p:sldId id="287" r:id="rId26"/>
    <p:sldId id="288" r:id="rId27"/>
    <p:sldId id="286" r:id="rId28"/>
    <p:sldId id="279" r:id="rId29"/>
    <p:sldId id="280" r:id="rId30"/>
    <p:sldId id="281" r:id="rId31"/>
    <p:sldId id="289" r:id="rId32"/>
    <p:sldId id="292" r:id="rId33"/>
    <p:sldId id="290" r:id="rId34"/>
    <p:sldId id="293" r:id="rId35"/>
    <p:sldId id="294" r:id="rId36"/>
    <p:sldId id="295" r:id="rId37"/>
    <p:sldId id="2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70" d="100"/>
          <a:sy n="70"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10/30/2020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10/30/2020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10/30/2020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10/30/2020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vectors.nlpl.eu/explore/embeddings/en/calculat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ink.springer.com/chapter/10.1007/3-540-33486-6_6"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pers.nips.cc/paper/5021-distributed-representations-of-words-and-phrases-and-their-compositionality.pdf" TargetMode="External"/><Relationship Id="rId2" Type="http://schemas.openxmlformats.org/officeDocument/2006/relationships/hyperlink" Target="https://arxiv.org/pdf/1301.3781.pdf"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hyperlink" Target="https://arxiv.org/pdf/1301.3781.pdf"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nlp.stanford.edu/pubs/glove.pdf"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nlp.stanford.edu/pubs/glove.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arxiv.org/pdf/1706.03762.pdf" TargetMode="External"/><Relationship Id="rId1" Type="http://schemas.openxmlformats.org/officeDocument/2006/relationships/slideLayout" Target="../slideLayouts/slideLayout2.xml"/><Relationship Id="rId4" Type="http://schemas.openxmlformats.org/officeDocument/2006/relationships/hyperlink" Target="https://github.com/tensorflow/nm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aclweb.org/anthology/P02-1040.pdf"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link.springer.com/chapter/10.1007/978-3-030-04780-1_23"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547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249" y="432429"/>
            <a:ext cx="7729728" cy="1188720"/>
          </a:xfrm>
        </p:spPr>
        <p:txBody>
          <a:bodyPr/>
          <a:lstStyle/>
          <a:p>
            <a:r>
              <a:rPr lang="en-US" dirty="0" smtClean="0"/>
              <a:t>One-hot-encoding Example</a:t>
            </a:r>
            <a:endParaRPr lang="en-US" dirty="0"/>
          </a:p>
        </p:txBody>
      </p:sp>
      <p:sp>
        <p:nvSpPr>
          <p:cNvPr id="3" name="Content Placeholder 2"/>
          <p:cNvSpPr>
            <a:spLocks noGrp="1"/>
          </p:cNvSpPr>
          <p:nvPr>
            <p:ph idx="1"/>
          </p:nvPr>
        </p:nvSpPr>
        <p:spPr>
          <a:xfrm>
            <a:off x="439002" y="1996599"/>
            <a:ext cx="11752998" cy="4861401"/>
          </a:xfrm>
        </p:spPr>
        <p:txBody>
          <a:bodyPr>
            <a:normAutofit/>
          </a:bodyPr>
          <a:lstStyle/>
          <a:p>
            <a:r>
              <a:rPr lang="en-US" dirty="0" smtClean="0"/>
              <a:t>Let’s see an example of how this is done. Suppose I have </a:t>
            </a:r>
            <a:r>
              <a:rPr lang="en-US" dirty="0" smtClean="0"/>
              <a:t> the following dataset/corpus </a:t>
            </a:r>
            <a:r>
              <a:rPr lang="en-US" dirty="0" smtClean="0"/>
              <a:t>with two simple documents/training </a:t>
            </a:r>
            <a:r>
              <a:rPr lang="en-US" dirty="0" smtClean="0"/>
              <a:t>examples:</a:t>
            </a:r>
            <a:endParaRPr lang="en-US" dirty="0" smtClean="0"/>
          </a:p>
          <a:p>
            <a:pPr marL="0" indent="0">
              <a:buNone/>
            </a:pPr>
            <a:r>
              <a:rPr lang="en-US" dirty="0"/>
              <a:t>	corpus = </a:t>
            </a:r>
            <a:r>
              <a:rPr lang="en-US" dirty="0" smtClean="0"/>
              <a:t>['&lt;start&gt; the</a:t>
            </a:r>
            <a:r>
              <a:rPr lang="en-US" dirty="0"/>
              <a:t> cat sat on the mat &lt;end&gt;', '&lt;start&gt; </a:t>
            </a:r>
            <a:r>
              <a:rPr lang="en-US" dirty="0" smtClean="0"/>
              <a:t>the</a:t>
            </a:r>
            <a:r>
              <a:rPr lang="en-US" dirty="0"/>
              <a:t> dog ate my </a:t>
            </a:r>
            <a:r>
              <a:rPr lang="en-US" dirty="0" smtClean="0"/>
              <a:t>food &lt;end&gt;']</a:t>
            </a:r>
            <a:endParaRPr lang="en-US" dirty="0"/>
          </a:p>
          <a:p>
            <a:pPr marL="0" indent="0">
              <a:buNone/>
            </a:pPr>
            <a:r>
              <a:rPr lang="en-US" dirty="0" smtClean="0"/>
              <a:t>Then the vocabulary </a:t>
            </a:r>
            <a:r>
              <a:rPr lang="en-US" dirty="0" smtClean="0"/>
              <a:t>would </a:t>
            </a:r>
            <a:r>
              <a:rPr lang="en-US" dirty="0" smtClean="0"/>
              <a:t>be </a:t>
            </a:r>
            <a:r>
              <a:rPr lang="en-US" dirty="0" smtClean="0"/>
              <a:t>a dictionary </a:t>
            </a:r>
            <a:r>
              <a:rPr lang="en-US" dirty="0" smtClean="0"/>
              <a:t>that maps each unique word to an integer index (</a:t>
            </a:r>
            <a:r>
              <a:rPr lang="en-US" dirty="0" smtClean="0"/>
              <a:t>suppose we reserve index 0 for unknown words)</a:t>
            </a:r>
          </a:p>
          <a:p>
            <a:pPr marL="0" indent="0">
              <a:buNone/>
            </a:pPr>
            <a:r>
              <a:rPr lang="en-US" dirty="0" smtClean="0"/>
              <a:t>{‘&lt;</a:t>
            </a:r>
            <a:r>
              <a:rPr lang="en-US" dirty="0" err="1" smtClean="0"/>
              <a:t>unk</a:t>
            </a:r>
            <a:r>
              <a:rPr lang="en-US" dirty="0" smtClean="0"/>
              <a:t>&gt;‘:0, ‘&lt;start</a:t>
            </a:r>
            <a:r>
              <a:rPr lang="en-US" dirty="0"/>
              <a:t>&gt;': 1, 'the': 2, 'cat': 3, 'sat': 4, 'on': 5, 'mat': 6, '&lt;end&gt;': 7, 'dog': 8, 'ate': 9, 'my': 10, </a:t>
            </a:r>
            <a:r>
              <a:rPr lang="en-US" dirty="0" smtClean="0"/>
              <a:t>‘food': </a:t>
            </a:r>
            <a:r>
              <a:rPr lang="en-US" dirty="0"/>
              <a:t>11</a:t>
            </a:r>
            <a:r>
              <a:rPr lang="en-US" dirty="0" smtClean="0"/>
              <a:t>}</a:t>
            </a:r>
          </a:p>
          <a:p>
            <a:pPr marL="0" indent="0">
              <a:buNone/>
            </a:pPr>
            <a:r>
              <a:rPr lang="en-US" dirty="0" smtClean="0"/>
              <a:t>Then the one-hot encoding of  &lt;</a:t>
            </a:r>
            <a:r>
              <a:rPr lang="en-US" dirty="0"/>
              <a:t>start&gt; </a:t>
            </a:r>
            <a:r>
              <a:rPr lang="en-US" dirty="0" smtClean="0"/>
              <a:t>the dog ate my food</a:t>
            </a:r>
            <a:r>
              <a:rPr lang="en-US" dirty="0"/>
              <a:t> &lt;end&gt;',</a:t>
            </a:r>
            <a:r>
              <a:rPr lang="en-US" dirty="0" smtClean="0"/>
              <a:t> would  be a tensor as follows:</a:t>
            </a:r>
          </a:p>
          <a:p>
            <a:pPr marL="0" indent="0">
              <a:spcBef>
                <a:spcPts val="0"/>
              </a:spcBef>
              <a:buNone/>
            </a:pPr>
            <a:r>
              <a:rPr lang="en-US" sz="1600" dirty="0" smtClean="0"/>
              <a:t>[</a:t>
            </a:r>
          </a:p>
          <a:p>
            <a:pPr marL="0" indent="0">
              <a:spcBef>
                <a:spcPts val="0"/>
              </a:spcBef>
              <a:buNone/>
            </a:pPr>
            <a:r>
              <a:rPr lang="en-US" sz="1600" dirty="0" smtClean="0"/>
              <a:t>  [0 1 0 0 0 0 0 0 0 0 0 0] </a:t>
            </a:r>
          </a:p>
          <a:p>
            <a:pPr marL="0" indent="0">
              <a:spcBef>
                <a:spcPts val="0"/>
              </a:spcBef>
              <a:buNone/>
            </a:pPr>
            <a:r>
              <a:rPr lang="en-US" sz="1600" dirty="0" smtClean="0"/>
              <a:t>  [0 0 1 0 0 0 0 0 0 0 0 0]</a:t>
            </a:r>
          </a:p>
          <a:p>
            <a:pPr marL="0" indent="0">
              <a:spcBef>
                <a:spcPts val="0"/>
              </a:spcBef>
              <a:buNone/>
            </a:pPr>
            <a:r>
              <a:rPr lang="en-US" sz="1600" dirty="0" smtClean="0"/>
              <a:t>  [0 0 0 0 0 0 0 0 1 0 0 0] </a:t>
            </a:r>
          </a:p>
          <a:p>
            <a:pPr marL="0" indent="0">
              <a:spcBef>
                <a:spcPts val="0"/>
              </a:spcBef>
              <a:buNone/>
            </a:pPr>
            <a:r>
              <a:rPr lang="en-US" sz="1600" dirty="0" smtClean="0"/>
              <a:t>  [0 0 0 0 0 0 0 0 0 1 0 0]</a:t>
            </a:r>
          </a:p>
          <a:p>
            <a:pPr marL="0" indent="0">
              <a:spcBef>
                <a:spcPts val="0"/>
              </a:spcBef>
              <a:buNone/>
            </a:pPr>
            <a:r>
              <a:rPr lang="en-US" sz="1600" dirty="0" smtClean="0"/>
              <a:t>  [0 0 0 0 0 0 0 0 0 0 1 0] </a:t>
            </a:r>
          </a:p>
          <a:p>
            <a:pPr marL="0" indent="0">
              <a:spcBef>
                <a:spcPts val="0"/>
              </a:spcBef>
              <a:buNone/>
            </a:pPr>
            <a:r>
              <a:rPr lang="en-US" sz="1600" dirty="0" smtClean="0"/>
              <a:t>  [</a:t>
            </a:r>
            <a:r>
              <a:rPr lang="en-US" sz="1600" dirty="0"/>
              <a:t>0 0 0 0 0 0 0 0 0 0 </a:t>
            </a:r>
            <a:r>
              <a:rPr lang="en-US" sz="1600" dirty="0" smtClean="0"/>
              <a:t>0 1]</a:t>
            </a:r>
          </a:p>
          <a:p>
            <a:pPr marL="0" indent="0">
              <a:spcBef>
                <a:spcPts val="0"/>
              </a:spcBef>
              <a:buNone/>
            </a:pPr>
            <a:r>
              <a:rPr lang="en-US" sz="1600" dirty="0" smtClean="0"/>
              <a:t>  [0 0 0 0 0 0 0 1 0 0 0 0]</a:t>
            </a:r>
          </a:p>
          <a:p>
            <a:pPr marL="0" indent="0">
              <a:spcBef>
                <a:spcPts val="0"/>
              </a:spcBef>
              <a:buNone/>
            </a:pPr>
            <a:r>
              <a:rPr lang="en-US" sz="1600" dirty="0" smtClean="0"/>
              <a:t>]</a:t>
            </a:r>
            <a:endParaRPr lang="en-US" sz="1600" dirty="0"/>
          </a:p>
        </p:txBody>
      </p:sp>
      <p:cxnSp>
        <p:nvCxnSpPr>
          <p:cNvPr id="8" name="Straight Arrow Connector 7"/>
          <p:cNvCxnSpPr/>
          <p:nvPr/>
        </p:nvCxnSpPr>
        <p:spPr>
          <a:xfrm>
            <a:off x="2643003" y="4870208"/>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481750" y="4685661"/>
            <a:ext cx="2571153"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Binary vector for “&lt;start</a:t>
            </a:r>
            <a:r>
              <a:rPr lang="en-US" sz="1600" dirty="0" smtClean="0"/>
              <a:t>&gt;” </a:t>
            </a:r>
            <a:endParaRPr lang="en-US" sz="1600" dirty="0"/>
          </a:p>
        </p:txBody>
      </p:sp>
      <p:cxnSp>
        <p:nvCxnSpPr>
          <p:cNvPr id="14" name="Straight Arrow Connector 13"/>
          <p:cNvCxnSpPr/>
          <p:nvPr/>
        </p:nvCxnSpPr>
        <p:spPr>
          <a:xfrm>
            <a:off x="2552131" y="5123434"/>
            <a:ext cx="994509" cy="13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90727" y="4933361"/>
            <a:ext cx="2591928"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word “the”</a:t>
            </a:r>
          </a:p>
        </p:txBody>
      </p:sp>
      <p:cxnSp>
        <p:nvCxnSpPr>
          <p:cNvPr id="16" name="Straight Arrow Connector 15"/>
          <p:cNvCxnSpPr/>
          <p:nvPr/>
        </p:nvCxnSpPr>
        <p:spPr>
          <a:xfrm>
            <a:off x="2643003" y="5365650"/>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24106" y="5182703"/>
            <a:ext cx="2628797"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word </a:t>
            </a:r>
            <a:r>
              <a:rPr lang="en-US" dirty="0" smtClean="0"/>
              <a:t>“dog”</a:t>
            </a:r>
            <a:endParaRPr lang="en-US" dirty="0"/>
          </a:p>
        </p:txBody>
      </p:sp>
      <p:cxnSp>
        <p:nvCxnSpPr>
          <p:cNvPr id="19" name="Straight Arrow Connector 18"/>
          <p:cNvCxnSpPr/>
          <p:nvPr/>
        </p:nvCxnSpPr>
        <p:spPr>
          <a:xfrm>
            <a:off x="2643003" y="5578313"/>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07275" y="5395696"/>
            <a:ext cx="2577500"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word </a:t>
            </a:r>
            <a:r>
              <a:rPr lang="en-US" dirty="0" smtClean="0"/>
              <a:t>“ate”</a:t>
            </a:r>
            <a:endParaRPr lang="en-US" dirty="0"/>
          </a:p>
        </p:txBody>
      </p:sp>
      <p:cxnSp>
        <p:nvCxnSpPr>
          <p:cNvPr id="21" name="Straight Arrow Connector 20"/>
          <p:cNvCxnSpPr/>
          <p:nvPr/>
        </p:nvCxnSpPr>
        <p:spPr>
          <a:xfrm>
            <a:off x="2605833" y="5789535"/>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406334" y="5618475"/>
            <a:ext cx="2563843"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word </a:t>
            </a:r>
            <a:r>
              <a:rPr lang="en-US" dirty="0" smtClean="0"/>
              <a:t>“my”</a:t>
            </a:r>
            <a:endParaRPr lang="en-US" dirty="0"/>
          </a:p>
        </p:txBody>
      </p:sp>
      <p:cxnSp>
        <p:nvCxnSpPr>
          <p:cNvPr id="23" name="Straight Arrow Connector 22"/>
          <p:cNvCxnSpPr/>
          <p:nvPr/>
        </p:nvCxnSpPr>
        <p:spPr>
          <a:xfrm>
            <a:off x="2643003" y="6027308"/>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34815" y="5858031"/>
            <a:ext cx="2703753"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word </a:t>
            </a:r>
            <a:r>
              <a:rPr lang="en-US" dirty="0" smtClean="0"/>
              <a:t>“food”</a:t>
            </a:r>
            <a:endParaRPr lang="en-US" dirty="0"/>
          </a:p>
        </p:txBody>
      </p:sp>
      <p:cxnSp>
        <p:nvCxnSpPr>
          <p:cNvPr id="25" name="Straight Arrow Connector 24"/>
          <p:cNvCxnSpPr/>
          <p:nvPr/>
        </p:nvCxnSpPr>
        <p:spPr>
          <a:xfrm>
            <a:off x="2634314" y="6272890"/>
            <a:ext cx="789792" cy="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4106" y="6103613"/>
            <a:ext cx="2214068" cy="33855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none" rtlCol="0">
            <a:spAutoFit/>
          </a:bodyPr>
          <a:lstStyle>
            <a:defPPr>
              <a:defRPr lang="en-US"/>
            </a:defPPr>
            <a:lvl1pPr>
              <a:defRPr sz="1600"/>
            </a:lvl1pPr>
          </a:lstStyle>
          <a:p>
            <a:r>
              <a:rPr lang="en-US" dirty="0"/>
              <a:t>Binary vector for </a:t>
            </a:r>
            <a:r>
              <a:rPr lang="en-US" dirty="0" smtClean="0"/>
              <a:t>&lt;end&gt;</a:t>
            </a:r>
            <a:endParaRPr lang="en-US" dirty="0"/>
          </a:p>
        </p:txBody>
      </p:sp>
    </p:spTree>
    <p:extLst>
      <p:ext uri="{BB962C8B-B14F-4D97-AF65-F5344CB8AC3E}">
        <p14:creationId xmlns:p14="http://schemas.microsoft.com/office/powerpoint/2010/main" val="2005721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962" y="433750"/>
            <a:ext cx="7729728" cy="672379"/>
          </a:xfrm>
        </p:spPr>
        <p:txBody>
          <a:bodyPr>
            <a:normAutofit fontScale="90000"/>
          </a:bodyPr>
          <a:lstStyle/>
          <a:p>
            <a:r>
              <a:rPr lang="en-US" dirty="0" smtClean="0"/>
              <a:t>Word </a:t>
            </a:r>
            <a:r>
              <a:rPr lang="en-US" dirty="0" err="1" smtClean="0"/>
              <a:t>Embeddings</a:t>
            </a:r>
            <a:endParaRPr lang="en-US" dirty="0"/>
          </a:p>
        </p:txBody>
      </p:sp>
      <p:sp>
        <p:nvSpPr>
          <p:cNvPr id="3" name="Content Placeholder 2"/>
          <p:cNvSpPr>
            <a:spLocks noGrp="1"/>
          </p:cNvSpPr>
          <p:nvPr>
            <p:ph idx="1"/>
          </p:nvPr>
        </p:nvSpPr>
        <p:spPr>
          <a:xfrm>
            <a:off x="383459" y="1310689"/>
            <a:ext cx="6386052" cy="4588666"/>
          </a:xfrm>
        </p:spPr>
        <p:txBody>
          <a:bodyPr>
            <a:normAutofit fontScale="92500" lnSpcReduction="20000"/>
          </a:bodyPr>
          <a:lstStyle/>
          <a:p>
            <a:r>
              <a:rPr lang="en-US" dirty="0"/>
              <a:t>Although one-hot word vectors are easy to construct, they are usually not a good choice. </a:t>
            </a:r>
            <a:r>
              <a:rPr lang="en-US" dirty="0" smtClean="0"/>
              <a:t> For two reasons:</a:t>
            </a:r>
          </a:p>
          <a:p>
            <a:pPr lvl="1"/>
            <a:r>
              <a:rPr lang="en-US" dirty="0"/>
              <a:t>the vectors obtained through </a:t>
            </a:r>
            <a:r>
              <a:rPr lang="en-US" dirty="0" smtClean="0"/>
              <a:t>one-hot encoding </a:t>
            </a:r>
            <a:r>
              <a:rPr lang="en-US" dirty="0"/>
              <a:t>are binary, sparse (mostly made of zeros), and very high-dimensional (</a:t>
            </a:r>
            <a:r>
              <a:rPr lang="en-US" dirty="0" smtClean="0"/>
              <a:t>same dimensionality </a:t>
            </a:r>
            <a:r>
              <a:rPr lang="en-US" dirty="0"/>
              <a:t>as the number of words in the vocabulary</a:t>
            </a:r>
            <a:r>
              <a:rPr lang="en-US" dirty="0" smtClean="0"/>
              <a:t>)</a:t>
            </a:r>
          </a:p>
          <a:p>
            <a:pPr lvl="1"/>
            <a:r>
              <a:rPr lang="en-US" dirty="0" smtClean="0"/>
              <a:t>One-hot-encoding cannot express the similarity between words. </a:t>
            </a:r>
          </a:p>
          <a:p>
            <a:pPr lvl="2"/>
            <a:r>
              <a:rPr lang="en-US" dirty="0" smtClean="0"/>
              <a:t>The one-hot vector of  “cat” is as much similar to  the one-hot vector of  “dog” as it is to the one hot vector of  “TV”</a:t>
            </a:r>
          </a:p>
          <a:p>
            <a:r>
              <a:rPr lang="en-US" dirty="0"/>
              <a:t>word </a:t>
            </a:r>
            <a:r>
              <a:rPr lang="en-US" dirty="0" err="1"/>
              <a:t>embeddings</a:t>
            </a:r>
            <a:r>
              <a:rPr lang="en-US" dirty="0"/>
              <a:t> are </a:t>
            </a:r>
            <a:r>
              <a:rPr lang="en-US" dirty="0" smtClean="0"/>
              <a:t>low dimensional floating-point </a:t>
            </a:r>
            <a:r>
              <a:rPr lang="en-US" dirty="0"/>
              <a:t>vectors (that is, dense </a:t>
            </a:r>
            <a:r>
              <a:rPr lang="en-US" dirty="0" smtClean="0"/>
              <a:t>vectors as </a:t>
            </a:r>
            <a:r>
              <a:rPr lang="en-US" dirty="0"/>
              <a:t>opposed to sparse vectors</a:t>
            </a:r>
            <a:r>
              <a:rPr lang="en-US" dirty="0" smtClean="0"/>
              <a:t>)</a:t>
            </a:r>
          </a:p>
          <a:p>
            <a:r>
              <a:rPr lang="en-US" dirty="0"/>
              <a:t>Unlike the word vectors obtained via one-hot encoding, </a:t>
            </a:r>
            <a:r>
              <a:rPr lang="en-US" dirty="0" smtClean="0"/>
              <a:t>word </a:t>
            </a:r>
            <a:r>
              <a:rPr lang="en-US" dirty="0" err="1" smtClean="0"/>
              <a:t>embeddings</a:t>
            </a:r>
            <a:r>
              <a:rPr lang="en-US" dirty="0" smtClean="0"/>
              <a:t> </a:t>
            </a:r>
            <a:r>
              <a:rPr lang="en-US" dirty="0"/>
              <a:t>are learned from data. </a:t>
            </a:r>
            <a:endParaRPr lang="en-US" dirty="0" smtClean="0"/>
          </a:p>
          <a:p>
            <a:r>
              <a:rPr lang="en-US" dirty="0" smtClean="0"/>
              <a:t>Word </a:t>
            </a:r>
            <a:r>
              <a:rPr lang="en-US" dirty="0" err="1" smtClean="0"/>
              <a:t>embeddings</a:t>
            </a:r>
            <a:r>
              <a:rPr lang="en-US" dirty="0" smtClean="0"/>
              <a:t> pack more information into far fewer </a:t>
            </a:r>
            <a:r>
              <a:rPr lang="en-US" dirty="0" smtClean="0"/>
              <a:t>dimensions</a:t>
            </a:r>
            <a:endParaRPr lang="en-US" dirty="0" smtClean="0"/>
          </a:p>
          <a:p>
            <a:r>
              <a:rPr lang="en-US" dirty="0" smtClean="0"/>
              <a:t>It’s </a:t>
            </a:r>
            <a:r>
              <a:rPr lang="en-US" dirty="0"/>
              <a:t>common to see word </a:t>
            </a:r>
            <a:r>
              <a:rPr lang="en-US" dirty="0" err="1"/>
              <a:t>embeddings</a:t>
            </a:r>
            <a:r>
              <a:rPr lang="en-US" dirty="0"/>
              <a:t> that </a:t>
            </a:r>
            <a:r>
              <a:rPr lang="en-US" dirty="0" smtClean="0"/>
              <a:t>are 256-dimensional</a:t>
            </a:r>
            <a:r>
              <a:rPr lang="en-US" dirty="0"/>
              <a:t>, 512-dimensional, or </a:t>
            </a:r>
            <a:r>
              <a:rPr lang="en-US" dirty="0" smtClean="0"/>
              <a:t>1024-dimensional </a:t>
            </a:r>
            <a:r>
              <a:rPr lang="en-US" dirty="0"/>
              <a:t>when dealing with very </a:t>
            </a:r>
            <a:r>
              <a:rPr lang="en-US" dirty="0" smtClean="0"/>
              <a:t>large vocabularies whereas </a:t>
            </a:r>
            <a:r>
              <a:rPr lang="en-US" dirty="0"/>
              <a:t>one-hot encoding words generally leads to </a:t>
            </a:r>
            <a:r>
              <a:rPr lang="en-US" dirty="0" smtClean="0"/>
              <a:t>vectors that </a:t>
            </a:r>
            <a:r>
              <a:rPr lang="en-US" dirty="0"/>
              <a:t>are 20,000-dimensional or greater (capturing a vocabulary of 20,000 tokens, </a:t>
            </a:r>
            <a:r>
              <a:rPr lang="en-US" dirty="0" smtClean="0"/>
              <a:t>in this </a:t>
            </a:r>
            <a:r>
              <a:rPr lang="en-US" dirty="0"/>
              <a:t>case)</a:t>
            </a:r>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7163187" y="1327355"/>
            <a:ext cx="4209006" cy="4572000"/>
          </a:xfrm>
          <a:prstGeom prst="rect">
            <a:avLst/>
          </a:prstGeom>
        </p:spPr>
      </p:pic>
      <p:sp>
        <p:nvSpPr>
          <p:cNvPr id="5" name="TextBox 4"/>
          <p:cNvSpPr txBox="1"/>
          <p:nvPr/>
        </p:nvSpPr>
        <p:spPr>
          <a:xfrm>
            <a:off x="7312952" y="5899355"/>
            <a:ext cx="3808158" cy="276999"/>
          </a:xfrm>
          <a:prstGeom prst="rect">
            <a:avLst/>
          </a:prstGeom>
          <a:noFill/>
        </p:spPr>
        <p:txBody>
          <a:bodyPr wrap="none" rtlCol="0">
            <a:spAutoFit/>
          </a:bodyPr>
          <a:lstStyle/>
          <a:p>
            <a:r>
              <a:rPr lang="en-US" sz="1200" dirty="0" smtClean="0"/>
              <a:t>Source: deep learning with python, Francois </a:t>
            </a:r>
            <a:r>
              <a:rPr lang="en-US" sz="1200" dirty="0" err="1" smtClean="0"/>
              <a:t>Chollet,fig</a:t>
            </a:r>
            <a:r>
              <a:rPr lang="en-US" sz="1200" dirty="0" smtClean="0"/>
              <a:t>. 6.2</a:t>
            </a:r>
            <a:endParaRPr lang="en-US" sz="1200" dirty="0"/>
          </a:p>
        </p:txBody>
      </p:sp>
    </p:spTree>
    <p:extLst>
      <p:ext uri="{BB962C8B-B14F-4D97-AF65-F5344CB8AC3E}">
        <p14:creationId xmlns:p14="http://schemas.microsoft.com/office/powerpoint/2010/main" val="4087765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16" y="419001"/>
            <a:ext cx="7729728" cy="716625"/>
          </a:xfrm>
        </p:spPr>
        <p:txBody>
          <a:bodyPr>
            <a:normAutofit fontScale="90000"/>
          </a:bodyPr>
          <a:lstStyle/>
          <a:p>
            <a:r>
              <a:rPr lang="en-US" dirty="0" smtClean="0"/>
              <a:t>Properties of Word </a:t>
            </a:r>
            <a:r>
              <a:rPr lang="en-US" dirty="0" err="1" smtClean="0"/>
              <a:t>Embeddings</a:t>
            </a:r>
            <a:endParaRPr lang="en-US" dirty="0"/>
          </a:p>
        </p:txBody>
      </p:sp>
      <p:sp>
        <p:nvSpPr>
          <p:cNvPr id="3" name="Content Placeholder 2"/>
          <p:cNvSpPr>
            <a:spLocks noGrp="1"/>
          </p:cNvSpPr>
          <p:nvPr>
            <p:ph idx="1"/>
          </p:nvPr>
        </p:nvSpPr>
        <p:spPr>
          <a:xfrm>
            <a:off x="707923" y="1474839"/>
            <a:ext cx="8775290" cy="4870618"/>
          </a:xfrm>
        </p:spPr>
        <p:txBody>
          <a:bodyPr>
            <a:normAutofit/>
          </a:bodyPr>
          <a:lstStyle/>
          <a:p>
            <a:r>
              <a:rPr lang="en-US" dirty="0" smtClean="0"/>
              <a:t>Ideally, the </a:t>
            </a:r>
            <a:r>
              <a:rPr lang="en-US" dirty="0"/>
              <a:t>geometric relationships between </a:t>
            </a:r>
            <a:r>
              <a:rPr lang="en-US" dirty="0" smtClean="0"/>
              <a:t>word embedding vectors should </a:t>
            </a:r>
            <a:r>
              <a:rPr lang="en-US" dirty="0"/>
              <a:t> </a:t>
            </a:r>
            <a:r>
              <a:rPr lang="en-US" dirty="0" smtClean="0"/>
              <a:t>reflect </a:t>
            </a:r>
            <a:r>
              <a:rPr lang="en-US" dirty="0"/>
              <a:t>the semantic relationships between these </a:t>
            </a:r>
            <a:r>
              <a:rPr lang="en-US" dirty="0" smtClean="0"/>
              <a:t>words</a:t>
            </a:r>
          </a:p>
          <a:p>
            <a:pPr lvl="1"/>
            <a:r>
              <a:rPr lang="en-US" dirty="0" smtClean="0"/>
              <a:t>In general one would expect that the geometric distance ( such as </a:t>
            </a:r>
            <a:r>
              <a:rPr lang="en-US" dirty="0" smtClean="0"/>
              <a:t>Euclidean </a:t>
            </a:r>
            <a:r>
              <a:rPr lang="en-US" dirty="0" smtClean="0"/>
              <a:t>distance) between two words to relate to their semantic distance. For instance, the embedding vector for the word “dog” to be closer to the embedding vector for the word “cat” than the word “TV”</a:t>
            </a:r>
          </a:p>
          <a:p>
            <a:r>
              <a:rPr lang="en-US" dirty="0"/>
              <a:t>In addition to distance, </a:t>
            </a:r>
            <a:r>
              <a:rPr lang="en-US" dirty="0" smtClean="0"/>
              <a:t>semantic relationship between words can be modeled as geometric transformation of their embedding vectors.	</a:t>
            </a:r>
          </a:p>
          <a:p>
            <a:pPr lvl="1"/>
            <a:r>
              <a:rPr lang="en-US" dirty="0" smtClean="0"/>
              <a:t>For instance, here is a toy example of </a:t>
            </a:r>
            <a:r>
              <a:rPr lang="en-US" dirty="0"/>
              <a:t>four words </a:t>
            </a:r>
            <a:r>
              <a:rPr lang="en-US" dirty="0" smtClean="0"/>
              <a:t>embedded </a:t>
            </a:r>
            <a:r>
              <a:rPr lang="en-US" dirty="0"/>
              <a:t>on a 2D </a:t>
            </a:r>
            <a:r>
              <a:rPr lang="en-US" dirty="0" smtClean="0"/>
              <a:t>plane: </a:t>
            </a:r>
            <a:r>
              <a:rPr lang="en-US" i="1" dirty="0" smtClean="0"/>
              <a:t>cat</a:t>
            </a:r>
            <a:r>
              <a:rPr lang="en-US" dirty="0"/>
              <a:t>, </a:t>
            </a:r>
            <a:r>
              <a:rPr lang="en-US" i="1" dirty="0"/>
              <a:t>dog</a:t>
            </a:r>
            <a:r>
              <a:rPr lang="en-US" dirty="0"/>
              <a:t>, </a:t>
            </a:r>
            <a:r>
              <a:rPr lang="en-US" i="1" dirty="0"/>
              <a:t>wolf</a:t>
            </a:r>
            <a:r>
              <a:rPr lang="en-US" dirty="0"/>
              <a:t>, and </a:t>
            </a:r>
            <a:r>
              <a:rPr lang="en-US" i="1" dirty="0" smtClean="0"/>
              <a:t>tiger</a:t>
            </a:r>
            <a:r>
              <a:rPr lang="en-US" dirty="0" smtClean="0"/>
              <a:t>.</a:t>
            </a:r>
          </a:p>
          <a:p>
            <a:pPr lvl="1"/>
            <a:r>
              <a:rPr lang="en-US" dirty="0" smtClean="0"/>
              <a:t>With </a:t>
            </a:r>
            <a:r>
              <a:rPr lang="en-US" dirty="0"/>
              <a:t>the vector representations </a:t>
            </a:r>
            <a:r>
              <a:rPr lang="en-US" dirty="0" smtClean="0"/>
              <a:t>shown </a:t>
            </a:r>
            <a:r>
              <a:rPr lang="en-US" dirty="0"/>
              <a:t>here, some semantic relationships between </a:t>
            </a:r>
            <a:r>
              <a:rPr lang="en-US" dirty="0" smtClean="0"/>
              <a:t>these words </a:t>
            </a:r>
            <a:r>
              <a:rPr lang="en-US" dirty="0"/>
              <a:t>can be encoded as geometric transformations</a:t>
            </a:r>
            <a:r>
              <a:rPr lang="en-US" dirty="0" smtClean="0"/>
              <a:t>.</a:t>
            </a:r>
          </a:p>
          <a:p>
            <a:pPr lvl="1"/>
            <a:r>
              <a:rPr lang="en-US" dirty="0" smtClean="0"/>
              <a:t>For instance</a:t>
            </a:r>
            <a:r>
              <a:rPr lang="en-US" dirty="0"/>
              <a:t>, the same vector allows us to go from </a:t>
            </a:r>
            <a:r>
              <a:rPr lang="en-US" i="1" dirty="0"/>
              <a:t>cat </a:t>
            </a:r>
            <a:r>
              <a:rPr lang="en-US" dirty="0"/>
              <a:t>to </a:t>
            </a:r>
            <a:r>
              <a:rPr lang="en-US" i="1" dirty="0" smtClean="0"/>
              <a:t>tiger </a:t>
            </a:r>
            <a:r>
              <a:rPr lang="en-US" dirty="0" smtClean="0"/>
              <a:t>and </a:t>
            </a:r>
            <a:r>
              <a:rPr lang="en-US" dirty="0"/>
              <a:t>from </a:t>
            </a:r>
            <a:r>
              <a:rPr lang="en-US" i="1" dirty="0"/>
              <a:t>dog </a:t>
            </a:r>
            <a:r>
              <a:rPr lang="en-US" dirty="0"/>
              <a:t>to </a:t>
            </a:r>
            <a:r>
              <a:rPr lang="en-US" i="1" dirty="0"/>
              <a:t>wolf </a:t>
            </a:r>
            <a:r>
              <a:rPr lang="en-US" dirty="0" smtClean="0"/>
              <a:t>: That is:</a:t>
            </a:r>
          </a:p>
          <a:p>
            <a:pPr marL="228600" lvl="1" indent="0">
              <a:buNone/>
            </a:pPr>
            <a:r>
              <a:rPr lang="en-US" dirty="0"/>
              <a:t>	</a:t>
            </a:r>
            <a:r>
              <a:rPr lang="en-US" dirty="0" smtClean="0"/>
              <a:t>wolf – dog= tiger -cat</a:t>
            </a:r>
          </a:p>
          <a:p>
            <a:r>
              <a:rPr lang="en-US" dirty="0" smtClean="0">
                <a:hlinkClick r:id="rId2"/>
              </a:rPr>
              <a:t>Here is a website </a:t>
            </a:r>
            <a:r>
              <a:rPr lang="en-US" dirty="0" smtClean="0"/>
              <a:t> where you can play around with embedding vectors for different words and explore their relationship ( the embedding </a:t>
            </a:r>
            <a:r>
              <a:rPr lang="en-US" dirty="0" smtClean="0"/>
              <a:t>vectors here </a:t>
            </a:r>
            <a:r>
              <a:rPr lang="en-US" dirty="0" smtClean="0"/>
              <a:t>are </a:t>
            </a:r>
            <a:r>
              <a:rPr lang="en-US" dirty="0" smtClean="0"/>
              <a:t>pre-computed </a:t>
            </a:r>
            <a:r>
              <a:rPr lang="en-US" dirty="0" smtClean="0"/>
              <a:t>large corpora such as Wikipedia)</a:t>
            </a:r>
          </a:p>
        </p:txBody>
      </p:sp>
      <p:pic>
        <p:nvPicPr>
          <p:cNvPr id="4" name="Picture 3"/>
          <p:cNvPicPr>
            <a:picLocks noChangeAspect="1"/>
          </p:cNvPicPr>
          <p:nvPr/>
        </p:nvPicPr>
        <p:blipFill>
          <a:blip r:embed="rId3"/>
          <a:stretch>
            <a:fillRect/>
          </a:stretch>
        </p:blipFill>
        <p:spPr>
          <a:xfrm>
            <a:off x="9878192" y="3686175"/>
            <a:ext cx="1891020" cy="1907114"/>
          </a:xfrm>
          <a:prstGeom prst="rect">
            <a:avLst/>
          </a:prstGeom>
        </p:spPr>
      </p:pic>
      <p:sp>
        <p:nvSpPr>
          <p:cNvPr id="5" name="TextBox 4"/>
          <p:cNvSpPr txBox="1"/>
          <p:nvPr/>
        </p:nvSpPr>
        <p:spPr>
          <a:xfrm>
            <a:off x="9643699" y="5593289"/>
            <a:ext cx="2031325" cy="400110"/>
          </a:xfrm>
          <a:prstGeom prst="rect">
            <a:avLst/>
          </a:prstGeom>
          <a:noFill/>
        </p:spPr>
        <p:txBody>
          <a:bodyPr wrap="none" rtlCol="0">
            <a:spAutoFit/>
          </a:bodyPr>
          <a:lstStyle/>
          <a:p>
            <a:r>
              <a:rPr lang="en-US" sz="1000" dirty="0" smtClean="0"/>
              <a:t>Source: deep learning with python, </a:t>
            </a:r>
          </a:p>
          <a:p>
            <a:r>
              <a:rPr lang="en-US" sz="1000" dirty="0" smtClean="0"/>
              <a:t>Francois </a:t>
            </a:r>
            <a:r>
              <a:rPr lang="en-US" sz="1000" dirty="0" err="1" smtClean="0"/>
              <a:t>Chollet,fig</a:t>
            </a:r>
            <a:r>
              <a:rPr lang="en-US" sz="1000" dirty="0" smtClean="0"/>
              <a:t>. 6.2</a:t>
            </a:r>
            <a:endParaRPr lang="en-US" sz="1000" dirty="0"/>
          </a:p>
        </p:txBody>
      </p:sp>
      <p:cxnSp>
        <p:nvCxnSpPr>
          <p:cNvPr id="9" name="Straight Arrow Connector 8"/>
          <p:cNvCxnSpPr/>
          <p:nvPr/>
        </p:nvCxnSpPr>
        <p:spPr>
          <a:xfrm flipV="1">
            <a:off x="10707329" y="4262284"/>
            <a:ext cx="0" cy="5456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1066206" y="4429432"/>
            <a:ext cx="0" cy="5456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3358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920446"/>
            <a:ext cx="7729728" cy="1188720"/>
          </a:xfrm>
        </p:spPr>
        <p:txBody>
          <a:bodyPr/>
          <a:lstStyle/>
          <a:p>
            <a:r>
              <a:rPr lang="en-US" dirty="0" smtClean="0"/>
              <a:t>Obtaining word </a:t>
            </a:r>
            <a:r>
              <a:rPr lang="en-US" dirty="0" err="1" smtClean="0"/>
              <a:t>embeddings</a:t>
            </a:r>
            <a:endParaRPr lang="en-US" dirty="0"/>
          </a:p>
        </p:txBody>
      </p:sp>
      <p:sp>
        <p:nvSpPr>
          <p:cNvPr id="3" name="Content Placeholder 2"/>
          <p:cNvSpPr>
            <a:spLocks noGrp="1"/>
          </p:cNvSpPr>
          <p:nvPr>
            <p:ph idx="1"/>
          </p:nvPr>
        </p:nvSpPr>
        <p:spPr>
          <a:xfrm>
            <a:off x="675968" y="2448233"/>
            <a:ext cx="10840064" cy="3878824"/>
          </a:xfrm>
        </p:spPr>
        <p:txBody>
          <a:bodyPr/>
          <a:lstStyle/>
          <a:p>
            <a:r>
              <a:rPr lang="en-US" dirty="0"/>
              <a:t>There are two ways to obtain word </a:t>
            </a:r>
            <a:r>
              <a:rPr lang="en-US" dirty="0" err="1"/>
              <a:t>embeddings</a:t>
            </a:r>
            <a:r>
              <a:rPr lang="en-US" dirty="0"/>
              <a:t>:</a:t>
            </a:r>
          </a:p>
          <a:p>
            <a:pPr marL="571500" lvl="1" indent="-342900">
              <a:buFont typeface="+mj-lt"/>
              <a:buAutoNum type="arabicPeriod"/>
            </a:pPr>
            <a:r>
              <a:rPr lang="en-US" dirty="0"/>
              <a:t>Learn word </a:t>
            </a:r>
            <a:r>
              <a:rPr lang="en-US" dirty="0" err="1"/>
              <a:t>embeddings</a:t>
            </a:r>
            <a:r>
              <a:rPr lang="en-US" dirty="0"/>
              <a:t> </a:t>
            </a:r>
            <a:r>
              <a:rPr lang="en-US" dirty="0" smtClean="0"/>
              <a:t>from scratch jointly </a:t>
            </a:r>
            <a:r>
              <a:rPr lang="en-US" dirty="0"/>
              <a:t>with the main task you care about (such as document classification or sentiment prediction).</a:t>
            </a:r>
          </a:p>
          <a:p>
            <a:pPr lvl="2"/>
            <a:r>
              <a:rPr lang="en-US" dirty="0"/>
              <a:t>In this setup, you start with random word vectors and then learn word vectors in the same way you learn the weights of a neural network</a:t>
            </a:r>
            <a:r>
              <a:rPr lang="en-US" dirty="0" smtClean="0"/>
              <a:t>.</a:t>
            </a:r>
          </a:p>
          <a:p>
            <a:pPr marL="457200" lvl="2" indent="0">
              <a:buNone/>
            </a:pPr>
            <a:endParaRPr lang="en-US" dirty="0"/>
          </a:p>
          <a:p>
            <a:pPr marL="571500" lvl="1" indent="-342900">
              <a:buFont typeface="+mj-lt"/>
              <a:buAutoNum type="arabicPeriod"/>
            </a:pPr>
            <a:r>
              <a:rPr lang="en-US" dirty="0"/>
              <a:t>Using pre-trained word </a:t>
            </a:r>
            <a:r>
              <a:rPr lang="en-US" dirty="0" err="1" smtClean="0"/>
              <a:t>embeddings</a:t>
            </a:r>
            <a:r>
              <a:rPr lang="en-US" dirty="0" smtClean="0"/>
              <a:t>  </a:t>
            </a:r>
          </a:p>
          <a:p>
            <a:pPr lvl="2"/>
            <a:r>
              <a:rPr lang="en-US" dirty="0" smtClean="0"/>
              <a:t>In this setup, you use word embedding vectors precomputed on a large corpus ( such as Wikipedia) and transfer it into your model (  The concept is similar to using </a:t>
            </a:r>
            <a:r>
              <a:rPr lang="en-US" dirty="0" smtClean="0"/>
              <a:t>pre-trained </a:t>
            </a:r>
            <a:r>
              <a:rPr lang="en-US" dirty="0" smtClean="0"/>
              <a:t>convolutional neural networks)</a:t>
            </a:r>
            <a:endParaRPr lang="en-US" dirty="0"/>
          </a:p>
        </p:txBody>
      </p:sp>
    </p:spTree>
    <p:extLst>
      <p:ext uri="{BB962C8B-B14F-4D97-AF65-F5344CB8AC3E}">
        <p14:creationId xmlns:p14="http://schemas.microsoft.com/office/powerpoint/2010/main" val="56493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491" y="419001"/>
            <a:ext cx="7729728" cy="864109"/>
          </a:xfrm>
        </p:spPr>
        <p:txBody>
          <a:bodyPr>
            <a:normAutofit fontScale="90000"/>
          </a:bodyPr>
          <a:lstStyle/>
          <a:p>
            <a:r>
              <a:rPr lang="en-US" dirty="0" smtClean="0"/>
              <a:t>Learning word </a:t>
            </a:r>
            <a:r>
              <a:rPr lang="en-US" dirty="0" err="1" smtClean="0"/>
              <a:t>embeddings</a:t>
            </a:r>
            <a:r>
              <a:rPr lang="en-US" dirty="0" smtClean="0"/>
              <a:t> from scratch jointly with the task at hand</a:t>
            </a:r>
            <a:endParaRPr lang="en-US" dirty="0"/>
          </a:p>
        </p:txBody>
      </p:sp>
      <p:sp>
        <p:nvSpPr>
          <p:cNvPr id="3" name="Content Placeholder 2"/>
          <p:cNvSpPr>
            <a:spLocks noGrp="1"/>
          </p:cNvSpPr>
          <p:nvPr>
            <p:ph idx="1"/>
          </p:nvPr>
        </p:nvSpPr>
        <p:spPr>
          <a:xfrm>
            <a:off x="235975" y="1659308"/>
            <a:ext cx="5663380" cy="4454011"/>
          </a:xfrm>
        </p:spPr>
        <p:txBody>
          <a:bodyPr>
            <a:normAutofit fontScale="92500" lnSpcReduction="20000"/>
          </a:bodyPr>
          <a:lstStyle/>
          <a:p>
            <a:r>
              <a:rPr lang="en-US" dirty="0" smtClean="0"/>
              <a:t>The goal of word embedding </a:t>
            </a:r>
            <a:r>
              <a:rPr lang="en-US" dirty="0"/>
              <a:t>is to map </a:t>
            </a:r>
            <a:r>
              <a:rPr lang="en-US" dirty="0" smtClean="0"/>
              <a:t>each word </a:t>
            </a:r>
            <a:r>
              <a:rPr lang="en-US" dirty="0"/>
              <a:t>to a dense </a:t>
            </a:r>
            <a:r>
              <a:rPr lang="en-US" dirty="0" smtClean="0"/>
              <a:t>vector</a:t>
            </a:r>
            <a:endParaRPr lang="en-US" dirty="0"/>
          </a:p>
          <a:p>
            <a:r>
              <a:rPr lang="en-US" dirty="0" smtClean="0"/>
              <a:t>We can accomplish this by using a fully connected layer on top of the one-hot-encoded word vector to extract features from it.   This layer is sometimes referred to as “</a:t>
            </a:r>
            <a:r>
              <a:rPr lang="en-US" i="1" dirty="0" smtClean="0"/>
              <a:t>embedding layer</a:t>
            </a:r>
            <a:r>
              <a:rPr lang="en-US" dirty="0" smtClean="0"/>
              <a:t>”</a:t>
            </a:r>
          </a:p>
          <a:p>
            <a:pPr lvl="1"/>
            <a:r>
              <a:rPr lang="en-US" dirty="0" smtClean="0"/>
              <a:t>The embedding layer typically don’t have an activation function or bias term</a:t>
            </a:r>
          </a:p>
          <a:p>
            <a:r>
              <a:rPr lang="en-US" dirty="0" smtClean="0"/>
              <a:t>This fully connected layer will contain much fewer neurons compared to the size of the input ( one-hot-encoded vector) forcing the network to learn a compressed representation of the input and extracting features from the one-hot input vector</a:t>
            </a:r>
          </a:p>
          <a:p>
            <a:r>
              <a:rPr lang="en-US" dirty="0" smtClean="0"/>
              <a:t>The </a:t>
            </a:r>
            <a:r>
              <a:rPr lang="en-US" dirty="0"/>
              <a:t>weights of this layer are learned </a:t>
            </a:r>
            <a:r>
              <a:rPr lang="en-US" dirty="0" smtClean="0"/>
              <a:t>jointly with other layers for the task at hand using backpropagation algorithm</a:t>
            </a:r>
          </a:p>
          <a:p>
            <a:r>
              <a:rPr lang="en-US" dirty="0" smtClean="0"/>
              <a:t>For each one-hot input vector representing a word in the vocabulary, the output of this fully connected layer gives the embedding vector for that word.</a:t>
            </a:r>
          </a:p>
          <a:p>
            <a:endParaRPr lang="en-US" b="1" dirty="0" smtClean="0"/>
          </a:p>
        </p:txBody>
      </p:sp>
      <p:pic>
        <p:nvPicPr>
          <p:cNvPr id="7" name="Picture 6"/>
          <p:cNvPicPr>
            <a:picLocks noChangeAspect="1"/>
          </p:cNvPicPr>
          <p:nvPr/>
        </p:nvPicPr>
        <p:blipFill>
          <a:blip r:embed="rId2"/>
          <a:stretch>
            <a:fillRect/>
          </a:stretch>
        </p:blipFill>
        <p:spPr>
          <a:xfrm>
            <a:off x="6005051" y="2391543"/>
            <a:ext cx="5498383" cy="3299030"/>
          </a:xfrm>
          <a:prstGeom prst="rect">
            <a:avLst/>
          </a:prstGeom>
        </p:spPr>
      </p:pic>
    </p:spTree>
    <p:extLst>
      <p:ext uri="{BB962C8B-B14F-4D97-AF65-F5344CB8AC3E}">
        <p14:creationId xmlns:p14="http://schemas.microsoft.com/office/powerpoint/2010/main" val="3619252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179" y="261306"/>
            <a:ext cx="7729728" cy="793770"/>
          </a:xfrm>
        </p:spPr>
        <p:txBody>
          <a:bodyPr/>
          <a:lstStyle/>
          <a:p>
            <a:r>
              <a:rPr lang="en-US" dirty="0" smtClean="0"/>
              <a:t>Embedding Matrix</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20504" y="1265682"/>
                <a:ext cx="11240086" cy="5486810"/>
              </a:xfrm>
            </p:spPr>
            <p:txBody>
              <a:bodyPr>
                <a:normAutofit/>
              </a:bodyPr>
              <a:lstStyle/>
              <a:p>
                <a:r>
                  <a:rPr lang="en-US" dirty="0" smtClean="0"/>
                  <a:t>The weight matrix of  the embedding layer has shape </a:t>
                </a:r>
                <a14:m>
                  <m:oMath xmlns:m="http://schemas.openxmlformats.org/officeDocument/2006/math">
                    <m:r>
                      <a:rPr lang="en-US" i="1">
                        <a:latin typeface="Cambria Math" panose="02040503050406030204" pitchFamily="18" charset="0"/>
                      </a:rPr>
                      <m:t>𝑛𝑒𝑢𝑟𝑜𝑛</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𝑣𝑜𝑐𝑎𝑏𝑢𝑙𝑎𝑟𝑦</m:t>
                    </m:r>
                    <m:r>
                      <a:rPr lang="en-US" i="1">
                        <a:latin typeface="Cambria Math" panose="02040503050406030204" pitchFamily="18" charset="0"/>
                      </a:rPr>
                      <m:t>.</m:t>
                    </m:r>
                  </m:oMath>
                </a14:m>
                <a:r>
                  <a:rPr lang="en-US" dirty="0"/>
                  <a:t> This matrix is sometimes referred to as </a:t>
                </a:r>
                <a:r>
                  <a:rPr lang="en-US" dirty="0" smtClean="0"/>
                  <a:t>an </a:t>
                </a:r>
                <a:r>
                  <a:rPr lang="en-US" i="1" dirty="0" smtClean="0"/>
                  <a:t>embedding </a:t>
                </a:r>
                <a:r>
                  <a:rPr lang="en-US" i="1" dirty="0"/>
                  <a:t>matrix.</a:t>
                </a:r>
                <a:endParaRPr lang="en-US" dirty="0"/>
              </a:p>
              <a:p>
                <a:pPr lvl="1"/>
                <a:r>
                  <a:rPr lang="en-US" dirty="0"/>
                  <a:t>For example if we have </a:t>
                </a:r>
                <a:r>
                  <a:rPr lang="en-US" dirty="0" smtClean="0"/>
                  <a:t>20K </a:t>
                </a:r>
                <a:r>
                  <a:rPr lang="en-US" dirty="0"/>
                  <a:t>unique words in our corpus and 300 neurons in the embedding layer then the embedding matrix is of dimension </a:t>
                </a:r>
                <a14:m>
                  <m:oMath xmlns:m="http://schemas.openxmlformats.org/officeDocument/2006/math">
                    <m:r>
                      <a:rPr lang="en-US" i="1">
                        <a:latin typeface="Cambria Math" panose="02040503050406030204" pitchFamily="18" charset="0"/>
                      </a:rPr>
                      <m:t>300</m:t>
                    </m:r>
                    <m:r>
                      <a:rPr lang="en-US" b="0" i="1" smtClean="0">
                        <a:latin typeface="Cambria Math" panose="02040503050406030204" pitchFamily="18" charset="0"/>
                      </a:rPr>
                      <m:t>×20</m:t>
                    </m:r>
                    <m:r>
                      <a:rPr lang="en-US" b="0" i="1" smtClean="0">
                        <a:latin typeface="Cambria Math" panose="02040503050406030204" pitchFamily="18" charset="0"/>
                      </a:rPr>
                      <m:t>𝐾</m:t>
                    </m:r>
                  </m:oMath>
                </a14:m>
                <a:r>
                  <a:rPr lang="en-US" dirty="0"/>
                  <a:t> </a:t>
                </a:r>
              </a:p>
              <a:p>
                <a:r>
                  <a:rPr lang="en-US" dirty="0"/>
                  <a:t>For every given one-hot input vector </a:t>
                </a:r>
                <a:r>
                  <a:rPr lang="en-US" b="1" dirty="0"/>
                  <a:t>x</a:t>
                </a:r>
                <a:r>
                  <a:rPr lang="en-US" dirty="0"/>
                  <a:t> where all elements are zero except for the </a:t>
                </a:r>
                <a:r>
                  <a:rPr lang="en-US" dirty="0" err="1"/>
                  <a:t>ith</a:t>
                </a:r>
                <a:r>
                  <a:rPr lang="en-US" dirty="0"/>
                  <a:t> element, the output of the embedding layer would be the </a:t>
                </a:r>
                <a:r>
                  <a:rPr lang="en-US" dirty="0" err="1"/>
                  <a:t>ith</a:t>
                </a:r>
                <a:r>
                  <a:rPr lang="en-US" dirty="0"/>
                  <a:t> column of the embedding </a:t>
                </a:r>
                <a:r>
                  <a:rPr lang="en-US" dirty="0" smtClean="0"/>
                  <a:t>matrix.</a:t>
                </a:r>
              </a:p>
              <a:p>
                <a:endParaRPr lang="en-US" dirty="0"/>
              </a:p>
              <a:p>
                <a:pPr marL="0" indent="0">
                  <a:buNone/>
                </a:pPr>
                <a:r>
                  <a:rPr lang="en-US" dirty="0"/>
                  <a:t>	</a:t>
                </a:r>
                <a:r>
                  <a:rPr lang="en-US" dirty="0" smtClean="0"/>
                  <a:t>embedding vector (x) = </a:t>
                </a:r>
                <a14:m>
                  <m:oMath xmlns:m="http://schemas.openxmlformats.org/officeDocument/2006/math">
                    <m:r>
                      <a:rPr lang="en-US" b="0" i="1" smtClean="0">
                        <a:latin typeface="Cambria Math" panose="02040503050406030204" pitchFamily="18" charset="0"/>
                      </a:rPr>
                      <m:t>𝑊</m:t>
                    </m:r>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smtClean="0">
                                <a:latin typeface="Cambria Math" panose="02040503050406030204" pitchFamily="18" charset="0"/>
                              </a:rPr>
                            </m:ctrlPr>
                          </m:eqArrPr>
                          <m:e>
                            <m:m>
                              <m:mPr>
                                <m:mcs>
                                  <m:mc>
                                    <m:mcPr>
                                      <m:count m:val="3"/>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𝑤</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𝑖</m:t>
                                            </m:r>
                                          </m:sub>
                                        </m:sSub>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𝑣</m:t>
                                            </m:r>
                                          </m:sub>
                                        </m:sSub>
                                      </m:e>
                                    </m:mr>
                                  </m:m>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21</m:t>
                                      </m:r>
                                    </m:sub>
                                  </m:sSub>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r>
                                              <a:rPr lang="en-US" b="0" i="1" smtClean="0">
                                                <a:latin typeface="Cambria Math" panose="02040503050406030204" pitchFamily="18" charset="0"/>
                                              </a:rPr>
                                              <m:t>𝑖</m:t>
                                            </m:r>
                                          </m:sub>
                                        </m:sSub>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r>
                                              <a:rPr lang="en-US" b="0" i="1" smtClean="0">
                                                <a:latin typeface="Cambria Math" panose="02040503050406030204" pitchFamily="18" charset="0"/>
                                              </a:rPr>
                                              <m:t>𝑛</m:t>
                                            </m:r>
                                          </m:sub>
                                        </m:sSub>
                                      </m:e>
                                    </m:mr>
                                  </m:m>
                                </m:e>
                              </m:mr>
                              <m:mr>
                                <m:e>
                                  <m:r>
                                    <a:rPr lang="en-US" b="0" i="1" smtClean="0">
                                      <a:latin typeface="Cambria Math" panose="02040503050406030204" pitchFamily="18" charset="0"/>
                                    </a:rPr>
                                    <m:t>…</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r>
                                          <a:rPr lang="en-US" b="0" i="1" smtClean="0">
                                            <a:latin typeface="Cambria Math" panose="02040503050406030204" pitchFamily="18" charset="0"/>
                                          </a:rPr>
                                          <m:t>… </m:t>
                                        </m:r>
                                      </m:e>
                                    </m:mr>
                                  </m:m>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r>
                                          <a:rPr lang="en-US" b="0" i="1" smtClean="0">
                                            <a:latin typeface="Cambria Math" panose="02040503050406030204" pitchFamily="18" charset="0"/>
                                          </a:rPr>
                                          <m:t>… </m:t>
                                        </m:r>
                                      </m:e>
                                    </m:mr>
                                  </m:m>
                                </m:e>
                              </m:mr>
                            </m:m>
                          </m:e>
                          <m:e>
                            <m:r>
                              <a:rPr lang="en-US" b="0" i="1" smtClean="0">
                                <a:latin typeface="Cambria Math" panose="02040503050406030204" pitchFamily="18" charset="0"/>
                              </a:rPr>
                              <m:t>..</m:t>
                            </m:r>
                          </m:e>
                          <m:e>
                            <m:m>
                              <m:mPr>
                                <m:mcs>
                                  <m:mc>
                                    <m:mcPr>
                                      <m:count m:val="3"/>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𝑤</m:t>
                                      </m:r>
                                    </m:e>
                                    <m:sub>
                                      <m:r>
                                        <a:rPr lang="en-US" b="0" i="1" smtClean="0">
                                          <a:latin typeface="Cambria Math" panose="02040503050406030204" pitchFamily="18" charset="0"/>
                                        </a:rPr>
                                        <m:t>𝑛</m:t>
                                      </m:r>
                                      <m:r>
                                        <m:rPr>
                                          <m:brk m:alnAt="7"/>
                                        </m:rPr>
                                        <a:rPr lang="en-US" b="0" i="1" smtClean="0">
                                          <a:latin typeface="Cambria Math" panose="02040503050406030204" pitchFamily="18" charset="0"/>
                                        </a:rPr>
                                        <m:t>1</m:t>
                                      </m:r>
                                    </m:sub>
                                  </m:sSub>
                                </m:e>
                                <m:e>
                                  <m:r>
                                    <a:rPr lang="en-US" b="0" i="1" smtClean="0">
                                      <a:latin typeface="Cambria Math" panose="02040503050406030204" pitchFamily="18" charset="0"/>
                                    </a:rPr>
                                    <m:t>…</m:t>
                                  </m:r>
                                </m:e>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𝑤</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m:rPr>
                                                    <m:brk m:alnAt="7"/>
                                                  </m:rPr>
                                                  <a:rPr lang="en-US" b="0" i="1" smtClean="0">
                                                    <a:latin typeface="Cambria Math" panose="02040503050406030204" pitchFamily="18" charset="0"/>
                                                  </a:rPr>
                                                  <m:t>𝑖</m:t>
                                                </m:r>
                                              </m:sub>
                                            </m:sSub>
                                          </m:sub>
                                        </m:sSub>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 </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𝑛𝑣</m:t>
                                                  </m:r>
                                                </m:sub>
                                              </m:sSub>
                                            </m:e>
                                          </m:mr>
                                        </m:m>
                                      </m:e>
                                    </m:mr>
                                  </m:m>
                                </m:e>
                              </m:mr>
                            </m:m>
                          </m:e>
                        </m:eqArr>
                      </m:e>
                    </m:d>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m:t>
                            </m:r>
                          </m:e>
                          <m:e>
                            <m:r>
                              <a:rPr lang="en-US" i="1">
                                <a:latin typeface="Cambria Math" panose="02040503050406030204" pitchFamily="18" charset="0"/>
                              </a:rPr>
                              <m:t>1</m:t>
                            </m:r>
                          </m:e>
                          <m:e>
                            <m:r>
                              <a:rPr lang="en-US" i="1">
                                <a:latin typeface="Cambria Math" panose="02040503050406030204" pitchFamily="18" charset="0"/>
                              </a:rPr>
                              <m:t>…</m:t>
                            </m:r>
                          </m:e>
                          <m:e>
                            <m:r>
                              <a:rPr lang="en-US" i="1">
                                <a:latin typeface="Cambria Math" panose="02040503050406030204" pitchFamily="18" charset="0"/>
                              </a:rPr>
                              <m:t>0</m:t>
                            </m:r>
                          </m:e>
                          <m:e>
                            <m:r>
                              <a:rPr lang="en-US" i="1">
                                <a:latin typeface="Cambria Math" panose="02040503050406030204" pitchFamily="18" charset="0"/>
                              </a:rPr>
                              <m:t>0</m:t>
                            </m:r>
                          </m:e>
                        </m:eqArr>
                      </m:e>
                    </m:d>
                    <m:r>
                      <a:rPr lang="en-US" i="1">
                        <a:latin typeface="Cambria Math" panose="02040503050406030204" pitchFamily="18" charset="0"/>
                      </a:rPr>
                      <m:t>=</m:t>
                    </m:r>
                    <m:r>
                      <a:rPr lang="en-US" b="0" i="1" smtClean="0">
                        <a:latin typeface="Cambria Math" panose="02040503050406030204" pitchFamily="18" charset="0"/>
                      </a:rPr>
                      <m:t>𝑖𝑡h</m:t>
                    </m:r>
                    <m:r>
                      <a:rPr lang="en-US" b="0" i="1" smtClean="0">
                        <a:latin typeface="Cambria Math" panose="02040503050406030204" pitchFamily="18" charset="0"/>
                      </a:rPr>
                      <m:t> </m:t>
                    </m:r>
                    <m:r>
                      <a:rPr lang="en-US" b="0" i="1" smtClean="0">
                        <a:latin typeface="Cambria Math" panose="02040503050406030204" pitchFamily="18" charset="0"/>
                      </a:rPr>
                      <m:t>𝑐𝑜𝑙𝑢𝑚𝑛</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2</m:t>
                                </m:r>
                              </m:sub>
                            </m:sSub>
                          </m:e>
                          <m:e>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r>
                                  <a:rPr lang="en-US" b="0" i="1" smtClean="0">
                                    <a:latin typeface="Cambria Math" panose="02040503050406030204" pitchFamily="18" charset="0"/>
                                  </a:rPr>
                                  <m:t>𝑖</m:t>
                                </m:r>
                              </m:sub>
                            </m:sSub>
                          </m:e>
                        </m:eqArr>
                      </m:e>
                    </m:d>
                  </m:oMath>
                </a14:m>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20504" y="1265682"/>
                <a:ext cx="11240086" cy="5486810"/>
              </a:xfrm>
              <a:blipFill>
                <a:blip r:embed="rId2"/>
                <a:stretch>
                  <a:fillRect l="-325" t="-667" r="-163"/>
                </a:stretch>
              </a:blipFill>
            </p:spPr>
            <p:txBody>
              <a:bodyPr/>
              <a:lstStyle/>
              <a:p>
                <a:r>
                  <a:rPr lang="en-US">
                    <a:noFill/>
                  </a:rPr>
                  <a:t> </a:t>
                </a:r>
              </a:p>
            </p:txBody>
          </p:sp>
        </mc:Fallback>
      </mc:AlternateContent>
    </p:spTree>
    <p:extLst>
      <p:ext uri="{BB962C8B-B14F-4D97-AF65-F5344CB8AC3E}">
        <p14:creationId xmlns:p14="http://schemas.microsoft.com/office/powerpoint/2010/main" val="1537562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037" y="239152"/>
            <a:ext cx="7729728" cy="773723"/>
          </a:xfrm>
        </p:spPr>
        <p:txBody>
          <a:bodyPr/>
          <a:lstStyle/>
          <a:p>
            <a:r>
              <a:rPr lang="en-US" dirty="0" smtClean="0"/>
              <a:t>Embedding Matrix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31517" y="1477109"/>
                <a:ext cx="10311621" cy="4994030"/>
              </a:xfrm>
            </p:spPr>
            <p:txBody>
              <a:bodyPr>
                <a:normAutofit fontScale="77500" lnSpcReduction="20000"/>
              </a:bodyPr>
              <a:lstStyle/>
              <a:p>
                <a:r>
                  <a:rPr lang="en-US" dirty="0" smtClean="0"/>
                  <a:t>Consider the simple corpus  in  slide 10:</a:t>
                </a:r>
              </a:p>
              <a:p>
                <a:r>
                  <a:rPr lang="en-US" dirty="0" smtClean="0"/>
                  <a:t>Suppose that we are using a fully connected layer with 4 neurons ( with no bias and activation) to represent the words. The weight/embedding matrix for this layer </a:t>
                </a:r>
                <a:r>
                  <a:rPr lang="en-US" dirty="0" smtClean="0"/>
                  <a:t>will</a:t>
                </a:r>
                <a:r>
                  <a:rPr lang="en-US" dirty="0" smtClean="0"/>
                  <a:t> </a:t>
                </a:r>
                <a:r>
                  <a:rPr lang="en-US" dirty="0" smtClean="0"/>
                  <a:t>be of dimensions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𝑛𝑒𝑢𝑟𝑜𝑛𝑠</m:t>
                    </m:r>
                    <m:r>
                      <a:rPr lang="en-US" b="0" i="1" smtClean="0">
                        <a:latin typeface="Cambria Math" panose="02040503050406030204" pitchFamily="18" charset="0"/>
                      </a:rPr>
                      <m:t>)×12(</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𝑜𝑛𝑒</m:t>
                    </m:r>
                    <m:r>
                      <a:rPr lang="en-US" b="0" i="1" smtClean="0">
                        <a:latin typeface="Cambria Math" panose="02040503050406030204" pitchFamily="18" charset="0"/>
                      </a:rPr>
                      <m:t>−</m:t>
                    </m:r>
                    <m:r>
                      <a:rPr lang="en-US" b="0" i="1" smtClean="0">
                        <a:latin typeface="Cambria Math" panose="02040503050406030204" pitchFamily="18" charset="0"/>
                      </a:rPr>
                      <m:t>h𝑜𝑡</m:t>
                    </m:r>
                    <m:r>
                      <a:rPr lang="en-US" b="0" i="1" smtClean="0">
                        <a:latin typeface="Cambria Math" panose="02040503050406030204" pitchFamily="18" charset="0"/>
                      </a:rPr>
                      <m:t> </m:t>
                    </m:r>
                    <m:r>
                      <a:rPr lang="en-US" b="0" i="1" smtClean="0">
                        <a:latin typeface="Cambria Math" panose="02040503050406030204" pitchFamily="18" charset="0"/>
                      </a:rPr>
                      <m:t>𝑣𝑒𝑐𝑡𝑜𝑟</m:t>
                    </m:r>
                    <m:r>
                      <a:rPr lang="en-US" b="0" i="1" smtClean="0">
                        <a:latin typeface="Cambria Math" panose="02040503050406030204" pitchFamily="18" charset="0"/>
                      </a:rPr>
                      <m:t>)</m:t>
                    </m:r>
                  </m:oMath>
                </a14:m>
                <a:r>
                  <a:rPr lang="en-US" dirty="0" smtClean="0"/>
                  <a:t>.  Suppose that after training the neural network, the embedding matrix is estimated as follows:</a:t>
                </a:r>
              </a:p>
              <a:p>
                <a:pPr marL="0" indent="0">
                  <a:buNone/>
                </a:pPr>
                <a:r>
                  <a:rPr lang="en-US" dirty="0"/>
                  <a:t> </a:t>
                </a:r>
                <a:r>
                  <a:rPr lang="en-US" dirty="0" smtClean="0"/>
                  <a:t>			</a:t>
                </a:r>
                <a14:m>
                  <m:oMath xmlns:m="http://schemas.openxmlformats.org/officeDocument/2006/math">
                    <m:r>
                      <m:rPr>
                        <m:sty m:val="p"/>
                      </m:rPr>
                      <a:rPr lang="en-US">
                        <a:latin typeface="Cambria Math" panose="02040503050406030204" pitchFamily="18" charset="0"/>
                      </a:rPr>
                      <m:t>W</m:t>
                    </m:r>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dirty="0">
                                <a:latin typeface="Cambria Math" panose="02040503050406030204" pitchFamily="18" charset="0"/>
                              </a:rPr>
                            </m:ctrlPr>
                          </m:eqArrPr>
                          <m:e>
                            <m:r>
                              <m:rPr>
                                <m:nor/>
                              </m:rPr>
                              <a:rPr lang="en-US" dirty="0"/>
                              <m:t>0.41 0.74 0.16 0.14 0.6  0.3  0.94 0.85 0.58 0.85 0.4  0.29 </m:t>
                            </m:r>
                          </m:e>
                          <m:e>
                            <m:r>
                              <m:rPr>
                                <m:nor/>
                              </m:rPr>
                              <a:rPr lang="en-US" dirty="0"/>
                              <m:t> 0.08 0.59 0.91 0.61 0.52 0.39 0.46 0.62 0.78 0.04 0.92 0.27 </m:t>
                            </m:r>
                          </m:e>
                          <m:e>
                            <m:r>
                              <m:rPr>
                                <m:nor/>
                              </m:rPr>
                              <a:rPr lang="en-US" dirty="0"/>
                              <m:t> 0.51 0.34 0.19 0.67 0.8  0.6  0.06 0.37 0.29 0.67 0.47 0.18  </m:t>
                            </m:r>
                          </m:e>
                          <m:e>
                            <m:r>
                              <m:rPr>
                                <m:nor/>
                              </m:rPr>
                              <a:rPr lang="en-US" dirty="0"/>
                              <m:t>0.94 0.5  0.52 0.36 0.22 0.41 0.55 0.85 0.54 0.39 0.24 0.26 </m:t>
                            </m:r>
                          </m:e>
                        </m:eqArr>
                      </m:e>
                    </m:d>
                  </m:oMath>
                </a14:m>
                <a:endParaRPr lang="en-US" dirty="0" smtClean="0"/>
              </a:p>
              <a:p>
                <a:pPr marL="0" indent="0">
                  <a:buNone/>
                </a:pPr>
                <a:r>
                  <a:rPr lang="en-US" dirty="0" smtClean="0"/>
                  <a:t>We can get the embedding vector for the word “dog” by multiplying the above embedding matrix by the one-hot-vector for dog:</a:t>
                </a:r>
              </a:p>
              <a:p>
                <a:pPr marL="0" indent="0">
                  <a:buNone/>
                </a:pPr>
                <a:r>
                  <a:rPr lang="en-US" dirty="0" smtClean="0"/>
                  <a:t>Embedding(dog)= </a:t>
                </a:r>
                <a:r>
                  <a:rPr lang="en-US" dirty="0" err="1" smtClean="0"/>
                  <a:t>embedding_matrix</a:t>
                </a:r>
                <a:r>
                  <a:rPr lang="en-US" dirty="0"/>
                  <a:t> </a:t>
                </a:r>
                <a14:m>
                  <m:oMath xmlns:m="http://schemas.openxmlformats.org/officeDocument/2006/math">
                    <m:r>
                      <a:rPr lang="en-US" b="0" i="1" smtClean="0">
                        <a:latin typeface="Cambria Math" panose="02040503050406030204" pitchFamily="18" charset="0"/>
                      </a:rPr>
                      <m:t>×</m:t>
                    </m:r>
                  </m:oMath>
                </a14:m>
                <a:r>
                  <a:rPr lang="en-US" dirty="0" smtClean="0"/>
                  <a:t>one-hot(dog)=</a:t>
                </a:r>
              </a:p>
              <a:p>
                <a:pPr marL="0" indent="0">
                  <a:buNone/>
                </a:pPr>
                <a:r>
                  <a:rPr lang="en-US" dirty="0" smtClean="0"/>
                  <a:t>		</a:t>
                </a:r>
                <a:r>
                  <a:rPr lang="en-US" dirty="0"/>
                  <a:t> </a:t>
                </a:r>
                <a14:m>
                  <m:oMath xmlns:m="http://schemas.openxmlformats.org/officeDocument/2006/math">
                    <m:d>
                      <m:dPr>
                        <m:begChr m:val="["/>
                        <m:endChr m:val="]"/>
                        <m:ctrlPr>
                          <a:rPr lang="en-US" i="1">
                            <a:latin typeface="Cambria Math" panose="02040503050406030204" pitchFamily="18" charset="0"/>
                          </a:rPr>
                        </m:ctrlPr>
                      </m:dPr>
                      <m:e>
                        <m:eqArr>
                          <m:eqArrPr>
                            <m:ctrlPr>
                              <a:rPr lang="en-US" i="1" dirty="0">
                                <a:latin typeface="Cambria Math" panose="02040503050406030204" pitchFamily="18" charset="0"/>
                              </a:rPr>
                            </m:ctrlPr>
                          </m:eqArrPr>
                          <m:e>
                            <m:r>
                              <m:rPr>
                                <m:nor/>
                              </m:rPr>
                              <a:rPr lang="en-US" dirty="0"/>
                              <m:t>0.41 0.74 0.16 0.14 0.6  0.3  0.94 0.85 </m:t>
                            </m:r>
                            <m:r>
                              <m:rPr>
                                <m:nor/>
                              </m:rPr>
                              <a:rPr lang="en-US" b="1" dirty="0" smtClean="0">
                                <a:solidFill>
                                  <a:srgbClr val="FF0000"/>
                                </a:solidFill>
                              </a:rPr>
                              <m:t>0.58</m:t>
                            </m:r>
                            <m:r>
                              <m:rPr>
                                <m:nor/>
                              </m:rPr>
                              <a:rPr lang="en-US" dirty="0"/>
                              <m:t> </m:t>
                            </m:r>
                            <m:r>
                              <m:rPr>
                                <m:nor/>
                              </m:rPr>
                              <a:rPr lang="en-US" dirty="0" smtClean="0"/>
                              <m:t>0.85</m:t>
                            </m:r>
                            <m:r>
                              <m:rPr>
                                <m:nor/>
                              </m:rPr>
                              <a:rPr lang="en-US" dirty="0"/>
                              <m:t> 0.4  0.29 </m:t>
                            </m:r>
                          </m:e>
                          <m:e>
                            <m:r>
                              <m:rPr>
                                <m:nor/>
                              </m:rPr>
                              <a:rPr lang="en-US" dirty="0"/>
                              <m:t> 0.08 0.59 0.91 0.61 0.52 0.39 0.46 0.62 </m:t>
                            </m:r>
                            <m:r>
                              <m:rPr>
                                <m:nor/>
                              </m:rPr>
                              <a:rPr lang="en-US" b="1" dirty="0" smtClean="0">
                                <a:solidFill>
                                  <a:srgbClr val="FF0000"/>
                                </a:solidFill>
                              </a:rPr>
                              <m:t>0.78</m:t>
                            </m:r>
                            <m:r>
                              <m:rPr>
                                <m:nor/>
                              </m:rPr>
                              <a:rPr lang="en-US" dirty="0"/>
                              <m:t> 0.04 0.92 0.27 </m:t>
                            </m:r>
                          </m:e>
                          <m:e>
                            <m:r>
                              <m:rPr>
                                <m:nor/>
                              </m:rPr>
                              <a:rPr lang="en-US" dirty="0"/>
                              <m:t> 0.51 0.34 0.19 0.67 0.8  0.6  0.06 0.37 </m:t>
                            </m:r>
                            <m:r>
                              <m:rPr>
                                <m:nor/>
                              </m:rPr>
                              <a:rPr lang="en-US" b="1" dirty="0" smtClean="0">
                                <a:solidFill>
                                  <a:srgbClr val="FF0000"/>
                                </a:solidFill>
                              </a:rPr>
                              <m:t>0.29</m:t>
                            </m:r>
                            <m:r>
                              <m:rPr>
                                <m:nor/>
                              </m:rPr>
                              <a:rPr lang="en-US" dirty="0"/>
                              <m:t> 0.67 0.47 0.18  </m:t>
                            </m:r>
                          </m:e>
                          <m:e>
                            <m:r>
                              <m:rPr>
                                <m:nor/>
                              </m:rPr>
                              <a:rPr lang="en-US" dirty="0"/>
                              <m:t>0.94 0.5  0.52 0.36 0.22 0.41 0.55 0.85 </m:t>
                            </m:r>
                            <m:r>
                              <m:rPr>
                                <m:nor/>
                              </m:rPr>
                              <a:rPr lang="en-US" b="1" dirty="0" smtClean="0">
                                <a:solidFill>
                                  <a:srgbClr val="FF0000"/>
                                </a:solidFill>
                              </a:rPr>
                              <m:t>0.54 </m:t>
                            </m:r>
                            <m:r>
                              <m:rPr>
                                <m:nor/>
                              </m:rPr>
                              <a:rPr lang="en-US" dirty="0"/>
                              <m:t>0.39 0.24 0.26 </m:t>
                            </m:r>
                          </m:e>
                        </m:eqArr>
                      </m:e>
                    </m:d>
                    <m:r>
                      <a:rPr lang="en-US" b="0" i="1" dirty="0" smtClean="0">
                        <a:latin typeface="Cambria Math" panose="02040503050406030204" pitchFamily="18" charset="0"/>
                      </a:rPr>
                      <m:t>×</m:t>
                    </m:r>
                    <m:sSup>
                      <m:sSupPr>
                        <m:ctrlPr>
                          <a:rPr lang="en-US" i="1" dirty="0" smtClean="0">
                            <a:latin typeface="Cambria Math" panose="02040503050406030204" pitchFamily="18" charset="0"/>
                          </a:rPr>
                        </m:ctrlPr>
                      </m:sSupPr>
                      <m:e>
                        <m:r>
                          <m:rPr>
                            <m:nor/>
                          </m:rPr>
                          <a:rPr lang="en-US" dirty="0"/>
                          <m:t>[0 0 0 0 0 0 0 0 1 0 0 0]</m:t>
                        </m:r>
                      </m:e>
                      <m:sup>
                        <m:r>
                          <a:rPr lang="en-US" b="0" i="1" dirty="0" smtClean="0">
                            <a:latin typeface="Cambria Math" panose="02040503050406030204" pitchFamily="18" charset="0"/>
                          </a:rPr>
                          <m:t>𝑇</m:t>
                        </m:r>
                      </m:sup>
                    </m:sSup>
                    <m:r>
                      <m:rPr>
                        <m:nor/>
                      </m:rPr>
                      <a:rPr lang="en-US" b="0" i="0" dirty="0" smtClean="0"/>
                      <m:t> </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0.58</m:t>
                            </m:r>
                          </m:e>
                          <m:e>
                            <m:r>
                              <a:rPr lang="en-US" b="0" i="1" smtClean="0">
                                <a:latin typeface="Cambria Math" panose="02040503050406030204" pitchFamily="18" charset="0"/>
                              </a:rPr>
                              <m:t>0.78</m:t>
                            </m:r>
                          </m:e>
                          <m:e>
                            <m:r>
                              <a:rPr lang="en-US" b="0" i="1" smtClean="0">
                                <a:latin typeface="Cambria Math" panose="02040503050406030204" pitchFamily="18" charset="0"/>
                              </a:rPr>
                              <m:t>0.29</m:t>
                            </m:r>
                          </m:e>
                          <m:e>
                            <m:r>
                              <a:rPr lang="en-US" b="0" i="1" smtClean="0">
                                <a:latin typeface="Cambria Math" panose="02040503050406030204" pitchFamily="18" charset="0"/>
                              </a:rPr>
                              <m:t>0.54</m:t>
                            </m:r>
                          </m:e>
                        </m:eqArr>
                      </m:e>
                    </m:d>
                  </m:oMath>
                </a14:m>
                <a:endParaRPr lang="en-US" dirty="0" smtClean="0"/>
              </a:p>
              <a:p>
                <a:pPr marL="0" indent="0">
                  <a:buNone/>
                </a:pPr>
                <a:endParaRPr lang="en-US" dirty="0" smtClean="0"/>
              </a:p>
              <a:p>
                <a:r>
                  <a:rPr lang="en-US" dirty="0" smtClean="0"/>
                  <a:t>In </a:t>
                </a:r>
                <a:r>
                  <a:rPr lang="en-US" dirty="0"/>
                  <a:t>practice it is very inefficient to compute matrix-vector multiplication for such a sparse vector. Instead, the fully connected </a:t>
                </a:r>
                <a:r>
                  <a:rPr lang="en-US" dirty="0" smtClean="0"/>
                  <a:t>layer can </a:t>
                </a:r>
                <a:r>
                  <a:rPr lang="en-US" dirty="0"/>
                  <a:t>simply act as a lookup table as follows:</a:t>
                </a:r>
              </a:p>
              <a:p>
                <a:pPr lvl="1"/>
                <a:r>
                  <a:rPr lang="en-US" dirty="0"/>
                  <a:t>Instead of giving the entire one-hot-vector of each word as input to the embedding layer, we give the index of the word in the vocabulary as input (for instance index </a:t>
                </a:r>
                <a14:m>
                  <m:oMath xmlns:m="http://schemas.openxmlformats.org/officeDocument/2006/math">
                    <m:r>
                      <a:rPr lang="en-US" i="1">
                        <a:latin typeface="Cambria Math" panose="02040503050406030204" pitchFamily="18" charset="0"/>
                      </a:rPr>
                      <m:t>𝑖</m:t>
                    </m:r>
                  </m:oMath>
                </a14:m>
                <a:r>
                  <a:rPr lang="en-US" dirty="0"/>
                  <a:t> ) and instead of doing the matrix multiplication, the embedding layer simply returns the </a:t>
                </a:r>
                <a:r>
                  <a:rPr lang="en-US" dirty="0" smtClean="0"/>
                  <a:t>column at index </a:t>
                </a:r>
                <a14:m>
                  <m:oMath xmlns:m="http://schemas.openxmlformats.org/officeDocument/2006/math">
                    <m:r>
                      <a:rPr lang="en-US" b="0" i="1" smtClean="0">
                        <a:latin typeface="Cambria Math" panose="02040503050406030204" pitchFamily="18" charset="0"/>
                      </a:rPr>
                      <m:t>𝑖</m:t>
                    </m:r>
                  </m:oMath>
                </a14:m>
                <a:r>
                  <a:rPr lang="en-US" dirty="0" smtClean="0"/>
                  <a:t> </a:t>
                </a:r>
                <a:r>
                  <a:rPr lang="en-US" dirty="0"/>
                  <a:t>in the embedding </a:t>
                </a:r>
                <a:r>
                  <a:rPr lang="en-US" dirty="0" smtClean="0"/>
                  <a:t>matrix</a:t>
                </a:r>
              </a:p>
              <a:p>
                <a:pPr lvl="1"/>
                <a:r>
                  <a:rPr lang="en-US" dirty="0" smtClean="0"/>
                  <a:t>For instance, we give the index for the word dog in the vocabulary ( which is 8) and the embedding layer returns the column at index 8( the 9</a:t>
                </a:r>
                <a:r>
                  <a:rPr lang="en-US" baseline="30000" dirty="0" smtClean="0"/>
                  <a:t>th</a:t>
                </a:r>
                <a:r>
                  <a:rPr lang="en-US" dirty="0" smtClean="0"/>
                  <a:t> column) of the embedding matrix.</a:t>
                </a:r>
              </a:p>
              <a:p>
                <a:pPr lvl="1"/>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31517" y="1477109"/>
                <a:ext cx="10311621" cy="4994030"/>
              </a:xfrm>
              <a:blipFill>
                <a:blip r:embed="rId2"/>
                <a:stretch>
                  <a:fillRect l="-177" t="-976"/>
                </a:stretch>
              </a:blipFill>
            </p:spPr>
            <p:txBody>
              <a:bodyPr/>
              <a:lstStyle/>
              <a:p>
                <a:r>
                  <a:rPr lang="en-US">
                    <a:noFill/>
                  </a:rPr>
                  <a:t> </a:t>
                </a:r>
              </a:p>
            </p:txBody>
          </p:sp>
        </mc:Fallback>
      </mc:AlternateContent>
    </p:spTree>
    <p:extLst>
      <p:ext uri="{BB962C8B-B14F-4D97-AF65-F5344CB8AC3E}">
        <p14:creationId xmlns:p14="http://schemas.microsoft.com/office/powerpoint/2010/main" val="4114617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038" y="233172"/>
            <a:ext cx="9023018" cy="751566"/>
          </a:xfrm>
        </p:spPr>
        <p:txBody>
          <a:bodyPr/>
          <a:lstStyle/>
          <a:p>
            <a:r>
              <a:rPr lang="en-US" dirty="0" smtClean="0"/>
              <a:t>Using Pre-trained Embedding vectors</a:t>
            </a:r>
            <a:endParaRPr lang="en-US" dirty="0"/>
          </a:p>
        </p:txBody>
      </p:sp>
      <p:sp>
        <p:nvSpPr>
          <p:cNvPr id="3" name="Content Placeholder 2"/>
          <p:cNvSpPr>
            <a:spLocks noGrp="1"/>
          </p:cNvSpPr>
          <p:nvPr>
            <p:ph idx="1"/>
          </p:nvPr>
        </p:nvSpPr>
        <p:spPr>
          <a:xfrm>
            <a:off x="407963" y="1336431"/>
            <a:ext cx="11422966" cy="4684541"/>
          </a:xfrm>
        </p:spPr>
        <p:txBody>
          <a:bodyPr>
            <a:normAutofit lnSpcReduction="10000"/>
          </a:bodyPr>
          <a:lstStyle/>
          <a:p>
            <a:r>
              <a:rPr lang="en-US" dirty="0"/>
              <a:t>Sometimes, you have so little training data available that you can’t use your </a:t>
            </a:r>
            <a:r>
              <a:rPr lang="en-US" dirty="0" smtClean="0"/>
              <a:t>data alone </a:t>
            </a:r>
            <a:r>
              <a:rPr lang="en-US" dirty="0"/>
              <a:t>to learn an appropriate task-specific embedding of your </a:t>
            </a:r>
            <a:r>
              <a:rPr lang="en-US" dirty="0" smtClean="0"/>
              <a:t>vocabulary. </a:t>
            </a:r>
            <a:endParaRPr lang="en-US" dirty="0"/>
          </a:p>
          <a:p>
            <a:r>
              <a:rPr lang="en-US" dirty="0" smtClean="0"/>
              <a:t>In that case, </a:t>
            </a:r>
            <a:r>
              <a:rPr lang="en-US" dirty="0"/>
              <a:t>Instead of learning word </a:t>
            </a:r>
            <a:r>
              <a:rPr lang="en-US" dirty="0" err="1"/>
              <a:t>embeddings</a:t>
            </a:r>
            <a:r>
              <a:rPr lang="en-US" dirty="0"/>
              <a:t> jointly with the problem you want to </a:t>
            </a:r>
            <a:r>
              <a:rPr lang="en-US" dirty="0" smtClean="0"/>
              <a:t>solve, you </a:t>
            </a:r>
            <a:r>
              <a:rPr lang="en-US" dirty="0"/>
              <a:t>can load embedding vectors from a precomputed embedding space </a:t>
            </a:r>
            <a:r>
              <a:rPr lang="en-US" dirty="0" smtClean="0"/>
              <a:t>computed on a large corpus and capture some generic aspects on language structure</a:t>
            </a:r>
          </a:p>
          <a:p>
            <a:r>
              <a:rPr lang="en-US" dirty="0"/>
              <a:t> </a:t>
            </a:r>
            <a:r>
              <a:rPr lang="en-US" dirty="0" smtClean="0"/>
              <a:t>In other words, you don’t have enough data to learn truly powerful features from scratch but you expect that the features you need are fairly generic ( e.g., common semantic features). In this case it makes sense to use the features learned on a different problem (i.e.,  transfer learning)</a:t>
            </a:r>
          </a:p>
          <a:p>
            <a:r>
              <a:rPr lang="en-US" dirty="0" smtClean="0"/>
              <a:t>Most pre-computed word </a:t>
            </a:r>
            <a:r>
              <a:rPr lang="en-US" dirty="0" err="1" smtClean="0"/>
              <a:t>embeddings</a:t>
            </a:r>
            <a:r>
              <a:rPr lang="en-US" dirty="0" smtClean="0"/>
              <a:t> are generally computed using word-</a:t>
            </a:r>
            <a:r>
              <a:rPr lang="en-US" dirty="0" err="1" smtClean="0"/>
              <a:t>coocurrence</a:t>
            </a:r>
            <a:r>
              <a:rPr lang="en-US" dirty="0" smtClean="0"/>
              <a:t> statistics.  </a:t>
            </a:r>
          </a:p>
          <a:p>
            <a:pPr lvl="1"/>
            <a:r>
              <a:rPr lang="en-US" dirty="0"/>
              <a:t>The idea of a dense, </a:t>
            </a:r>
            <a:r>
              <a:rPr lang="en-US" dirty="0" smtClean="0"/>
              <a:t>low dimensional</a:t>
            </a:r>
            <a:r>
              <a:rPr lang="en-US" dirty="0"/>
              <a:t> </a:t>
            </a:r>
            <a:r>
              <a:rPr lang="en-US" dirty="0" smtClean="0"/>
              <a:t>embedding </a:t>
            </a:r>
            <a:r>
              <a:rPr lang="en-US" dirty="0"/>
              <a:t>space for words, computed in an unsupervised way, was </a:t>
            </a:r>
            <a:r>
              <a:rPr lang="en-US" dirty="0" smtClean="0"/>
              <a:t>initially explored </a:t>
            </a:r>
            <a:r>
              <a:rPr lang="en-US" dirty="0"/>
              <a:t>by </a:t>
            </a:r>
            <a:r>
              <a:rPr lang="en-US" dirty="0" err="1">
                <a:hlinkClick r:id="rId2"/>
              </a:rPr>
              <a:t>Bengio</a:t>
            </a:r>
            <a:r>
              <a:rPr lang="en-US" dirty="0">
                <a:hlinkClick r:id="rId2"/>
              </a:rPr>
              <a:t> et al. in the early 2000s</a:t>
            </a:r>
            <a:r>
              <a:rPr lang="en-US" dirty="0"/>
              <a:t>,</a:t>
            </a:r>
            <a:r>
              <a:rPr lang="en-US" sz="600" dirty="0"/>
              <a:t>1 </a:t>
            </a:r>
            <a:r>
              <a:rPr lang="en-US" dirty="0"/>
              <a:t>but it only started to take off </a:t>
            </a:r>
            <a:r>
              <a:rPr lang="en-US" dirty="0" smtClean="0"/>
              <a:t> </a:t>
            </a:r>
            <a:r>
              <a:rPr lang="en-US" dirty="0"/>
              <a:t>after the release of one of the most famous and </a:t>
            </a:r>
            <a:r>
              <a:rPr lang="en-US" dirty="0" smtClean="0"/>
              <a:t>successful word-embedding schemes, </a:t>
            </a:r>
            <a:r>
              <a:rPr lang="en-US" b="1" dirty="0" smtClean="0"/>
              <a:t>word2vec</a:t>
            </a:r>
            <a:r>
              <a:rPr lang="en-US" dirty="0" smtClean="0"/>
              <a:t>, developed by </a:t>
            </a:r>
            <a:r>
              <a:rPr lang="da-DK" dirty="0"/>
              <a:t>Tomas Mikolov at Google in </a:t>
            </a:r>
            <a:r>
              <a:rPr lang="da-DK" dirty="0" smtClean="0"/>
              <a:t>2013.  </a:t>
            </a:r>
          </a:p>
          <a:p>
            <a:pPr lvl="1"/>
            <a:r>
              <a:rPr lang="da-DK" dirty="0" smtClean="0"/>
              <a:t>Another popular schemes for computing pretrained word embeddings is called </a:t>
            </a:r>
            <a:r>
              <a:rPr lang="da-DK" b="1" dirty="0" smtClean="0"/>
              <a:t>Global Vectors for word Representation (Glove)</a:t>
            </a:r>
            <a:endParaRPr lang="da-DK" dirty="0" smtClean="0"/>
          </a:p>
          <a:p>
            <a:pPr lvl="1"/>
            <a:r>
              <a:rPr lang="da-DK" dirty="0" smtClean="0"/>
              <a:t>Both Glove and word2Vec algorithms are unsupervised, meaning they take a large (unlabeled) text corpus  and compute vector representation of words capturing their semantic relationships.</a:t>
            </a:r>
          </a:p>
          <a:p>
            <a:pPr marL="228600" lvl="1" indent="0">
              <a:buNone/>
            </a:pPr>
            <a:endParaRPr lang="da-DK" dirty="0" smtClean="0"/>
          </a:p>
          <a:p>
            <a:endParaRPr lang="en-US" dirty="0" smtClean="0"/>
          </a:p>
        </p:txBody>
      </p:sp>
    </p:spTree>
    <p:extLst>
      <p:ext uri="{BB962C8B-B14F-4D97-AF65-F5344CB8AC3E}">
        <p14:creationId xmlns:p14="http://schemas.microsoft.com/office/powerpoint/2010/main" val="885053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244" y="556729"/>
            <a:ext cx="7729728" cy="850040"/>
          </a:xfrm>
        </p:spPr>
        <p:txBody>
          <a:bodyPr/>
          <a:lstStyle/>
          <a:p>
            <a:r>
              <a:rPr lang="en-US" dirty="0" smtClean="0"/>
              <a:t>Word2Vec—Skip Gram Model</a:t>
            </a:r>
            <a:endParaRPr lang="en-US" dirty="0"/>
          </a:p>
        </p:txBody>
      </p:sp>
      <p:sp>
        <p:nvSpPr>
          <p:cNvPr id="3" name="Content Placeholder 2"/>
          <p:cNvSpPr>
            <a:spLocks noGrp="1"/>
          </p:cNvSpPr>
          <p:nvPr>
            <p:ph idx="1"/>
          </p:nvPr>
        </p:nvSpPr>
        <p:spPr>
          <a:xfrm>
            <a:off x="787791" y="1716258"/>
            <a:ext cx="6999983" cy="4797083"/>
          </a:xfrm>
        </p:spPr>
        <p:txBody>
          <a:bodyPr>
            <a:normAutofit fontScale="92500" lnSpcReduction="20000"/>
          </a:bodyPr>
          <a:lstStyle/>
          <a:p>
            <a:r>
              <a:rPr lang="en-US" dirty="0" smtClean="0"/>
              <a:t>The word2Vec model comes in two flavors </a:t>
            </a:r>
            <a:r>
              <a:rPr lang="en-US" dirty="0"/>
              <a:t>The Word2vec </a:t>
            </a:r>
            <a:r>
              <a:rPr lang="en-US" dirty="0" smtClean="0"/>
              <a:t>skip-gram</a:t>
            </a:r>
            <a:r>
              <a:rPr lang="en-US" dirty="0">
                <a:hlinkClick r:id="rId2"/>
              </a:rPr>
              <a:t> [</a:t>
            </a:r>
            <a:r>
              <a:rPr lang="en-US" dirty="0" err="1">
                <a:hlinkClick r:id="rId2"/>
              </a:rPr>
              <a:t>Mikolov</a:t>
            </a:r>
            <a:r>
              <a:rPr lang="en-US" dirty="0">
                <a:hlinkClick r:id="rId2"/>
              </a:rPr>
              <a:t> et al., 2013b] </a:t>
            </a:r>
            <a:r>
              <a:rPr lang="en-US" dirty="0"/>
              <a:t>and continuous bag of words (CBOW) </a:t>
            </a:r>
            <a:r>
              <a:rPr lang="en-US" dirty="0">
                <a:hlinkClick r:id="rId3"/>
              </a:rPr>
              <a:t>[</a:t>
            </a:r>
            <a:r>
              <a:rPr lang="en-US" dirty="0" err="1">
                <a:hlinkClick r:id="rId3"/>
              </a:rPr>
              <a:t>Mikolov</a:t>
            </a:r>
            <a:r>
              <a:rPr lang="en-US" dirty="0">
                <a:hlinkClick r:id="rId3"/>
              </a:rPr>
              <a:t> et al., 2013a].</a:t>
            </a:r>
            <a:r>
              <a:rPr lang="en-US" dirty="0"/>
              <a:t> </a:t>
            </a:r>
            <a:r>
              <a:rPr lang="en-US" dirty="0" smtClean="0"/>
              <a:t>  </a:t>
            </a:r>
            <a:endParaRPr lang="en-US" dirty="0"/>
          </a:p>
          <a:p>
            <a:r>
              <a:rPr lang="en-US" dirty="0" smtClean="0"/>
              <a:t>Both flavors are very similar. We will talk about the </a:t>
            </a:r>
            <a:r>
              <a:rPr lang="en-US" dirty="0" err="1" smtClean="0"/>
              <a:t>skipgram</a:t>
            </a:r>
            <a:r>
              <a:rPr lang="en-US" dirty="0" smtClean="0"/>
              <a:t> model here and point its differences with CBOW.</a:t>
            </a:r>
          </a:p>
          <a:p>
            <a:r>
              <a:rPr lang="en-US" dirty="0" smtClean="0"/>
              <a:t>The idea of </a:t>
            </a:r>
            <a:r>
              <a:rPr lang="en-US" dirty="0" err="1" smtClean="0"/>
              <a:t>skipgram</a:t>
            </a:r>
            <a:r>
              <a:rPr lang="en-US" dirty="0" smtClean="0"/>
              <a:t> model is simple:</a:t>
            </a:r>
          </a:p>
          <a:p>
            <a:pPr lvl="1"/>
            <a:r>
              <a:rPr lang="en-US" dirty="0" smtClean="0"/>
              <a:t>Create a neural network model with an embedding layer which takes a word as input and predicts words within a certain range ( known as window size) before and after the current word</a:t>
            </a:r>
            <a:r>
              <a:rPr lang="en-US" dirty="0" smtClean="0"/>
              <a:t>. The  </a:t>
            </a:r>
            <a:r>
              <a:rPr lang="en-US" dirty="0" smtClean="0"/>
              <a:t>current surrounding words are referred to as “context” words. </a:t>
            </a:r>
          </a:p>
          <a:p>
            <a:r>
              <a:rPr lang="en-US" dirty="0" smtClean="0"/>
              <a:t>Why predicting surrounding words?</a:t>
            </a:r>
          </a:p>
          <a:p>
            <a:pPr lvl="1"/>
            <a:r>
              <a:rPr lang="en-US" dirty="0" smtClean="0"/>
              <a:t>The ultimate goal is not to predict the surrounding words. </a:t>
            </a:r>
          </a:p>
          <a:p>
            <a:pPr lvl="1"/>
            <a:r>
              <a:rPr lang="en-US" dirty="0" smtClean="0"/>
              <a:t>The </a:t>
            </a:r>
            <a:r>
              <a:rPr lang="en-US" dirty="0" smtClean="0"/>
              <a:t>ultimate goal </a:t>
            </a:r>
            <a:r>
              <a:rPr lang="en-US" dirty="0" smtClean="0"/>
              <a:t>is to learn a good representation for the words in the vocabulary ( that is, learn a good embedding vector for the word that captures its semantics)</a:t>
            </a:r>
          </a:p>
          <a:p>
            <a:pPr lvl="1"/>
            <a:r>
              <a:rPr lang="en-US" dirty="0" smtClean="0"/>
              <a:t>By learning to predict the surrounding words for each word in the corpus, the network learns the statistics from the number of times that words appear near each other in a corpus.  As a results the words that appear in the same or similar context will have similar embedding vectors.</a:t>
            </a:r>
          </a:p>
          <a:p>
            <a:pPr lvl="1"/>
            <a:endParaRPr lang="en-US" dirty="0" smtClean="0"/>
          </a:p>
          <a:p>
            <a:pPr lvl="1"/>
            <a:endParaRPr lang="en-US" dirty="0" smtClean="0"/>
          </a:p>
          <a:p>
            <a:pPr marL="228600" lvl="1"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255709" y="2715063"/>
            <a:ext cx="3009900" cy="3467100"/>
          </a:xfrm>
          <a:prstGeom prst="rect">
            <a:avLst/>
          </a:prstGeom>
        </p:spPr>
      </p:pic>
      <p:sp>
        <p:nvSpPr>
          <p:cNvPr id="5" name="TextBox 4"/>
          <p:cNvSpPr txBox="1"/>
          <p:nvPr/>
        </p:nvSpPr>
        <p:spPr>
          <a:xfrm>
            <a:off x="8928932" y="2924293"/>
            <a:ext cx="1195520" cy="646331"/>
          </a:xfrm>
          <a:prstGeom prst="rect">
            <a:avLst/>
          </a:prstGeom>
          <a:noFill/>
        </p:spPr>
        <p:txBody>
          <a:bodyPr wrap="none" rtlCol="0">
            <a:spAutoFit/>
          </a:bodyPr>
          <a:lstStyle/>
          <a:p>
            <a:r>
              <a:rPr lang="en-US" dirty="0" smtClean="0"/>
              <a:t>Embedding</a:t>
            </a:r>
          </a:p>
          <a:p>
            <a:r>
              <a:rPr lang="en-US" dirty="0" smtClean="0"/>
              <a:t>layer</a:t>
            </a:r>
            <a:endParaRPr lang="en-US" dirty="0"/>
          </a:p>
        </p:txBody>
      </p:sp>
      <p:sp>
        <p:nvSpPr>
          <p:cNvPr id="6" name="TextBox 5"/>
          <p:cNvSpPr txBox="1"/>
          <p:nvPr/>
        </p:nvSpPr>
        <p:spPr>
          <a:xfrm>
            <a:off x="8269777" y="2924293"/>
            <a:ext cx="659155" cy="369332"/>
          </a:xfrm>
          <a:prstGeom prst="rect">
            <a:avLst/>
          </a:prstGeom>
          <a:noFill/>
        </p:spPr>
        <p:txBody>
          <a:bodyPr wrap="none" rtlCol="0">
            <a:spAutoFit/>
          </a:bodyPr>
          <a:lstStyle/>
          <a:p>
            <a:r>
              <a:rPr lang="en-US" dirty="0" smtClean="0"/>
              <a:t>input</a:t>
            </a:r>
            <a:endParaRPr lang="en-US" dirty="0"/>
          </a:p>
        </p:txBody>
      </p:sp>
      <p:cxnSp>
        <p:nvCxnSpPr>
          <p:cNvPr id="8" name="Straight Arrow Connector 7"/>
          <p:cNvCxnSpPr/>
          <p:nvPr/>
        </p:nvCxnSpPr>
        <p:spPr>
          <a:xfrm flipV="1">
            <a:off x="9526692" y="3570624"/>
            <a:ext cx="0" cy="89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613941" y="3526077"/>
            <a:ext cx="0" cy="89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190738" y="2878126"/>
            <a:ext cx="811441"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1034463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2" y="239152"/>
            <a:ext cx="8507144" cy="833856"/>
          </a:xfrm>
        </p:spPr>
        <p:txBody>
          <a:bodyPr>
            <a:normAutofit fontScale="90000"/>
          </a:bodyPr>
          <a:lstStyle/>
          <a:p>
            <a:r>
              <a:rPr lang="en-US" dirty="0" smtClean="0"/>
              <a:t>Example of Input output pairs for the </a:t>
            </a:r>
            <a:r>
              <a:rPr lang="en-US" dirty="0" err="1" smtClean="0"/>
              <a:t>skipgram</a:t>
            </a:r>
            <a:r>
              <a:rPr lang="en-US" dirty="0" smtClean="0"/>
              <a:t> model</a:t>
            </a:r>
            <a:endParaRPr lang="en-US" dirty="0"/>
          </a:p>
        </p:txBody>
      </p:sp>
      <p:sp>
        <p:nvSpPr>
          <p:cNvPr id="3" name="Content Placeholder 2"/>
          <p:cNvSpPr>
            <a:spLocks noGrp="1"/>
          </p:cNvSpPr>
          <p:nvPr>
            <p:ph idx="1"/>
          </p:nvPr>
        </p:nvSpPr>
        <p:spPr>
          <a:xfrm>
            <a:off x="464234" y="1616374"/>
            <a:ext cx="11169748" cy="5023577"/>
          </a:xfrm>
        </p:spPr>
        <p:txBody>
          <a:bodyPr>
            <a:normAutofit lnSpcReduction="10000"/>
          </a:bodyPr>
          <a:lstStyle/>
          <a:p>
            <a:r>
              <a:rPr lang="en-US" dirty="0" smtClean="0"/>
              <a:t>Consider the tiny corpus in slide 10.</a:t>
            </a:r>
          </a:p>
          <a:p>
            <a:pPr marL="0" indent="0">
              <a:buNone/>
            </a:pPr>
            <a:r>
              <a:rPr lang="en-US" dirty="0"/>
              <a:t>	</a:t>
            </a:r>
            <a:r>
              <a:rPr lang="en-US" dirty="0" smtClean="0"/>
              <a:t>corpus = ['&lt;start&gt; the cat sat on the mat &lt;end&gt;', '&lt;start&gt; the dog ate my food &lt;end&gt;']</a:t>
            </a:r>
          </a:p>
          <a:p>
            <a:r>
              <a:rPr lang="en-US" dirty="0" smtClean="0"/>
              <a:t>The training data for this small corpus  with window size 2 are constructed as follows:</a:t>
            </a:r>
          </a:p>
          <a:p>
            <a:pPr marL="0" indent="0">
              <a:spcAft>
                <a:spcPts val="600"/>
              </a:spcAft>
              <a:buNone/>
            </a:pPr>
            <a:r>
              <a:rPr lang="en-US" dirty="0"/>
              <a:t>	</a:t>
            </a:r>
            <a:r>
              <a:rPr lang="en-US" dirty="0" smtClean="0"/>
              <a:t>(x=&lt;start&gt;, y={</a:t>
            </a:r>
            <a:r>
              <a:rPr lang="en-US" dirty="0" err="1" smtClean="0"/>
              <a:t>the,cat</a:t>
            </a:r>
            <a:r>
              <a:rPr lang="en-US" dirty="0" smtClean="0"/>
              <a:t>})</a:t>
            </a:r>
          </a:p>
          <a:p>
            <a:pPr marL="0" indent="0">
              <a:spcAft>
                <a:spcPts val="600"/>
              </a:spcAft>
              <a:buNone/>
            </a:pPr>
            <a:r>
              <a:rPr lang="en-US" dirty="0"/>
              <a:t>	</a:t>
            </a:r>
            <a:r>
              <a:rPr lang="en-US" dirty="0" smtClean="0"/>
              <a:t>(x=the, y={y=&lt;start&gt;, cat, the})</a:t>
            </a:r>
          </a:p>
          <a:p>
            <a:pPr marL="0" indent="0">
              <a:spcAft>
                <a:spcPts val="600"/>
              </a:spcAft>
              <a:buNone/>
            </a:pPr>
            <a:r>
              <a:rPr lang="en-US" dirty="0"/>
              <a:t>	</a:t>
            </a:r>
            <a:r>
              <a:rPr lang="en-US" dirty="0" smtClean="0"/>
              <a:t>(x=cat, y={ the, &lt;start&gt;, sat, on})</a:t>
            </a:r>
          </a:p>
          <a:p>
            <a:pPr marL="0" indent="0">
              <a:spcAft>
                <a:spcPts val="600"/>
              </a:spcAft>
              <a:buNone/>
            </a:pPr>
            <a:r>
              <a:rPr lang="en-US" dirty="0"/>
              <a:t>	</a:t>
            </a:r>
            <a:r>
              <a:rPr lang="en-US" dirty="0" smtClean="0"/>
              <a:t>(x=sat, y={the, cat, on, the})</a:t>
            </a:r>
          </a:p>
          <a:p>
            <a:pPr marL="0" indent="0">
              <a:spcAft>
                <a:spcPts val="600"/>
              </a:spcAft>
              <a:buNone/>
            </a:pPr>
            <a:r>
              <a:rPr lang="en-US" dirty="0"/>
              <a:t>	</a:t>
            </a:r>
            <a:r>
              <a:rPr lang="en-US" dirty="0" smtClean="0"/>
              <a:t>…….</a:t>
            </a:r>
            <a:endParaRPr lang="en-US" dirty="0"/>
          </a:p>
          <a:p>
            <a:r>
              <a:rPr lang="en-US" dirty="0" smtClean="0"/>
              <a:t>In practice, the training pairs are not generated for every single word in the corpus but the </a:t>
            </a:r>
            <a:r>
              <a:rPr lang="en-US" dirty="0" err="1" smtClean="0"/>
              <a:t>skipgram</a:t>
            </a:r>
            <a:r>
              <a:rPr lang="en-US" dirty="0" smtClean="0"/>
              <a:t> model restricts the vocabulary size to (let’s say 1million) frequent words.</a:t>
            </a:r>
          </a:p>
          <a:p>
            <a:r>
              <a:rPr lang="en-US" dirty="0" smtClean="0"/>
              <a:t> </a:t>
            </a:r>
            <a:r>
              <a:rPr lang="en-US" dirty="0" smtClean="0"/>
              <a:t>We also</a:t>
            </a:r>
            <a:r>
              <a:rPr lang="en-US" dirty="0" smtClean="0"/>
              <a:t> </a:t>
            </a:r>
            <a:r>
              <a:rPr lang="en-US" dirty="0" smtClean="0"/>
              <a:t>subsample the words in the corpus to construct the training example in a way to counter the imbalance between very frequent words ( such as “the”) with rare words so the model won’t spend most of its time updating the embedding vector for very frequent words such as “the”.</a:t>
            </a:r>
            <a:endParaRPr lang="en-US" dirty="0"/>
          </a:p>
        </p:txBody>
      </p:sp>
      <p:grpSp>
        <p:nvGrpSpPr>
          <p:cNvPr id="6" name="Group 5"/>
          <p:cNvGrpSpPr/>
          <p:nvPr/>
        </p:nvGrpSpPr>
        <p:grpSpPr>
          <a:xfrm>
            <a:off x="5923378" y="2734747"/>
            <a:ext cx="2560320" cy="323557"/>
            <a:chOff x="6794695" y="3643532"/>
            <a:chExt cx="2560320" cy="323557"/>
          </a:xfrm>
        </p:grpSpPr>
        <p:sp>
          <p:nvSpPr>
            <p:cNvPr id="4" name="Rounded Rectangle 3"/>
            <p:cNvSpPr/>
            <p:nvPr/>
          </p:nvSpPr>
          <p:spPr>
            <a:xfrm>
              <a:off x="6794695" y="3643532"/>
              <a:ext cx="2560320" cy="32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&lt;start&gt; the cat</a:t>
              </a:r>
              <a:endParaRPr lang="en-US" dirty="0"/>
            </a:p>
          </p:txBody>
        </p:sp>
        <p:sp>
          <p:nvSpPr>
            <p:cNvPr id="5" name="Rectangle 4"/>
            <p:cNvSpPr/>
            <p:nvPr/>
          </p:nvSpPr>
          <p:spPr>
            <a:xfrm>
              <a:off x="7104185" y="3671667"/>
              <a:ext cx="970670" cy="295422"/>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&lt;start&gt;</a:t>
              </a:r>
              <a:endParaRPr lang="en-US" dirty="0"/>
            </a:p>
          </p:txBody>
        </p:sp>
      </p:grpSp>
      <p:grpSp>
        <p:nvGrpSpPr>
          <p:cNvPr id="7" name="Group 6"/>
          <p:cNvGrpSpPr/>
          <p:nvPr/>
        </p:nvGrpSpPr>
        <p:grpSpPr>
          <a:xfrm>
            <a:off x="6822831" y="4128162"/>
            <a:ext cx="2954216" cy="334826"/>
            <a:chOff x="6794695" y="3637609"/>
            <a:chExt cx="2771480" cy="327297"/>
          </a:xfrm>
        </p:grpSpPr>
        <p:sp>
          <p:nvSpPr>
            <p:cNvPr id="8" name="Rounded Rectangle 7"/>
            <p:cNvSpPr/>
            <p:nvPr/>
          </p:nvSpPr>
          <p:spPr>
            <a:xfrm>
              <a:off x="6794695" y="3637609"/>
              <a:ext cx="2771480" cy="327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the  cat                on the </a:t>
              </a:r>
              <a:endParaRPr lang="en-US" dirty="0"/>
            </a:p>
          </p:txBody>
        </p:sp>
        <p:sp>
          <p:nvSpPr>
            <p:cNvPr id="9" name="Rectangle 8"/>
            <p:cNvSpPr/>
            <p:nvPr/>
          </p:nvSpPr>
          <p:spPr>
            <a:xfrm>
              <a:off x="7667930" y="3676359"/>
              <a:ext cx="632108" cy="27247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sat </a:t>
              </a:r>
              <a:endParaRPr lang="en-US" dirty="0"/>
            </a:p>
          </p:txBody>
        </p:sp>
      </p:grpSp>
      <p:grpSp>
        <p:nvGrpSpPr>
          <p:cNvPr id="10" name="Group 9"/>
          <p:cNvGrpSpPr/>
          <p:nvPr/>
        </p:nvGrpSpPr>
        <p:grpSpPr>
          <a:xfrm>
            <a:off x="6495609" y="3121460"/>
            <a:ext cx="2560320" cy="323557"/>
            <a:chOff x="6794695" y="3637609"/>
            <a:chExt cx="2560320" cy="323557"/>
          </a:xfrm>
        </p:grpSpPr>
        <p:sp>
          <p:nvSpPr>
            <p:cNvPr id="11" name="Rounded Rectangle 10"/>
            <p:cNvSpPr/>
            <p:nvPr/>
          </p:nvSpPr>
          <p:spPr>
            <a:xfrm>
              <a:off x="6794695" y="3637609"/>
              <a:ext cx="2560320" cy="323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&lt;start&gt;           &gt;   cat sat</a:t>
              </a:r>
              <a:endParaRPr lang="en-US" dirty="0"/>
            </a:p>
          </p:txBody>
        </p:sp>
        <p:sp>
          <p:nvSpPr>
            <p:cNvPr id="12" name="Rectangle 11"/>
            <p:cNvSpPr/>
            <p:nvPr/>
          </p:nvSpPr>
          <p:spPr>
            <a:xfrm>
              <a:off x="7673926" y="3637609"/>
              <a:ext cx="801858" cy="289499"/>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the</a:t>
              </a:r>
              <a:endParaRPr lang="en-US" dirty="0"/>
            </a:p>
          </p:txBody>
        </p:sp>
      </p:grpSp>
      <p:grpSp>
        <p:nvGrpSpPr>
          <p:cNvPr id="13" name="Group 12"/>
          <p:cNvGrpSpPr/>
          <p:nvPr/>
        </p:nvGrpSpPr>
        <p:grpSpPr>
          <a:xfrm>
            <a:off x="7374840" y="3653557"/>
            <a:ext cx="2954216" cy="334826"/>
            <a:chOff x="6794695" y="3637609"/>
            <a:chExt cx="2771480" cy="327297"/>
          </a:xfrm>
        </p:grpSpPr>
        <p:sp>
          <p:nvSpPr>
            <p:cNvPr id="14" name="Rounded Rectangle 13"/>
            <p:cNvSpPr/>
            <p:nvPr/>
          </p:nvSpPr>
          <p:spPr>
            <a:xfrm>
              <a:off x="6794695" y="3637609"/>
              <a:ext cx="2771480" cy="3272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&lt;start&gt; the </a:t>
              </a:r>
              <a:r>
                <a:rPr lang="en-US" dirty="0"/>
                <a:t> </a:t>
              </a:r>
              <a:r>
                <a:rPr lang="en-US" dirty="0" smtClean="0"/>
                <a:t>             sat on</a:t>
              </a:r>
              <a:endParaRPr lang="en-US" dirty="0"/>
            </a:p>
          </p:txBody>
        </p:sp>
        <p:sp>
          <p:nvSpPr>
            <p:cNvPr id="15" name="Rectangle 14"/>
            <p:cNvSpPr/>
            <p:nvPr/>
          </p:nvSpPr>
          <p:spPr>
            <a:xfrm>
              <a:off x="7995668" y="3692436"/>
              <a:ext cx="632108" cy="27247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cat</a:t>
              </a:r>
              <a:endParaRPr lang="en-US" dirty="0"/>
            </a:p>
          </p:txBody>
        </p:sp>
      </p:grpSp>
    </p:spTree>
    <p:extLst>
      <p:ext uri="{BB962C8B-B14F-4D97-AF65-F5344CB8AC3E}">
        <p14:creationId xmlns:p14="http://schemas.microsoft.com/office/powerpoint/2010/main" val="4157397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Language models</a:t>
            </a:r>
            <a:endParaRPr lang="en-US" dirty="0"/>
          </a:p>
        </p:txBody>
      </p:sp>
    </p:spTree>
    <p:extLst>
      <p:ext uri="{BB962C8B-B14F-4D97-AF65-F5344CB8AC3E}">
        <p14:creationId xmlns:p14="http://schemas.microsoft.com/office/powerpoint/2010/main" val="1065428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969" y="261308"/>
            <a:ext cx="7729728" cy="990717"/>
          </a:xfrm>
        </p:spPr>
        <p:txBody>
          <a:bodyPr>
            <a:normAutofit fontScale="90000"/>
          </a:bodyPr>
          <a:lstStyle/>
          <a:p>
            <a:r>
              <a:rPr lang="en-US" dirty="0" smtClean="0"/>
              <a:t>The output layer and the loss function in </a:t>
            </a:r>
            <a:r>
              <a:rPr lang="en-US" dirty="0" err="1" smtClean="0"/>
              <a:t>skipgram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2708" y="1631852"/>
                <a:ext cx="10916530" cy="4290647"/>
              </a:xfrm>
            </p:spPr>
            <p:txBody>
              <a:bodyPr>
                <a:normAutofit/>
              </a:bodyPr>
              <a:lstStyle/>
              <a:p>
                <a:r>
                  <a:rPr lang="en-US" dirty="0" smtClean="0"/>
                  <a:t>The output layer of </a:t>
                </a:r>
                <a:r>
                  <a:rPr lang="en-US" dirty="0" err="1" smtClean="0"/>
                  <a:t>skipgram</a:t>
                </a:r>
                <a:r>
                  <a:rPr lang="en-US" dirty="0" smtClean="0"/>
                  <a:t> model has v neurons ( where v is the size of the vocabulary) with </a:t>
                </a:r>
                <a:r>
                  <a:rPr lang="en-US" dirty="0" err="1" smtClean="0"/>
                  <a:t>softmax</a:t>
                </a:r>
                <a:r>
                  <a:rPr lang="en-US" dirty="0" smtClean="0"/>
                  <a:t> activation. </a:t>
                </a:r>
              </a:p>
              <a:p>
                <a:r>
                  <a:rPr lang="en-US" dirty="0" smtClean="0"/>
                  <a:t>So for every input word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r>
                  <a:rPr lang="en-US" dirty="0" smtClean="0"/>
                  <a:t> the output of neuron </a:t>
                </a:r>
                <a:r>
                  <a:rPr lang="en-US" dirty="0" err="1" smtClean="0"/>
                  <a:t>i</a:t>
                </a:r>
                <a:r>
                  <a:rPr lang="en-US" dirty="0" smtClean="0"/>
                  <a:t> represents the probability that the </a:t>
                </a:r>
                <a:r>
                  <a:rPr lang="en-US" dirty="0" err="1" smtClean="0"/>
                  <a:t>ith</a:t>
                </a:r>
                <a:r>
                  <a:rPr lang="en-US" dirty="0" smtClean="0"/>
                  <a:t> word in the vocabulary is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b="0" i="0">
                        <a:latin typeface="Cambria Math" panose="02040503050406030204" pitchFamily="18" charset="0"/>
                      </a:rPr>
                      <m:t> </m:t>
                    </m:r>
                  </m:oMath>
                </a14:m>
                <a:r>
                  <a:rPr lang="en-US" dirty="0" smtClean="0"/>
                  <a:t>that is, </a:t>
                </a:r>
                <a:r>
                  <a:rPr lang="en-US" dirty="0" smtClean="0"/>
                  <a:t>it appears within the window size range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smtClean="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2708" y="1631852"/>
                <a:ext cx="10916530" cy="4290647"/>
              </a:xfrm>
              <a:blipFill>
                <a:blip r:embed="rId2"/>
                <a:stretch>
                  <a:fillRect l="-335" t="-852" r="-279"/>
                </a:stretch>
              </a:blipFill>
            </p:spPr>
            <p:txBody>
              <a:bodyPr/>
              <a:lstStyle/>
              <a:p>
                <a:r>
                  <a:rPr lang="en-US">
                    <a:noFill/>
                  </a:rPr>
                  <a:t> </a:t>
                </a:r>
              </a:p>
            </p:txBody>
          </p:sp>
        </mc:Fallback>
      </mc:AlternateContent>
      <p:sp>
        <p:nvSpPr>
          <p:cNvPr id="6" name="Rectangle 5"/>
          <p:cNvSpPr/>
          <p:nvPr/>
        </p:nvSpPr>
        <p:spPr>
          <a:xfrm>
            <a:off x="1169071" y="3779331"/>
            <a:ext cx="351692" cy="225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cxnSp>
        <p:nvCxnSpPr>
          <p:cNvPr id="8" name="Straight Arrow Connector 7"/>
          <p:cNvCxnSpPr/>
          <p:nvPr/>
        </p:nvCxnSpPr>
        <p:spPr>
          <a:xfrm>
            <a:off x="249396" y="4694904"/>
            <a:ext cx="919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4248813"/>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0" y="4248813"/>
                <a:ext cx="498791" cy="369332"/>
              </a:xfrm>
              <a:prstGeom prst="rect">
                <a:avLst/>
              </a:prstGeom>
              <a:blipFill>
                <a:blip r:embed="rId3"/>
                <a:stretch>
                  <a:fillRect/>
                </a:stretch>
              </a:blipFill>
            </p:spPr>
            <p:txBody>
              <a:bodyPr/>
              <a:lstStyle/>
              <a:p>
                <a:r>
                  <a:rPr lang="en-US">
                    <a:noFill/>
                  </a:rPr>
                  <a:t> </a:t>
                </a:r>
              </a:p>
            </p:txBody>
          </p:sp>
        </mc:Fallback>
      </mc:AlternateContent>
      <p:sp>
        <p:nvSpPr>
          <p:cNvPr id="10" name="Rectangle 9"/>
          <p:cNvSpPr/>
          <p:nvPr/>
        </p:nvSpPr>
        <p:spPr>
          <a:xfrm>
            <a:off x="3087846" y="3285204"/>
            <a:ext cx="35013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cxnSp>
        <p:nvCxnSpPr>
          <p:cNvPr id="11" name="Straight Arrow Connector 10"/>
          <p:cNvCxnSpPr/>
          <p:nvPr/>
        </p:nvCxnSpPr>
        <p:spPr>
          <a:xfrm flipV="1">
            <a:off x="1520763" y="3779331"/>
            <a:ext cx="1567083" cy="83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520763" y="4694904"/>
            <a:ext cx="1567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0763" y="4694903"/>
            <a:ext cx="1567083" cy="66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0763" y="4694904"/>
            <a:ext cx="1567083" cy="1335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37976" y="3532853"/>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4154843" y="3361173"/>
                <a:ext cx="4365554" cy="612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𝑠𝑜𝑓𝑡𝑚𝑎𝑥</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e>
                          </m:d>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sup>
                          </m:sSup>
                        </m:num>
                        <m:den>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𝑣</m:t>
                              </m:r>
                            </m:sup>
                            <m:e>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e>
                                  </m:d>
                                </m:sup>
                              </m:sSup>
                            </m:e>
                          </m:nary>
                        </m:den>
                      </m:f>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4154843" y="3361173"/>
                <a:ext cx="4365554" cy="612475"/>
              </a:xfrm>
              <a:prstGeom prst="rect">
                <a:avLst/>
              </a:prstGeom>
              <a:blipFill>
                <a:blip r:embed="rId4"/>
                <a:stretch>
                  <a:fillRect/>
                </a:stretch>
              </a:blipFill>
            </p:spPr>
            <p:txBody>
              <a:bodyPr/>
              <a:lstStyle/>
              <a:p>
                <a:r>
                  <a:rPr lang="en-US">
                    <a:noFill/>
                  </a:rPr>
                  <a:t> </a:t>
                </a:r>
              </a:p>
            </p:txBody>
          </p:sp>
        </mc:Fallback>
      </mc:AlternateContent>
      <p:cxnSp>
        <p:nvCxnSpPr>
          <p:cNvPr id="26" name="Straight Arrow Connector 25"/>
          <p:cNvCxnSpPr/>
          <p:nvPr/>
        </p:nvCxnSpPr>
        <p:spPr>
          <a:xfrm>
            <a:off x="3424929" y="3898547"/>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4328954" y="3748879"/>
                <a:ext cx="2992742"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a:t>
                </a:r>
                <a14:m>
                  <m:oMath xmlns:m="http://schemas.openxmlformats.org/officeDocument/2006/math">
                    <m:r>
                      <a:rPr lang="en-US" i="1">
                        <a:latin typeface="Cambria Math" panose="02040503050406030204" pitchFamily="18" charset="0"/>
                      </a:rPr>
                      <m:t>𝑠𝑜𝑓𝑡𝑚𝑎𝑥</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𝑣</m:t>
                                </m:r>
                              </m:sub>
                            </m:sSub>
                          </m:e>
                        </m:d>
                      </m:e>
                      <m:sub>
                        <m:r>
                          <a:rPr lang="en-US" b="0" i="1" smtClean="0">
                            <a:latin typeface="Cambria Math" panose="02040503050406030204" pitchFamily="18" charset="0"/>
                          </a:rPr>
                          <m:t>2</m:t>
                        </m:r>
                      </m:sub>
                    </m:sSub>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4328954" y="3748879"/>
                <a:ext cx="2992742" cy="276999"/>
              </a:xfrm>
              <a:prstGeom prst="rect">
                <a:avLst/>
              </a:prstGeom>
              <a:blipFill>
                <a:blip r:embed="rId5"/>
                <a:stretch>
                  <a:fillRect l="-2851" t="-28889"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rot="16200000">
                <a:off x="4734046" y="450837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rot="16200000">
                <a:off x="4734046" y="4508379"/>
                <a:ext cx="237244" cy="276999"/>
              </a:xfrm>
              <a:prstGeom prst="rect">
                <a:avLst/>
              </a:prstGeom>
              <a:blipFill>
                <a:blip r:embed="rId6"/>
                <a:stretch>
                  <a:fillRect/>
                </a:stretch>
              </a:blipFill>
            </p:spPr>
            <p:txBody>
              <a:bodyPr/>
              <a:lstStyle/>
              <a:p>
                <a:r>
                  <a:rPr lang="en-US">
                    <a:noFill/>
                  </a:rPr>
                  <a:t> </a:t>
                </a:r>
              </a:p>
            </p:txBody>
          </p:sp>
        </mc:Fallback>
      </mc:AlternateContent>
      <p:cxnSp>
        <p:nvCxnSpPr>
          <p:cNvPr id="29" name="Straight Arrow Connector 28"/>
          <p:cNvCxnSpPr/>
          <p:nvPr/>
        </p:nvCxnSpPr>
        <p:spPr>
          <a:xfrm>
            <a:off x="3445536" y="6235725"/>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4346202" y="6050804"/>
                <a:ext cx="33829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𝑣</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i="1">
                          <a:latin typeface="Cambria Math" panose="02040503050406030204" pitchFamily="18" charset="0"/>
                        </a:rPr>
                        <m:t>)</m:t>
                      </m:r>
                      <m:r>
                        <m:rPr>
                          <m:nor/>
                        </m:rPr>
                        <a:rPr lang="en-US" dirty="0"/>
                        <m:t>=</m:t>
                      </m:r>
                      <m:r>
                        <a:rPr lang="en-US" i="1">
                          <a:latin typeface="Cambria Math" panose="02040503050406030204" pitchFamily="18" charset="0"/>
                        </a:rPr>
                        <m:t>𝑠𝑜𝑓𝑡𝑚𝑎𝑥</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𝑣</m:t>
                                  </m:r>
                                </m:sub>
                              </m:sSub>
                            </m:e>
                          </m:d>
                        </m:e>
                        <m:sub>
                          <m:r>
                            <a:rPr lang="en-US" b="0" i="1" smtClean="0">
                              <a:latin typeface="Cambria Math" panose="02040503050406030204" pitchFamily="18" charset="0"/>
                            </a:rPr>
                            <m:t>𝑣</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346202" y="6050804"/>
                <a:ext cx="3382913" cy="276999"/>
              </a:xfrm>
              <a:prstGeom prst="rect">
                <a:avLst/>
              </a:prstGeom>
              <a:blipFill>
                <a:blip r:embed="rId7"/>
                <a:stretch>
                  <a:fillRect l="-360" t="-2222"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rot="16200000">
                <a:off x="4713319" y="5271253"/>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rot="16200000">
                <a:off x="4713319" y="5271253"/>
                <a:ext cx="237244" cy="276999"/>
              </a:xfrm>
              <a:prstGeom prst="rect">
                <a:avLst/>
              </a:prstGeom>
              <a:blipFill>
                <a:blip r:embed="rId8"/>
                <a:stretch>
                  <a:fillRect/>
                </a:stretch>
              </a:blipFill>
            </p:spPr>
            <p:txBody>
              <a:bodyPr/>
              <a:lstStyle/>
              <a:p>
                <a:r>
                  <a:rPr lang="en-US">
                    <a:noFill/>
                  </a:rPr>
                  <a:t> </a:t>
                </a:r>
              </a:p>
            </p:txBody>
          </p:sp>
        </mc:Fallback>
      </mc:AlternateContent>
      <p:sp>
        <p:nvSpPr>
          <p:cNvPr id="34" name="Right Arrow 33"/>
          <p:cNvSpPr/>
          <p:nvPr/>
        </p:nvSpPr>
        <p:spPr>
          <a:xfrm>
            <a:off x="7321696" y="4581751"/>
            <a:ext cx="1562100" cy="516688"/>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5" name="TextBox 34"/>
          <p:cNvSpPr txBox="1"/>
          <p:nvPr/>
        </p:nvSpPr>
        <p:spPr>
          <a:xfrm>
            <a:off x="8796405" y="3020763"/>
            <a:ext cx="3233231"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smtClean="0"/>
              <a:t>The </a:t>
            </a:r>
            <a:r>
              <a:rPr lang="en-US" dirty="0" err="1" smtClean="0"/>
              <a:t>softmax</a:t>
            </a:r>
            <a:r>
              <a:rPr lang="en-US" dirty="0" smtClean="0"/>
              <a:t> layer has v neurons where v is  the size of the vocabulary ( for example a vocabulary of around 700K  words was used in the </a:t>
            </a:r>
            <a:r>
              <a:rPr lang="en-US" dirty="0" err="1" smtClean="0"/>
              <a:t>skipgram</a:t>
            </a:r>
            <a:r>
              <a:rPr lang="en-US" dirty="0" smtClean="0"/>
              <a:t> paper)</a:t>
            </a:r>
          </a:p>
          <a:p>
            <a:endParaRPr lang="en-US" dirty="0"/>
          </a:p>
          <a:p>
            <a:r>
              <a:rPr lang="en-US" dirty="0" smtClean="0"/>
              <a:t>The embedding layers has d neurons, where d is the size of the embedding vector for each word ( </a:t>
            </a:r>
            <a:r>
              <a:rPr lang="en-US" dirty="0" smtClean="0"/>
              <a:t>around </a:t>
            </a:r>
            <a:r>
              <a:rPr lang="en-US" dirty="0" smtClean="0"/>
              <a:t>300 in the original </a:t>
            </a:r>
            <a:r>
              <a:rPr lang="en-US" dirty="0" err="1" smtClean="0"/>
              <a:t>skipgram</a:t>
            </a:r>
            <a:r>
              <a:rPr lang="en-US" dirty="0" smtClean="0"/>
              <a:t> paper)</a:t>
            </a:r>
            <a:endParaRPr lang="en-US" dirty="0"/>
          </a:p>
        </p:txBody>
      </p:sp>
      <p:sp>
        <p:nvSpPr>
          <p:cNvPr id="36" name="Oval 35"/>
          <p:cNvSpPr/>
          <p:nvPr/>
        </p:nvSpPr>
        <p:spPr>
          <a:xfrm>
            <a:off x="1206950" y="3894860"/>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Oval 36"/>
          <p:cNvSpPr/>
          <p:nvPr/>
        </p:nvSpPr>
        <p:spPr>
          <a:xfrm>
            <a:off x="1207366" y="4263584"/>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Oval 38"/>
          <p:cNvSpPr/>
          <p:nvPr/>
        </p:nvSpPr>
        <p:spPr>
          <a:xfrm>
            <a:off x="1233974" y="4564833"/>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Oval 39"/>
          <p:cNvSpPr/>
          <p:nvPr/>
        </p:nvSpPr>
        <p:spPr>
          <a:xfrm>
            <a:off x="1226795" y="5715448"/>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Oval 40"/>
          <p:cNvSpPr/>
          <p:nvPr/>
        </p:nvSpPr>
        <p:spPr>
          <a:xfrm>
            <a:off x="1233974" y="5403836"/>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3" name="Straight Connector 42"/>
          <p:cNvCxnSpPr/>
          <p:nvPr/>
        </p:nvCxnSpPr>
        <p:spPr>
          <a:xfrm>
            <a:off x="1347236" y="4904746"/>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sp>
        <p:nvSpPr>
          <p:cNvPr id="44" name="TextBox 43"/>
          <p:cNvSpPr txBox="1"/>
          <p:nvPr/>
        </p:nvSpPr>
        <p:spPr>
          <a:xfrm rot="5400000">
            <a:off x="188906" y="4645444"/>
            <a:ext cx="1702646" cy="369332"/>
          </a:xfrm>
          <a:prstGeom prst="rect">
            <a:avLst/>
          </a:prstGeom>
          <a:noFill/>
        </p:spPr>
        <p:txBody>
          <a:bodyPr wrap="none" rtlCol="0">
            <a:spAutoFit/>
          </a:bodyPr>
          <a:lstStyle/>
          <a:p>
            <a:r>
              <a:rPr lang="en-US" dirty="0" smtClean="0"/>
              <a:t>Embedding layer</a:t>
            </a:r>
            <a:endParaRPr lang="en-US" dirty="0"/>
          </a:p>
        </p:txBody>
      </p:sp>
      <p:sp>
        <p:nvSpPr>
          <p:cNvPr id="45" name="Oval 44"/>
          <p:cNvSpPr/>
          <p:nvPr/>
        </p:nvSpPr>
        <p:spPr>
          <a:xfrm>
            <a:off x="3149648" y="3450808"/>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Oval 45"/>
          <p:cNvSpPr/>
          <p:nvPr/>
        </p:nvSpPr>
        <p:spPr>
          <a:xfrm>
            <a:off x="3172380" y="3767640"/>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7" name="Oval 46"/>
          <p:cNvSpPr/>
          <p:nvPr/>
        </p:nvSpPr>
        <p:spPr>
          <a:xfrm>
            <a:off x="3172379" y="4116693"/>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8" name="Straight Arrow Connector 47"/>
          <p:cNvCxnSpPr/>
          <p:nvPr/>
        </p:nvCxnSpPr>
        <p:spPr>
          <a:xfrm>
            <a:off x="3437976" y="4227942"/>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62910" y="4632528"/>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cxnSp>
        <p:nvCxnSpPr>
          <p:cNvPr id="51" name="Straight Connector 50"/>
          <p:cNvCxnSpPr/>
          <p:nvPr/>
        </p:nvCxnSpPr>
        <p:spPr>
          <a:xfrm>
            <a:off x="3262910" y="5181542"/>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sp>
        <p:nvSpPr>
          <p:cNvPr id="54" name="Oval 53"/>
          <p:cNvSpPr/>
          <p:nvPr/>
        </p:nvSpPr>
        <p:spPr>
          <a:xfrm>
            <a:off x="3175416" y="6097247"/>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TextBox 56"/>
          <p:cNvSpPr txBox="1"/>
          <p:nvPr/>
        </p:nvSpPr>
        <p:spPr>
          <a:xfrm rot="5400000">
            <a:off x="1093885" y="4581581"/>
            <a:ext cx="3533458" cy="646331"/>
          </a:xfrm>
          <a:prstGeom prst="rect">
            <a:avLst/>
          </a:prstGeom>
          <a:noFill/>
        </p:spPr>
        <p:txBody>
          <a:bodyPr wrap="square" rtlCol="0">
            <a:spAutoFit/>
          </a:bodyPr>
          <a:lstStyle/>
          <a:p>
            <a:pPr algn="ctr"/>
            <a:r>
              <a:rPr lang="en-US" dirty="0" smtClean="0"/>
              <a:t>Fully connected layer with </a:t>
            </a:r>
            <a:r>
              <a:rPr lang="en-US" dirty="0" err="1" smtClean="0"/>
              <a:t>softmax</a:t>
            </a:r>
            <a:r>
              <a:rPr lang="en-US" dirty="0" smtClean="0"/>
              <a:t> activation</a:t>
            </a:r>
            <a:endParaRPr lang="en-US" dirty="0"/>
          </a:p>
        </p:txBody>
      </p:sp>
    </p:spTree>
    <p:extLst>
      <p:ext uri="{BB962C8B-B14F-4D97-AF65-F5344CB8AC3E}">
        <p14:creationId xmlns:p14="http://schemas.microsoft.com/office/powerpoint/2010/main" val="4046655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9837" y="430120"/>
            <a:ext cx="7729728" cy="920378"/>
          </a:xfrm>
        </p:spPr>
        <p:txBody>
          <a:bodyPr/>
          <a:lstStyle/>
          <a:p>
            <a:r>
              <a:rPr lang="en-US" dirty="0" err="1" smtClean="0"/>
              <a:t>Skipgram</a:t>
            </a:r>
            <a:r>
              <a:rPr lang="en-US" dirty="0" smtClean="0"/>
              <a:t> Loss function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06768" y="1787652"/>
                <a:ext cx="9115865" cy="4444336"/>
              </a:xfrm>
            </p:spPr>
            <p:txBody>
              <a:bodyPr>
                <a:normAutofit fontScale="85000" lnSpcReduction="20000"/>
              </a:bodyPr>
              <a:lstStyle/>
              <a:p>
                <a:r>
                  <a:rPr lang="en-US" dirty="0"/>
                  <a:t>As before, we can use the cross entropy to compute the loss for each input example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a:latin typeface="Cambria Math" panose="02040503050406030204" pitchFamily="18" charset="0"/>
                      </a:rPr>
                      <m:t> </m:t>
                    </m:r>
                  </m:oMath>
                </a14:m>
                <a:r>
                  <a:rPr lang="en-US" dirty="0"/>
                  <a:t> the cross entropy loss is:</a:t>
                </a:r>
              </a:p>
              <a:p>
                <a:pPr marL="0" indent="0">
                  <a:buNone/>
                </a:pPr>
                <a:r>
                  <a:rPr lang="en-US" dirty="0"/>
                  <a:t>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𝑣</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m:t>
                            </m:r>
                          </m:sub>
                        </m:sSub>
                        <m:r>
                          <m:rPr>
                            <m:sty m:val="p"/>
                          </m:rPr>
                          <a:rPr lang="en-US">
                            <a:latin typeface="Cambria Math" panose="02040503050406030204" pitchFamily="18" charset="0"/>
                          </a:rPr>
                          <m:t>log</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𝑣</m:t>
                            </m:r>
                          </m:sub>
                        </m:sSub>
                        <m:r>
                          <a:rPr lang="en-US" i="1">
                            <a:latin typeface="Cambria Math" panose="02040503050406030204" pitchFamily="18" charset="0"/>
                          </a:rPr>
                          <m:t>)</m:t>
                        </m:r>
                      </m:e>
                    </m:nary>
                  </m:oMath>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𝑣</m:t>
                        </m:r>
                      </m:sub>
                    </m:sSub>
                  </m:oMath>
                </a14:m>
                <a:r>
                  <a:rPr lang="en-US" dirty="0"/>
                  <a:t> is the predicted probability that the word </a:t>
                </a:r>
                <a14:m>
                  <m:oMath xmlns:m="http://schemas.openxmlformats.org/officeDocument/2006/math">
                    <m:r>
                      <a:rPr lang="en-US" i="1">
                        <a:latin typeface="Cambria Math" panose="02040503050406030204" pitchFamily="18" charset="0"/>
                      </a:rPr>
                      <m:t>𝑣</m:t>
                    </m:r>
                  </m:oMath>
                </a14:m>
                <a:r>
                  <a:rPr lang="en-US" dirty="0"/>
                  <a:t> in the vocabulary is nearby ( within the context ) of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a:latin typeface="Cambria Math" panose="02040503050406030204" pitchFamily="18" charset="0"/>
                      </a:rPr>
                      <m:t>.</m:t>
                    </m:r>
                  </m:oMath>
                </a14:m>
                <a:r>
                  <a:rPr lang="en-US" dirty="0"/>
                  <a:t> </a:t>
                </a:r>
              </a:p>
              <a:p>
                <a:r>
                  <a:rPr lang="en-US" dirty="0"/>
                  <a:t>Since for each </a:t>
                </a:r>
                <a:r>
                  <a:rPr lang="en-US" dirty="0" smtClean="0"/>
                  <a:t>input </a:t>
                </a:r>
                <a:r>
                  <a:rPr lang="en-US" dirty="0"/>
                  <a:t>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a:t>, there are multiple context words within a window size c, that is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𝑐</m:t>
                        </m:r>
                      </m:sub>
                    </m:sSub>
                    <m:r>
                      <a:rPr lang="en-US" i="1">
                        <a:latin typeface="Cambria Math" panose="02040503050406030204" pitchFamily="18" charset="0"/>
                      </a:rPr>
                      <m:t>)</m:t>
                    </m:r>
                  </m:oMath>
                </a14:m>
                <a:r>
                  <a:rPr lang="en-US" dirty="0"/>
                  <a:t>, the true output will be a vector with all zeros except that it has ones in the indices that correspond to the context words.</a:t>
                </a:r>
              </a:p>
              <a:p>
                <a:pPr lvl="1"/>
                <a:r>
                  <a:rPr lang="en-US" dirty="0"/>
                  <a:t>For instance, consider the input word x=“cat” in the corpus in slide 10, the true output for this word in the </a:t>
                </a:r>
                <a:r>
                  <a:rPr lang="en-US" dirty="0" err="1"/>
                  <a:t>skipgram</a:t>
                </a:r>
                <a:r>
                  <a:rPr lang="en-US" dirty="0"/>
                  <a:t> model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𝑐𝑎𝑡</m:t>
                        </m:r>
                      </m:sub>
                    </m:sSub>
                  </m:oMath>
                </a14:m>
                <a:r>
                  <a:rPr lang="en-US" dirty="0"/>
                  <a:t>={ the, &lt;start&gt;, sat, on})  which can be represented as the vector</a:t>
                </a:r>
                <a14:m>
                  <m:oMath xmlns:m="http://schemas.openxmlformats.org/officeDocument/2006/math">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𝑐𝑎𝑡</m:t>
                        </m:r>
                      </m:sub>
                    </m:sSub>
                    <m:r>
                      <a:rPr lang="en-US" i="1">
                        <a:latin typeface="Cambria Math" panose="02040503050406030204" pitchFamily="18" charset="0"/>
                      </a:rPr>
                      <m:t>=</m:t>
                    </m:r>
                  </m:oMath>
                </a14:m>
                <a:r>
                  <a:rPr lang="en-US" dirty="0"/>
                  <a:t>[0 1 1 0 1 1 0 0 0 0 0 0]</a:t>
                </a:r>
              </a:p>
              <a:p>
                <a:r>
                  <a:rPr lang="en-US" dirty="0"/>
                  <a:t>So the term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𝑣</m:t>
                        </m:r>
                      </m:sub>
                    </m:sSub>
                    <m:r>
                      <m:rPr>
                        <m:sty m:val="p"/>
                      </m:rPr>
                      <a:rPr lang="en-US">
                        <a:latin typeface="Cambria Math" panose="02040503050406030204" pitchFamily="18" charset="0"/>
                      </a:rPr>
                      <m:t>log</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𝑣</m:t>
                        </m:r>
                      </m:sub>
                    </m:sSub>
                    <m:r>
                      <a:rPr lang="en-US" i="1">
                        <a:latin typeface="Cambria Math" panose="02040503050406030204" pitchFamily="18" charset="0"/>
                      </a:rPr>
                      <m:t>)</m:t>
                    </m:r>
                  </m:oMath>
                </a14:m>
                <a:r>
                  <a:rPr lang="en-US" dirty="0"/>
                  <a:t> in the loss function would be zero for all words in the vocabulary except for the context words, that is:</a:t>
                </a:r>
              </a:p>
              <a:p>
                <a:pPr marL="0" indent="0">
                  <a:buNone/>
                </a:pPr>
                <a:r>
                  <a:rPr lang="en-US" dirty="0"/>
                  <a:t>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𝑐</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𝑐</m:t>
                                    </m:r>
                                  </m:sub>
                                </m:sSub>
                              </m:e>
                            </m:d>
                          </m:e>
                        </m:func>
                      </m:e>
                    </m:nary>
                  </m:oMath>
                </a14:m>
                <a:r>
                  <a:rPr lang="en-US" dirty="0"/>
                  <a:t> where </a:t>
                </a:r>
                <a14:m>
                  <m:oMath xmlns:m="http://schemas.openxmlformats.org/officeDocument/2006/math">
                    <m:r>
                      <a:rPr lang="en-US" i="1">
                        <a:latin typeface="Cambria Math" panose="02040503050406030204" pitchFamily="18" charset="0"/>
                      </a:rPr>
                      <m:t>𝑐</m:t>
                    </m:r>
                  </m:oMath>
                </a14:m>
                <a:r>
                  <a:rPr lang="en-US" dirty="0"/>
                  <a:t> is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𝑐</m:t>
                        </m:r>
                      </m:sub>
                    </m:sSub>
                  </m:oMath>
                </a14:m>
                <a:r>
                  <a:rPr lang="en-US" dirty="0"/>
                  <a:t> is the output of the </a:t>
                </a:r>
                <a:r>
                  <a:rPr lang="en-US" dirty="0" err="1"/>
                  <a:t>softmax</a:t>
                </a:r>
                <a:r>
                  <a:rPr lang="en-US" dirty="0"/>
                  <a:t> function for the context word c. </a:t>
                </a:r>
              </a:p>
              <a:p>
                <a:r>
                  <a:rPr lang="en-US" dirty="0"/>
                  <a:t>Since the output of </a:t>
                </a:r>
                <a:r>
                  <a:rPr lang="en-US" dirty="0" err="1"/>
                  <a:t>softmax</a:t>
                </a:r>
                <a:r>
                  <a:rPr lang="en-US" dirty="0"/>
                  <a:t> shows probability </a:t>
                </a:r>
                <a:r>
                  <a:rPr lang="en-US" dirty="0" smtClean="0"/>
                  <a:t>distribution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𝑐</m:t>
                        </m:r>
                      </m:sub>
                    </m:sSub>
                  </m:oMath>
                </a14:m>
                <a:r>
                  <a:rPr lang="en-US" dirty="0" smtClean="0"/>
                  <a:t>=</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oMath>
                </a14:m>
                <a:r>
                  <a:rPr lang="en-US" dirty="0"/>
                  <a:t> </a:t>
                </a:r>
                <a:r>
                  <a:rPr lang="en-US" dirty="0" smtClean="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oMath>
                </a14:m>
                <a:r>
                  <a:rPr lang="en-US" dirty="0"/>
                  <a:t> is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a:t>.</a:t>
                </a:r>
              </a:p>
              <a:p>
                <a:pPr marL="0" indent="0">
                  <a:buNone/>
                </a:pPr>
                <a:r>
                  <a:rPr lang="en-US" dirty="0" smtClean="0"/>
                  <a:t> So we </a:t>
                </a:r>
                <a:r>
                  <a:rPr lang="en-US" dirty="0"/>
                  <a:t>can write the loss for input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as :</a:t>
                </a:r>
              </a:p>
              <a:p>
                <a:pPr marL="228600" lvl="1" indent="0">
                  <a:buNone/>
                </a:pPr>
                <a:r>
                  <a:rPr lang="en-US" dirty="0"/>
                  <a:t>	</a:t>
                </a:r>
                <a14:m>
                  <m:oMath xmlns:m="http://schemas.openxmlformats.org/officeDocument/2006/math">
                    <m:r>
                      <a:rPr lang="en-US" i="1">
                        <a:latin typeface="Cambria Math" panose="02040503050406030204" pitchFamily="18" charset="0"/>
                      </a:rPr>
                      <m:t>𝑙</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𝑐</m:t>
                        </m:r>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e>
                        </m:func>
                      </m:e>
                    </m:nary>
                  </m:oMath>
                </a14:m>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06768" y="1787652"/>
                <a:ext cx="9115865" cy="4444336"/>
              </a:xfrm>
              <a:blipFill>
                <a:blip r:embed="rId2"/>
                <a:stretch>
                  <a:fillRect l="-268" t="-1235" r="-401" b="-8230"/>
                </a:stretch>
              </a:blipFill>
            </p:spPr>
            <p:txBody>
              <a:bodyPr/>
              <a:lstStyle/>
              <a:p>
                <a:r>
                  <a:rPr lang="en-US">
                    <a:noFill/>
                  </a:rPr>
                  <a:t> </a:t>
                </a:r>
              </a:p>
            </p:txBody>
          </p:sp>
        </mc:Fallback>
      </mc:AlternateContent>
    </p:spTree>
    <p:extLst>
      <p:ext uri="{BB962C8B-B14F-4D97-AF65-F5344CB8AC3E}">
        <p14:creationId xmlns:p14="http://schemas.microsoft.com/office/powerpoint/2010/main" val="1638685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617" y="350543"/>
            <a:ext cx="7729728" cy="836812"/>
          </a:xfrm>
        </p:spPr>
        <p:txBody>
          <a:bodyPr>
            <a:normAutofit fontScale="90000"/>
          </a:bodyPr>
          <a:lstStyle/>
          <a:p>
            <a:r>
              <a:rPr lang="en-US" dirty="0" smtClean="0"/>
              <a:t>Computational Overhead of </a:t>
            </a:r>
            <a:r>
              <a:rPr lang="en-US" dirty="0" err="1" smtClean="0"/>
              <a:t>skipgram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931" y="1886097"/>
                <a:ext cx="10883100" cy="3674045"/>
              </a:xfrm>
            </p:spPr>
            <p:txBody>
              <a:bodyPr>
                <a:normAutofit/>
              </a:bodyPr>
              <a:lstStyle/>
              <a:p>
                <a:r>
                  <a:rPr lang="en-US" dirty="0" smtClean="0"/>
                  <a:t>The </a:t>
                </a:r>
                <a:r>
                  <a:rPr lang="en-US" dirty="0" err="1" smtClean="0"/>
                  <a:t>softmax</a:t>
                </a:r>
                <a:r>
                  <a:rPr lang="en-US" dirty="0" smtClean="0"/>
                  <a:t> layer in the </a:t>
                </a:r>
                <a:r>
                  <a:rPr lang="en-US" dirty="0" err="1" smtClean="0"/>
                  <a:t>skipgram</a:t>
                </a:r>
                <a:r>
                  <a:rPr lang="en-US" dirty="0" smtClean="0"/>
                  <a:t> model is particularly taxing when the vocabulary size is large. This layer has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smtClean="0"/>
                  <a:t> parameters (weights) that needs to be updated for each iteration of gradient descent.  </a:t>
                </a:r>
              </a:p>
              <a:p>
                <a:pPr lvl="1"/>
                <a:r>
                  <a:rPr lang="en-US" dirty="0" smtClean="0"/>
                  <a:t>For instance, for a 300 dimensional embedding layer and a vocabulary of 700k words, the </a:t>
                </a:r>
                <a:r>
                  <a:rPr lang="en-US" dirty="0" err="1" smtClean="0"/>
                  <a:t>softmax</a:t>
                </a:r>
                <a:r>
                  <a:rPr lang="en-US" dirty="0" smtClean="0"/>
                  <a:t> layer has </a:t>
                </a:r>
                <a14:m>
                  <m:oMath xmlns:m="http://schemas.openxmlformats.org/officeDocument/2006/math">
                    <m:r>
                      <a:rPr lang="en-US" b="0" i="1" smtClean="0">
                        <a:latin typeface="Cambria Math" panose="02040503050406030204" pitchFamily="18" charset="0"/>
                      </a:rPr>
                      <m:t>300×700</m:t>
                    </m:r>
                    <m:r>
                      <a:rPr lang="en-US" b="0" i="1" smtClean="0">
                        <a:latin typeface="Cambria Math" panose="02040503050406030204" pitchFamily="18" charset="0"/>
                      </a:rPr>
                      <m:t>𝑘</m:t>
                    </m:r>
                    <m:r>
                      <a:rPr lang="en-US" b="0" i="1" smtClean="0">
                        <a:latin typeface="Cambria Math" panose="02040503050406030204" pitchFamily="18" charset="0"/>
                      </a:rPr>
                      <m:t>=210</m:t>
                    </m:r>
                    <m:r>
                      <a:rPr lang="en-US" b="0" i="1" smtClean="0">
                        <a:latin typeface="Cambria Math" panose="02040503050406030204" pitchFamily="18" charset="0"/>
                      </a:rPr>
                      <m:t>𝑀</m:t>
                    </m:r>
                  </m:oMath>
                </a14:m>
                <a:r>
                  <a:rPr lang="en-US" dirty="0" smtClean="0"/>
                  <a:t> weights.</a:t>
                </a:r>
              </a:p>
              <a:p>
                <a:pPr lvl="1"/>
                <a:r>
                  <a:rPr lang="en-US" dirty="0" smtClean="0"/>
                  <a:t>For every </a:t>
                </a:r>
                <a:r>
                  <a:rPr lang="en-US" dirty="0"/>
                  <a:t>input example of (x=word, y={context words})</a:t>
                </a:r>
                <a:r>
                  <a:rPr lang="en-US" dirty="0" smtClean="0"/>
                  <a:t>  the </a:t>
                </a:r>
                <a:r>
                  <a:rPr lang="en-US" dirty="0" err="1" smtClean="0"/>
                  <a:t>softmax</a:t>
                </a:r>
                <a:r>
                  <a:rPr lang="en-US" dirty="0" smtClean="0"/>
                  <a:t> layer in the </a:t>
                </a:r>
                <a:r>
                  <a:rPr lang="en-US" dirty="0" err="1" smtClean="0"/>
                  <a:t>skipgram</a:t>
                </a:r>
                <a:r>
                  <a:rPr lang="en-US" dirty="0" smtClean="0"/>
                  <a:t> computes </a:t>
                </a:r>
                <a:r>
                  <a:rPr lang="en-US" dirty="0"/>
                  <a:t>the output for all the neurons in the output layer including </a:t>
                </a:r>
                <a:r>
                  <a:rPr lang="en-US" dirty="0" smtClean="0"/>
                  <a:t>all the </a:t>
                </a:r>
                <a:r>
                  <a:rPr lang="en-US" dirty="0"/>
                  <a:t>ones that are not context </a:t>
                </a:r>
                <a:r>
                  <a:rPr lang="en-US" dirty="0" smtClean="0"/>
                  <a:t>words</a:t>
                </a:r>
              </a:p>
              <a:p>
                <a:pPr lvl="1"/>
                <a:r>
                  <a:rPr lang="en-US" dirty="0" smtClean="0"/>
                  <a:t>In addition,  for each input word, the </a:t>
                </a:r>
                <a:r>
                  <a:rPr lang="en-US" dirty="0" err="1" smtClean="0"/>
                  <a:t>backprop</a:t>
                </a:r>
                <a:r>
                  <a:rPr lang="en-US" dirty="0" smtClean="0"/>
                  <a:t> in the </a:t>
                </a:r>
                <a:r>
                  <a:rPr lang="en-US" dirty="0" err="1" smtClean="0"/>
                  <a:t>skipgram</a:t>
                </a:r>
                <a:r>
                  <a:rPr lang="en-US" dirty="0" smtClean="0"/>
                  <a:t> computes the gradients of weights for all neurons in the </a:t>
                </a:r>
                <a:r>
                  <a:rPr lang="en-US" dirty="0" err="1" smtClean="0"/>
                  <a:t>softmax</a:t>
                </a:r>
                <a:r>
                  <a:rPr lang="en-US" dirty="0" smtClean="0"/>
                  <a:t> layer including  all the ones that are not context words.</a:t>
                </a:r>
              </a:p>
              <a:p>
                <a:pPr lvl="1"/>
                <a:r>
                  <a:rPr lang="en-US" dirty="0" smtClean="0"/>
                  <a:t>For </a:t>
                </a:r>
                <a:r>
                  <a:rPr lang="en-US" dirty="0"/>
                  <a:t>dictionaries with hundreds of thousands </a:t>
                </a:r>
                <a:r>
                  <a:rPr lang="en-US" dirty="0" smtClean="0"/>
                  <a:t>or even millions of words</a:t>
                </a:r>
                <a:r>
                  <a:rPr lang="en-US" dirty="0"/>
                  <a:t>, the overhead for computing each gradient may be too high</a:t>
                </a:r>
                <a:endParaRPr lang="en-US" dirty="0" smtClean="0"/>
              </a:p>
              <a:p>
                <a:pPr marL="0" indent="0">
                  <a:buNone/>
                </a:pPr>
                <a:r>
                  <a:rPr lang="en-US" dirty="0"/>
                  <a:t>	</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931" y="1886097"/>
                <a:ext cx="10883100" cy="3674045"/>
              </a:xfrm>
              <a:blipFill>
                <a:blip r:embed="rId2"/>
                <a:stretch>
                  <a:fillRect l="-392" t="-829" r="-616"/>
                </a:stretch>
              </a:blipFill>
            </p:spPr>
            <p:txBody>
              <a:bodyPr/>
              <a:lstStyle/>
              <a:p>
                <a:r>
                  <a:rPr lang="en-US">
                    <a:noFill/>
                  </a:rPr>
                  <a:t> </a:t>
                </a:r>
              </a:p>
            </p:txBody>
          </p:sp>
        </mc:Fallback>
      </mc:AlternateContent>
    </p:spTree>
    <p:extLst>
      <p:ext uri="{BB962C8B-B14F-4D97-AF65-F5344CB8AC3E}">
        <p14:creationId xmlns:p14="http://schemas.microsoft.com/office/powerpoint/2010/main" val="5971240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091" y="136101"/>
            <a:ext cx="9732993" cy="839003"/>
          </a:xfrm>
        </p:spPr>
        <p:txBody>
          <a:bodyPr>
            <a:normAutofit fontScale="90000"/>
          </a:bodyPr>
          <a:lstStyle/>
          <a:p>
            <a:r>
              <a:rPr lang="en-US" dirty="0"/>
              <a:t>Approximate Training of the </a:t>
            </a:r>
            <a:r>
              <a:rPr lang="en-US" dirty="0" err="1"/>
              <a:t>skipgram</a:t>
            </a:r>
            <a:r>
              <a:rPr lang="en-US" dirty="0"/>
              <a:t> model  with negative sampling</a:t>
            </a:r>
          </a:p>
        </p:txBody>
      </p:sp>
      <p:sp>
        <p:nvSpPr>
          <p:cNvPr id="4" name="Rectangle 3"/>
          <p:cNvSpPr/>
          <p:nvPr/>
        </p:nvSpPr>
        <p:spPr>
          <a:xfrm>
            <a:off x="1731779" y="3808827"/>
            <a:ext cx="351692" cy="2250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cxnSp>
        <p:nvCxnSpPr>
          <p:cNvPr id="5" name="Straight Arrow Connector 4"/>
          <p:cNvCxnSpPr/>
          <p:nvPr/>
        </p:nvCxnSpPr>
        <p:spPr>
          <a:xfrm>
            <a:off x="812104" y="4724400"/>
            <a:ext cx="919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562708" y="4278309"/>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62708" y="4278309"/>
                <a:ext cx="498791" cy="369332"/>
              </a:xfrm>
              <a:prstGeom prst="rect">
                <a:avLst/>
              </a:prstGeom>
              <a:blipFill>
                <a:blip r:embed="rId2"/>
                <a:stretch>
                  <a:fillRect/>
                </a:stretch>
              </a:blipFill>
            </p:spPr>
            <p:txBody>
              <a:bodyPr/>
              <a:lstStyle/>
              <a:p>
                <a:r>
                  <a:rPr lang="en-US">
                    <a:noFill/>
                  </a:rPr>
                  <a:t> </a:t>
                </a:r>
              </a:p>
            </p:txBody>
          </p:sp>
        </mc:Fallback>
      </mc:AlternateContent>
      <p:sp>
        <p:nvSpPr>
          <p:cNvPr id="7" name="Rectangle 6"/>
          <p:cNvSpPr/>
          <p:nvPr/>
        </p:nvSpPr>
        <p:spPr>
          <a:xfrm>
            <a:off x="3650554" y="3314700"/>
            <a:ext cx="35013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cxnSp>
        <p:nvCxnSpPr>
          <p:cNvPr id="8" name="Straight Arrow Connector 7"/>
          <p:cNvCxnSpPr/>
          <p:nvPr/>
        </p:nvCxnSpPr>
        <p:spPr>
          <a:xfrm flipV="1">
            <a:off x="2083471" y="3808827"/>
            <a:ext cx="1567083" cy="83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083471" y="4724400"/>
            <a:ext cx="1567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83471" y="4724399"/>
            <a:ext cx="1567083" cy="66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83471" y="4724400"/>
            <a:ext cx="1567083" cy="1335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00684" y="3562349"/>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4891662" y="3423849"/>
                <a:ext cx="446404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r>
                                <a:rPr lang="en-US" b="0" i="1" smtClean="0">
                                  <a:latin typeface="Cambria Math" panose="02040503050406030204" pitchFamily="18" charset="0"/>
                                </a:rPr>
                                <m:t>=1|</m:t>
                              </m:r>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sup>
                          </m:sSup>
                        </m:den>
                      </m:f>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891662" y="3423849"/>
                <a:ext cx="4464043" cy="525016"/>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987637" y="3928043"/>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4891662" y="3778375"/>
                <a:ext cx="3210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=1|</m:t>
                              </m:r>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4891662" y="3778375"/>
                <a:ext cx="3210687" cy="276999"/>
              </a:xfrm>
              <a:prstGeom prst="rect">
                <a:avLst/>
              </a:prstGeom>
              <a:blipFill>
                <a:blip r:embed="rId4"/>
                <a:stretch>
                  <a:fillRect l="-949" r="-1708"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6200000">
                <a:off x="5296754" y="4537875"/>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rot="16200000">
                <a:off x="5296754" y="4537875"/>
                <a:ext cx="237244" cy="276999"/>
              </a:xfrm>
              <a:prstGeom prst="rect">
                <a:avLst/>
              </a:prstGeom>
              <a:blipFill>
                <a:blip r:embed="rId5"/>
                <a:stretch>
                  <a:fillRect/>
                </a:stretch>
              </a:blipFill>
            </p:spPr>
            <p:txBody>
              <a:bodyPr/>
              <a:lstStyle/>
              <a:p>
                <a:r>
                  <a:rPr lang="en-US">
                    <a:noFill/>
                  </a:rPr>
                  <a:t> </a:t>
                </a:r>
              </a:p>
            </p:txBody>
          </p:sp>
        </mc:Fallback>
      </mc:AlternateContent>
      <p:cxnSp>
        <p:nvCxnSpPr>
          <p:cNvPr id="17" name="Straight Arrow Connector 16"/>
          <p:cNvCxnSpPr/>
          <p:nvPr/>
        </p:nvCxnSpPr>
        <p:spPr>
          <a:xfrm>
            <a:off x="4008244" y="6265221"/>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rot="16200000">
                <a:off x="5276027" y="5300749"/>
                <a:ext cx="2372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rot="16200000">
                <a:off x="5276027" y="5300749"/>
                <a:ext cx="237244" cy="276999"/>
              </a:xfrm>
              <a:prstGeom prst="rect">
                <a:avLst/>
              </a:prstGeom>
              <a:blipFill>
                <a:blip r:embed="rId6"/>
                <a:stretch>
                  <a:fillRect/>
                </a:stretch>
              </a:blipFill>
            </p:spPr>
            <p:txBody>
              <a:bodyPr/>
              <a:lstStyle/>
              <a:p>
                <a:r>
                  <a:rPr lang="en-US">
                    <a:noFill/>
                  </a:rPr>
                  <a:t> </a:t>
                </a:r>
              </a:p>
            </p:txBody>
          </p:sp>
        </mc:Fallback>
      </mc:AlternateContent>
      <p:sp>
        <p:nvSpPr>
          <p:cNvPr id="20" name="Oval 19"/>
          <p:cNvSpPr/>
          <p:nvPr/>
        </p:nvSpPr>
        <p:spPr>
          <a:xfrm>
            <a:off x="1769658" y="3924356"/>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1770074" y="4293080"/>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p:cNvSpPr/>
          <p:nvPr/>
        </p:nvSpPr>
        <p:spPr>
          <a:xfrm>
            <a:off x="1796682" y="4594329"/>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1789503" y="5744944"/>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1796682" y="5433332"/>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p:nvPr/>
        </p:nvCxnSpPr>
        <p:spPr>
          <a:xfrm>
            <a:off x="1909944" y="4934242"/>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rot="5400000">
            <a:off x="751614" y="4674940"/>
            <a:ext cx="1702646" cy="369332"/>
          </a:xfrm>
          <a:prstGeom prst="rect">
            <a:avLst/>
          </a:prstGeom>
          <a:noFill/>
        </p:spPr>
        <p:txBody>
          <a:bodyPr wrap="none" rtlCol="0">
            <a:spAutoFit/>
          </a:bodyPr>
          <a:lstStyle/>
          <a:p>
            <a:r>
              <a:rPr lang="en-US" dirty="0" smtClean="0"/>
              <a:t>Embedding layer</a:t>
            </a:r>
            <a:endParaRPr lang="en-US" dirty="0"/>
          </a:p>
        </p:txBody>
      </p:sp>
      <p:sp>
        <p:nvSpPr>
          <p:cNvPr id="27" name="Oval 26"/>
          <p:cNvSpPr/>
          <p:nvPr/>
        </p:nvSpPr>
        <p:spPr>
          <a:xfrm>
            <a:off x="3712356" y="3480304"/>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Oval 27"/>
          <p:cNvSpPr/>
          <p:nvPr/>
        </p:nvSpPr>
        <p:spPr>
          <a:xfrm>
            <a:off x="3735088" y="3797136"/>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Oval 28"/>
          <p:cNvSpPr/>
          <p:nvPr/>
        </p:nvSpPr>
        <p:spPr>
          <a:xfrm>
            <a:off x="3735087" y="4146189"/>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Arrow Connector 29"/>
          <p:cNvCxnSpPr/>
          <p:nvPr/>
        </p:nvCxnSpPr>
        <p:spPr>
          <a:xfrm>
            <a:off x="4000684" y="425743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4908910" y="4047359"/>
                <a:ext cx="32106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=1|</m:t>
                              </m:r>
                              <m:r>
                                <a:rPr lang="en-US" i="1">
                                  <a:latin typeface="Cambria Math" panose="02040503050406030204" pitchFamily="18" charset="0"/>
                                </a:rPr>
                                <m:t>𝑤</m:t>
                              </m:r>
                            </m:e>
                            <m:sub>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908910" y="4047359"/>
                <a:ext cx="3210687" cy="276999"/>
              </a:xfrm>
              <a:prstGeom prst="rect">
                <a:avLst/>
              </a:prstGeom>
              <a:blipFill>
                <a:blip r:embed="rId7"/>
                <a:stretch>
                  <a:fillRect l="-949" r="-1708" b="-37778"/>
                </a:stretch>
              </a:blipFill>
            </p:spPr>
            <p:txBody>
              <a:bodyPr/>
              <a:lstStyle/>
              <a:p>
                <a:r>
                  <a:rPr lang="en-US">
                    <a:noFill/>
                  </a:rPr>
                  <a:t> </a:t>
                </a:r>
              </a:p>
            </p:txBody>
          </p:sp>
        </mc:Fallback>
      </mc:AlternateContent>
      <p:cxnSp>
        <p:nvCxnSpPr>
          <p:cNvPr id="32" name="Straight Connector 31"/>
          <p:cNvCxnSpPr/>
          <p:nvPr/>
        </p:nvCxnSpPr>
        <p:spPr>
          <a:xfrm>
            <a:off x="3825618" y="4662024"/>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a:off x="3825618" y="5211038"/>
            <a:ext cx="0" cy="386384"/>
          </a:xfrm>
          <a:prstGeom prst="line">
            <a:avLst/>
          </a:prstGeom>
          <a:ln>
            <a:solidFill>
              <a:schemeClr val="bg1"/>
            </a:solidFill>
            <a:prstDash val="dash"/>
          </a:ln>
        </p:spPr>
        <p:style>
          <a:lnRef idx="3">
            <a:schemeClr val="accent2"/>
          </a:lnRef>
          <a:fillRef idx="0">
            <a:schemeClr val="accent2"/>
          </a:fillRef>
          <a:effectRef idx="2">
            <a:schemeClr val="accent2"/>
          </a:effectRef>
          <a:fontRef idx="minor">
            <a:schemeClr val="tx1"/>
          </a:fontRef>
        </p:style>
      </p:cxnSp>
      <p:sp>
        <p:nvSpPr>
          <p:cNvPr id="34" name="Oval 33"/>
          <p:cNvSpPr/>
          <p:nvPr/>
        </p:nvSpPr>
        <p:spPr>
          <a:xfrm>
            <a:off x="3738124" y="6126743"/>
            <a:ext cx="226525" cy="164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p:cNvSpPr txBox="1"/>
              <p:nvPr/>
            </p:nvSpPr>
            <p:spPr>
              <a:xfrm>
                <a:off x="4886341" y="6086803"/>
                <a:ext cx="32083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r>
                                <a:rPr lang="en-US" i="1">
                                  <a:latin typeface="Cambria Math" panose="02040503050406030204" pitchFamily="18" charset="0"/>
                                </a:rPr>
                                <m:t>=1|</m:t>
                              </m:r>
                              <m:r>
                                <a:rPr lang="en-US" i="1">
                                  <a:latin typeface="Cambria Math" panose="02040503050406030204" pitchFamily="18" charset="0"/>
                                </a:rPr>
                                <m:t>𝑤</m:t>
                              </m:r>
                            </m:e>
                            <m:sub>
                              <m:r>
                                <a:rPr lang="en-US" b="0" i="1" smtClean="0">
                                  <a:latin typeface="Cambria Math" panose="02040503050406030204" pitchFamily="18" charset="0"/>
                                </a:rPr>
                                <m:t>𝑣</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𝑠𝑖𝑔𝑚𝑜𝑖𝑑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886341" y="6086803"/>
                <a:ext cx="3208314" cy="276999"/>
              </a:xfrm>
              <a:prstGeom prst="rect">
                <a:avLst/>
              </a:prstGeom>
              <a:blipFill>
                <a:blip r:embed="rId8"/>
                <a:stretch>
                  <a:fillRect l="-951" r="-1901"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Content Placeholder 39"/>
              <p:cNvSpPr>
                <a:spLocks noGrp="1"/>
              </p:cNvSpPr>
              <p:nvPr>
                <p:ph idx="1"/>
              </p:nvPr>
            </p:nvSpPr>
            <p:spPr>
              <a:xfrm>
                <a:off x="562708" y="1073598"/>
                <a:ext cx="11134091" cy="2170812"/>
              </a:xfrm>
            </p:spPr>
            <p:txBody>
              <a:bodyPr>
                <a:normAutofit/>
              </a:bodyPr>
              <a:lstStyle/>
              <a:p>
                <a:r>
                  <a:rPr lang="en-US" dirty="0"/>
                  <a:t>To address </a:t>
                </a:r>
                <a:r>
                  <a:rPr lang="en-US" dirty="0" smtClean="0"/>
                  <a:t>the computational overhead, </a:t>
                </a:r>
                <a:r>
                  <a:rPr lang="en-US" dirty="0"/>
                  <a:t>the authors of the </a:t>
                </a:r>
                <a:r>
                  <a:rPr lang="en-US" dirty="0" err="1"/>
                  <a:t>skipgram</a:t>
                </a:r>
                <a:r>
                  <a:rPr lang="en-US" dirty="0"/>
                  <a:t> paper presented an approximate training method which they called negative sampling:  Here is the idea:</a:t>
                </a:r>
              </a:p>
              <a:p>
                <a:pPr lvl="1"/>
                <a:r>
                  <a:rPr lang="en-US" dirty="0"/>
                  <a:t>Instead of having a giant classification problem with v classes where v is the size of vocabulary,  we can have v independent binary classification problem.  </a:t>
                </a:r>
              </a:p>
              <a:p>
                <a:pPr lvl="1"/>
                <a:r>
                  <a:rPr lang="en-US" dirty="0"/>
                  <a:t>This means that the output layer no longer has the </a:t>
                </a:r>
                <a:r>
                  <a:rPr lang="en-US" dirty="0" err="1"/>
                  <a:t>softmax</a:t>
                </a:r>
                <a:r>
                  <a:rPr lang="en-US" dirty="0"/>
                  <a:t> activation but each neuron in the output has now a sigmoid activation giving the probability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 This means given an input pair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a:t> the neuron computes the probability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 </m:t>
                    </m:r>
                  </m:oMath>
                </a14:m>
                <a:r>
                  <a:rPr lang="en-US" dirty="0"/>
                  <a:t>is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smtClean="0"/>
                  <a:t>.</a:t>
                </a:r>
                <a:endParaRPr lang="en-US" dirty="0"/>
              </a:p>
            </p:txBody>
          </p:sp>
        </mc:Choice>
        <mc:Fallback xmlns="">
          <p:sp>
            <p:nvSpPr>
              <p:cNvPr id="40" name="Content Placeholder 39"/>
              <p:cNvSpPr>
                <a:spLocks noGrp="1" noRot="1" noChangeAspect="1" noMove="1" noResize="1" noEditPoints="1" noAdjustHandles="1" noChangeArrowheads="1" noChangeShapeType="1" noTextEdit="1"/>
              </p:cNvSpPr>
              <p:nvPr>
                <p:ph idx="1"/>
              </p:nvPr>
            </p:nvSpPr>
            <p:spPr>
              <a:xfrm>
                <a:off x="562708" y="1073598"/>
                <a:ext cx="11134091" cy="2170812"/>
              </a:xfrm>
              <a:blipFill>
                <a:blip r:embed="rId9"/>
                <a:stretch>
                  <a:fillRect l="-328" t="-1404" b="-1124"/>
                </a:stretch>
              </a:blipFill>
            </p:spPr>
            <p:txBody>
              <a:bodyPr/>
              <a:lstStyle/>
              <a:p>
                <a:r>
                  <a:rPr lang="en-US">
                    <a:noFill/>
                  </a:rPr>
                  <a:t> </a:t>
                </a:r>
              </a:p>
            </p:txBody>
          </p:sp>
        </mc:Fallback>
      </mc:AlternateContent>
    </p:spTree>
    <p:extLst>
      <p:ext uri="{BB962C8B-B14F-4D97-AF65-F5344CB8AC3E}">
        <p14:creationId xmlns:p14="http://schemas.microsoft.com/office/powerpoint/2010/main" val="1276612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401" y="404253"/>
            <a:ext cx="7729728" cy="746121"/>
          </a:xfrm>
        </p:spPr>
        <p:txBody>
          <a:bodyPr>
            <a:normAutofit fontScale="90000"/>
          </a:bodyPr>
          <a:lstStyle/>
          <a:p>
            <a:r>
              <a:rPr lang="en-US" dirty="0" smtClean="0"/>
              <a:t>Why is it called negative sampling?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1445" y="1401097"/>
                <a:ext cx="11046542" cy="5132438"/>
              </a:xfrm>
            </p:spPr>
            <p:txBody>
              <a:bodyPr>
                <a:normAutofit/>
              </a:bodyPr>
              <a:lstStyle/>
              <a:p>
                <a:r>
                  <a:rPr lang="en-US" dirty="0"/>
                  <a:t>In order to learn to discriminate between context vs non-</a:t>
                </a:r>
                <a:r>
                  <a:rPr lang="en-US" dirty="0" err="1"/>
                  <a:t>contex</a:t>
                </a:r>
                <a:r>
                  <a:rPr lang="en-US" dirty="0"/>
                  <a:t> words,  the binary classification neurons in the output layer must see both positive  (context words) and negative (non-context words) examples. If only positive examples are presented to the network, the output neurons will  learn to classify everything as positive</a:t>
                </a:r>
              </a:p>
              <a:p>
                <a:r>
                  <a:rPr lang="en-US" dirty="0"/>
                  <a:t>To do this, the </a:t>
                </a:r>
                <a:r>
                  <a:rPr lang="en-US" dirty="0" err="1"/>
                  <a:t>skipgram</a:t>
                </a:r>
                <a:r>
                  <a:rPr lang="en-US" dirty="0"/>
                  <a:t> paper suggested that for each pair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 </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oMath>
                </a14:m>
                <a:r>
                  <a:rPr lang="en-US" dirty="0"/>
                  <a:t> is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a:latin typeface="Cambria Math" panose="02040503050406030204" pitchFamily="18" charset="0"/>
                      </a:rPr>
                      <m:t>,</m:t>
                    </m:r>
                  </m:oMath>
                </a14:m>
                <a:r>
                  <a:rPr lang="en-US" dirty="0"/>
                  <a:t> we randomly pick k words that are not context words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a:t> from the vocabulary and feed it to our network</a:t>
                </a:r>
                <a:r>
                  <a:rPr lang="en-US" dirty="0" smtClean="0"/>
                  <a:t>.</a:t>
                </a:r>
              </a:p>
              <a:p>
                <a:pPr lvl="1"/>
                <a:r>
                  <a:rPr lang="en-US" dirty="0" smtClean="0"/>
                  <a:t>For instance, consider the following corpus with windows size 2. </a:t>
                </a:r>
                <a:r>
                  <a:rPr lang="en-US" dirty="0" err="1"/>
                  <a:t>corpus</a:t>
                </a:r>
                <a:r>
                  <a:rPr lang="en-US" dirty="0"/>
                  <a:t> = ['&lt;start&gt; the cat sat on the mat &lt;end&gt;', '&lt;start&gt; the dog ate my food &lt;end&gt;']</a:t>
                </a:r>
              </a:p>
              <a:p>
                <a:pPr lvl="1"/>
                <a:r>
                  <a:rPr lang="en-US" dirty="0" smtClean="0"/>
                  <a:t>For the positive pair (x= cat, sat, y=1) where sat is the context word for cat, one can randomly pick k words that are not context words for cat.  For instance, </a:t>
                </a:r>
                <a:r>
                  <a:rPr lang="en-US" dirty="0" smtClean="0"/>
                  <a:t>if</a:t>
                </a:r>
                <a:r>
                  <a:rPr lang="en-US" dirty="0" smtClean="0"/>
                  <a:t> </a:t>
                </a:r>
                <a:r>
                  <a:rPr lang="en-US" dirty="0" smtClean="0"/>
                  <a:t>k=2  then we can randomly pick the words dog and food as negative examples for this pair: that is, (x=</a:t>
                </a:r>
                <a:r>
                  <a:rPr lang="en-US" dirty="0" err="1" smtClean="0"/>
                  <a:t>cat,dog</a:t>
                </a:r>
                <a:r>
                  <a:rPr lang="en-US" dirty="0" smtClean="0"/>
                  <a:t>, y=0) and (x=</a:t>
                </a:r>
                <a:r>
                  <a:rPr lang="en-US" dirty="0" err="1" smtClean="0"/>
                  <a:t>cat,food</a:t>
                </a:r>
                <a:r>
                  <a:rPr lang="en-US" dirty="0" smtClean="0"/>
                  <a:t>, y=0)</a:t>
                </a:r>
              </a:p>
              <a:p>
                <a:pPr lvl="1"/>
                <a:r>
                  <a:rPr lang="en-US" dirty="0" smtClean="0"/>
                  <a:t>This way, when the word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r>
                  <a:rPr lang="en-US" dirty="0" smtClean="0"/>
                  <a:t>=cat is fed to the network,  the output layer only computes the output of the neurons representing the words sat, dog, and food. </a:t>
                </a:r>
              </a:p>
              <a:p>
                <a:r>
                  <a:rPr lang="en-US" dirty="0"/>
                  <a:t>I</a:t>
                </a:r>
                <a:r>
                  <a:rPr lang="en-US" dirty="0" smtClean="0"/>
                  <a:t>nstead of computing the output of </a:t>
                </a:r>
                <a:r>
                  <a:rPr lang="en-US" b="1" dirty="0" smtClean="0"/>
                  <a:t>ALL</a:t>
                </a:r>
                <a:r>
                  <a:rPr lang="en-US" dirty="0" smtClean="0"/>
                  <a:t> neurons in the output layer for each pair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r>
                      <a:rPr lang="en-US" b="0" i="1" smtClean="0">
                        <a:latin typeface="Cambria Math" panose="02040503050406030204" pitchFamily="18" charset="0"/>
                      </a:rPr>
                      <m:t>)</m:t>
                    </m:r>
                  </m:oMath>
                </a14:m>
                <a:r>
                  <a:rPr lang="en-US" dirty="0" smtClean="0"/>
                  <a:t>, with negative sampling we only compute the output of K+1 neurons ( k negative examples and one positive example). </a:t>
                </a:r>
              </a:p>
              <a:p>
                <a:r>
                  <a:rPr lang="en-US" dirty="0" smtClean="0"/>
                  <a:t>Similarly, during backpropagation, for </a:t>
                </a:r>
                <a:r>
                  <a:rPr lang="en-US" dirty="0"/>
                  <a:t>each pair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a:t>
                </a:r>
                <a:r>
                  <a:rPr lang="en-US" dirty="0" smtClean="0"/>
                  <a:t>we only compute the gradients for k+1 neurons in the output layer.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1445" y="1401097"/>
                <a:ext cx="11046542" cy="5132438"/>
              </a:xfrm>
              <a:blipFill>
                <a:blip r:embed="rId2"/>
                <a:stretch>
                  <a:fillRect l="-331" t="-713" r="-552"/>
                </a:stretch>
              </a:blipFill>
            </p:spPr>
            <p:txBody>
              <a:bodyPr/>
              <a:lstStyle/>
              <a:p>
                <a:r>
                  <a:rPr lang="en-US">
                    <a:noFill/>
                  </a:rPr>
                  <a:t> </a:t>
                </a:r>
              </a:p>
            </p:txBody>
          </p:sp>
        </mc:Fallback>
      </mc:AlternateContent>
    </p:spTree>
    <p:extLst>
      <p:ext uri="{BB962C8B-B14F-4D97-AF65-F5344CB8AC3E}">
        <p14:creationId xmlns:p14="http://schemas.microsoft.com/office/powerpoint/2010/main" val="3529778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891" y="536989"/>
            <a:ext cx="7729728" cy="1188720"/>
          </a:xfrm>
        </p:spPr>
        <p:txBody>
          <a:bodyPr>
            <a:normAutofit/>
          </a:bodyPr>
          <a:lstStyle/>
          <a:p>
            <a:r>
              <a:rPr lang="en-US" dirty="0" smtClean="0"/>
              <a:t>Negative sampling speeds up training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3393" y="2330246"/>
                <a:ext cx="11046542" cy="3642852"/>
              </a:xfrm>
            </p:spPr>
            <p:txBody>
              <a:bodyPr>
                <a:normAutofit/>
              </a:bodyPr>
              <a:lstStyle/>
              <a:p>
                <a:r>
                  <a:rPr lang="en-US" sz="2000" dirty="0" smtClean="0"/>
                  <a:t>The negative sampling drastically reduces the computation of output layer for a large corpus in the </a:t>
                </a:r>
                <a:r>
                  <a:rPr lang="en-US" sz="2000" dirty="0" err="1" smtClean="0"/>
                  <a:t>skipgram</a:t>
                </a:r>
                <a:r>
                  <a:rPr lang="en-US" sz="2000" dirty="0" smtClean="0"/>
                  <a:t> model while still generating good </a:t>
                </a:r>
                <a:r>
                  <a:rPr lang="en-US" sz="2000" dirty="0" err="1" smtClean="0"/>
                  <a:t>embeddings</a:t>
                </a:r>
                <a:r>
                  <a:rPr lang="en-US" sz="2000" dirty="0" smtClean="0"/>
                  <a:t>. </a:t>
                </a:r>
              </a:p>
              <a:p>
                <a:r>
                  <a:rPr lang="en-US" sz="2000" dirty="0" smtClean="0"/>
                  <a:t>Suppose you have a vocabulary of size 700k and an embedding layer with 300 neurons. </a:t>
                </a:r>
              </a:p>
              <a:p>
                <a:pPr lvl="1"/>
                <a:r>
                  <a:rPr lang="en-US" sz="1800" dirty="0" smtClean="0"/>
                  <a:t>In the original </a:t>
                </a:r>
                <a:r>
                  <a:rPr lang="en-US" sz="1800" dirty="0" err="1" smtClean="0"/>
                  <a:t>skipgram</a:t>
                </a:r>
                <a:r>
                  <a:rPr lang="en-US" sz="1800" dirty="0" smtClean="0"/>
                  <a:t> model for each pair </a:t>
                </a:r>
                <a14:m>
                  <m:oMath xmlns:m="http://schemas.openxmlformats.org/officeDocument/2006/math">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𝑤</m:t>
                        </m:r>
                      </m:e>
                      <m:sub>
                        <m:r>
                          <a:rPr lang="en-US" sz="1800" b="0" i="1" smtClean="0">
                            <a:latin typeface="Cambria Math" panose="02040503050406030204" pitchFamily="18" charset="0"/>
                          </a:rPr>
                          <m:t>𝑐</m:t>
                        </m:r>
                      </m:sub>
                    </m:sSub>
                    <m:r>
                      <a:rPr lang="en-US" sz="1800" b="0" i="1" smtClean="0">
                        <a:latin typeface="Cambria Math" panose="02040503050406030204" pitchFamily="18" charset="0"/>
                      </a:rPr>
                      <m:t>)</m:t>
                    </m:r>
                  </m:oMath>
                </a14:m>
                <a:r>
                  <a:rPr lang="en-US" sz="1800" dirty="0" smtClean="0"/>
                  <a:t> we must compute the output for all 700K neurons in the output layer during the forward pass. Similarly, during the backward pass, we need to compute the gradients for 700K*300 weights in the output layer.</a:t>
                </a:r>
              </a:p>
              <a:p>
                <a:pPr lvl="1"/>
                <a:r>
                  <a:rPr lang="en-US" sz="1800" dirty="0" smtClean="0"/>
                  <a:t>Using negative sampling with k=5, </a:t>
                </a:r>
                <a:r>
                  <a:rPr lang="en-US" sz="1800" dirty="0"/>
                  <a:t>for each pair </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𝑐</m:t>
                        </m:r>
                      </m:sub>
                    </m:sSub>
                    <m:r>
                      <a:rPr lang="en-US" sz="1800" i="1">
                        <a:latin typeface="Cambria Math" panose="02040503050406030204" pitchFamily="18" charset="0"/>
                      </a:rPr>
                      <m:t>)</m:t>
                    </m:r>
                  </m:oMath>
                </a14:m>
                <a:r>
                  <a:rPr lang="en-US" sz="1800" dirty="0"/>
                  <a:t> </a:t>
                </a:r>
                <a:r>
                  <a:rPr lang="en-US" sz="1800" dirty="0" smtClean="0"/>
                  <a:t>we only need to compute </a:t>
                </a:r>
                <a:r>
                  <a:rPr lang="en-US" sz="1800" dirty="0"/>
                  <a:t>the </a:t>
                </a:r>
                <a:r>
                  <a:rPr lang="en-US" sz="1800" dirty="0" smtClean="0"/>
                  <a:t>output of 5+1=6 neurons in the output layer during the forward pass. </a:t>
                </a:r>
                <a:r>
                  <a:rPr lang="en-US" sz="1800" dirty="0"/>
                  <a:t>Similarly, during the </a:t>
                </a:r>
                <a:r>
                  <a:rPr lang="en-US" sz="1800" dirty="0" smtClean="0"/>
                  <a:t>backward pass, </a:t>
                </a:r>
                <a:r>
                  <a:rPr lang="en-US" sz="1800" dirty="0"/>
                  <a:t>we </a:t>
                </a:r>
                <a:r>
                  <a:rPr lang="en-US" sz="1800" dirty="0" smtClean="0"/>
                  <a:t>only need </a:t>
                </a:r>
                <a:r>
                  <a:rPr lang="en-US" sz="1800" dirty="0"/>
                  <a:t>to compute the gradients for </a:t>
                </a:r>
                <a:r>
                  <a:rPr lang="en-US" sz="1800" dirty="0" smtClean="0"/>
                  <a:t>6*300 </a:t>
                </a:r>
                <a:r>
                  <a:rPr lang="en-US" sz="1800" dirty="0"/>
                  <a:t>weights in the output layer</a:t>
                </a:r>
                <a:r>
                  <a:rPr lang="en-US" sz="1800" dirty="0" smtClean="0"/>
                  <a:t>.</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3393" y="2330246"/>
                <a:ext cx="11046542" cy="3642852"/>
              </a:xfrm>
              <a:blipFill>
                <a:blip r:embed="rId2"/>
                <a:stretch>
                  <a:fillRect l="-497" t="-836" r="-883"/>
                </a:stretch>
              </a:blipFill>
            </p:spPr>
            <p:txBody>
              <a:bodyPr/>
              <a:lstStyle/>
              <a:p>
                <a:r>
                  <a:rPr lang="en-US">
                    <a:noFill/>
                  </a:rPr>
                  <a:t> </a:t>
                </a:r>
              </a:p>
            </p:txBody>
          </p:sp>
        </mc:Fallback>
      </mc:AlternateContent>
    </p:spTree>
    <p:extLst>
      <p:ext uri="{BB962C8B-B14F-4D97-AF65-F5344CB8AC3E}">
        <p14:creationId xmlns:p14="http://schemas.microsoft.com/office/powerpoint/2010/main" val="37027360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143" y="699221"/>
            <a:ext cx="7729728" cy="952598"/>
          </a:xfrm>
        </p:spPr>
        <p:txBody>
          <a:bodyPr/>
          <a:lstStyle/>
          <a:p>
            <a:r>
              <a:rPr lang="en-US" dirty="0" smtClean="0"/>
              <a:t>Selecting negative samples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5123" y="2638044"/>
                <a:ext cx="10412361" cy="3423543"/>
              </a:xfrm>
            </p:spPr>
            <p:txBody>
              <a:bodyPr/>
              <a:lstStyle/>
              <a:p>
                <a:r>
                  <a:rPr lang="en-US" dirty="0" smtClean="0"/>
                  <a:t>For each positive pair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r>
                      <a:rPr lang="en-US" b="0" i="1" smtClean="0">
                        <a:latin typeface="Cambria Math" panose="02040503050406030204" pitchFamily="18" charset="0"/>
                      </a:rPr>
                      <m:t>)</m:t>
                    </m:r>
                  </m:oMath>
                </a14:m>
                <a:r>
                  <a:rPr lang="en-US" dirty="0" smtClean="0"/>
                  <a:t> the k negative samples are drawn randomly with a probability proportional to their  relative frequency in the corpus. That is, the higher frequency words are more likely to be picked as negative samples.</a:t>
                </a:r>
              </a:p>
              <a:p>
                <a:r>
                  <a:rPr lang="en-US" dirty="0" smtClean="0"/>
                  <a:t>The authors stated in the </a:t>
                </a:r>
                <a:r>
                  <a:rPr lang="en-US" dirty="0" err="1" smtClean="0"/>
                  <a:t>skipgram</a:t>
                </a:r>
                <a:r>
                  <a:rPr lang="en-US" dirty="0" smtClean="0"/>
                  <a:t> paper that they tried different formulas for the probability of selecting negative examples  and empirically found that the following formula gave them the best result.  </a:t>
                </a:r>
              </a:p>
              <a:p>
                <a:pPr marL="0" indent="0">
                  <a:buNone/>
                </a:pP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up>
                        </m:sSup>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𝑣</m:t>
                            </m:r>
                          </m:sup>
                          <m:e>
                            <m:r>
                              <a:rPr lang="en-US" b="0" i="1" smtClean="0">
                                <a:latin typeface="Cambria Math" panose="02040503050406030204" pitchFamily="18" charset="0"/>
                              </a:rPr>
                              <m:t>𝑓</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sup>
                            </m:sSup>
                          </m:e>
                        </m:nary>
                      </m:den>
                    </m:f>
                  </m:oMath>
                </a14:m>
                <a:endParaRPr lang="en-US" b="0" dirty="0" smtClean="0"/>
              </a:p>
              <a:p>
                <a:pPr marL="0" indent="0">
                  <a:buNone/>
                </a:pPr>
                <a:r>
                  <a:rPr lang="en-US" dirty="0" smtClean="0"/>
                  <a:t>( where </a:t>
                </a: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sub>
                        </m:sSub>
                      </m:e>
                    </m:d>
                    <m:r>
                      <a:rPr lang="en-US" b="0" i="1" smtClean="0">
                        <a:latin typeface="Cambria Math" panose="02040503050406030204" pitchFamily="18" charset="0"/>
                      </a:rPr>
                      <m:t> </m:t>
                    </m:r>
                  </m:oMath>
                </a14:m>
                <a:r>
                  <a:rPr lang="en-US" dirty="0" smtClean="0"/>
                  <a:t>is the probability of selecting the word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w</m:t>
                        </m:r>
                      </m:e>
                      <m:sub>
                        <m:r>
                          <m:rPr>
                            <m:sty m:val="p"/>
                          </m:rPr>
                          <a:rPr lang="en-US">
                            <a:latin typeface="Cambria Math" panose="02040503050406030204" pitchFamily="18" charset="0"/>
                          </a:rPr>
                          <m:t>i</m:t>
                        </m:r>
                      </m:sub>
                    </m:sSub>
                  </m:oMath>
                </a14:m>
                <a:r>
                  <a:rPr lang="en-US" dirty="0" smtClean="0"/>
                  <a:t> (which is not a context word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dirty="0" smtClean="0"/>
                  <a:t>) as a negative example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smtClean="0"/>
                  <a:t> is the frequency of the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smtClean="0"/>
                  <a:t> in the corpus)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5123" y="2638044"/>
                <a:ext cx="10412361" cy="3423543"/>
              </a:xfrm>
              <a:blipFill>
                <a:blip r:embed="rId2"/>
                <a:stretch>
                  <a:fillRect l="-468" t="-1070" r="-1112"/>
                </a:stretch>
              </a:blipFill>
            </p:spPr>
            <p:txBody>
              <a:bodyPr/>
              <a:lstStyle/>
              <a:p>
                <a:r>
                  <a:rPr lang="en-US">
                    <a:noFill/>
                  </a:rPr>
                  <a:t> </a:t>
                </a:r>
              </a:p>
            </p:txBody>
          </p:sp>
        </mc:Fallback>
      </mc:AlternateContent>
    </p:spTree>
    <p:extLst>
      <p:ext uri="{BB962C8B-B14F-4D97-AF65-F5344CB8AC3E}">
        <p14:creationId xmlns:p14="http://schemas.microsoft.com/office/powerpoint/2010/main" val="492283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45260"/>
            <a:ext cx="7729728" cy="878856"/>
          </a:xfrm>
        </p:spPr>
        <p:txBody>
          <a:bodyPr/>
          <a:lstStyle/>
          <a:p>
            <a:r>
              <a:rPr lang="en-US" dirty="0" smtClean="0"/>
              <a:t>Continuous bag of words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 y="1458173"/>
                <a:ext cx="5648632" cy="5016369"/>
              </a:xfrm>
            </p:spPr>
            <p:txBody>
              <a:bodyPr>
                <a:normAutofit lnSpcReduction="10000"/>
              </a:bodyPr>
              <a:lstStyle/>
              <a:p>
                <a:r>
                  <a:rPr lang="en-US" dirty="0" smtClean="0"/>
                  <a:t>Continues bag of word is very similar to the </a:t>
                </a:r>
                <a:r>
                  <a:rPr lang="en-US" dirty="0" err="1" smtClean="0"/>
                  <a:t>skipgram</a:t>
                </a:r>
                <a:r>
                  <a:rPr lang="en-US" dirty="0" smtClean="0"/>
                  <a:t> model with input/output switched:</a:t>
                </a:r>
              </a:p>
              <a:p>
                <a:pPr lvl="1"/>
                <a:r>
                  <a:rPr lang="en-US" dirty="0" smtClean="0"/>
                  <a:t>In the </a:t>
                </a:r>
                <a:r>
                  <a:rPr lang="en-US" dirty="0" err="1" smtClean="0"/>
                  <a:t>skipgram</a:t>
                </a:r>
                <a:r>
                  <a:rPr lang="en-US" dirty="0" smtClean="0"/>
                  <a:t> model we use the central word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oMath>
                </a14:m>
                <a:r>
                  <a:rPr lang="en-US" dirty="0" smtClean="0"/>
                  <a:t> to predict a set of context words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𝑐</m:t>
                        </m:r>
                      </m:sub>
                    </m:sSub>
                    <m:r>
                      <a:rPr lang="en-US" b="0" i="1" smtClean="0">
                        <a:latin typeface="Cambria Math" panose="02040503050406030204" pitchFamily="18" charset="0"/>
                      </a:rPr>
                      <m:t> </m:t>
                    </m:r>
                  </m:oMath>
                </a14:m>
                <a:r>
                  <a:rPr lang="en-US" b="0" dirty="0" smtClean="0"/>
                  <a:t>(within a window size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r>
                  <a:rPr lang="en-US" b="0" dirty="0" smtClean="0"/>
                  <a:t>)</a:t>
                </a:r>
              </a:p>
              <a:p>
                <a:pPr lvl="1"/>
                <a:r>
                  <a:rPr lang="en-US" dirty="0" smtClean="0"/>
                  <a:t>In the continuous bag of words (CBOW) we use a set of context words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𝑐</m:t>
                        </m:r>
                      </m:sub>
                    </m:sSub>
                  </m:oMath>
                </a14:m>
                <a:r>
                  <a:rPr lang="en-US" dirty="0" smtClean="0"/>
                  <a:t> to predict the central word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oMath>
                </a14:m>
                <a:endParaRPr lang="en-US" dirty="0" smtClean="0"/>
              </a:p>
              <a:p>
                <a:r>
                  <a:rPr lang="en-US" dirty="0" smtClean="0"/>
                  <a:t>There are two more details:</a:t>
                </a:r>
              </a:p>
              <a:p>
                <a:pPr marL="571500" lvl="1" indent="-342900">
                  <a:buFont typeface="+mj-lt"/>
                  <a:buAutoNum type="arabicPeriod"/>
                </a:pPr>
                <a:r>
                  <a:rPr lang="en-US" dirty="0" smtClean="0"/>
                  <a:t>The embedding vectors for the inputs (context words) are averaged before being sent to the out output layer.</a:t>
                </a:r>
              </a:p>
              <a:p>
                <a:pPr marL="571500" lvl="1" indent="-342900">
                  <a:buFont typeface="+mj-lt"/>
                  <a:buAutoNum type="arabicPeriod"/>
                </a:pPr>
                <a:r>
                  <a:rPr lang="en-US" dirty="0" smtClean="0"/>
                  <a:t>Unlike skip gram where we return the weights of the embedding layer as the embedding matrix for the words in the vocabulary in the CBOW we return the weights of the output layer as the embedding matrix.</a:t>
                </a:r>
              </a:p>
              <a:p>
                <a:r>
                  <a:rPr lang="en-US" dirty="0" smtClean="0"/>
                  <a:t>CBOW is introduced in the same paper as </a:t>
                </a:r>
                <a:r>
                  <a:rPr lang="en-US" dirty="0" err="1" smtClean="0"/>
                  <a:t>skipgram</a:t>
                </a:r>
                <a:r>
                  <a:rPr lang="en-US" dirty="0" smtClean="0"/>
                  <a:t> and,  according to the authors, it is faster than </a:t>
                </a:r>
                <a:r>
                  <a:rPr lang="en-US" dirty="0" err="1" smtClean="0"/>
                  <a:t>skipgram</a:t>
                </a:r>
                <a:r>
                  <a:rPr lang="en-US" dirty="0" smtClean="0"/>
                  <a:t> but the </a:t>
                </a:r>
                <a:r>
                  <a:rPr lang="en-US" dirty="0" err="1" smtClean="0"/>
                  <a:t>skipgram</a:t>
                </a:r>
                <a:r>
                  <a:rPr lang="en-US" dirty="0" smtClean="0"/>
                  <a:t> model is better at finding good </a:t>
                </a:r>
                <a:r>
                  <a:rPr lang="en-US" dirty="0" err="1" smtClean="0"/>
                  <a:t>embeddings</a:t>
                </a:r>
                <a:r>
                  <a:rPr lang="en-US" dirty="0" smtClean="0"/>
                  <a:t> for infrequent words</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 y="1458173"/>
                <a:ext cx="5648632" cy="5016369"/>
              </a:xfrm>
              <a:blipFill>
                <a:blip r:embed="rId2"/>
                <a:stretch>
                  <a:fillRect l="-647" t="-1094" r="-647" b="-1580"/>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6096000" y="1812053"/>
            <a:ext cx="5372100" cy="3381375"/>
          </a:xfrm>
          <a:prstGeom prst="rect">
            <a:avLst/>
          </a:prstGeom>
        </p:spPr>
      </p:pic>
      <p:sp>
        <p:nvSpPr>
          <p:cNvPr id="8" name="TextBox 7"/>
          <p:cNvSpPr txBox="1"/>
          <p:nvPr/>
        </p:nvSpPr>
        <p:spPr>
          <a:xfrm>
            <a:off x="6297561" y="5412658"/>
            <a:ext cx="5170539" cy="307777"/>
          </a:xfrm>
          <a:prstGeom prst="rect">
            <a:avLst/>
          </a:prstGeom>
          <a:noFill/>
        </p:spPr>
        <p:txBody>
          <a:bodyPr wrap="square" rtlCol="0">
            <a:spAutoFit/>
          </a:bodyPr>
          <a:lstStyle/>
          <a:p>
            <a:r>
              <a:rPr lang="en-US" sz="1400" dirty="0" smtClean="0"/>
              <a:t>CBOW vs the </a:t>
            </a:r>
            <a:r>
              <a:rPr lang="en-US" sz="1400" dirty="0" err="1" smtClean="0"/>
              <a:t>skipgram</a:t>
            </a:r>
            <a:r>
              <a:rPr lang="en-US" sz="1400" dirty="0" smtClean="0"/>
              <a:t> model. </a:t>
            </a:r>
            <a:r>
              <a:rPr lang="en-US" sz="1400" dirty="0"/>
              <a:t> </a:t>
            </a:r>
            <a:r>
              <a:rPr lang="en-US" sz="1400" dirty="0" smtClean="0"/>
              <a:t>Figure is from </a:t>
            </a:r>
            <a:r>
              <a:rPr lang="en-US" sz="1400" dirty="0" smtClean="0">
                <a:hlinkClick r:id="rId4"/>
              </a:rPr>
              <a:t>the original paper</a:t>
            </a:r>
            <a:endParaRPr lang="en-US" sz="1400" dirty="0"/>
          </a:p>
        </p:txBody>
      </p:sp>
    </p:spTree>
    <p:extLst>
      <p:ext uri="{BB962C8B-B14F-4D97-AF65-F5344CB8AC3E}">
        <p14:creationId xmlns:p14="http://schemas.microsoft.com/office/powerpoint/2010/main" val="201856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98" y="259718"/>
            <a:ext cx="7729728" cy="787417"/>
          </a:xfrm>
        </p:spPr>
        <p:txBody>
          <a:bodyPr>
            <a:normAutofit fontScale="90000"/>
          </a:bodyPr>
          <a:lstStyle/>
          <a:p>
            <a:r>
              <a:rPr lang="en-US" dirty="0" smtClean="0"/>
              <a:t>Global Vector for Word representation</a:t>
            </a:r>
            <a:endParaRPr lang="en-US" dirty="0"/>
          </a:p>
        </p:txBody>
      </p:sp>
      <p:sp>
        <p:nvSpPr>
          <p:cNvPr id="3" name="Content Placeholder 2"/>
          <p:cNvSpPr>
            <a:spLocks noGrp="1"/>
          </p:cNvSpPr>
          <p:nvPr>
            <p:ph idx="1"/>
          </p:nvPr>
        </p:nvSpPr>
        <p:spPr>
          <a:xfrm>
            <a:off x="591788" y="1740310"/>
            <a:ext cx="10454754" cy="3023420"/>
          </a:xfrm>
        </p:spPr>
        <p:txBody>
          <a:bodyPr>
            <a:normAutofit/>
          </a:bodyPr>
          <a:lstStyle/>
          <a:p>
            <a:r>
              <a:rPr lang="da-DK" dirty="0" smtClean="0"/>
              <a:t>Another popular schemes for computing pretrained word embeddings in an unsupervised way from large corpora </a:t>
            </a:r>
            <a:r>
              <a:rPr lang="da-DK" dirty="0"/>
              <a:t>is called </a:t>
            </a:r>
            <a:r>
              <a:rPr lang="da-DK" b="1" dirty="0"/>
              <a:t>Global Vectors for word Representation (Glove</a:t>
            </a:r>
            <a:r>
              <a:rPr lang="da-DK" b="1" dirty="0" smtClean="0"/>
              <a:t>). </a:t>
            </a:r>
          </a:p>
          <a:p>
            <a:pPr lvl="1"/>
            <a:r>
              <a:rPr lang="da-DK" dirty="0" smtClean="0">
                <a:hlinkClick r:id="rId2"/>
              </a:rPr>
              <a:t>Glove </a:t>
            </a:r>
            <a:r>
              <a:rPr lang="da-DK" dirty="0" smtClean="0"/>
              <a:t>is developed by the Stanford Natural Language Processing group and was published a year after the word2Vec model </a:t>
            </a:r>
          </a:p>
          <a:p>
            <a:pPr lvl="1"/>
            <a:r>
              <a:rPr lang="da-DK" dirty="0" smtClean="0"/>
              <a:t>The main difference between Glove and skipgram model is that</a:t>
            </a:r>
          </a:p>
          <a:p>
            <a:pPr lvl="2"/>
            <a:r>
              <a:rPr lang="da-DK" dirty="0" smtClean="0"/>
              <a:t>To learn the word embeddings, the skipgram model trains a shallow neural network model to predict the contex words for every word in the corpus</a:t>
            </a:r>
          </a:p>
          <a:p>
            <a:pPr lvl="2"/>
            <a:r>
              <a:rPr lang="da-DK" dirty="0" smtClean="0"/>
              <a:t>The Glove model at the other hand learns the embeddings directly from the word-cocurrence matrix.</a:t>
            </a:r>
          </a:p>
        </p:txBody>
      </p:sp>
    </p:spTree>
    <p:extLst>
      <p:ext uri="{BB962C8B-B14F-4D97-AF65-F5344CB8AC3E}">
        <p14:creationId xmlns:p14="http://schemas.microsoft.com/office/powerpoint/2010/main" val="3657013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394" y="522240"/>
            <a:ext cx="7729728" cy="893605"/>
          </a:xfrm>
        </p:spPr>
        <p:txBody>
          <a:bodyPr/>
          <a:lstStyle/>
          <a:p>
            <a:r>
              <a:rPr lang="en-US" dirty="0" smtClean="0"/>
              <a:t>Glove Learning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17638" y="1708894"/>
                <a:ext cx="10382865" cy="3939737"/>
              </a:xfrm>
            </p:spPr>
            <p:txBody>
              <a:bodyPr>
                <a:normAutofit fontScale="92500" lnSpcReduction="10000"/>
              </a:bodyPr>
              <a:lstStyle/>
              <a:p>
                <a:r>
                  <a:rPr lang="da-DK" dirty="0" smtClean="0"/>
                  <a:t>Before training, create a </a:t>
                </a:r>
                <a:r>
                  <a:rPr lang="da-DK" b="1" dirty="0"/>
                  <a:t>coocurrence matrix </a:t>
                </a:r>
                <a:r>
                  <a:rPr lang="da-DK" dirty="0"/>
                  <a:t>from  the corpus.  This is a two dimensional matrix of size </a:t>
                </a:r>
                <a14:m>
                  <m:oMath xmlns:m="http://schemas.openxmlformats.org/officeDocument/2006/math">
                    <m:r>
                      <a:rPr lang="en-US" i="1">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𝑉</m:t>
                    </m:r>
                  </m:oMath>
                </a14:m>
                <a:r>
                  <a:rPr lang="da-DK" dirty="0"/>
                  <a:t> where (V is the size of the vocabulary). An element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oMath>
                </a14:m>
                <a:r>
                  <a:rPr lang="da-DK" dirty="0"/>
                  <a:t> in the coocurrence matrix represent how many times the word with index j  in the vocabulary occurs within the context of the word with index </a:t>
                </a:r>
                <a14:m>
                  <m:oMath xmlns:m="http://schemas.openxmlformats.org/officeDocument/2006/math">
                    <m:r>
                      <a:rPr lang="en-US" i="1">
                        <a:latin typeface="Cambria Math" panose="02040503050406030204" pitchFamily="18" charset="0"/>
                      </a:rPr>
                      <m:t>𝑖</m:t>
                    </m:r>
                  </m:oMath>
                </a14:m>
                <a:r>
                  <a:rPr lang="da-DK" dirty="0" smtClean="0"/>
                  <a:t>.</a:t>
                </a:r>
              </a:p>
              <a:p>
                <a:r>
                  <a:rPr lang="da-DK" dirty="0" smtClean="0"/>
                  <a:t>The Glove algorithm </a:t>
                </a:r>
                <a:r>
                  <a:rPr lang="da-DK" dirty="0" smtClean="0"/>
                  <a:t>then </a:t>
                </a:r>
                <a:r>
                  <a:rPr lang="da-DK" dirty="0" smtClean="0"/>
                  <a:t>assumes the following relation holds:</a:t>
                </a:r>
              </a:p>
              <a:p>
                <a:pPr marL="0" indent="0">
                  <a:buNone/>
                </a:pPr>
                <a:r>
                  <a:rPr lang="da-DK"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m:t>
                        </m:r>
                      </m:sub>
                      <m:sup>
                        <m:r>
                          <a:rPr lang="en-US" b="0" i="1" smtClean="0">
                            <a:latin typeface="Cambria Math" panose="02040503050406030204" pitchFamily="18" charset="0"/>
                          </a:rPr>
                          <m:t>   </m:t>
                        </m:r>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oMath>
                </a14:m>
                <a:endParaRPr lang="da-DK" dirty="0" smtClean="0"/>
              </a:p>
              <a:p>
                <a:pPr marL="0" indent="0">
                  <a:buNone/>
                </a:pPr>
                <a:r>
                  <a:rPr lang="da-DK" dirty="0" smtClean="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da-DK" dirty="0" smtClean="0"/>
                  <a:t> is the embedding vector for word </a:t>
                </a:r>
                <a14:m>
                  <m:oMath xmlns:m="http://schemas.openxmlformats.org/officeDocument/2006/math">
                    <m:r>
                      <a:rPr lang="en-US" b="0" i="1" smtClean="0">
                        <a:latin typeface="Cambria Math" panose="02040503050406030204" pitchFamily="18" charset="0"/>
                      </a:rPr>
                      <m:t>𝑖</m:t>
                    </m:r>
                  </m:oMath>
                </a14:m>
                <a:r>
                  <a:rPr lang="da-DK"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da-DK" dirty="0" smtClean="0"/>
                  <a:t> is the embedding vector for word </a:t>
                </a:r>
                <a14:m>
                  <m:oMath xmlns:m="http://schemas.openxmlformats.org/officeDocument/2006/math">
                    <m:r>
                      <a:rPr lang="en-US" b="0" i="1" smtClean="0">
                        <a:latin typeface="Cambria Math" panose="02040503050406030204" pitchFamily="18" charset="0"/>
                      </a:rPr>
                      <m:t>𝑗</m:t>
                    </m:r>
                  </m:oMath>
                </a14:m>
                <a:r>
                  <a:rPr lang="da-DK"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da-DK" dirty="0" smtClean="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da-DK" dirty="0" smtClean="0"/>
                  <a:t> are scalar bias term for words </a:t>
                </a:r>
                <a14:m>
                  <m:oMath xmlns:m="http://schemas.openxmlformats.org/officeDocument/2006/math">
                    <m:r>
                      <a:rPr lang="en-US" b="0" i="1" smtClean="0">
                        <a:latin typeface="Cambria Math" panose="02040503050406030204" pitchFamily="18" charset="0"/>
                      </a:rPr>
                      <m:t>𝑖</m:t>
                    </m:r>
                  </m:oMath>
                </a14:m>
                <a:r>
                  <a:rPr lang="da-DK" dirty="0" smtClean="0"/>
                  <a:t> and </a:t>
                </a:r>
                <a14:m>
                  <m:oMath xmlns:m="http://schemas.openxmlformats.org/officeDocument/2006/math">
                    <m:r>
                      <a:rPr lang="en-US" b="0" i="1" smtClean="0">
                        <a:latin typeface="Cambria Math" panose="02040503050406030204" pitchFamily="18" charset="0"/>
                      </a:rPr>
                      <m:t>𝑗</m:t>
                    </m:r>
                    <m:r>
                      <a:rPr lang="en-US" b="0" i="0" smtClean="0">
                        <a:latin typeface="Cambria Math" panose="02040503050406030204" pitchFamily="18" charset="0"/>
                      </a:rPr>
                      <m:t>,</m:t>
                    </m:r>
                  </m:oMath>
                </a14:m>
                <a:r>
                  <a:rPr lang="da-DK" dirty="0" smtClean="0"/>
                  <a:t> respectively. The Glove paper derives the above equation based on the assumption that the meaning of each word is associated with the the ratio of the conditional probabilities of those words appearing together in the context of another word ( the details are out of scope of this class but you can find it in the </a:t>
                </a:r>
                <a:r>
                  <a:rPr lang="da-DK" dirty="0" smtClean="0">
                    <a:hlinkClick r:id="rId2"/>
                  </a:rPr>
                  <a:t>original paper</a:t>
                </a:r>
                <a:r>
                  <a:rPr lang="da-DK" dirty="0" smtClean="0"/>
                  <a:t>) </a:t>
                </a:r>
              </a:p>
              <a:p>
                <a:r>
                  <a:rPr lang="da-DK" dirty="0" smtClean="0"/>
                  <a:t>Based on the above equation, we can define the learning algorithm as finding the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da-DK" dirty="0" smtClean="0"/>
                  <a:t> </a:t>
                </a:r>
                <a:r>
                  <a:rPr lang="da-DK" dirty="0" smtClean="0"/>
                  <a:t>by minimizing </a:t>
                </a:r>
                <a:r>
                  <a:rPr lang="da-DK" dirty="0" smtClean="0"/>
                  <a:t>the following sum of the squared loss function:</a:t>
                </a:r>
              </a:p>
              <a:p>
                <a:pPr marL="0" indent="0">
                  <a:buNone/>
                </a:pPr>
                <a:r>
                  <a:rPr lang="da-DK" dirty="0" smtClean="0"/>
                  <a:t>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𝑣</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   </m:t>
                                    </m:r>
                                    <m:r>
                                      <a:rPr lang="en-US" i="1">
                                        <a:latin typeface="Cambria Math" panose="02040503050406030204" pitchFamily="18" charset="0"/>
                                      </a:rPr>
                                      <m:t>𝑇</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e>
                                    </m:d>
                                  </m:e>
                                </m:func>
                              </m:e>
                            </m:d>
                          </m:e>
                          <m:sup>
                            <m:r>
                              <a:rPr lang="en-US" b="0" i="1" smtClean="0">
                                <a:latin typeface="Cambria Math" panose="02040503050406030204" pitchFamily="18" charset="0"/>
                              </a:rPr>
                              <m:t>2</m:t>
                            </m:r>
                          </m:sup>
                        </m:sSup>
                      </m:e>
                    </m:nary>
                    <m:r>
                      <a:rPr lang="en-US" b="0" i="1" smtClean="0">
                        <a:latin typeface="Cambria Math" panose="02040503050406030204" pitchFamily="18" charset="0"/>
                      </a:rPr>
                      <m:t> </m:t>
                    </m:r>
                  </m:oMath>
                </a14:m>
                <a:endParaRPr lang="da-DK" dirty="0"/>
              </a:p>
              <a:p>
                <a:pPr marL="0" indent="0">
                  <a:buNone/>
                </a:pPr>
                <a:endParaRPr lang="da-DK" dirty="0"/>
              </a:p>
              <a:p>
                <a:pPr marL="0" indent="0">
                  <a:buNone/>
                </a:pPr>
                <a:endParaRPr lang="da-DK" dirty="0"/>
              </a:p>
              <a:p>
                <a:endParaRPr lang="da-DK"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17638" y="1708894"/>
                <a:ext cx="10382865" cy="3939737"/>
              </a:xfrm>
              <a:blipFill>
                <a:blip r:embed="rId3"/>
                <a:stretch>
                  <a:fillRect l="-411" t="-1082" r="-176" b="-14838"/>
                </a:stretch>
              </a:blipFill>
            </p:spPr>
            <p:txBody>
              <a:bodyPr/>
              <a:lstStyle/>
              <a:p>
                <a:r>
                  <a:rPr lang="en-US">
                    <a:noFill/>
                  </a:rPr>
                  <a:t> </a:t>
                </a:r>
              </a:p>
            </p:txBody>
          </p:sp>
        </mc:Fallback>
      </mc:AlternateContent>
    </p:spTree>
    <p:extLst>
      <p:ext uri="{BB962C8B-B14F-4D97-AF65-F5344CB8AC3E}">
        <p14:creationId xmlns:p14="http://schemas.microsoft.com/office/powerpoint/2010/main" val="1481530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02487" y="655933"/>
            <a:ext cx="7729728" cy="875984"/>
          </a:xfrm>
        </p:spPr>
        <p:txBody>
          <a:bodyPr/>
          <a:lstStyle/>
          <a:p>
            <a:r>
              <a:rPr lang="en-US" dirty="0" smtClean="0"/>
              <a:t>Text Data as Sequence</a:t>
            </a:r>
            <a:endParaRPr lang="en-US" dirty="0"/>
          </a:p>
        </p:txBody>
      </p:sp>
      <p:sp>
        <p:nvSpPr>
          <p:cNvPr id="5" name="Content Placeholder 4"/>
          <p:cNvSpPr>
            <a:spLocks noGrp="1"/>
          </p:cNvSpPr>
          <p:nvPr>
            <p:ph idx="1"/>
          </p:nvPr>
        </p:nvSpPr>
        <p:spPr>
          <a:xfrm>
            <a:off x="1175658" y="1876302"/>
            <a:ext cx="9417132" cy="3598222"/>
          </a:xfrm>
        </p:spPr>
        <p:txBody>
          <a:bodyPr>
            <a:normAutofit fontScale="92500"/>
          </a:bodyPr>
          <a:lstStyle/>
          <a:p>
            <a:r>
              <a:rPr lang="en-US" dirty="0"/>
              <a:t>Text is one of the most widespread forms of sequence </a:t>
            </a:r>
            <a:r>
              <a:rPr lang="en-US" dirty="0" smtClean="0"/>
              <a:t>data</a:t>
            </a:r>
          </a:p>
          <a:p>
            <a:r>
              <a:rPr lang="en-US" dirty="0"/>
              <a:t>It can be understood </a:t>
            </a:r>
            <a:r>
              <a:rPr lang="en-US" dirty="0" smtClean="0"/>
              <a:t>as either </a:t>
            </a:r>
            <a:r>
              <a:rPr lang="en-US" dirty="0"/>
              <a:t>a sequence of characters or a sequence of words, but it’s most common to </a:t>
            </a:r>
            <a:r>
              <a:rPr lang="en-US" dirty="0" smtClean="0"/>
              <a:t>work at </a:t>
            </a:r>
            <a:r>
              <a:rPr lang="en-US" dirty="0"/>
              <a:t>the level of words</a:t>
            </a:r>
            <a:r>
              <a:rPr lang="en-US" dirty="0" smtClean="0"/>
              <a:t>.</a:t>
            </a:r>
          </a:p>
          <a:p>
            <a:r>
              <a:rPr lang="en-US" dirty="0" smtClean="0"/>
              <a:t>The </a:t>
            </a:r>
            <a:r>
              <a:rPr lang="en-US" dirty="0"/>
              <a:t>deep-learning sequence-processing models introduced </a:t>
            </a:r>
            <a:r>
              <a:rPr lang="en-US" dirty="0" smtClean="0"/>
              <a:t>in the previous </a:t>
            </a:r>
            <a:r>
              <a:rPr lang="en-US" dirty="0" smtClean="0"/>
              <a:t>module </a:t>
            </a:r>
            <a:r>
              <a:rPr lang="en-US" dirty="0" smtClean="0"/>
              <a:t>can </a:t>
            </a:r>
            <a:r>
              <a:rPr lang="en-US" dirty="0"/>
              <a:t>use text to produce a basic form of natural-language </a:t>
            </a:r>
            <a:r>
              <a:rPr lang="en-US" dirty="0" smtClean="0"/>
              <a:t>understanding, sufficient </a:t>
            </a:r>
            <a:r>
              <a:rPr lang="en-US" dirty="0"/>
              <a:t>for applications including document classification, </a:t>
            </a:r>
            <a:r>
              <a:rPr lang="en-US" dirty="0" smtClean="0"/>
              <a:t>sentiment analysis</a:t>
            </a:r>
            <a:r>
              <a:rPr lang="en-US" dirty="0"/>
              <a:t>, author identification, </a:t>
            </a:r>
            <a:r>
              <a:rPr lang="en-US" dirty="0" smtClean="0"/>
              <a:t>machine translation,  Name-Entity recognition, and </a:t>
            </a:r>
            <a:r>
              <a:rPr lang="en-US" dirty="0"/>
              <a:t>even question-answering (QA) (in a </a:t>
            </a:r>
            <a:r>
              <a:rPr lang="en-US" dirty="0" smtClean="0"/>
              <a:t>constrained context).</a:t>
            </a:r>
          </a:p>
          <a:p>
            <a:r>
              <a:rPr lang="en-US" dirty="0" smtClean="0"/>
              <a:t>Of course none of these models are able to understand text in a human sense; rather these models can map the statistical structure of written language which is sufficient to solve many textual tasks.</a:t>
            </a:r>
          </a:p>
          <a:p>
            <a:r>
              <a:rPr lang="en-US" dirty="0"/>
              <a:t>Deep learning for natural-language processing is pattern </a:t>
            </a:r>
            <a:r>
              <a:rPr lang="en-US" dirty="0" smtClean="0"/>
              <a:t>recognition applied </a:t>
            </a:r>
            <a:r>
              <a:rPr lang="en-US" dirty="0"/>
              <a:t>to words, sentences, and paragraphs, in much the same way that </a:t>
            </a:r>
            <a:r>
              <a:rPr lang="en-US" dirty="0" smtClean="0"/>
              <a:t>computer vision </a:t>
            </a:r>
            <a:r>
              <a:rPr lang="en-US" dirty="0"/>
              <a:t>is pattern recognition applied to pixels.</a:t>
            </a:r>
            <a:endParaRPr lang="en-US" dirty="0" smtClean="0"/>
          </a:p>
          <a:p>
            <a:endParaRPr lang="en-US" dirty="0"/>
          </a:p>
        </p:txBody>
      </p:sp>
    </p:spTree>
    <p:extLst>
      <p:ext uri="{BB962C8B-B14F-4D97-AF65-F5344CB8AC3E}">
        <p14:creationId xmlns:p14="http://schemas.microsoft.com/office/powerpoint/2010/main" val="22943997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645" y="536989"/>
            <a:ext cx="7729728" cy="908353"/>
          </a:xfrm>
        </p:spPr>
        <p:txBody>
          <a:bodyPr/>
          <a:lstStyle/>
          <a:p>
            <a:r>
              <a:rPr lang="en-US" dirty="0" smtClean="0"/>
              <a:t>Glove Learning Algorithm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94619" y="1605655"/>
                <a:ext cx="10235381" cy="4721401"/>
              </a:xfrm>
            </p:spPr>
            <p:txBody>
              <a:bodyPr>
                <a:normAutofit fontScale="92500" lnSpcReduction="10000"/>
              </a:bodyPr>
              <a:lstStyle/>
              <a:p>
                <a:r>
                  <a:rPr lang="en-US" dirty="0" smtClean="0"/>
                  <a:t>There are two problems with the above loss function:</a:t>
                </a:r>
              </a:p>
              <a:p>
                <a:pPr marL="571500" lvl="1" indent="-342900">
                  <a:buFont typeface="+mj-lt"/>
                  <a:buAutoNum type="arabicPeriod"/>
                </a:pPr>
                <a:r>
                  <a:rPr lang="en-US" dirty="0" smtClean="0"/>
                  <a:t>For the words that do not co-occur together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b="0" i="1" smtClean="0">
                        <a:latin typeface="Cambria Math" panose="02040503050406030204" pitchFamily="18" charset="0"/>
                      </a:rPr>
                      <m:t>=0</m:t>
                    </m:r>
                  </m:oMath>
                </a14:m>
                <a:r>
                  <a:rPr lang="en-US" dirty="0" smtClean="0"/>
                  <a:t> and hence </a:t>
                </a:r>
                <a14:m>
                  <m:oMath xmlns:m="http://schemas.openxmlformats.org/officeDocument/2006/math">
                    <m:r>
                      <m:rPr>
                        <m:sty m:val="p"/>
                      </m:rPr>
                      <a:rPr lang="en-US" b="0" i="0" smtClean="0">
                        <a:latin typeface="Cambria Math" panose="02040503050406030204" pitchFamily="18" charset="0"/>
                      </a:rPr>
                      <m:t>log</m:t>
                    </m:r>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b="0" i="1" smtClean="0">
                        <a:latin typeface="Cambria Math" panose="02040503050406030204" pitchFamily="18" charset="0"/>
                      </a:rPr>
                      <m:t>)</m:t>
                    </m:r>
                  </m:oMath>
                </a14:m>
                <a:r>
                  <a:rPr lang="en-US" dirty="0" smtClean="0"/>
                  <a:t> is not defined</a:t>
                </a:r>
              </a:p>
              <a:p>
                <a:pPr marL="571500" lvl="1" indent="-342900">
                  <a:buFont typeface="+mj-lt"/>
                  <a:buAutoNum type="arabicPeriod"/>
                </a:pPr>
                <a:r>
                  <a:rPr lang="en-US" dirty="0" smtClean="0"/>
                  <a:t>It weighs </a:t>
                </a:r>
                <a:r>
                  <a:rPr lang="en-US" dirty="0"/>
                  <a:t>all co-occurrences equally, even those that happen </a:t>
                </a:r>
                <a:r>
                  <a:rPr lang="en-US" dirty="0" smtClean="0"/>
                  <a:t>rarely while the </a:t>
                </a:r>
                <a:r>
                  <a:rPr lang="en-US" dirty="0"/>
                  <a:t>co-occurrences </a:t>
                </a:r>
                <a:r>
                  <a:rPr lang="en-US" dirty="0" smtClean="0"/>
                  <a:t>that happen rarely are less important and carry less information.</a:t>
                </a:r>
              </a:p>
              <a:p>
                <a:r>
                  <a:rPr lang="en-US" dirty="0" smtClean="0"/>
                  <a:t>Authors suggested to use a modified sum of the squared loss function which takes into account the importance of the co-occurrence as follows:</a:t>
                </a:r>
              </a:p>
              <a:p>
                <a:pPr marL="0" indent="0">
                  <a:buNone/>
                </a:pPr>
                <a:r>
                  <a:rPr lang="en-US" dirty="0"/>
                  <a:t>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𝑣</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r>
                                      <a:rPr lang="en-US" i="1">
                                        <a:latin typeface="Cambria Math" panose="02040503050406030204" pitchFamily="18" charset="0"/>
                                      </a:rPr>
                                      <m:t>   </m:t>
                                    </m:r>
                                    <m:r>
                                      <a:rPr lang="en-US" i="1">
                                        <a:latin typeface="Cambria Math" panose="02040503050406030204" pitchFamily="18" charset="0"/>
                                      </a:rPr>
                                      <m:t>𝑇</m:t>
                                    </m:r>
                                  </m:sup>
                                </m:sSubSup>
                                <m:r>
                                  <a:rPr lang="en-US" i="1">
                                    <a:latin typeface="Cambria Math" panose="02040503050406030204" pitchFamily="18" charset="0"/>
                                  </a:rPr>
                                  <m:t>.</m:t>
                                </m:r>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e>
                                    </m:d>
                                  </m:e>
                                </m:func>
                              </m:e>
                            </m:d>
                          </m:e>
                          <m:sup>
                            <m:r>
                              <a:rPr lang="en-US" i="1">
                                <a:latin typeface="Cambria Math" panose="02040503050406030204" pitchFamily="18" charset="0"/>
                              </a:rPr>
                              <m:t>2</m:t>
                            </m:r>
                          </m:sup>
                        </m:sSup>
                      </m:e>
                    </m:nary>
                    <m:r>
                      <a:rPr lang="en-US" i="1">
                        <a:latin typeface="Cambria Math" panose="02040503050406030204" pitchFamily="18" charset="0"/>
                      </a:rPr>
                      <m:t> </m:t>
                    </m:r>
                  </m:oMath>
                </a14:m>
                <a:endParaRPr lang="da-DK" dirty="0"/>
              </a:p>
              <a:p>
                <a:pPr marL="0" indent="0">
                  <a:buNone/>
                </a:pPr>
                <a:r>
                  <a:rPr lang="en-US" dirty="0" smtClean="0"/>
                  <a:t>Where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oMath>
                </a14:m>
                <a:r>
                  <a:rPr lang="en-US" dirty="0" smtClean="0"/>
                  <a:t> is the importance of the coocurrence  </a:t>
                </a:r>
                <a14:m>
                  <m:oMath xmlns:m="http://schemas.openxmlformats.org/officeDocument/2006/math">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oMath>
                </a14:m>
                <a:r>
                  <a:rPr lang="en-US" dirty="0" smtClean="0"/>
                  <a:t>. </a:t>
                </a:r>
                <a:r>
                  <a:rPr lang="en-US" dirty="0"/>
                  <a:t> </a:t>
                </a:r>
                <a:r>
                  <a:rPr lang="en-US" dirty="0" smtClean="0"/>
                  <a:t>Authors suggested that one way we can define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𝑖𝑗</m:t>
                        </m:r>
                      </m:sub>
                    </m:sSub>
                    <m:r>
                      <a:rPr lang="en-US" i="1">
                        <a:latin typeface="Cambria Math" panose="02040503050406030204" pitchFamily="18" charset="0"/>
                      </a:rPr>
                      <m:t>)</m:t>
                    </m:r>
                  </m:oMath>
                </a14:m>
                <a:r>
                  <a:rPr lang="en-US" dirty="0" smtClean="0"/>
                  <a:t> is as follows:</a:t>
                </a:r>
              </a:p>
              <a:p>
                <a:pPr marL="0" indent="0">
                  <a:buNone/>
                </a:pPr>
                <a:r>
                  <a:rPr lang="en-US"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m:rPr>
                                                <m:brk m:alnAt="7"/>
                                              </m:rPr>
                                              <a:rPr lang="en-US" i="1">
                                                <a:latin typeface="Cambria Math" panose="02040503050406030204" pitchFamily="18" charset="0"/>
                                              </a:rPr>
                                              <m:t>𝑋</m:t>
                                            </m:r>
                                          </m:e>
                                          <m:sub>
                                            <m:r>
                                              <m:rPr>
                                                <m:brk m:alnAt="7"/>
                                              </m:rPr>
                                              <a:rPr lang="en-US" i="1">
                                                <a:latin typeface="Cambria Math" panose="02040503050406030204" pitchFamily="18" charset="0"/>
                                              </a:rPr>
                                              <m:t>𝑖</m:t>
                                            </m:r>
                                            <m:r>
                                              <a:rPr lang="en-US" i="1">
                                                <a:latin typeface="Cambria Math" panose="02040503050406030204" pitchFamily="18" charset="0"/>
                                              </a:rPr>
                                              <m:t>𝑗</m:t>
                                            </m:r>
                                          </m:sub>
                                        </m:sSub>
                                      </m:num>
                                      <m:den>
                                        <m:r>
                                          <m:rPr>
                                            <m:brk m:alnAt="7"/>
                                          </m:rPr>
                                          <a:rPr lang="en-US" i="1">
                                            <a:latin typeface="Cambria Math" panose="02040503050406030204" pitchFamily="18" charset="0"/>
                                          </a:rPr>
                                          <m:t>𝑡</m:t>
                                        </m:r>
                                      </m:den>
                                    </m:f>
                                  </m:e>
                                </m:d>
                              </m:e>
                              <m:sup>
                                <m:r>
                                  <m:rPr>
                                    <m:brk m:alnAt="7"/>
                                  </m:rPr>
                                  <a:rPr lang="en-US" i="1">
                                    <a:latin typeface="Cambria Math" panose="02040503050406030204" pitchFamily="18" charset="0"/>
                                  </a:rPr>
                                  <m:t>𝑎</m:t>
                                </m:r>
                                <m:r>
                                  <a:rPr lang="en-US" i="1">
                                    <a:latin typeface="Cambria Math" panose="02040503050406030204" pitchFamily="18" charset="0"/>
                                  </a:rPr>
                                  <m:t>𝑙𝑝h𝑎</m:t>
                                </m:r>
                              </m:sup>
                            </m:sSup>
                            <m:r>
                              <m:rPr>
                                <m:brk m:alnAt="7"/>
                              </m:rPr>
                              <a:rPr lang="en-US" i="1">
                                <a:latin typeface="Cambria Math" panose="02040503050406030204" pitchFamily="18" charset="0"/>
                              </a:rPr>
                              <m:t> </m:t>
                            </m:r>
                            <m:sSub>
                              <m:sSubPr>
                                <m:ctrlPr>
                                  <a:rPr lang="en-US" i="1">
                                    <a:latin typeface="Cambria Math" panose="02040503050406030204" pitchFamily="18" charset="0"/>
                                  </a:rPr>
                                </m:ctrlPr>
                              </m:sSubPr>
                              <m:e>
                                <m:r>
                                  <m:rPr>
                                    <m:brk m:alnAt="7"/>
                                  </m:rPr>
                                  <a:rPr lang="en-US" i="1">
                                    <a:latin typeface="Cambria Math" panose="02040503050406030204" pitchFamily="18" charset="0"/>
                                  </a:rPr>
                                  <m:t>𝑋</m:t>
                                </m:r>
                              </m:e>
                              <m:sub>
                                <m:r>
                                  <m:rPr>
                                    <m:brk m:alnAt="7"/>
                                  </m:rPr>
                                  <a:rPr lang="en-US" i="1">
                                    <a:latin typeface="Cambria Math" panose="02040503050406030204" pitchFamily="18" charset="0"/>
                                  </a:rPr>
                                  <m:t>𝑖</m:t>
                                </m:r>
                                <m:r>
                                  <a:rPr lang="en-US" i="1">
                                    <a:latin typeface="Cambria Math" panose="02040503050406030204" pitchFamily="18" charset="0"/>
                                  </a:rPr>
                                  <m:t>𝑗</m:t>
                                </m:r>
                              </m:sub>
                            </m:sSub>
                            <m:r>
                              <m:rPr>
                                <m:brk m:alnAt="7"/>
                              </m:rPr>
                              <a:rPr lang="en-US" i="1">
                                <a:latin typeface="Cambria Math" panose="02040503050406030204" pitchFamily="18" charset="0"/>
                              </a:rPr>
                              <m:t>&lt;</m:t>
                            </m:r>
                            <m:r>
                              <a:rPr lang="en-US" i="1">
                                <a:latin typeface="Cambria Math" panose="02040503050406030204" pitchFamily="18" charset="0"/>
                              </a:rPr>
                              <m:t>𝑡</m:t>
                            </m:r>
                          </m:e>
                          <m:e>
                            <m:r>
                              <a:rPr lang="en-US" b="0" i="1" smtClean="0">
                                <a:latin typeface="Cambria Math" panose="02040503050406030204" pitchFamily="18" charset="0"/>
                              </a:rPr>
                              <m:t>1        </m:t>
                            </m:r>
                            <m:r>
                              <a:rPr lang="en-US" b="0" i="1" smtClean="0">
                                <a:latin typeface="Cambria Math" panose="02040503050406030204" pitchFamily="18" charset="0"/>
                              </a:rPr>
                              <m:t>𝑜𝑡h𝑒𝑟𝑤𝑖𝑠𝑒</m:t>
                            </m:r>
                          </m:e>
                        </m:eqArr>
                      </m:e>
                    </m:d>
                  </m:oMath>
                </a14:m>
                <a:endParaRPr lang="en-US" b="0" dirty="0" smtClean="0"/>
              </a:p>
              <a:p>
                <a:pPr marL="0" indent="0">
                  <a:buNone/>
                </a:pPr>
                <a:r>
                  <a:rPr lang="en-US" dirty="0" smtClean="0"/>
                  <a:t>Where  t is a threshold. This means if two words co-occur with a frequency less than a cutoff </a:t>
                </a:r>
                <a:r>
                  <a:rPr lang="en-US" dirty="0" err="1" smtClean="0"/>
                  <a:t>threshod</a:t>
                </a:r>
                <a:r>
                  <a:rPr lang="en-US" dirty="0" smtClean="0"/>
                  <a:t> t ( a </a:t>
                </a:r>
                <a:r>
                  <a:rPr lang="en-US" dirty="0" err="1" smtClean="0"/>
                  <a:t>hyperparameter</a:t>
                </a:r>
                <a:r>
                  <a:rPr lang="en-US" dirty="0" smtClean="0"/>
                  <a:t>) then we weigh down their loss by a factor </a:t>
                </a:r>
                <a14:m>
                  <m:oMath xmlns:m="http://schemas.openxmlformats.org/officeDocument/2006/math">
                    <m:r>
                      <a:rPr lang="en-US" b="0" i="1" smtClean="0">
                        <a:latin typeface="Cambria Math" panose="02040503050406030204" pitchFamily="18" charset="0"/>
                      </a:rPr>
                      <m:t>𝛼</m:t>
                    </m:r>
                  </m:oMath>
                </a14:m>
                <a:r>
                  <a:rPr lang="en-US" dirty="0" smtClean="0"/>
                  <a:t> which is also a </a:t>
                </a:r>
                <a:r>
                  <a:rPr lang="en-US" dirty="0" err="1" smtClean="0"/>
                  <a:t>hyperparameter</a:t>
                </a:r>
                <a:r>
                  <a:rPr lang="en-US" dirty="0" smtClean="0"/>
                  <a:t> ( authors used t=100 and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r>
                  <a:rPr lang="en-US" dirty="0" smtClean="0"/>
                  <a:t> in their paper)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94619" y="1605655"/>
                <a:ext cx="10235381" cy="4721401"/>
              </a:xfrm>
              <a:blipFill>
                <a:blip r:embed="rId2"/>
                <a:stretch>
                  <a:fillRect l="-417" t="-903" r="-179"/>
                </a:stretch>
              </a:blipFill>
            </p:spPr>
            <p:txBody>
              <a:bodyPr/>
              <a:lstStyle/>
              <a:p>
                <a:r>
                  <a:rPr lang="en-US">
                    <a:noFill/>
                  </a:rPr>
                  <a:t> </a:t>
                </a:r>
              </a:p>
            </p:txBody>
          </p:sp>
        </mc:Fallback>
      </mc:AlternateContent>
    </p:spTree>
    <p:extLst>
      <p:ext uri="{BB962C8B-B14F-4D97-AF65-F5344CB8AC3E}">
        <p14:creationId xmlns:p14="http://schemas.microsoft.com/office/powerpoint/2010/main" val="25634790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 vectors in Glove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Once the learning is complete, the model gives two sets of word vectors for each word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smtClean="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𝑖</m:t>
                            </m:r>
                          </m:sub>
                        </m:sSub>
                      </m:e>
                    </m:acc>
                  </m:oMath>
                </a14:m>
                <a:endParaRPr lang="en-US" dirty="0" smtClean="0"/>
              </a:p>
              <a:p>
                <a:r>
                  <a:rPr lang="en-US" dirty="0" smtClean="0"/>
                  <a:t>When the </a:t>
                </a:r>
                <a:r>
                  <a:rPr lang="en-US" dirty="0" smtClean="0"/>
                  <a:t>co-occurrence </a:t>
                </a:r>
                <a:r>
                  <a:rPr lang="en-US" dirty="0" smtClean="0"/>
                  <a:t>matrix is symmetric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𝑗𝑖</m:t>
                        </m:r>
                      </m:sub>
                    </m:sSub>
                    <m:r>
                      <a:rPr lang="en-US" b="0" i="1" smtClean="0">
                        <a:latin typeface="Cambria Math" panose="02040503050406030204" pitchFamily="18" charset="0"/>
                      </a:rPr>
                      <m:t>)</m:t>
                    </m:r>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acc>
                  </m:oMath>
                </a14:m>
                <a:r>
                  <a:rPr lang="en-US" dirty="0" smtClean="0"/>
                  <a:t> are equivalent and only differ by random initialization</a:t>
                </a:r>
              </a:p>
              <a:p>
                <a:r>
                  <a:rPr lang="en-US" dirty="0" smtClean="0"/>
                  <a:t>Therefore, the two embedding vectors should perform equally well. The authors suggested to sum the two weight vectors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a:t>
                </a:r>
                <a:r>
                  <a:rPr lang="en-US" dirty="0" smtClean="0"/>
                  <a:t>+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acc>
                  </m:oMath>
                </a14:m>
                <a:r>
                  <a:rPr lang="en-US" dirty="0" smtClean="0"/>
                  <a:t> and return </a:t>
                </a:r>
                <a:r>
                  <a:rPr lang="en-US" dirty="0" smtClean="0"/>
                  <a:t>it as </a:t>
                </a:r>
                <a:r>
                  <a:rPr lang="en-US" dirty="0" smtClean="0"/>
                  <a:t>the embedding vector` for word </a:t>
                </a:r>
                <a14:m>
                  <m:oMath xmlns:m="http://schemas.openxmlformats.org/officeDocument/2006/math">
                    <m:r>
                      <a:rPr lang="en-US" b="0" i="1" smtClean="0">
                        <a:latin typeface="Cambria Math" panose="02040503050406030204" pitchFamily="18" charset="0"/>
                      </a:rPr>
                      <m:t>𝑖</m:t>
                    </m:r>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473" t="-1179" r="-79"/>
                </a:stretch>
              </a:blipFill>
            </p:spPr>
            <p:txBody>
              <a:bodyPr/>
              <a:lstStyle/>
              <a:p>
                <a:r>
                  <a:rPr lang="en-US">
                    <a:noFill/>
                  </a:rPr>
                  <a:t> </a:t>
                </a:r>
              </a:p>
            </p:txBody>
          </p:sp>
        </mc:Fallback>
      </mc:AlternateContent>
    </p:spTree>
    <p:extLst>
      <p:ext uri="{BB962C8B-B14F-4D97-AF65-F5344CB8AC3E}">
        <p14:creationId xmlns:p14="http://schemas.microsoft.com/office/powerpoint/2010/main" val="8666806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Neural machine Translation</a:t>
            </a:r>
            <a:endParaRPr lang="en-US" dirty="0"/>
          </a:p>
        </p:txBody>
      </p:sp>
    </p:spTree>
    <p:extLst>
      <p:ext uri="{BB962C8B-B14F-4D97-AF65-F5344CB8AC3E}">
        <p14:creationId xmlns:p14="http://schemas.microsoft.com/office/powerpoint/2010/main" val="2130206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7076" y="314182"/>
            <a:ext cx="7729728" cy="848293"/>
          </a:xfrm>
        </p:spPr>
        <p:txBody>
          <a:bodyPr/>
          <a:lstStyle/>
          <a:p>
            <a:r>
              <a:rPr lang="en-US" dirty="0" smtClean="0"/>
              <a:t>Neural Machine Translation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3682" y="1418340"/>
                <a:ext cx="10338619" cy="2124926"/>
              </a:xfrm>
            </p:spPr>
            <p:txBody>
              <a:bodyPr>
                <a:normAutofit/>
              </a:bodyPr>
              <a:lstStyle/>
              <a:p>
                <a:r>
                  <a:rPr lang="en-US" dirty="0" smtClean="0"/>
                  <a:t>In the previous module we learned the sequence-to-sequence ( or encoder-decoder) architecture</a:t>
                </a:r>
              </a:p>
              <a:p>
                <a:r>
                  <a:rPr lang="en-US" dirty="0" smtClean="0"/>
                  <a:t>The first successful testbed for encoder-decoder architecture was the task of Neural Machine Translation (NMT)</a:t>
                </a:r>
              </a:p>
              <a:p>
                <a:r>
                  <a:rPr lang="en-US" dirty="0" smtClean="0"/>
                  <a:t>An </a:t>
                </a:r>
                <a:r>
                  <a:rPr lang="en-US" dirty="0"/>
                  <a:t>NMT system first reads the source sentence using an </a:t>
                </a:r>
                <a:r>
                  <a:rPr lang="en-US" i="1" dirty="0"/>
                  <a:t>encoder</a:t>
                </a:r>
                <a:r>
                  <a:rPr lang="en-US" dirty="0"/>
                  <a:t> to build </a:t>
                </a:r>
                <a:r>
                  <a:rPr lang="en-US" dirty="0" smtClean="0"/>
                  <a:t>a context vector </a:t>
                </a:r>
                <a14:m>
                  <m:oMath xmlns:m="http://schemas.openxmlformats.org/officeDocument/2006/math">
                    <m:r>
                      <a:rPr lang="en-US" b="1" i="1" smtClean="0">
                        <a:latin typeface="Cambria Math" panose="02040503050406030204" pitchFamily="18" charset="0"/>
                      </a:rPr>
                      <m:t>𝒄</m:t>
                    </m:r>
                  </m:oMath>
                </a14:m>
                <a:r>
                  <a:rPr lang="en-US" dirty="0" smtClean="0"/>
                  <a:t>, </a:t>
                </a:r>
                <a:r>
                  <a:rPr lang="en-US" dirty="0"/>
                  <a:t>a </a:t>
                </a:r>
                <a:r>
                  <a:rPr lang="en-US" dirty="0" smtClean="0"/>
                  <a:t>set </a:t>
                </a:r>
                <a:r>
                  <a:rPr lang="en-US" dirty="0"/>
                  <a:t>of numbers that represents the sentence meaning; a </a:t>
                </a:r>
                <a:r>
                  <a:rPr lang="en-US" i="1" dirty="0"/>
                  <a:t>decoder</a:t>
                </a:r>
                <a:r>
                  <a:rPr lang="en-US" dirty="0"/>
                  <a:t>, then, processes the sentence vector to emit a translation, as illustrated </a:t>
                </a:r>
                <a:r>
                  <a:rPr lang="en-US" dirty="0" smtClean="0"/>
                  <a:t>in this figure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3682" y="1418340"/>
                <a:ext cx="10338619" cy="2124926"/>
              </a:xfrm>
              <a:blipFill>
                <a:blip r:embed="rId2"/>
                <a:stretch>
                  <a:fillRect l="-354" t="-1724"/>
                </a:stretch>
              </a:blipFill>
            </p:spPr>
            <p:txBody>
              <a:bodyPr/>
              <a:lstStyle/>
              <a:p>
                <a:r>
                  <a:rPr lang="en-US">
                    <a:noFill/>
                  </a:rPr>
                  <a:t> </a:t>
                </a:r>
              </a:p>
            </p:txBody>
          </p:sp>
        </mc:Fallback>
      </mc:AlternateContent>
      <p:sp>
        <p:nvSpPr>
          <p:cNvPr id="4" name="Rectangle 3"/>
          <p:cNvSpPr/>
          <p:nvPr/>
        </p:nvSpPr>
        <p:spPr>
          <a:xfrm>
            <a:off x="7128990" y="3900498"/>
            <a:ext cx="5254171" cy="2095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Rectangle 4"/>
          <p:cNvSpPr/>
          <p:nvPr/>
        </p:nvSpPr>
        <p:spPr>
          <a:xfrm>
            <a:off x="804138" y="3951375"/>
            <a:ext cx="5254171" cy="2095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Rectangle 5"/>
              <p:cNvSpPr/>
              <p:nvPr/>
            </p:nvSpPr>
            <p:spPr>
              <a:xfrm>
                <a:off x="8425694" y="4580929"/>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m:t>
                          </m:r>
                        </m:e>
                        <m:sub>
                          <m:r>
                            <a:rPr lang="en-US" b="0" i="1" smtClean="0">
                              <a:latin typeface="Cambria Math" panose="02040503050406030204" pitchFamily="18" charset="0"/>
                            </a:rPr>
                            <m:t>2</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425694" y="4580929"/>
                <a:ext cx="825910" cy="516194"/>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p:cNvCxnSpPr/>
          <p:nvPr/>
        </p:nvCxnSpPr>
        <p:spPr>
          <a:xfrm flipV="1">
            <a:off x="8843564" y="4226967"/>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676416" y="3949968"/>
            <a:ext cx="434414" cy="276999"/>
          </a:xfrm>
          <a:prstGeom prst="rect">
            <a:avLst/>
          </a:prstGeom>
          <a:noFill/>
        </p:spPr>
        <p:txBody>
          <a:bodyPr wrap="none" lIns="0" tIns="0" rIns="0" bIns="0" rtlCol="0">
            <a:spAutoFit/>
          </a:bodyPr>
          <a:lstStyle/>
          <a:p>
            <a:r>
              <a:rPr lang="en-US" b="1" dirty="0" err="1" smtClean="0"/>
              <a:t>Suis</a:t>
            </a:r>
            <a:endParaRPr lang="en-US" b="1" dirty="0"/>
          </a:p>
        </p:txBody>
      </p:sp>
      <p:cxnSp>
        <p:nvCxnSpPr>
          <p:cNvPr id="9" name="Straight Arrow Connector 8"/>
          <p:cNvCxnSpPr>
            <a:stCxn id="6" idx="3"/>
          </p:cNvCxnSpPr>
          <p:nvPr/>
        </p:nvCxnSpPr>
        <p:spPr>
          <a:xfrm>
            <a:off x="9251604" y="4839026"/>
            <a:ext cx="53094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9782546" y="4580929"/>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𝑇𝑌</m:t>
                          </m:r>
                          <m:r>
                            <a:rPr lang="en-US" b="0" i="1" smtClean="0">
                              <a:latin typeface="Cambria Math" panose="02040503050406030204" pitchFamily="18" charset="0"/>
                            </a:rPr>
                            <m:t>−1</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9782546" y="4580929"/>
                <a:ext cx="825910" cy="516194"/>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p:cNvCxnSpPr/>
          <p:nvPr/>
        </p:nvCxnSpPr>
        <p:spPr>
          <a:xfrm flipV="1">
            <a:off x="10200416" y="4226967"/>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886128" y="3949968"/>
            <a:ext cx="900888" cy="276999"/>
          </a:xfrm>
          <a:prstGeom prst="rect">
            <a:avLst/>
          </a:prstGeom>
          <a:noFill/>
        </p:spPr>
        <p:txBody>
          <a:bodyPr wrap="none" lIns="0" tIns="0" rIns="0" bIns="0" rtlCol="0">
            <a:spAutoFit/>
          </a:bodyPr>
          <a:lstStyle/>
          <a:p>
            <a:r>
              <a:rPr lang="en-US" b="1" dirty="0" err="1" smtClean="0"/>
              <a:t>etudiant</a:t>
            </a:r>
            <a:endParaRPr lang="en-US" b="1" dirty="0"/>
          </a:p>
        </p:txBody>
      </p:sp>
      <p:cxnSp>
        <p:nvCxnSpPr>
          <p:cNvPr id="13" name="Straight Arrow Connector 12"/>
          <p:cNvCxnSpPr>
            <a:stCxn id="10" idx="3"/>
          </p:cNvCxnSpPr>
          <p:nvPr/>
        </p:nvCxnSpPr>
        <p:spPr>
          <a:xfrm>
            <a:off x="10608456" y="4839026"/>
            <a:ext cx="530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7180079" y="4580929"/>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7180079" y="4580929"/>
                <a:ext cx="825910" cy="516194"/>
              </a:xfrm>
              <a:prstGeom prst="rect">
                <a:avLst/>
              </a:prstGeom>
              <a:blipFill>
                <a:blip r:embed="rId5"/>
                <a:stretch>
                  <a:fillRect/>
                </a:stretch>
              </a:blipFill>
            </p:spPr>
            <p:txBody>
              <a:bodyPr/>
              <a:lstStyle/>
              <a:p>
                <a:r>
                  <a:rPr lang="en-US">
                    <a:noFill/>
                  </a:rPr>
                  <a:t> </a:t>
                </a:r>
              </a:p>
            </p:txBody>
          </p:sp>
        </mc:Fallback>
      </mc:AlternateContent>
      <p:cxnSp>
        <p:nvCxnSpPr>
          <p:cNvPr id="18" name="Straight Arrow Connector 17"/>
          <p:cNvCxnSpPr/>
          <p:nvPr/>
        </p:nvCxnSpPr>
        <p:spPr>
          <a:xfrm flipV="1">
            <a:off x="7597949" y="4226967"/>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7430801" y="3949968"/>
                <a:ext cx="2885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𝑱𝒆</m:t>
                      </m:r>
                    </m:oMath>
                  </m:oMathPara>
                </a14:m>
                <a:endParaRPr lang="en-US"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7430801" y="3949968"/>
                <a:ext cx="288541" cy="276999"/>
              </a:xfrm>
              <a:prstGeom prst="rect">
                <a:avLst/>
              </a:prstGeom>
              <a:blipFill>
                <a:blip r:embed="rId6"/>
                <a:stretch>
                  <a:fillRect l="-25532" r="-25532" b="-33333"/>
                </a:stretch>
              </a:blipFill>
            </p:spPr>
            <p:txBody>
              <a:bodyPr/>
              <a:lstStyle/>
              <a:p>
                <a:r>
                  <a:rPr lang="en-US">
                    <a:noFill/>
                  </a:rPr>
                  <a:t> </a:t>
                </a:r>
              </a:p>
            </p:txBody>
          </p:sp>
        </mc:Fallback>
      </mc:AlternateContent>
      <p:cxnSp>
        <p:nvCxnSpPr>
          <p:cNvPr id="20" name="Straight Arrow Connector 19"/>
          <p:cNvCxnSpPr>
            <a:stCxn id="17" idx="3"/>
          </p:cNvCxnSpPr>
          <p:nvPr/>
        </p:nvCxnSpPr>
        <p:spPr>
          <a:xfrm>
            <a:off x="8005989" y="4839026"/>
            <a:ext cx="419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7610424" y="4338311"/>
            <a:ext cx="1039661" cy="1165515"/>
          </a:xfrm>
          <a:custGeom>
            <a:avLst/>
            <a:gdLst>
              <a:gd name="connsiteX0" fmla="*/ 0 w 1039661"/>
              <a:gd name="connsiteY0" fmla="*/ 83530 h 1165515"/>
              <a:gd name="connsiteX1" fmla="*/ 551145 w 1039661"/>
              <a:gd name="connsiteY1" fmla="*/ 108582 h 1165515"/>
              <a:gd name="connsiteX2" fmla="*/ 663880 w 1039661"/>
              <a:gd name="connsiteY2" fmla="*/ 1148243 h 1165515"/>
              <a:gd name="connsiteX3" fmla="*/ 1039661 w 1039661"/>
              <a:gd name="connsiteY3" fmla="*/ 784988 h 1165515"/>
              <a:gd name="connsiteX4" fmla="*/ 1039661 w 1039661"/>
              <a:gd name="connsiteY4" fmla="*/ 784988 h 1165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661" h="1165515">
                <a:moveTo>
                  <a:pt x="0" y="83530"/>
                </a:moveTo>
                <a:cubicBezTo>
                  <a:pt x="220249" y="7330"/>
                  <a:pt x="440498" y="-68870"/>
                  <a:pt x="551145" y="108582"/>
                </a:cubicBezTo>
                <a:cubicBezTo>
                  <a:pt x="661792" y="286034"/>
                  <a:pt x="582461" y="1035509"/>
                  <a:pt x="663880" y="1148243"/>
                </a:cubicBezTo>
                <a:cubicBezTo>
                  <a:pt x="745299" y="1260977"/>
                  <a:pt x="1039661" y="784988"/>
                  <a:pt x="1039661" y="784988"/>
                </a:cubicBezTo>
                <a:lnTo>
                  <a:pt x="1039661" y="784988"/>
                </a:ln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8864612" y="4338312"/>
            <a:ext cx="1162735" cy="1231152"/>
          </a:xfrm>
          <a:custGeom>
            <a:avLst/>
            <a:gdLst>
              <a:gd name="connsiteX0" fmla="*/ 0 w 1039661"/>
              <a:gd name="connsiteY0" fmla="*/ 83530 h 1165515"/>
              <a:gd name="connsiteX1" fmla="*/ 551145 w 1039661"/>
              <a:gd name="connsiteY1" fmla="*/ 108582 h 1165515"/>
              <a:gd name="connsiteX2" fmla="*/ 663880 w 1039661"/>
              <a:gd name="connsiteY2" fmla="*/ 1148243 h 1165515"/>
              <a:gd name="connsiteX3" fmla="*/ 1039661 w 1039661"/>
              <a:gd name="connsiteY3" fmla="*/ 784988 h 1165515"/>
              <a:gd name="connsiteX4" fmla="*/ 1039661 w 1039661"/>
              <a:gd name="connsiteY4" fmla="*/ 784988 h 1165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661" h="1165515">
                <a:moveTo>
                  <a:pt x="0" y="83530"/>
                </a:moveTo>
                <a:cubicBezTo>
                  <a:pt x="220249" y="7330"/>
                  <a:pt x="440498" y="-68870"/>
                  <a:pt x="551145" y="108582"/>
                </a:cubicBezTo>
                <a:cubicBezTo>
                  <a:pt x="661792" y="286034"/>
                  <a:pt x="582461" y="1035509"/>
                  <a:pt x="663880" y="1148243"/>
                </a:cubicBezTo>
                <a:cubicBezTo>
                  <a:pt x="745299" y="1260977"/>
                  <a:pt x="1039661" y="784988"/>
                  <a:pt x="1039661" y="784988"/>
                </a:cubicBezTo>
                <a:lnTo>
                  <a:pt x="1039661" y="784988"/>
                </a:ln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2248788" y="4557145"/>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2248788" y="4557145"/>
                <a:ext cx="825910" cy="516194"/>
              </a:xfrm>
              <a:prstGeom prst="rect">
                <a:avLst/>
              </a:prstGeom>
              <a:blipFill>
                <a:blip r:embed="rId7"/>
                <a:stretch>
                  <a:fillRect/>
                </a:stretch>
              </a:blipFill>
            </p:spPr>
            <p:txBody>
              <a:bodyPr/>
              <a:lstStyle/>
              <a:p>
                <a:r>
                  <a:rPr lang="en-US">
                    <a:noFill/>
                  </a:rPr>
                  <a:t> </a:t>
                </a:r>
              </a:p>
            </p:txBody>
          </p:sp>
        </mc:Fallback>
      </mc:AlternateContent>
      <p:cxnSp>
        <p:nvCxnSpPr>
          <p:cNvPr id="25" name="Straight Arrow Connector 24"/>
          <p:cNvCxnSpPr/>
          <p:nvPr/>
        </p:nvCxnSpPr>
        <p:spPr>
          <a:xfrm flipV="1">
            <a:off x="2644672" y="5073339"/>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2523115" y="5427301"/>
                <a:ext cx="4215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𝒂𝒎</m:t>
                      </m:r>
                    </m:oMath>
                  </m:oMathPara>
                </a14:m>
                <a:endParaRPr lang="en-US"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2523115" y="5427301"/>
                <a:ext cx="421590" cy="276999"/>
              </a:xfrm>
              <a:prstGeom prst="rect">
                <a:avLst/>
              </a:prstGeom>
              <a:blipFill>
                <a:blip r:embed="rId8"/>
                <a:stretch>
                  <a:fillRect l="-7246" r="-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3605640" y="4557145"/>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𝑇𝑥</m:t>
                          </m:r>
                          <m:r>
                            <a:rPr lang="en-US" b="0" i="1" smtClean="0">
                              <a:latin typeface="Cambria Math" panose="02040503050406030204" pitchFamily="18" charset="0"/>
                            </a:rPr>
                            <m:t>−1</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3605640" y="4557145"/>
                <a:ext cx="825910" cy="516194"/>
              </a:xfrm>
              <a:prstGeom prst="rect">
                <a:avLst/>
              </a:prstGeom>
              <a:blipFill>
                <a:blip r:embed="rId9"/>
                <a:stretch>
                  <a:fillRect/>
                </a:stretch>
              </a:blipFill>
            </p:spPr>
            <p:txBody>
              <a:bodyPr/>
              <a:lstStyle/>
              <a:p>
                <a:r>
                  <a:rPr lang="en-US">
                    <a:noFill/>
                  </a:rPr>
                  <a:t> </a:t>
                </a:r>
              </a:p>
            </p:txBody>
          </p:sp>
        </mc:Fallback>
      </mc:AlternateContent>
      <p:cxnSp>
        <p:nvCxnSpPr>
          <p:cNvPr id="28" name="Straight Arrow Connector 27"/>
          <p:cNvCxnSpPr/>
          <p:nvPr/>
        </p:nvCxnSpPr>
        <p:spPr>
          <a:xfrm flipV="1">
            <a:off x="4001524" y="5073339"/>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3879967" y="5427301"/>
                <a:ext cx="2067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𝒂</m:t>
                      </m:r>
                    </m:oMath>
                  </m:oMathPara>
                </a14:m>
                <a:endParaRPr lang="en-US" b="1" dirty="0"/>
              </a:p>
            </p:txBody>
          </p:sp>
        </mc:Choice>
        <mc:Fallback xmlns="">
          <p:sp>
            <p:nvSpPr>
              <p:cNvPr id="29" name="TextBox 28"/>
              <p:cNvSpPr txBox="1">
                <a:spLocks noRot="1" noChangeAspect="1" noMove="1" noResize="1" noEditPoints="1" noAdjustHandles="1" noChangeArrowheads="1" noChangeShapeType="1" noTextEdit="1"/>
              </p:cNvSpPr>
              <p:nvPr/>
            </p:nvSpPr>
            <p:spPr>
              <a:xfrm>
                <a:off x="3879967" y="5427301"/>
                <a:ext cx="206787" cy="276999"/>
              </a:xfrm>
              <a:prstGeom prst="rect">
                <a:avLst/>
              </a:prstGeom>
              <a:blipFill>
                <a:blip r:embed="rId10"/>
                <a:stretch>
                  <a:fillRect l="-14706" r="-14706"/>
                </a:stretch>
              </a:blipFill>
            </p:spPr>
            <p:txBody>
              <a:bodyPr/>
              <a:lstStyle/>
              <a:p>
                <a:r>
                  <a:rPr lang="en-US">
                    <a:noFill/>
                  </a:rPr>
                  <a:t> </a:t>
                </a:r>
              </a:p>
            </p:txBody>
          </p:sp>
        </mc:Fallback>
      </mc:AlternateContent>
      <p:cxnSp>
        <p:nvCxnSpPr>
          <p:cNvPr id="30" name="Straight Arrow Connector 29"/>
          <p:cNvCxnSpPr>
            <a:stCxn id="27" idx="3"/>
          </p:cNvCxnSpPr>
          <p:nvPr/>
        </p:nvCxnSpPr>
        <p:spPr>
          <a:xfrm>
            <a:off x="4431550" y="4815242"/>
            <a:ext cx="530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30"/>
              <p:cNvSpPr/>
              <p:nvPr/>
            </p:nvSpPr>
            <p:spPr>
              <a:xfrm>
                <a:off x="4910981" y="4557145"/>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𝑇𝑥</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a:off x="4910981" y="4557145"/>
                <a:ext cx="825910" cy="516194"/>
              </a:xfrm>
              <a:prstGeom prst="rect">
                <a:avLst/>
              </a:prstGeom>
              <a:blipFill>
                <a:blip r:embed="rId11"/>
                <a:stretch>
                  <a:fillRect/>
                </a:stretch>
              </a:blipFill>
            </p:spPr>
            <p:txBody>
              <a:bodyPr/>
              <a:lstStyle/>
              <a:p>
                <a:r>
                  <a:rPr lang="en-US">
                    <a:noFill/>
                  </a:rPr>
                  <a:t> </a:t>
                </a:r>
              </a:p>
            </p:txBody>
          </p:sp>
        </mc:Fallback>
      </mc:AlternateContent>
      <p:cxnSp>
        <p:nvCxnSpPr>
          <p:cNvPr id="32" name="Straight Arrow Connector 31"/>
          <p:cNvCxnSpPr/>
          <p:nvPr/>
        </p:nvCxnSpPr>
        <p:spPr>
          <a:xfrm flipV="1">
            <a:off x="5306865" y="5073339"/>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p:cNvSpPr txBox="1"/>
              <p:nvPr/>
            </p:nvSpPr>
            <p:spPr>
              <a:xfrm>
                <a:off x="4970719" y="5414002"/>
                <a:ext cx="945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𝒔𝒕𝒖𝒅𝒆𝒏𝒕</m:t>
                      </m:r>
                    </m:oMath>
                  </m:oMathPara>
                </a14:m>
                <a:endParaRPr lang="en-US" b="1" dirty="0"/>
              </a:p>
            </p:txBody>
          </p:sp>
        </mc:Choice>
        <mc:Fallback xmlns="">
          <p:sp>
            <p:nvSpPr>
              <p:cNvPr id="33" name="TextBox 32"/>
              <p:cNvSpPr txBox="1">
                <a:spLocks noRot="1" noChangeAspect="1" noMove="1" noResize="1" noEditPoints="1" noAdjustHandles="1" noChangeArrowheads="1" noChangeShapeType="1" noTextEdit="1"/>
              </p:cNvSpPr>
              <p:nvPr/>
            </p:nvSpPr>
            <p:spPr>
              <a:xfrm>
                <a:off x="4970719" y="5414002"/>
                <a:ext cx="945772" cy="276999"/>
              </a:xfrm>
              <a:prstGeom prst="rect">
                <a:avLst/>
              </a:prstGeom>
              <a:blipFill>
                <a:blip r:embed="rId12"/>
                <a:stretch>
                  <a:fillRect l="-5128" r="-5769"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03173" y="4557145"/>
                <a:ext cx="825910" cy="51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m:oMathPara>
                </a14:m>
                <a:endParaRPr lang="en-US" dirty="0"/>
              </a:p>
            </p:txBody>
          </p:sp>
        </mc:Choice>
        <mc:Fallback xmlns="">
          <p:sp>
            <p:nvSpPr>
              <p:cNvPr id="34" name="Rectangle 33"/>
              <p:cNvSpPr>
                <a:spLocks noRot="1" noChangeAspect="1" noMove="1" noResize="1" noEditPoints="1" noAdjustHandles="1" noChangeArrowheads="1" noChangeShapeType="1" noTextEdit="1"/>
              </p:cNvSpPr>
              <p:nvPr/>
            </p:nvSpPr>
            <p:spPr>
              <a:xfrm>
                <a:off x="1003173" y="4557145"/>
                <a:ext cx="825910" cy="516194"/>
              </a:xfrm>
              <a:prstGeom prst="rect">
                <a:avLst/>
              </a:prstGeom>
              <a:blipFill>
                <a:blip r:embed="rId13"/>
                <a:stretch>
                  <a:fillRect/>
                </a:stretch>
              </a:blipFill>
            </p:spPr>
            <p:txBody>
              <a:bodyPr/>
              <a:lstStyle/>
              <a:p>
                <a:r>
                  <a:rPr lang="en-US">
                    <a:noFill/>
                  </a:rPr>
                  <a:t> </a:t>
                </a:r>
              </a:p>
            </p:txBody>
          </p:sp>
        </mc:Fallback>
      </mc:AlternateContent>
      <p:cxnSp>
        <p:nvCxnSpPr>
          <p:cNvPr id="35" name="Straight Arrow Connector 34"/>
          <p:cNvCxnSpPr/>
          <p:nvPr/>
        </p:nvCxnSpPr>
        <p:spPr>
          <a:xfrm flipV="1">
            <a:off x="1399057" y="5073339"/>
            <a:ext cx="0" cy="35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383089" y="5535006"/>
            <a:ext cx="141064" cy="276999"/>
          </a:xfrm>
          <a:prstGeom prst="rect">
            <a:avLst/>
          </a:prstGeom>
          <a:noFill/>
        </p:spPr>
        <p:txBody>
          <a:bodyPr wrap="none" lIns="0" tIns="0" rIns="0" bIns="0" rtlCol="0">
            <a:spAutoFit/>
          </a:bodyPr>
          <a:lstStyle/>
          <a:p>
            <a:r>
              <a:rPr lang="en-US" b="1" dirty="0" smtClean="0"/>
              <a:t>I </a:t>
            </a:r>
            <a:endParaRPr lang="en-US" b="1" dirty="0"/>
          </a:p>
        </p:txBody>
      </p:sp>
      <p:cxnSp>
        <p:nvCxnSpPr>
          <p:cNvPr id="37" name="Straight Arrow Connector 36"/>
          <p:cNvCxnSpPr>
            <a:stCxn id="34" idx="3"/>
          </p:cNvCxnSpPr>
          <p:nvPr/>
        </p:nvCxnSpPr>
        <p:spPr>
          <a:xfrm>
            <a:off x="1829083" y="4815242"/>
            <a:ext cx="419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4" idx="3"/>
            <a:endCxn id="27" idx="1"/>
          </p:cNvCxnSpPr>
          <p:nvPr/>
        </p:nvCxnSpPr>
        <p:spPr>
          <a:xfrm>
            <a:off x="3074698" y="4815242"/>
            <a:ext cx="53094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1" idx="3"/>
            <a:endCxn id="17" idx="1"/>
          </p:cNvCxnSpPr>
          <p:nvPr/>
        </p:nvCxnSpPr>
        <p:spPr>
          <a:xfrm>
            <a:off x="5736891" y="4815242"/>
            <a:ext cx="1443188" cy="23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306466" y="3531166"/>
            <a:ext cx="1815049" cy="369332"/>
          </a:xfrm>
          <a:prstGeom prst="rect">
            <a:avLst/>
          </a:prstGeom>
          <a:noFill/>
        </p:spPr>
        <p:txBody>
          <a:bodyPr wrap="none" rtlCol="0">
            <a:spAutoFit/>
          </a:bodyPr>
          <a:lstStyle/>
          <a:p>
            <a:r>
              <a:rPr lang="en-US" b="1" dirty="0" smtClean="0"/>
              <a:t>Encoder network</a:t>
            </a:r>
            <a:endParaRPr lang="en-US" b="1" dirty="0"/>
          </a:p>
        </p:txBody>
      </p:sp>
      <p:sp>
        <p:nvSpPr>
          <p:cNvPr id="41" name="TextBox 40"/>
          <p:cNvSpPr txBox="1"/>
          <p:nvPr/>
        </p:nvSpPr>
        <p:spPr>
          <a:xfrm>
            <a:off x="8014036" y="3464985"/>
            <a:ext cx="1840697" cy="369332"/>
          </a:xfrm>
          <a:prstGeom prst="rect">
            <a:avLst/>
          </a:prstGeom>
          <a:noFill/>
        </p:spPr>
        <p:txBody>
          <a:bodyPr wrap="none" rtlCol="0">
            <a:spAutoFit/>
          </a:bodyPr>
          <a:lstStyle/>
          <a:p>
            <a:r>
              <a:rPr lang="en-US" b="1" dirty="0" smtClean="0"/>
              <a:t>Decoder network</a:t>
            </a:r>
            <a:endParaRPr lang="en-US" b="1" dirty="0"/>
          </a:p>
        </p:txBody>
      </p:sp>
      <mc:AlternateContent xmlns:mc="http://schemas.openxmlformats.org/markup-compatibility/2006" xmlns:a14="http://schemas.microsoft.com/office/drawing/2010/main">
        <mc:Choice Requires="a14">
          <p:sp>
            <p:nvSpPr>
              <p:cNvPr id="42" name="TextBox 41"/>
              <p:cNvSpPr txBox="1"/>
              <p:nvPr/>
            </p:nvSpPr>
            <p:spPr>
              <a:xfrm>
                <a:off x="5814285" y="4885751"/>
                <a:ext cx="1502591" cy="1786515"/>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𝐶𝑜𝑛𝑡𝑒𝑥𝑡</m:t>
                    </m:r>
                  </m:oMath>
                </a14:m>
                <a:r>
                  <a:rPr lang="en-US" dirty="0" smtClean="0"/>
                  <a:t> vector</a:t>
                </a:r>
              </a:p>
              <a:p>
                <a:r>
                  <a:rPr lang="en-US" dirty="0"/>
                  <a:t> </a:t>
                </a:r>
                <a:r>
                  <a:rPr lang="en-US" dirty="0" smtClean="0"/>
                  <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.1</m:t>
                              </m:r>
                            </m:e>
                          </m:mr>
                          <m:mr>
                            <m:e>
                              <m:r>
                                <a:rPr lang="en-US" b="0" i="1" smtClean="0">
                                  <a:latin typeface="Cambria Math" panose="02040503050406030204" pitchFamily="18" charset="0"/>
                                </a:rPr>
                                <m:t>0.2</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0.1</m:t>
                                    </m:r>
                                  </m:e>
                                </m:mr>
                                <m:mr>
                                  <m:e>
                                    <m:r>
                                      <a:rPr lang="en-US" b="0" i="1" smtClean="0">
                                        <a:latin typeface="Cambria Math" panose="02040503050406030204" pitchFamily="18" charset="0"/>
                                      </a:rPr>
                                      <m:t>…</m:t>
                                    </m:r>
                                  </m:e>
                                </m:mr>
                                <m:mr>
                                  <m:e>
                                    <m:r>
                                      <a:rPr lang="en-US" b="0" i="1" smtClean="0">
                                        <a:latin typeface="Cambria Math" panose="02040503050406030204" pitchFamily="18" charset="0"/>
                                      </a:rPr>
                                      <m:t>1.2</m:t>
                                    </m:r>
                                  </m:e>
                                </m:mr>
                              </m:m>
                            </m:e>
                          </m:mr>
                        </m:m>
                      </m:e>
                    </m:d>
                  </m:oMath>
                </a14:m>
                <a:endParaRPr lang="en-US" dirty="0" smtClean="0"/>
              </a:p>
              <a:p>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5814285" y="4885751"/>
                <a:ext cx="1502591" cy="1786515"/>
              </a:xfrm>
              <a:prstGeom prst="rect">
                <a:avLst/>
              </a:prstGeom>
              <a:blipFill>
                <a:blip r:embed="rId14"/>
                <a:stretch>
                  <a:fillRect l="-5691" t="-4422" r="-8130"/>
                </a:stretch>
              </a:blipFill>
            </p:spPr>
            <p:txBody>
              <a:bodyPr/>
              <a:lstStyle/>
              <a:p>
                <a:r>
                  <a:rPr lang="en-US">
                    <a:noFill/>
                  </a:rPr>
                  <a:t> </a:t>
                </a:r>
              </a:p>
            </p:txBody>
          </p:sp>
        </mc:Fallback>
      </mc:AlternateContent>
    </p:spTree>
    <p:extLst>
      <p:ext uri="{BB962C8B-B14F-4D97-AF65-F5344CB8AC3E}">
        <p14:creationId xmlns:p14="http://schemas.microsoft.com/office/powerpoint/2010/main" val="509512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870" y="374757"/>
            <a:ext cx="7729728" cy="495398"/>
          </a:xfrm>
        </p:spPr>
        <p:txBody>
          <a:bodyPr>
            <a:normAutofit fontScale="90000"/>
          </a:bodyPr>
          <a:lstStyle/>
          <a:p>
            <a:r>
              <a:rPr lang="en-US" dirty="0" smtClean="0"/>
              <a:t>Example NMT architecture</a:t>
            </a:r>
            <a:endParaRPr lang="en-US" dirty="0"/>
          </a:p>
        </p:txBody>
      </p:sp>
      <p:sp>
        <p:nvSpPr>
          <p:cNvPr id="3" name="Content Placeholder 2"/>
          <p:cNvSpPr>
            <a:spLocks noGrp="1"/>
          </p:cNvSpPr>
          <p:nvPr>
            <p:ph idx="1"/>
          </p:nvPr>
        </p:nvSpPr>
        <p:spPr>
          <a:xfrm>
            <a:off x="103238" y="1264525"/>
            <a:ext cx="5604387" cy="5593475"/>
          </a:xfrm>
        </p:spPr>
        <p:txBody>
          <a:bodyPr>
            <a:normAutofit fontScale="92500" lnSpcReduction="20000"/>
          </a:bodyPr>
          <a:lstStyle/>
          <a:p>
            <a:r>
              <a:rPr lang="en-US" dirty="0"/>
              <a:t>NMT models vary in terms of their exact architectures. </a:t>
            </a:r>
            <a:endParaRPr lang="en-US" dirty="0" smtClean="0"/>
          </a:p>
          <a:p>
            <a:pPr lvl="1"/>
            <a:r>
              <a:rPr lang="en-US" dirty="0" smtClean="0"/>
              <a:t>A </a:t>
            </a:r>
            <a:r>
              <a:rPr lang="en-US" dirty="0"/>
              <a:t>natural choice for sequential data is the recurrent neural network (RNN), used by most NMT models. </a:t>
            </a:r>
            <a:endParaRPr lang="en-US" dirty="0" smtClean="0"/>
          </a:p>
          <a:p>
            <a:pPr lvl="1"/>
            <a:r>
              <a:rPr lang="en-US" dirty="0" smtClean="0"/>
              <a:t>Usually </a:t>
            </a:r>
            <a:r>
              <a:rPr lang="en-US" dirty="0"/>
              <a:t>an RNN is used for both the encoder and decoder. </a:t>
            </a:r>
            <a:endParaRPr lang="en-US" dirty="0" smtClean="0"/>
          </a:p>
          <a:p>
            <a:pPr lvl="1"/>
            <a:r>
              <a:rPr lang="en-US" dirty="0" smtClean="0"/>
              <a:t>The </a:t>
            </a:r>
            <a:r>
              <a:rPr lang="en-US" dirty="0"/>
              <a:t>RNN models, however, differ in terms of: (a) </a:t>
            </a:r>
            <a:r>
              <a:rPr lang="en-US" i="1" dirty="0"/>
              <a:t>directionality</a:t>
            </a:r>
            <a:r>
              <a:rPr lang="en-US" dirty="0"/>
              <a:t> – unidirectional or bidirectional; (b) </a:t>
            </a:r>
            <a:r>
              <a:rPr lang="en-US" i="1" dirty="0"/>
              <a:t>depth</a:t>
            </a:r>
            <a:r>
              <a:rPr lang="en-US" dirty="0"/>
              <a:t> – single- or multi-layer; and (c) </a:t>
            </a:r>
            <a:r>
              <a:rPr lang="en-US" i="1" dirty="0"/>
              <a:t>type</a:t>
            </a:r>
            <a:r>
              <a:rPr lang="en-US" dirty="0"/>
              <a:t> – often either a vanilla RNN, a Long Short-term Memory (LSTM), or a gated recurrent unit (GRU</a:t>
            </a:r>
            <a:r>
              <a:rPr lang="en-US" dirty="0" smtClean="0"/>
              <a:t>).</a:t>
            </a:r>
          </a:p>
          <a:p>
            <a:pPr lvl="1"/>
            <a:r>
              <a:rPr lang="en-US" dirty="0" smtClean="0"/>
              <a:t>More recent architectures include Transformer (</a:t>
            </a:r>
            <a:r>
              <a:rPr lang="en-US" dirty="0" smtClean="0">
                <a:hlinkClick r:id="rId2"/>
              </a:rPr>
              <a:t>Ashish </a:t>
            </a:r>
            <a:r>
              <a:rPr lang="en-US" dirty="0" err="1" smtClean="0">
                <a:hlinkClick r:id="rId2"/>
              </a:rPr>
              <a:t>Vaswani</a:t>
            </a:r>
            <a:r>
              <a:rPr lang="en-US" dirty="0" smtClean="0">
                <a:hlinkClick r:id="rId2"/>
              </a:rPr>
              <a:t> et. al</a:t>
            </a:r>
            <a:r>
              <a:rPr lang="en-US" dirty="0" smtClean="0"/>
              <a:t> ) which we do not cover here but you can read the paper if interested.</a:t>
            </a:r>
          </a:p>
          <a:p>
            <a:r>
              <a:rPr lang="en-US" dirty="0" smtClean="0"/>
              <a:t>This figure shows an example encoder-decoder architecture for NMT.</a:t>
            </a:r>
          </a:p>
          <a:p>
            <a:pPr lvl="1"/>
            <a:r>
              <a:rPr lang="en-US" dirty="0" smtClean="0"/>
              <a:t>Here both source and target sentences are tokenized and fed to an embedding layer to get a compact word representation</a:t>
            </a:r>
          </a:p>
          <a:p>
            <a:pPr lvl="1"/>
            <a:r>
              <a:rPr lang="en-US" dirty="0" smtClean="0"/>
              <a:t>Embedding vectors are </a:t>
            </a:r>
            <a:r>
              <a:rPr lang="en-US" dirty="0" smtClean="0"/>
              <a:t>then fed to a two-layered encoder-decoder architecture. </a:t>
            </a:r>
            <a:endParaRPr lang="en-US" dirty="0"/>
          </a:p>
          <a:p>
            <a:pPr lvl="1"/>
            <a:r>
              <a:rPr lang="en-US" dirty="0" smtClean="0"/>
              <a:t>The decoder’s state in the second hidden layer is fed to a </a:t>
            </a:r>
            <a:r>
              <a:rPr lang="en-US" dirty="0" err="1" smtClean="0"/>
              <a:t>softmax</a:t>
            </a:r>
            <a:r>
              <a:rPr lang="en-US" dirty="0" smtClean="0"/>
              <a:t> </a:t>
            </a:r>
            <a:r>
              <a:rPr lang="en-US" dirty="0" smtClean="0"/>
              <a:t>layer </a:t>
            </a:r>
            <a:r>
              <a:rPr lang="en-US" dirty="0" smtClean="0"/>
              <a:t>to compute a probability distribution over the words in the vocabulary of the target language</a:t>
            </a:r>
          </a:p>
          <a:p>
            <a:pPr lvl="1"/>
            <a:r>
              <a:rPr lang="en-US" dirty="0" smtClean="0"/>
              <a:t>A greedy or beam search is used to generate the final output translation</a:t>
            </a:r>
          </a:p>
          <a:p>
            <a:pPr lvl="1"/>
            <a:endParaRPr lang="en-US" dirty="0" smtClean="0"/>
          </a:p>
          <a:p>
            <a:endParaRPr lang="en-US" dirty="0"/>
          </a:p>
        </p:txBody>
      </p:sp>
      <p:pic>
        <p:nvPicPr>
          <p:cNvPr id="4" name="Picture 3"/>
          <p:cNvPicPr>
            <a:picLocks noChangeAspect="1"/>
          </p:cNvPicPr>
          <p:nvPr/>
        </p:nvPicPr>
        <p:blipFill>
          <a:blip r:embed="rId3"/>
          <a:stretch>
            <a:fillRect/>
          </a:stretch>
        </p:blipFill>
        <p:spPr>
          <a:xfrm>
            <a:off x="6091085" y="1251695"/>
            <a:ext cx="5944428" cy="4892317"/>
          </a:xfrm>
          <a:prstGeom prst="rect">
            <a:avLst/>
          </a:prstGeom>
        </p:spPr>
      </p:pic>
      <p:sp>
        <p:nvSpPr>
          <p:cNvPr id="5" name="TextBox 4"/>
          <p:cNvSpPr txBox="1"/>
          <p:nvPr/>
        </p:nvSpPr>
        <p:spPr>
          <a:xfrm>
            <a:off x="7968081" y="6182192"/>
            <a:ext cx="1744517" cy="276999"/>
          </a:xfrm>
          <a:prstGeom prst="rect">
            <a:avLst/>
          </a:prstGeom>
          <a:noFill/>
        </p:spPr>
        <p:txBody>
          <a:bodyPr wrap="none" rtlCol="0">
            <a:spAutoFit/>
          </a:bodyPr>
          <a:lstStyle/>
          <a:p>
            <a:r>
              <a:rPr lang="en-US" sz="1200" dirty="0" smtClean="0"/>
              <a:t>Image source: </a:t>
            </a:r>
            <a:r>
              <a:rPr lang="en-US" sz="1200" dirty="0" err="1" smtClean="0">
                <a:hlinkClick r:id="rId4"/>
              </a:rPr>
              <a:t>tensorflow</a:t>
            </a:r>
            <a:endParaRPr lang="en-US" sz="1200" dirty="0"/>
          </a:p>
        </p:txBody>
      </p:sp>
    </p:spTree>
    <p:extLst>
      <p:ext uri="{BB962C8B-B14F-4D97-AF65-F5344CB8AC3E}">
        <p14:creationId xmlns:p14="http://schemas.microsoft.com/office/powerpoint/2010/main" val="2463359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696" y="405134"/>
            <a:ext cx="10249468" cy="836812"/>
          </a:xfrm>
        </p:spPr>
        <p:txBody>
          <a:bodyPr/>
          <a:lstStyle/>
          <a:p>
            <a:r>
              <a:rPr lang="en-US" dirty="0" smtClean="0"/>
              <a:t>Evaluating NMT using (Bleu) score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0501" y="1405720"/>
                <a:ext cx="11300347" cy="5036024"/>
              </a:xfrm>
            </p:spPr>
            <p:txBody>
              <a:bodyPr>
                <a:normAutofit fontScale="85000" lnSpcReduction="10000"/>
              </a:bodyPr>
              <a:lstStyle/>
              <a:p>
                <a:r>
                  <a:rPr lang="en-US" dirty="0" smtClean="0"/>
                  <a:t>A common metric to evaluate the quality of a machine translation model is called </a:t>
                </a:r>
                <a:r>
                  <a:rPr lang="en-US" b="1" dirty="0" smtClean="0"/>
                  <a:t>Bilingual Evaluation Understudy (BLEU) </a:t>
                </a:r>
                <a:r>
                  <a:rPr lang="en-US" dirty="0" smtClean="0"/>
                  <a:t>proposed by </a:t>
                </a:r>
                <a:r>
                  <a:rPr lang="en-US" dirty="0" smtClean="0">
                    <a:hlinkClick r:id="rId2"/>
                  </a:rPr>
                  <a:t>(</a:t>
                </a:r>
                <a:r>
                  <a:rPr lang="en-US" dirty="0" err="1" smtClean="0">
                    <a:hlinkClick r:id="rId2"/>
                  </a:rPr>
                  <a:t>Papineni</a:t>
                </a:r>
                <a:r>
                  <a:rPr lang="en-US" dirty="0" smtClean="0">
                    <a:hlinkClick r:id="rId2"/>
                  </a:rPr>
                  <a:t> et. al., 2002</a:t>
                </a:r>
                <a:r>
                  <a:rPr lang="en-US" dirty="0" smtClean="0"/>
                  <a:t>)</a:t>
                </a:r>
              </a:p>
              <a:p>
                <a:pPr lvl="1"/>
                <a:r>
                  <a:rPr lang="en-US" dirty="0" smtClean="0"/>
                  <a:t>Although BLEU is originally proposed for machine translation, it </a:t>
                </a:r>
                <a:r>
                  <a:rPr lang="en-US" dirty="0"/>
                  <a:t>has been extensively used in measuring the quality of output sequences for different </a:t>
                </a:r>
                <a:r>
                  <a:rPr lang="en-US" dirty="0" smtClean="0"/>
                  <a:t>applications</a:t>
                </a:r>
              </a:p>
              <a:p>
                <a:r>
                  <a:rPr lang="en-US" dirty="0" smtClean="0"/>
                  <a:t>For any n-gram in the predicted sequence, BLEU evaluates whether this n-gram appears in the ground truth sequence.</a:t>
                </a:r>
              </a:p>
              <a:p>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oMath>
                </a14:m>
                <a:r>
                  <a:rPr lang="en-US" dirty="0" smtClean="0"/>
                  <a:t> be </a:t>
                </a:r>
                <a:r>
                  <a:rPr lang="en-US" dirty="0"/>
                  <a:t>the ratio of the number of matched  n -grams in the predicted and label sequences to the number of  n -grams in the predicted </a:t>
                </a:r>
                <a:r>
                  <a:rPr lang="en-US" dirty="0" smtClean="0"/>
                  <a:t>sequence. </a:t>
                </a:r>
              </a:p>
              <a:p>
                <a:r>
                  <a:rPr lang="en-US" dirty="0" smtClean="0"/>
                  <a:t> For instance, if the predicted sequence is “A B </a:t>
                </a:r>
                <a:r>
                  <a:rPr lang="en-US" dirty="0" err="1" smtClean="0"/>
                  <a:t>B</a:t>
                </a:r>
                <a:r>
                  <a:rPr lang="en-US" dirty="0" smtClean="0"/>
                  <a:t> C D” and the ground truth sequence is “A B C D E F”, then: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smtClean="0"/>
                  <a:t> is the ratio of the number of matched one-grams in the predicted sequence to the total  number of one-grams in the predicted sequence. </a:t>
                </a:r>
                <a:r>
                  <a:rPr lang="en-US" dirty="0"/>
                  <a:t> </a:t>
                </a:r>
                <a:r>
                  <a:rPr lang="en-US" dirty="0" smtClean="0"/>
                  <a:t>We have total of 5 one-grams in the predicted sequence, out of those four have a match in the ground truth sequence ( The second B in the predicted sequence does not have a match in the ground truth because B appears only once in the ground truth),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oMath>
                </a14:m>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is the ratio of the number of matched </a:t>
                </a:r>
                <a:r>
                  <a:rPr lang="en-US" dirty="0" smtClean="0"/>
                  <a:t>bi-grams </a:t>
                </a:r>
                <a:r>
                  <a:rPr lang="en-US" dirty="0"/>
                  <a:t>in the predicted sequence to the total  number of </a:t>
                </a:r>
                <a:r>
                  <a:rPr lang="en-US" dirty="0" smtClean="0"/>
                  <a:t>bi-grams </a:t>
                </a:r>
                <a:r>
                  <a:rPr lang="en-US" dirty="0"/>
                  <a:t>in the predicted sequence. </a:t>
                </a:r>
                <a:r>
                  <a:rPr lang="en-US" dirty="0"/>
                  <a:t> </a:t>
                </a:r>
                <a:r>
                  <a:rPr lang="en-US" dirty="0"/>
                  <a:t>We have total of </a:t>
                </a:r>
                <a:r>
                  <a:rPr lang="en-US" dirty="0" smtClean="0"/>
                  <a:t>4 bigrams </a:t>
                </a:r>
                <a:r>
                  <a:rPr lang="en-US" dirty="0"/>
                  <a:t>in the predicted </a:t>
                </a:r>
                <a:r>
                  <a:rPr lang="en-US" dirty="0" smtClean="0"/>
                  <a:t>sequence (AB, BB, BC, CD), </a:t>
                </a:r>
                <a:r>
                  <a:rPr lang="en-US" dirty="0"/>
                  <a:t>out of those </a:t>
                </a:r>
                <a:r>
                  <a:rPr lang="en-US" dirty="0" smtClean="0"/>
                  <a:t>three have </a:t>
                </a:r>
                <a:r>
                  <a:rPr lang="en-US" dirty="0"/>
                  <a:t>a match in the ground truth </a:t>
                </a:r>
                <a:r>
                  <a:rPr lang="en-US" dirty="0" smtClean="0"/>
                  <a:t>sequence (AB, BC, and CD), </a:t>
                </a:r>
                <a:r>
                  <a:rPr lang="en-US" dirty="0"/>
                  <a:t>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oMath>
                </a14:m>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oMath>
                </a14:m>
                <a:r>
                  <a:rPr lang="en-US" dirty="0"/>
                  <a:t> is the ratio of the number of matched </a:t>
                </a:r>
                <a:r>
                  <a:rPr lang="en-US" dirty="0" smtClean="0"/>
                  <a:t>tri-grams </a:t>
                </a:r>
                <a:r>
                  <a:rPr lang="en-US" dirty="0"/>
                  <a:t>in the predicted sequence to the total  number of </a:t>
                </a:r>
                <a:r>
                  <a:rPr lang="en-US" dirty="0" smtClean="0"/>
                  <a:t>tri-grams </a:t>
                </a:r>
                <a:r>
                  <a:rPr lang="en-US" dirty="0"/>
                  <a:t>in the predicted sequence.  We have total of </a:t>
                </a:r>
                <a:r>
                  <a:rPr lang="en-US" dirty="0" smtClean="0"/>
                  <a:t>3 trigrams </a:t>
                </a:r>
                <a:r>
                  <a:rPr lang="en-US" dirty="0"/>
                  <a:t>in the predicted </a:t>
                </a:r>
                <a:r>
                  <a:rPr lang="en-US" dirty="0"/>
                  <a:t>sequence (</a:t>
                </a:r>
                <a:r>
                  <a:rPr lang="en-US" dirty="0" smtClean="0"/>
                  <a:t>ABB, BBC, and BCD), </a:t>
                </a:r>
                <a:r>
                  <a:rPr lang="en-US" dirty="0"/>
                  <a:t>out of those </a:t>
                </a:r>
                <a:r>
                  <a:rPr lang="en-US" dirty="0" smtClean="0"/>
                  <a:t>one </a:t>
                </a:r>
                <a:r>
                  <a:rPr lang="en-US" dirty="0"/>
                  <a:t>has a match in the ground truth </a:t>
                </a:r>
                <a:r>
                  <a:rPr lang="en-US" dirty="0"/>
                  <a:t>sequence </a:t>
                </a:r>
                <a:r>
                  <a:rPr lang="en-US" dirty="0" smtClean="0"/>
                  <a:t>(BCD), </a:t>
                </a:r>
                <a:r>
                  <a:rPr lang="en-US" dirty="0"/>
                  <a:t>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a14:m>
                <a:endParaRPr lang="en-US" dirty="0" smtClean="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4</m:t>
                        </m:r>
                      </m:sub>
                    </m:sSub>
                  </m:oMath>
                </a14:m>
                <a:r>
                  <a:rPr lang="en-US" dirty="0"/>
                  <a:t> is the ratio of the number of matched </a:t>
                </a:r>
                <a:r>
                  <a:rPr lang="en-US" dirty="0"/>
                  <a:t>4</a:t>
                </a:r>
                <a:r>
                  <a:rPr lang="en-US" dirty="0" smtClean="0"/>
                  <a:t>-grams </a:t>
                </a:r>
                <a:r>
                  <a:rPr lang="en-US" dirty="0"/>
                  <a:t>in the predicted sequence to the total  number of </a:t>
                </a:r>
                <a:r>
                  <a:rPr lang="en-US" dirty="0"/>
                  <a:t>4</a:t>
                </a:r>
                <a:r>
                  <a:rPr lang="en-US" dirty="0" smtClean="0"/>
                  <a:t>-grams </a:t>
                </a:r>
                <a:r>
                  <a:rPr lang="en-US" dirty="0"/>
                  <a:t>in the predicted sequence.  We have </a:t>
                </a:r>
                <a:r>
                  <a:rPr lang="en-US" dirty="0" smtClean="0"/>
                  <a:t>two 4-grams in the predicted </a:t>
                </a:r>
                <a:r>
                  <a:rPr lang="en-US" dirty="0"/>
                  <a:t>sequence (</a:t>
                </a:r>
                <a:r>
                  <a:rPr lang="en-US" dirty="0" smtClean="0"/>
                  <a:t>ABB,C BBCD ) and none has a match in the ground truth sequence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0</m:t>
                    </m:r>
                  </m:oMath>
                </a14:m>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0501" y="1405720"/>
                <a:ext cx="11300347" cy="5036024"/>
              </a:xfrm>
              <a:blipFill>
                <a:blip r:embed="rId3"/>
                <a:stretch>
                  <a:fillRect l="-162" t="-847" r="-270"/>
                </a:stretch>
              </a:blipFill>
            </p:spPr>
            <p:txBody>
              <a:bodyPr/>
              <a:lstStyle/>
              <a:p>
                <a:r>
                  <a:rPr lang="en-US">
                    <a:noFill/>
                  </a:rPr>
                  <a:t> </a:t>
                </a:r>
              </a:p>
            </p:txBody>
          </p:sp>
        </mc:Fallback>
      </mc:AlternateContent>
    </p:spTree>
    <p:extLst>
      <p:ext uri="{BB962C8B-B14F-4D97-AF65-F5344CB8AC3E}">
        <p14:creationId xmlns:p14="http://schemas.microsoft.com/office/powerpoint/2010/main" val="3506710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0760" y="514316"/>
            <a:ext cx="7729728" cy="795869"/>
          </a:xfrm>
        </p:spPr>
        <p:txBody>
          <a:bodyPr/>
          <a:lstStyle/>
          <a:p>
            <a:r>
              <a:rPr lang="en-US" dirty="0" smtClean="0"/>
              <a:t>BLEU score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0638" y="1774208"/>
                <a:ext cx="10849971" cy="4353636"/>
              </a:xfrm>
            </p:spPr>
            <p:txBody>
              <a:bodyPr>
                <a:normAutofit fontScale="92500" lnSpcReduction="10000"/>
              </a:bodyPr>
              <a:lstStyle/>
              <a:p>
                <a:r>
                  <a:rPr lang="en-US" dirty="0" smtClean="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oMath>
                </a14:m>
                <a:r>
                  <a:rPr lang="en-US" dirty="0" smtClean="0"/>
                  <a:t> for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𝑘</m:t>
                    </m:r>
                  </m:oMath>
                </a14:m>
                <a:r>
                  <a:rPr lang="en-US" dirty="0" smtClean="0"/>
                  <a:t> where k is the length of the longest n-grams for matching, the bleu score is defined as follows:</a:t>
                </a:r>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BLEU</m:t>
                    </m:r>
                    <m:r>
                      <a:rPr lang="en-US" b="0" i="0" smtClean="0">
                        <a:latin typeface="Cambria Math" panose="02040503050406030204" pitchFamily="18" charset="0"/>
                      </a:rPr>
                      <m:t>= </m:t>
                    </m:r>
                    <m:r>
                      <m:rPr>
                        <m:sty m:val="p"/>
                      </m:rPr>
                      <a:rPr lang="en-US" b="0" i="0" smtClean="0">
                        <a:latin typeface="Cambria Math" panose="02040503050406030204" pitchFamily="18" charset="0"/>
                      </a:rPr>
                      <m:t>exp</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 1−</m:t>
                            </m:r>
                            <m:f>
                              <m:fPr>
                                <m:ctrlPr>
                                  <a:rPr lang="en-US" b="0" i="1" smtClean="0">
                                    <a:latin typeface="Cambria Math" panose="02040503050406030204" pitchFamily="18" charset="0"/>
                                  </a:rPr>
                                </m:ctrlPr>
                              </m:fPr>
                              <m:num>
                                <m:r>
                                  <a:rPr lang="en-US" b="0" i="1" smtClean="0">
                                    <a:latin typeface="Cambria Math" panose="02040503050406030204" pitchFamily="18" charset="0"/>
                                  </a:rPr>
                                  <m:t>𝑙𝑒𝑛𝑔𝑡h</m:t>
                                </m:r>
                                <m:d>
                                  <m:dPr>
                                    <m:ctrlPr>
                                      <a:rPr lang="en-US" b="0" i="1" smtClean="0">
                                        <a:latin typeface="Cambria Math" panose="02040503050406030204" pitchFamily="18" charset="0"/>
                                      </a:rPr>
                                    </m:ctrlPr>
                                  </m:dPr>
                                  <m:e>
                                    <m:r>
                                      <a:rPr lang="en-US" b="0" i="1" smtClean="0">
                                        <a:latin typeface="Cambria Math" panose="02040503050406030204" pitchFamily="18" charset="0"/>
                                      </a:rPr>
                                      <m:t>𝑔𝑟𝑜𝑢𝑛𝑑</m:t>
                                    </m:r>
                                    <m:r>
                                      <a:rPr lang="en-US" b="0" i="1" smtClean="0">
                                        <a:latin typeface="Cambria Math" panose="02040503050406030204" pitchFamily="18" charset="0"/>
                                      </a:rPr>
                                      <m:t>.</m:t>
                                    </m:r>
                                    <m:r>
                                      <a:rPr lang="en-US" b="0" i="1" smtClean="0">
                                        <a:latin typeface="Cambria Math" panose="02040503050406030204" pitchFamily="18" charset="0"/>
                                      </a:rPr>
                                      <m:t>𝑡𝑟𝑢𝑡h</m:t>
                                    </m:r>
                                  </m:e>
                                </m:d>
                              </m:num>
                              <m:den>
                                <m:r>
                                  <a:rPr lang="en-US" b="0" i="1" smtClean="0">
                                    <a:latin typeface="Cambria Math" panose="02040503050406030204" pitchFamily="18" charset="0"/>
                                  </a:rPr>
                                  <m:t>𝑙𝑒𝑛𝑔𝑡h</m:t>
                                </m:r>
                                <m:d>
                                  <m:dPr>
                                    <m:ctrlPr>
                                      <a:rPr lang="en-US" b="0" i="1" smtClean="0">
                                        <a:latin typeface="Cambria Math" panose="02040503050406030204" pitchFamily="18" charset="0"/>
                                      </a:rPr>
                                    </m:ctrlPr>
                                  </m:dPr>
                                  <m:e>
                                    <m:r>
                                      <a:rPr lang="en-US" b="0" i="1" smtClean="0">
                                        <a:latin typeface="Cambria Math" panose="02040503050406030204" pitchFamily="18" charset="0"/>
                                      </a:rPr>
                                      <m:t>𝑝𝑟𝑒𝑑𝑖𝑐𝑡𝑒𝑑</m:t>
                                    </m:r>
                                    <m:r>
                                      <a:rPr lang="en-US" b="0" i="1" smtClean="0">
                                        <a:latin typeface="Cambria Math" panose="02040503050406030204" pitchFamily="18" charset="0"/>
                                      </a:rPr>
                                      <m:t>.</m:t>
                                    </m:r>
                                    <m:r>
                                      <a:rPr lang="en-US" b="0" i="1" smtClean="0">
                                        <a:latin typeface="Cambria Math" panose="02040503050406030204" pitchFamily="18" charset="0"/>
                                      </a:rPr>
                                      <m:t>𝑠𝑒𝑞𝑢𝑒𝑛𝑐𝑒</m:t>
                                    </m:r>
                                  </m:e>
                                </m:d>
                              </m:den>
                            </m:f>
                          </m:e>
                        </m:d>
                        <m:r>
                          <a:rPr lang="en-US" b="0" i="1" smtClean="0">
                            <a:latin typeface="Cambria Math" panose="02040503050406030204" pitchFamily="18" charset="0"/>
                          </a:rPr>
                          <m:t>) </m:t>
                        </m:r>
                      </m:e>
                    </m:func>
                    <m:sSup>
                      <m:sSupPr>
                        <m:ctrlPr>
                          <a:rPr lang="en-US" b="0" i="1" smtClean="0">
                            <a:latin typeface="Cambria Math" panose="02040503050406030204" pitchFamily="18" charset="0"/>
                          </a:rPr>
                        </m:ctrlPr>
                      </m:sSupPr>
                      <m:e>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e>
                        </m:nary>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den>
                        </m:f>
                      </m:sup>
                    </m:sSup>
                  </m:oMath>
                </a14:m>
                <a:endParaRPr lang="en-US" dirty="0" smtClean="0"/>
              </a:p>
              <a:p>
                <a:r>
                  <a:rPr lang="en-US" dirty="0" smtClean="0"/>
                  <a:t>Based on this definition whenever </a:t>
                </a:r>
                <a:r>
                  <a:rPr lang="en-US" dirty="0"/>
                  <a:t>the predicted sequence is the same as the </a:t>
                </a:r>
                <a:r>
                  <a:rPr lang="en-US" dirty="0" smtClean="0"/>
                  <a:t>label </a:t>
                </a:r>
                <a:r>
                  <a:rPr lang="en-US" dirty="0"/>
                  <a:t>sequence, BLEU is </a:t>
                </a:r>
                <a:r>
                  <a:rPr lang="en-US" dirty="0" smtClean="0"/>
                  <a:t>1  because we have </a:t>
                </a:r>
                <a14:m>
                  <m:oMath xmlns:m="http://schemas.openxmlformats.org/officeDocument/2006/math">
                    <m:r>
                      <m:rPr>
                        <m:sty m:val="p"/>
                      </m:rPr>
                      <a:rPr lang="en-US">
                        <a:latin typeface="Cambria Math" panose="02040503050406030204" pitchFamily="18" charset="0"/>
                      </a:rPr>
                      <m:t>exp</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0, 1−</m:t>
                            </m:r>
                            <m:f>
                              <m:fPr>
                                <m:ctrlPr>
                                  <a:rPr lang="en-US" i="1">
                                    <a:latin typeface="Cambria Math" panose="02040503050406030204" pitchFamily="18" charset="0"/>
                                  </a:rPr>
                                </m:ctrlPr>
                              </m:fPr>
                              <m:num>
                                <m:r>
                                  <a:rPr lang="en-US" i="1">
                                    <a:latin typeface="Cambria Math" panose="02040503050406030204" pitchFamily="18" charset="0"/>
                                  </a:rPr>
                                  <m:t>𝑙𝑒𝑛𝑔𝑡h</m:t>
                                </m:r>
                                <m:d>
                                  <m:dPr>
                                    <m:ctrlPr>
                                      <a:rPr lang="en-US" i="1">
                                        <a:latin typeface="Cambria Math" panose="02040503050406030204" pitchFamily="18" charset="0"/>
                                      </a:rPr>
                                    </m:ctrlPr>
                                  </m:dPr>
                                  <m:e>
                                    <m:r>
                                      <a:rPr lang="en-US" i="1">
                                        <a:latin typeface="Cambria Math" panose="02040503050406030204" pitchFamily="18" charset="0"/>
                                      </a:rPr>
                                      <m:t>𝑔𝑟𝑜𝑢𝑛𝑑</m:t>
                                    </m:r>
                                    <m:r>
                                      <a:rPr lang="en-US" i="1">
                                        <a:latin typeface="Cambria Math" panose="02040503050406030204" pitchFamily="18" charset="0"/>
                                      </a:rPr>
                                      <m:t>.</m:t>
                                    </m:r>
                                    <m:r>
                                      <a:rPr lang="en-US" i="1">
                                        <a:latin typeface="Cambria Math" panose="02040503050406030204" pitchFamily="18" charset="0"/>
                                      </a:rPr>
                                      <m:t>𝑡𝑟𝑢𝑡h</m:t>
                                    </m:r>
                                  </m:e>
                                </m:d>
                              </m:num>
                              <m:den>
                                <m:r>
                                  <a:rPr lang="en-US" i="1">
                                    <a:latin typeface="Cambria Math" panose="02040503050406030204" pitchFamily="18" charset="0"/>
                                  </a:rPr>
                                  <m:t>𝑙𝑒𝑛𝑔𝑡h</m:t>
                                </m:r>
                                <m:d>
                                  <m:dPr>
                                    <m:ctrlPr>
                                      <a:rPr lang="en-US" i="1">
                                        <a:latin typeface="Cambria Math" panose="02040503050406030204" pitchFamily="18" charset="0"/>
                                      </a:rPr>
                                    </m:ctrlPr>
                                  </m:dPr>
                                  <m:e>
                                    <m:r>
                                      <a:rPr lang="en-US" i="1">
                                        <a:latin typeface="Cambria Math" panose="02040503050406030204" pitchFamily="18" charset="0"/>
                                      </a:rPr>
                                      <m:t>𝑝𝑟𝑒𝑑𝑖𝑐𝑡𝑒𝑑</m:t>
                                    </m:r>
                                    <m:r>
                                      <a:rPr lang="en-US" i="1">
                                        <a:latin typeface="Cambria Math" panose="02040503050406030204" pitchFamily="18" charset="0"/>
                                      </a:rPr>
                                      <m:t>.</m:t>
                                    </m:r>
                                    <m:r>
                                      <a:rPr lang="en-US" i="1">
                                        <a:latin typeface="Cambria Math" panose="02040503050406030204" pitchFamily="18" charset="0"/>
                                      </a:rPr>
                                      <m:t>𝑠𝑒𝑞𝑢𝑒𝑛𝑐𝑒</m:t>
                                    </m:r>
                                  </m:e>
                                </m:d>
                              </m:den>
                            </m:f>
                          </m:e>
                        </m:d>
                        <m:r>
                          <a:rPr lang="en-US" i="1">
                            <a:latin typeface="Cambria Math" panose="02040503050406030204" pitchFamily="18" charset="0"/>
                          </a:rPr>
                          <m:t>) </m:t>
                        </m:r>
                      </m:e>
                    </m:func>
                    <m:sSup>
                      <m:sSupPr>
                        <m:ctrlPr>
                          <a:rPr lang="en-US" i="1">
                            <a:latin typeface="Cambria Math" panose="02040503050406030204" pitchFamily="18" charset="0"/>
                          </a:rPr>
                        </m:ctrlPr>
                      </m:sSupPr>
                      <m:e>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𝑘</m:t>
                            </m:r>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e>
                        </m:nary>
                      </m:e>
                      <m: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en>
                        </m:f>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func>
                    <m:sSup>
                      <m:sSupPr>
                        <m:ctrlPr>
                          <a:rPr lang="en-US" i="1">
                            <a:latin typeface="Cambria Math" panose="02040503050406030204" pitchFamily="18" charset="0"/>
                          </a:rPr>
                        </m:ctrlPr>
                      </m:sSupPr>
                      <m:e>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𝑛</m:t>
                            </m:r>
                            <m:r>
                              <a:rPr lang="en-US" i="1">
                                <a:latin typeface="Cambria Math" panose="02040503050406030204" pitchFamily="18" charset="0"/>
                              </a:rPr>
                              <m:t>=1</m:t>
                            </m:r>
                          </m:sub>
                          <m:sup>
                            <m:r>
                              <a:rPr lang="en-US" i="1">
                                <a:latin typeface="Cambria Math" panose="02040503050406030204" pitchFamily="18" charset="0"/>
                              </a:rPr>
                              <m:t>𝑘</m:t>
                            </m:r>
                          </m:sup>
                          <m:e>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nary>
                      </m:e>
                      <m:sup>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𝑛</m:t>
                                </m:r>
                              </m:sup>
                            </m:sSup>
                          </m:den>
                        </m:f>
                      </m:sup>
                    </m:sSup>
                    <m:r>
                      <a:rPr lang="en-US" b="0" i="1" smtClean="0">
                        <a:latin typeface="Cambria Math" panose="02040503050406030204" pitchFamily="18" charset="0"/>
                      </a:rPr>
                      <m:t>=1</m:t>
                    </m:r>
                  </m:oMath>
                </a14:m>
                <a:endParaRPr lang="en-US" b="0" dirty="0" smtClean="0"/>
              </a:p>
              <a:p>
                <a:pPr marL="0" indent="0">
                  <a:buNone/>
                </a:pPr>
                <a:endParaRPr lang="en-US" b="0" dirty="0" smtClean="0"/>
              </a:p>
              <a:p>
                <a:r>
                  <a:rPr lang="en-US" dirty="0"/>
                  <a:t>Moreover, since matching longer  </a:t>
                </a:r>
                <a:r>
                  <a:rPr lang="en-US" dirty="0" smtClean="0"/>
                  <a:t>n-grams </a:t>
                </a:r>
                <a:r>
                  <a:rPr lang="en-US" dirty="0"/>
                  <a:t>is more difficult, BLEU assigns a greater weight to </a:t>
                </a:r>
                <a:r>
                  <a:rPr lang="en-US" dirty="0" smtClean="0"/>
                  <a:t>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𝑛</m:t>
                        </m:r>
                      </m:sub>
                    </m:sSub>
                  </m:oMath>
                </a14:m>
                <a:r>
                  <a:rPr lang="en-US" dirty="0" smtClean="0"/>
                  <a:t> for larger values of n</a:t>
                </a:r>
                <a:r>
                  <a:rPr lang="en-US" dirty="0"/>
                  <a:t>. </a:t>
                </a:r>
                <a:r>
                  <a:rPr lang="en-US" dirty="0" smtClean="0"/>
                  <a:t>More specifically</a:t>
                </a:r>
                <a:r>
                  <a:rPr lang="en-US" dirty="0"/>
                  <a:t>, when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oMath>
                </a14:m>
                <a:r>
                  <a:rPr lang="en-US" dirty="0" smtClean="0"/>
                  <a:t> </a:t>
                </a:r>
                <a:r>
                  <a:rPr lang="en-US" dirty="0"/>
                  <a:t>is fixed,  </a:t>
                </a:r>
                <a:r>
                  <a:rPr lang="en-US" dirty="0" smtClean="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𝑛</m:t>
                        </m:r>
                      </m:sub>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den>
                        </m:f>
                      </m:sup>
                    </m:sSubSup>
                  </m:oMath>
                </a14:m>
                <a:r>
                  <a:rPr lang="en-US" dirty="0" smtClean="0"/>
                  <a:t> </a:t>
                </a:r>
                <a:r>
                  <a:rPr lang="en-US" dirty="0"/>
                  <a:t>increases as  n  </a:t>
                </a:r>
                <a:r>
                  <a:rPr lang="en-US" dirty="0" smtClean="0"/>
                  <a:t>grows.</a:t>
                </a:r>
              </a:p>
              <a:p>
                <a:r>
                  <a:rPr lang="en-US" dirty="0"/>
                  <a:t>Furthermore, since predicting shorter sequences tends to obtain a higher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oMath>
                </a14:m>
                <a:r>
                  <a:rPr lang="en-US" dirty="0" smtClean="0"/>
                  <a:t>  </a:t>
                </a:r>
                <a:r>
                  <a:rPr lang="en-US" dirty="0"/>
                  <a:t>value, the coefficient before the multiplication term </a:t>
                </a:r>
                <a:r>
                  <a:rPr lang="en-US" dirty="0" smtClean="0"/>
                  <a:t>: </a:t>
                </a:r>
                <a14:m>
                  <m:oMath xmlns:m="http://schemas.openxmlformats.org/officeDocument/2006/math">
                    <m:r>
                      <m:rPr>
                        <m:sty m:val="p"/>
                      </m:rPr>
                      <a:rPr lang="en-US">
                        <a:latin typeface="Cambria Math" panose="02040503050406030204" pitchFamily="18" charset="0"/>
                      </a:rPr>
                      <m:t>exp</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min</m:t>
                        </m:r>
                      </m:fName>
                      <m:e>
                        <m:d>
                          <m:dPr>
                            <m:ctrlPr>
                              <a:rPr lang="en-US" i="1">
                                <a:latin typeface="Cambria Math" panose="02040503050406030204" pitchFamily="18" charset="0"/>
                              </a:rPr>
                            </m:ctrlPr>
                          </m:dPr>
                          <m:e>
                            <m:r>
                              <a:rPr lang="en-US" i="1">
                                <a:latin typeface="Cambria Math" panose="02040503050406030204" pitchFamily="18" charset="0"/>
                              </a:rPr>
                              <m:t>0, 1−</m:t>
                            </m:r>
                            <m:f>
                              <m:fPr>
                                <m:ctrlPr>
                                  <a:rPr lang="en-US" i="1">
                                    <a:latin typeface="Cambria Math" panose="02040503050406030204" pitchFamily="18" charset="0"/>
                                  </a:rPr>
                                </m:ctrlPr>
                              </m:fPr>
                              <m:num>
                                <m:r>
                                  <a:rPr lang="en-US" i="1">
                                    <a:latin typeface="Cambria Math" panose="02040503050406030204" pitchFamily="18" charset="0"/>
                                  </a:rPr>
                                  <m:t>𝑙𝑒𝑛𝑔𝑡h</m:t>
                                </m:r>
                                <m:d>
                                  <m:dPr>
                                    <m:ctrlPr>
                                      <a:rPr lang="en-US" i="1">
                                        <a:latin typeface="Cambria Math" panose="02040503050406030204" pitchFamily="18" charset="0"/>
                                      </a:rPr>
                                    </m:ctrlPr>
                                  </m:dPr>
                                  <m:e>
                                    <m:r>
                                      <a:rPr lang="en-US" i="1">
                                        <a:latin typeface="Cambria Math" panose="02040503050406030204" pitchFamily="18" charset="0"/>
                                      </a:rPr>
                                      <m:t>𝑔𝑟𝑜𝑢𝑛𝑑</m:t>
                                    </m:r>
                                    <m:r>
                                      <a:rPr lang="en-US" i="1">
                                        <a:latin typeface="Cambria Math" panose="02040503050406030204" pitchFamily="18" charset="0"/>
                                      </a:rPr>
                                      <m:t>.</m:t>
                                    </m:r>
                                    <m:r>
                                      <a:rPr lang="en-US" i="1">
                                        <a:latin typeface="Cambria Math" panose="02040503050406030204" pitchFamily="18" charset="0"/>
                                      </a:rPr>
                                      <m:t>𝑡𝑟𝑢𝑡h</m:t>
                                    </m:r>
                                  </m:e>
                                </m:d>
                              </m:num>
                              <m:den>
                                <m:r>
                                  <a:rPr lang="en-US" i="1">
                                    <a:latin typeface="Cambria Math" panose="02040503050406030204" pitchFamily="18" charset="0"/>
                                  </a:rPr>
                                  <m:t>𝑙𝑒𝑛𝑔𝑡h</m:t>
                                </m:r>
                                <m:d>
                                  <m:dPr>
                                    <m:ctrlPr>
                                      <a:rPr lang="en-US" i="1">
                                        <a:latin typeface="Cambria Math" panose="02040503050406030204" pitchFamily="18" charset="0"/>
                                      </a:rPr>
                                    </m:ctrlPr>
                                  </m:dPr>
                                  <m:e>
                                    <m:r>
                                      <a:rPr lang="en-US" i="1">
                                        <a:latin typeface="Cambria Math" panose="02040503050406030204" pitchFamily="18" charset="0"/>
                                      </a:rPr>
                                      <m:t>𝑝𝑟𝑒𝑑𝑖𝑐𝑡𝑒𝑑</m:t>
                                    </m:r>
                                    <m:r>
                                      <a:rPr lang="en-US" i="1">
                                        <a:latin typeface="Cambria Math" panose="02040503050406030204" pitchFamily="18" charset="0"/>
                                      </a:rPr>
                                      <m:t>.</m:t>
                                    </m:r>
                                    <m:r>
                                      <a:rPr lang="en-US" i="1">
                                        <a:latin typeface="Cambria Math" panose="02040503050406030204" pitchFamily="18" charset="0"/>
                                      </a:rPr>
                                      <m:t>𝑠𝑒𝑞𝑢𝑒𝑛𝑐𝑒</m:t>
                                    </m:r>
                                  </m:e>
                                </m:d>
                              </m:den>
                            </m:f>
                          </m:e>
                        </m:d>
                        <m:r>
                          <a:rPr lang="en-US" i="1">
                            <a:latin typeface="Cambria Math" panose="02040503050406030204" pitchFamily="18" charset="0"/>
                          </a:rPr>
                          <m:t>) </m:t>
                        </m:r>
                      </m:e>
                    </m:func>
                  </m:oMath>
                </a14:m>
                <a:r>
                  <a:rPr lang="en-US" dirty="0" smtClean="0"/>
                  <a:t> </a:t>
                </a:r>
                <a:r>
                  <a:rPr lang="en-US" dirty="0"/>
                  <a:t>penalizes shorter predicted </a:t>
                </a:r>
                <a:r>
                  <a:rPr lang="en-US" dirty="0" smtClean="0"/>
                  <a:t>sequences.</a:t>
                </a:r>
              </a:p>
              <a:p>
                <a:pPr lvl="1"/>
                <a:r>
                  <a:rPr lang="en-US" dirty="0"/>
                  <a:t>For example, when  k=2 , given </a:t>
                </a:r>
                <a:r>
                  <a:rPr lang="en-US" dirty="0" smtClean="0"/>
                  <a:t>the ground truth </a:t>
                </a:r>
                <a:r>
                  <a:rPr lang="en-US" dirty="0"/>
                  <a:t>sequence  A ,  B ,  C ,  D ,  E ,  F  and the predicted sequence  A ,  B , although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a14:m>
                <a:r>
                  <a:rPr lang="en-US" dirty="0" smtClean="0"/>
                  <a:t>, </a:t>
                </a:r>
                <a:r>
                  <a:rPr lang="en-US" dirty="0"/>
                  <a:t>the penalty factor  </a:t>
                </a:r>
                <a:r>
                  <a:rPr lang="en-US" dirty="0" err="1"/>
                  <a:t>exp</a:t>
                </a:r>
                <a:r>
                  <a:rPr lang="en-US" dirty="0"/>
                  <a:t>(1−6/2)≈0.14  lowers the BLEU.</a:t>
                </a:r>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0638" y="1774208"/>
                <a:ext cx="10849971" cy="4353636"/>
              </a:xfrm>
              <a:blipFill>
                <a:blip r:embed="rId2"/>
                <a:stretch>
                  <a:fillRect l="-281" t="-980" r="-169"/>
                </a:stretch>
              </a:blipFill>
            </p:spPr>
            <p:txBody>
              <a:bodyPr/>
              <a:lstStyle/>
              <a:p>
                <a:r>
                  <a:rPr lang="en-US">
                    <a:noFill/>
                  </a:rPr>
                  <a:t> </a:t>
                </a:r>
              </a:p>
            </p:txBody>
          </p:sp>
        </mc:Fallback>
      </mc:AlternateContent>
    </p:spTree>
    <p:extLst>
      <p:ext uri="{BB962C8B-B14F-4D97-AF65-F5344CB8AC3E}">
        <p14:creationId xmlns:p14="http://schemas.microsoft.com/office/powerpoint/2010/main" val="398865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lecture</a:t>
            </a:r>
            <a:endParaRPr lang="en-US" dirty="0"/>
          </a:p>
        </p:txBody>
      </p:sp>
    </p:spTree>
    <p:extLst>
      <p:ext uri="{BB962C8B-B14F-4D97-AF65-F5344CB8AC3E}">
        <p14:creationId xmlns:p14="http://schemas.microsoft.com/office/powerpoint/2010/main" val="299559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4989" y="501554"/>
            <a:ext cx="7729728" cy="887859"/>
          </a:xfrm>
        </p:spPr>
        <p:txBody>
          <a:bodyPr/>
          <a:lstStyle/>
          <a:p>
            <a:r>
              <a:rPr lang="en-US" dirty="0" smtClean="0"/>
              <a:t>Language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27512" y="1783021"/>
                <a:ext cx="11764488" cy="4629654"/>
              </a:xfrm>
            </p:spPr>
            <p:txBody>
              <a:bodyPr>
                <a:normAutofit lnSpcReduction="10000"/>
              </a:bodyPr>
              <a:lstStyle/>
              <a:p>
                <a:r>
                  <a:rPr lang="en-US" dirty="0" smtClean="0"/>
                  <a:t>A language model is a model that gives </a:t>
                </a:r>
                <a:r>
                  <a:rPr lang="en-US" dirty="0"/>
                  <a:t>a probability distribution over sequences of </a:t>
                </a:r>
                <a:r>
                  <a:rPr lang="en-US" dirty="0" smtClean="0"/>
                  <a:t>tokens in </a:t>
                </a:r>
                <a:r>
                  <a:rPr lang="en-US" dirty="0"/>
                  <a:t>a natural language</a:t>
                </a:r>
                <a:r>
                  <a:rPr lang="en-US" dirty="0" smtClean="0"/>
                  <a:t>.</a:t>
                </a:r>
              </a:p>
              <a:p>
                <a:r>
                  <a:rPr lang="en-US" dirty="0"/>
                  <a:t>Depending on how the model is designed, a token </a:t>
                </a:r>
                <a:r>
                  <a:rPr lang="en-US" dirty="0" smtClean="0"/>
                  <a:t>may be </a:t>
                </a:r>
                <a:r>
                  <a:rPr lang="en-US" dirty="0"/>
                  <a:t>a word, a character, or even a </a:t>
                </a:r>
                <a:r>
                  <a:rPr lang="en-US" dirty="0" smtClean="0"/>
                  <a:t>byte. Tokens are always discrete entities.,</a:t>
                </a:r>
              </a:p>
              <a:p>
                <a:r>
                  <a:rPr lang="en-US" dirty="0" smtClean="0"/>
                  <a:t>That means, given a sequence of tokens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smtClean="0"/>
                  <a:t> </a:t>
                </a:r>
                <a:r>
                  <a:rPr lang="en-US" dirty="0" smtClean="0"/>
                  <a:t>, the goal of </a:t>
                </a:r>
                <a:r>
                  <a:rPr lang="en-US" dirty="0" smtClean="0"/>
                  <a:t>a </a:t>
                </a:r>
                <a:r>
                  <a:rPr lang="en-US" dirty="0" smtClean="0"/>
                  <a:t>language model is to estimate the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dirty="0" smtClean="0"/>
              </a:p>
              <a:p>
                <a:r>
                  <a:rPr lang="en-US" dirty="0" smtClean="0"/>
                  <a:t>Applying the basic probability rule we have:</a:t>
                </a:r>
              </a:p>
              <a:p>
                <a:pPr marL="0" indent="0">
                  <a:buNone/>
                </a:pPr>
                <a:r>
                  <a:rPr lang="en-US" dirty="0"/>
                  <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𝑝</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smtClean="0"/>
              </a:p>
              <a:p>
                <a:r>
                  <a:rPr lang="en-US" dirty="0" smtClean="0"/>
                  <a:t>For instance, the probability of the word sequence “deep learning is fun” is :</a:t>
                </a:r>
              </a:p>
              <a:p>
                <a:pPr marL="0" indent="0">
                  <a:buNone/>
                </a:pPr>
                <a:r>
                  <a:rPr lang="en-US" dirty="0"/>
                  <a:t>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𝐷𝑒𝑒𝑝</m:t>
                        </m:r>
                        <m:r>
                          <a:rPr lang="en-US" sz="1600" b="0" i="1" smtClean="0">
                            <a:latin typeface="Cambria Math" panose="02040503050406030204" pitchFamily="18" charset="0"/>
                          </a:rPr>
                          <m:t> </m:t>
                        </m:r>
                        <m:r>
                          <a:rPr lang="en-US" sz="1600" b="0" i="1" smtClean="0">
                            <a:latin typeface="Cambria Math" panose="02040503050406030204" pitchFamily="18" charset="0"/>
                          </a:rPr>
                          <m:t>𝐿𝑒𝑎𝑟𝑛𝑖𝑛𝑔</m:t>
                        </m:r>
                        <m:r>
                          <a:rPr lang="en-US" sz="1600" b="0" i="1" smtClean="0">
                            <a:latin typeface="Cambria Math" panose="02040503050406030204" pitchFamily="18" charset="0"/>
                          </a:rPr>
                          <m:t>, </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𝑓𝑢𝑛</m:t>
                        </m:r>
                        <m:r>
                          <a:rPr lang="en-US" sz="1600" i="1" smtClean="0">
                            <a:latin typeface="Cambria Math" panose="02040503050406030204" pitchFamily="18" charset="0"/>
                          </a:rPr>
                          <m:t> </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𝑑𝑒𝑒𝑝</m:t>
                        </m:r>
                      </m:e>
                    </m:d>
                    <m:r>
                      <a:rPr lang="en-US" sz="1600" i="1">
                        <a:latin typeface="Cambria Math" panose="02040503050406030204" pitchFamily="18" charset="0"/>
                      </a:rPr>
                      <m:t>×</m:t>
                    </m:r>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𝑙𝑒𝑎𝑟𝑛𝑖𝑛𝑔</m:t>
                        </m:r>
                      </m:e>
                      <m:e>
                        <m:r>
                          <a:rPr lang="en-US" sz="1600" b="0" i="1" smtClean="0">
                            <a:latin typeface="Cambria Math" panose="02040503050406030204" pitchFamily="18" charset="0"/>
                          </a:rPr>
                          <m:t>𝑑𝑒𝑒𝑝</m:t>
                        </m:r>
                      </m:e>
                    </m:d>
                    <m:r>
                      <a:rPr lang="en-US" sz="1600" i="1">
                        <a:latin typeface="Cambria Math" panose="02040503050406030204" pitchFamily="18" charset="0"/>
                      </a:rPr>
                      <m:t>×</m:t>
                    </m:r>
                    <m:r>
                      <a:rPr lang="en-US" sz="1600" i="1">
                        <a:latin typeface="Cambria Math" panose="02040503050406030204" pitchFamily="18" charset="0"/>
                      </a:rPr>
                      <m:t>𝑝</m:t>
                    </m:r>
                    <m:d>
                      <m:dPr>
                        <m:endChr m:val="|"/>
                        <m:ctrlPr>
                          <a:rPr lang="en-US" sz="1600" i="1">
                            <a:latin typeface="Cambria Math" panose="02040503050406030204" pitchFamily="18" charset="0"/>
                          </a:rPr>
                        </m:ctrlPr>
                      </m:dPr>
                      <m:e>
                        <m:r>
                          <a:rPr lang="en-US" sz="1600" b="0" i="1" smtClean="0">
                            <a:latin typeface="Cambria Math" panose="02040503050406030204" pitchFamily="18" charset="0"/>
                          </a:rPr>
                          <m:t>𝑖𝑠</m:t>
                        </m:r>
                      </m:e>
                    </m:d>
                    <m:r>
                      <a:rPr lang="en-US" sz="1600" b="0" i="1" smtClean="0">
                        <a:latin typeface="Cambria Math" panose="02040503050406030204" pitchFamily="18" charset="0"/>
                      </a:rPr>
                      <m:t>𝑙𝑒𝑎𝑟𝑛𝑖𝑛𝑔</m:t>
                    </m:r>
                    <m:r>
                      <a:rPr lang="en-US" sz="1600" i="1">
                        <a:latin typeface="Cambria Math" panose="02040503050406030204" pitchFamily="18" charset="0"/>
                      </a:rPr>
                      <m:t>,</m:t>
                    </m:r>
                    <m:r>
                      <a:rPr lang="en-US" sz="1600" b="0" i="1" smtClean="0">
                        <a:latin typeface="Cambria Math" panose="02040503050406030204" pitchFamily="18" charset="0"/>
                      </a:rPr>
                      <m:t>𝑑𝑒𝑒𝑝</m:t>
                    </m:r>
                    <m:r>
                      <a:rPr lang="en-US" sz="1600" i="1">
                        <a:latin typeface="Cambria Math" panose="02040503050406030204" pitchFamily="18" charset="0"/>
                      </a:rPr>
                      <m:t>)×</m:t>
                    </m:r>
                    <m:r>
                      <a:rPr lang="en-US" sz="1600" i="1">
                        <a:latin typeface="Cambria Math" panose="02040503050406030204" pitchFamily="18" charset="0"/>
                      </a:rPr>
                      <m:t>𝑝</m:t>
                    </m:r>
                    <m:r>
                      <a:rPr lang="en-US" sz="1600" i="1">
                        <a:latin typeface="Cambria Math" panose="02040503050406030204" pitchFamily="18" charset="0"/>
                      </a:rPr>
                      <m:t>(</m:t>
                    </m:r>
                    <m:r>
                      <a:rPr lang="en-US" sz="1600" b="0" i="1" smtClean="0">
                        <a:latin typeface="Cambria Math" panose="02040503050406030204" pitchFamily="18" charset="0"/>
                      </a:rPr>
                      <m:t>𝑓𝑢𝑛</m:t>
                    </m:r>
                    <m:r>
                      <a:rPr lang="en-US" sz="1600" i="1">
                        <a:latin typeface="Cambria Math" panose="02040503050406030204" pitchFamily="18" charset="0"/>
                      </a:rPr>
                      <m:t>|</m:t>
                    </m:r>
                    <m:r>
                      <a:rPr lang="en-US" sz="1600" b="0" i="1" smtClean="0">
                        <a:latin typeface="Cambria Math" panose="02040503050406030204" pitchFamily="18" charset="0"/>
                      </a:rPr>
                      <m:t>𝑖𝑠</m:t>
                    </m:r>
                    <m:r>
                      <a:rPr lang="en-US" sz="1600" b="0" i="1" smtClean="0">
                        <a:latin typeface="Cambria Math" panose="02040503050406030204" pitchFamily="18" charset="0"/>
                      </a:rPr>
                      <m:t>, </m:t>
                    </m:r>
                    <m:r>
                      <a:rPr lang="en-US" sz="1600" b="0" i="1" smtClean="0">
                        <a:latin typeface="Cambria Math" panose="02040503050406030204" pitchFamily="18" charset="0"/>
                      </a:rPr>
                      <m:t>𝑙𝑒𝑎𝑟𝑛𝑖𝑛𝑔</m:t>
                    </m:r>
                    <m:r>
                      <a:rPr lang="en-US" sz="1600" b="0" i="1" smtClean="0">
                        <a:latin typeface="Cambria Math" panose="02040503050406030204" pitchFamily="18" charset="0"/>
                      </a:rPr>
                      <m:t>, </m:t>
                    </m:r>
                    <m:r>
                      <a:rPr lang="en-US" sz="1600" b="0" i="1" smtClean="0">
                        <a:latin typeface="Cambria Math" panose="02040503050406030204" pitchFamily="18" charset="0"/>
                      </a:rPr>
                      <m:t>𝑑𝑒𝑒𝑝</m:t>
                    </m:r>
                    <m:r>
                      <a:rPr lang="en-US" sz="1600" i="1">
                        <a:latin typeface="Cambria Math" panose="02040503050406030204" pitchFamily="18" charset="0"/>
                      </a:rPr>
                      <m:t>)</m:t>
                    </m:r>
                  </m:oMath>
                </a14:m>
                <a:endParaRPr lang="en-US" sz="1600" dirty="0" smtClean="0"/>
              </a:p>
              <a:p>
                <a:r>
                  <a:rPr lang="en-US" dirty="0"/>
                  <a:t>Language models are very useful in natural language processing. </a:t>
                </a:r>
              </a:p>
              <a:p>
                <a:pPr lvl="1"/>
                <a:r>
                  <a:rPr lang="en-US" dirty="0"/>
                  <a:t>For instance, a language model allows a speech recognition system to resolve ambiguity where phrases sound very similar (e.g., “to recognize speech” and “to wreck a nice beach” a language model will recognize the first phrase to be much more probable)</a:t>
                </a:r>
              </a:p>
              <a:p>
                <a:pPr lvl="1"/>
                <a:r>
                  <a:rPr lang="en-US" dirty="0"/>
                  <a:t>Likewise, in a document summarization algorithm it is worth while knowing that “dog bites man” is much more </a:t>
                </a:r>
                <a:r>
                  <a:rPr lang="en-US" dirty="0" smtClean="0"/>
                  <a:t>probable </a:t>
                </a:r>
                <a:r>
                  <a:rPr lang="en-US" dirty="0"/>
                  <a:t>than “man bites dog.</a:t>
                </a: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27512" y="1783021"/>
                <a:ext cx="11764488" cy="4629654"/>
              </a:xfrm>
              <a:blipFill>
                <a:blip r:embed="rId2"/>
                <a:stretch>
                  <a:fillRect l="-311" t="-1184"/>
                </a:stretch>
              </a:blipFill>
            </p:spPr>
            <p:txBody>
              <a:bodyPr/>
              <a:lstStyle/>
              <a:p>
                <a:r>
                  <a:rPr lang="en-US">
                    <a:noFill/>
                  </a:rPr>
                  <a:t> </a:t>
                </a:r>
              </a:p>
            </p:txBody>
          </p:sp>
        </mc:Fallback>
      </mc:AlternateContent>
    </p:spTree>
    <p:extLst>
      <p:ext uri="{BB962C8B-B14F-4D97-AF65-F5344CB8AC3E}">
        <p14:creationId xmlns:p14="http://schemas.microsoft.com/office/powerpoint/2010/main" val="1855428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927" y="442177"/>
            <a:ext cx="7729728" cy="816607"/>
          </a:xfrm>
        </p:spPr>
        <p:txBody>
          <a:bodyPr/>
          <a:lstStyle/>
          <a:p>
            <a:r>
              <a:rPr lang="en-US" dirty="0" smtClean="0"/>
              <a:t>RNN and Language </a:t>
            </a:r>
            <a:r>
              <a:rPr lang="en-US" dirty="0" smtClean="0"/>
              <a:t>Models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46265" y="1446664"/>
                <a:ext cx="11422822" cy="5076966"/>
              </a:xfrm>
            </p:spPr>
            <p:txBody>
              <a:bodyPr>
                <a:normAutofit fontScale="92500" lnSpcReduction="20000"/>
              </a:bodyPr>
              <a:lstStyle/>
              <a:p>
                <a:r>
                  <a:rPr lang="en-US" dirty="0" smtClean="0"/>
                  <a:t>An RNN that outputs </a:t>
                </a:r>
                <a:r>
                  <a:rPr lang="en-US" dirty="0"/>
                  <a:t>a sequence of words or tokens is a language model</a:t>
                </a:r>
                <a:r>
                  <a:rPr lang="en-US" dirty="0" smtClean="0"/>
                  <a:t>.</a:t>
                </a:r>
              </a:p>
              <a:p>
                <a:r>
                  <a:rPr lang="en-US" dirty="0" smtClean="0"/>
                  <a:t>For </a:t>
                </a:r>
                <a:r>
                  <a:rPr lang="en-US" dirty="0" smtClean="0"/>
                  <a:t>example</a:t>
                </a:r>
                <a:r>
                  <a:rPr lang="en-US" dirty="0" smtClean="0"/>
                  <a:t> </a:t>
                </a:r>
                <a:r>
                  <a:rPr lang="en-US" dirty="0" smtClean="0"/>
                  <a:t>suppose you are using the RNN for image captioning.  The RNN gets features extracted from image ( for instance by using a CNN)  as input </a:t>
                </a:r>
                <a:r>
                  <a:rPr lang="en-US" dirty="0" smtClean="0"/>
                  <a:t>and </a:t>
                </a:r>
                <a:r>
                  <a:rPr lang="en-US" dirty="0" smtClean="0"/>
                  <a:t>generates a sequence of words as output.</a:t>
                </a:r>
              </a:p>
              <a:p>
                <a:r>
                  <a:rPr lang="en-US" dirty="0" smtClean="0"/>
                  <a:t>The output layer of such RNN will have </a:t>
                </a:r>
                <a:r>
                  <a:rPr lang="en-US" dirty="0" err="1" smtClean="0"/>
                  <a:t>softmax</a:t>
                </a:r>
                <a:r>
                  <a:rPr lang="en-US" dirty="0" smtClean="0"/>
                  <a:t> activation with as many neurons as the number of possible words in the vocabulary.</a:t>
                </a:r>
              </a:p>
              <a:p>
                <a:r>
                  <a:rPr lang="en-US" dirty="0" smtClean="0"/>
                  <a:t>We train this RNN on a set of input images and their corresponding </a:t>
                </a:r>
                <a:r>
                  <a:rPr lang="en-US" dirty="0" smtClean="0"/>
                  <a:t>captions. A </a:t>
                </a:r>
                <a:r>
                  <a:rPr lang="en-US" dirty="0" smtClean="0"/>
                  <a:t>caption is a sequence of words. The RNN learns to predict the next word given </a:t>
                </a:r>
                <a:r>
                  <a:rPr lang="en-US" dirty="0" smtClean="0"/>
                  <a:t>an input </a:t>
                </a:r>
                <a:r>
                  <a:rPr lang="en-US" dirty="0" smtClean="0"/>
                  <a:t>image and the previous words it has seen in the </a:t>
                </a:r>
                <a:r>
                  <a:rPr lang="en-US" dirty="0" smtClean="0"/>
                  <a:t>caption</a:t>
                </a:r>
                <a:r>
                  <a:rPr lang="en-US" dirty="0" smtClean="0"/>
                  <a:t> </a:t>
                </a:r>
                <a:r>
                  <a:rPr lang="en-US" dirty="0" smtClean="0"/>
                  <a:t>so far. That is, at each time step </a:t>
                </a:r>
                <a14:m>
                  <m:oMath xmlns:m="http://schemas.openxmlformats.org/officeDocument/2006/math">
                    <m:r>
                      <a:rPr lang="en-US" b="0" i="1" smtClean="0">
                        <a:latin typeface="Cambria Math" panose="02040503050406030204" pitchFamily="18" charset="0"/>
                      </a:rPr>
                      <m:t>𝑡</m:t>
                    </m:r>
                  </m:oMath>
                </a14:m>
                <a:r>
                  <a:rPr lang="en-US" dirty="0" smtClean="0"/>
                  <a:t> </a:t>
                </a:r>
                <a:r>
                  <a:rPr lang="en-US" dirty="0" smtClean="0"/>
                  <a:t>RNN </a:t>
                </a:r>
                <a:r>
                  <a:rPr lang="en-US" dirty="0" smtClean="0"/>
                  <a:t>outputs the probability distribution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smtClean="0"/>
                  <a:t> where X is the input ( i.e.  an image in this case)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smtClean="0"/>
                  <a:t> are the first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smtClean="0"/>
                  <a:t> </a:t>
                </a:r>
                <a:r>
                  <a:rPr lang="en-US" dirty="0" smtClean="0"/>
                  <a:t>words/tokens </a:t>
                </a:r>
                <a:r>
                  <a:rPr lang="en-US" dirty="0" smtClean="0"/>
                  <a:t>in </a:t>
                </a:r>
                <a:r>
                  <a:rPr lang="en-US" dirty="0" smtClean="0"/>
                  <a:t>the sequence.</a:t>
                </a:r>
                <a:endParaRPr lang="en-US" dirty="0"/>
              </a:p>
              <a:p>
                <a:pPr lvl="2"/>
                <a:r>
                  <a:rPr lang="en-US" dirty="0" smtClean="0"/>
                  <a:t>In the first time step,  RNN gets features extracted from image X and outputs a probability distribution for the first word in the caption</a:t>
                </a:r>
              </a:p>
              <a:p>
                <a:pPr lvl="2"/>
                <a:r>
                  <a:rPr lang="en-US" dirty="0" smtClean="0"/>
                  <a:t>The input to the second time step is the </a:t>
                </a:r>
                <a:r>
                  <a:rPr lang="en-US" dirty="0" smtClean="0"/>
                  <a:t>image features and the first </a:t>
                </a:r>
                <a:r>
                  <a:rPr lang="en-US" dirty="0" smtClean="0"/>
                  <a:t>word </a:t>
                </a:r>
                <a:r>
                  <a:rPr lang="en-US" dirty="0" smtClean="0"/>
                  <a:t> in the caption .The </a:t>
                </a:r>
                <a:r>
                  <a:rPr lang="en-US" dirty="0" smtClean="0"/>
                  <a:t>output </a:t>
                </a:r>
                <a:r>
                  <a:rPr lang="en-US" dirty="0" smtClean="0"/>
                  <a:t>of the second time step is </a:t>
                </a:r>
                <a:r>
                  <a:rPr lang="en-US" dirty="0" smtClean="0"/>
                  <a:t>the conditional probability distribution for the second word in the caption; that is, the probability distribution of the second word, </a:t>
                </a:r>
                <a:r>
                  <a:rPr lang="en-US" dirty="0" smtClean="0"/>
                  <a:t>given</a:t>
                </a:r>
                <a:r>
                  <a:rPr lang="en-US" dirty="0" smtClean="0"/>
                  <a:t> </a:t>
                </a:r>
                <a:r>
                  <a:rPr lang="en-US" dirty="0" smtClean="0"/>
                  <a:t>the first </a:t>
                </a:r>
                <a:r>
                  <a:rPr lang="en-US" dirty="0" smtClean="0"/>
                  <a:t>word and the image features. </a:t>
                </a:r>
                <a:endParaRPr lang="en-US" dirty="0" smtClean="0"/>
              </a:p>
              <a:p>
                <a:pPr lvl="2"/>
                <a:r>
                  <a:rPr lang="en-US" dirty="0" smtClean="0"/>
                  <a:t>The input to the third time step is the second word </a:t>
                </a:r>
                <a:r>
                  <a:rPr lang="en-US" dirty="0" smtClean="0"/>
                  <a:t>and the image features and its </a:t>
                </a:r>
                <a:r>
                  <a:rPr lang="en-US" dirty="0" smtClean="0"/>
                  <a:t>output is the probability distribution of the third word </a:t>
                </a:r>
                <a:r>
                  <a:rPr lang="en-US" dirty="0" smtClean="0"/>
                  <a:t>given</a:t>
                </a:r>
                <a:r>
                  <a:rPr lang="en-US" dirty="0" smtClean="0"/>
                  <a:t> </a:t>
                </a:r>
                <a:r>
                  <a:rPr lang="en-US" dirty="0" smtClean="0"/>
                  <a:t>the first and second </a:t>
                </a:r>
                <a:r>
                  <a:rPr lang="en-US" dirty="0" smtClean="0"/>
                  <a:t>words and the image features.</a:t>
                </a:r>
                <a:endParaRPr lang="en-US" dirty="0" smtClean="0"/>
              </a:p>
              <a:p>
                <a:r>
                  <a:rPr lang="en-US" dirty="0" smtClean="0"/>
                  <a:t>As explained in the previous lecture, the </a:t>
                </a:r>
                <a:r>
                  <a:rPr lang="en-US" dirty="0" smtClean="0"/>
                  <a:t>total loss </a:t>
                </a:r>
                <a:r>
                  <a:rPr lang="en-US" dirty="0" smtClean="0"/>
                  <a:t>for </a:t>
                </a:r>
                <a:r>
                  <a:rPr lang="en-US" dirty="0" smtClean="0"/>
                  <a:t>an input sequence</a:t>
                </a:r>
                <a:r>
                  <a:rPr lang="en-US" dirty="0" smtClean="0"/>
                  <a:t> in a RNN is </a:t>
                </a:r>
                <a:r>
                  <a:rPr lang="en-US" dirty="0" smtClean="0"/>
                  <a:t>the sum of the </a:t>
                </a:r>
                <a:r>
                  <a:rPr lang="en-US" dirty="0" smtClean="0"/>
                  <a:t>losses for</a:t>
                </a:r>
                <a:r>
                  <a:rPr lang="en-US" dirty="0" smtClean="0"/>
                  <a:t> each individual </a:t>
                </a:r>
                <a:r>
                  <a:rPr lang="en-US" dirty="0" smtClean="0"/>
                  <a:t>time </a:t>
                </a:r>
                <a:r>
                  <a:rPr lang="en-US" dirty="0" smtClean="0"/>
                  <a:t>step.  In this case, this would be the sum of the cross entropy loss for each word in the output sequence:</a:t>
                </a:r>
              </a:p>
              <a:p>
                <a:pPr marL="0" indent="0">
                  <a:buNone/>
                </a:pPr>
                <a:r>
                  <a:rPr lang="en-US" dirty="0"/>
                  <a:t>	</a:t>
                </a:r>
                <a:r>
                  <a:rPr lang="en-US" dirty="0" smtClean="0"/>
                  <a:t>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sub>
                      <m:sup/>
                      <m:e>
                        <m:r>
                          <a:rPr lang="en-US" b="0" i="1" smtClean="0">
                            <a:latin typeface="Cambria Math" panose="02040503050406030204" pitchFamily="18" charset="0"/>
                          </a:rPr>
                          <m:t>𝑐𝑟𝑜𝑠𝑠</m:t>
                        </m:r>
                        <m:r>
                          <a:rPr lang="en-US" b="0" i="1" smtClean="0">
                            <a:latin typeface="Cambria Math" panose="02040503050406030204" pitchFamily="18" charset="0"/>
                          </a:rPr>
                          <m:t>_</m:t>
                        </m:r>
                        <m:r>
                          <a:rPr lang="en-US" b="0" i="1" smtClean="0">
                            <a:latin typeface="Cambria Math" panose="02040503050406030204" pitchFamily="18" charset="0"/>
                          </a:rPr>
                          <m:t>𝑒𝑛𝑡𝑟𝑜𝑝𝑦</m:t>
                        </m:r>
                        <m:r>
                          <a:rPr lang="en-US" b="0" i="1" smtClean="0">
                            <a:latin typeface="Cambria Math" panose="02040503050406030204" pitchFamily="18" charset="0"/>
                          </a:rPr>
                          <m:t>(</m:t>
                        </m:r>
                      </m:e>
                    </m:nary>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𝑡𝑘</m:t>
                                </m:r>
                              </m:sub>
                            </m:sSub>
                            <m:r>
                              <m:rPr>
                                <m:sty m:val="p"/>
                              </m:rPr>
                              <a:rPr lang="en-US" b="0" i="0" smtClean="0">
                                <a:latin typeface="Cambria Math" panose="02040503050406030204" pitchFamily="18" charset="0"/>
                              </a:rPr>
                              <m:t>log</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𝑡𝑘</m:t>
                                    </m:r>
                                  </m:sub>
                                </m:sSub>
                              </m:e>
                            </m:acc>
                            <m:r>
                              <a:rPr lang="en-US" b="0" i="1" smtClean="0">
                                <a:latin typeface="Cambria Math" panose="02040503050406030204" pitchFamily="18" charset="0"/>
                              </a:rPr>
                              <m:t>)</m:t>
                            </m:r>
                          </m:e>
                        </m:nary>
                      </m:e>
                    </m:nary>
                  </m:oMath>
                </a14:m>
                <a:r>
                  <a:rPr lang="en-US" dirty="0" smtClean="0"/>
                  <a:t>   </a:t>
                </a:r>
              </a:p>
              <a:p>
                <a:pPr marL="0" indent="0">
                  <a:buNone/>
                </a:pPr>
                <a:r>
                  <a:rPr lang="en-US" dirty="0" smtClean="0"/>
                  <a:t>(where t is the index for the number of output time steps and k is the index for number of possible words for each output)</a:t>
                </a:r>
              </a:p>
              <a:p>
                <a:pPr lvl="2"/>
                <a:endParaRPr lang="en-US" dirty="0" smtClean="0"/>
              </a:p>
              <a:p>
                <a:pPr lvl="2"/>
                <a:endParaRPr lang="en-US" dirty="0" smtClean="0"/>
              </a:p>
              <a:p>
                <a:pPr lvl="2"/>
                <a:endParaRPr lang="en-US"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46265" y="1446664"/>
                <a:ext cx="11422822" cy="5076966"/>
              </a:xfrm>
              <a:blipFill>
                <a:blip r:embed="rId2"/>
                <a:stretch>
                  <a:fillRect l="-374" t="-1321" r="-587" b="-4682"/>
                </a:stretch>
              </a:blipFill>
            </p:spPr>
            <p:txBody>
              <a:bodyPr/>
              <a:lstStyle/>
              <a:p>
                <a:r>
                  <a:rPr lang="en-US">
                    <a:noFill/>
                  </a:rPr>
                  <a:t> </a:t>
                </a:r>
              </a:p>
            </p:txBody>
          </p:sp>
        </mc:Fallback>
      </mc:AlternateContent>
    </p:spTree>
    <p:extLst>
      <p:ext uri="{BB962C8B-B14F-4D97-AF65-F5344CB8AC3E}">
        <p14:creationId xmlns:p14="http://schemas.microsoft.com/office/powerpoint/2010/main" val="4048193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3843" y="323247"/>
            <a:ext cx="7729728" cy="1188720"/>
          </a:xfrm>
        </p:spPr>
        <p:txBody>
          <a:bodyPr/>
          <a:lstStyle/>
          <a:p>
            <a:r>
              <a:rPr lang="en-US" dirty="0" smtClean="0"/>
              <a:t>Example: Language model for image captioning</a:t>
            </a:r>
            <a:endParaRPr lang="en-US" dirty="0"/>
          </a:p>
        </p:txBody>
      </p:sp>
      <p:grpSp>
        <p:nvGrpSpPr>
          <p:cNvPr id="10" name="Group 9"/>
          <p:cNvGrpSpPr/>
          <p:nvPr/>
        </p:nvGrpSpPr>
        <p:grpSpPr>
          <a:xfrm>
            <a:off x="1324624" y="1815151"/>
            <a:ext cx="9375222" cy="4428699"/>
            <a:chOff x="887896" y="2429300"/>
            <a:chExt cx="9375222" cy="4428699"/>
          </a:xfrm>
        </p:grpSpPr>
        <p:pic>
          <p:nvPicPr>
            <p:cNvPr id="5" name="Picture 4"/>
            <p:cNvPicPr>
              <a:picLocks noChangeAspect="1"/>
            </p:cNvPicPr>
            <p:nvPr/>
          </p:nvPicPr>
          <p:blipFill rotWithShape="1">
            <a:blip r:embed="rId2"/>
            <a:srcRect t="11459" r="731"/>
            <a:stretch/>
          </p:blipFill>
          <p:spPr>
            <a:xfrm>
              <a:off x="887896" y="2429300"/>
              <a:ext cx="9266038" cy="442869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92860" y="3389047"/>
                  <a:ext cx="5044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p>
              </p:txBody>
            </p:sp>
          </mc:Choice>
          <mc:Fallback xmlns="">
            <p:sp>
              <p:nvSpPr>
                <p:cNvPr id="6" name="TextBox 5"/>
                <p:cNvSpPr txBox="1">
                  <a:spLocks noRot="1" noChangeAspect="1" noMove="1" noResize="1" noEditPoints="1" noAdjustHandles="1" noChangeArrowheads="1" noChangeShapeType="1" noTextEdit="1"/>
                </p:cNvSpPr>
                <p:nvPr/>
              </p:nvSpPr>
              <p:spPr>
                <a:xfrm>
                  <a:off x="5892860" y="3389047"/>
                  <a:ext cx="504432" cy="215444"/>
                </a:xfrm>
                <a:prstGeom prst="rect">
                  <a:avLst/>
                </a:prstGeom>
                <a:blipFill>
                  <a:blip r:embed="rId3"/>
                  <a:stretch>
                    <a:fillRect l="-7229" r="-10843"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523802" y="3283794"/>
                  <a:ext cx="125542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oMath>
                    </m:oMathPara>
                  </a14:m>
                  <a:endParaRPr lang="en-US" sz="1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rPr>
                          <m:t>𝑠𝑡𝑎𝑟𝑡</m:t>
                        </m:r>
                        <m:r>
                          <a:rPr lang="en-US" sz="1400" b="0" i="1" smtClean="0">
                            <a:latin typeface="Cambria Math" panose="02040503050406030204" pitchFamily="18" charset="0"/>
                          </a:rPr>
                          <m:t>)</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6523802" y="3283794"/>
                  <a:ext cx="1255421" cy="430887"/>
                </a:xfrm>
                <a:prstGeom prst="rect">
                  <a:avLst/>
                </a:prstGeom>
                <a:blipFill>
                  <a:blip r:embed="rId4"/>
                  <a:stretch>
                    <a:fillRect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19916" y="2975212"/>
                  <a:ext cx="1473958" cy="6413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oMath>
                    </m:oMathPara>
                  </a14:m>
                  <a:endParaRPr lang="en-US" sz="1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rPr>
                          <m:t>𝑠𝑡𝑎𝑟𝑡</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rPr>
                          <m:t>𝐺𝑖𝑟𝑎𝑓𝑓𝑒</m:t>
                        </m:r>
                        <m:r>
                          <a:rPr lang="en-US" sz="1400" b="0" i="1" smtClean="0">
                            <a:latin typeface="Cambria Math" panose="02040503050406030204" pitchFamily="18" charset="0"/>
                          </a:rPr>
                          <m:t>)</m:t>
                        </m:r>
                      </m:oMath>
                    </m:oMathPara>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19916" y="2975212"/>
                  <a:ext cx="1473958" cy="641394"/>
                </a:xfrm>
                <a:prstGeom prst="rect">
                  <a:avLst/>
                </a:prstGeom>
                <a:blipFill>
                  <a:blip r:embed="rId5"/>
                  <a:stretch>
                    <a:fillRect b="-10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789160" y="2532210"/>
                  <a:ext cx="1473958" cy="10722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m:t>
                        </m:r>
                      </m:oMath>
                    </m:oMathPara>
                  </a14:m>
                  <a:endParaRPr lang="en-US" sz="1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 </m:t>
                            </m:r>
                            <m:r>
                              <a:rPr lang="en-US" sz="1400" b="0" i="1" smtClean="0">
                                <a:latin typeface="Cambria Math" panose="02040503050406030204" pitchFamily="18" charset="0"/>
                              </a:rPr>
                              <m:t>𝑤</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rPr>
                          <m:t>𝑠𝑡𝑎𝑟𝑡</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rPr>
                          <m:t>𝐺𝑖𝑟𝑎𝑓𝑓𝑒</m:t>
                        </m:r>
                      </m:oMath>
                    </m:oMathPara>
                  </a14:m>
                  <a:endParaRPr lang="en-US" sz="1400" b="0" i="1" dirty="0" smtClean="0">
                    <a:latin typeface="Cambria Math" panose="02040503050406030204" pitchFamily="18" charset="0"/>
                  </a:endParaRPr>
                </a:p>
                <a:p>
                  <a:r>
                    <a:rPr lang="en-US" sz="1400" b="0" i="1" dirty="0" smtClean="0">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m:t>
                        </m:r>
                        <m:r>
                          <a:rPr lang="en-US" sz="1400" b="0" i="1" smtClean="0">
                            <a:latin typeface="Cambria Math" panose="02040503050406030204" pitchFamily="18" charset="0"/>
                          </a:rPr>
                          <m:t>𝑜𝑡h𝑒𝑟</m:t>
                        </m:r>
                        <m:r>
                          <a:rPr lang="en-US" sz="1400" b="0" i="1" smtClean="0">
                            <a:latin typeface="Cambria Math" panose="02040503050406030204" pitchFamily="18" charset="0"/>
                          </a:rPr>
                          <m:t>)</m:t>
                        </m:r>
                      </m:oMath>
                    </m:oMathPara>
                  </a14:m>
                  <a:endParaRPr lang="en-US" sz="1400" b="0" i="1" dirty="0" smtClean="0">
                    <a:latin typeface="Cambria Math" panose="020405030504060302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789160" y="2532210"/>
                  <a:ext cx="1473958" cy="1072281"/>
                </a:xfrm>
                <a:prstGeom prst="rect">
                  <a:avLst/>
                </a:prstGeom>
                <a:blipFill>
                  <a:blip r:embed="rId6"/>
                  <a:stretch>
                    <a:fillRect b="-6250"/>
                  </a:stretch>
                </a:blipFill>
              </p:spPr>
              <p:txBody>
                <a:bodyPr/>
                <a:lstStyle/>
                <a:p>
                  <a:r>
                    <a:rPr lang="en-US">
                      <a:noFill/>
                    </a:rPr>
                    <a:t> </a:t>
                  </a:r>
                </a:p>
              </p:txBody>
            </p:sp>
          </mc:Fallback>
        </mc:AlternateContent>
      </p:grpSp>
      <p:sp>
        <p:nvSpPr>
          <p:cNvPr id="11" name="TextBox 10"/>
          <p:cNvSpPr txBox="1"/>
          <p:nvPr/>
        </p:nvSpPr>
        <p:spPr>
          <a:xfrm>
            <a:off x="2812022" y="6230753"/>
            <a:ext cx="4714752" cy="261610"/>
          </a:xfrm>
          <a:prstGeom prst="rect">
            <a:avLst/>
          </a:prstGeom>
          <a:noFill/>
        </p:spPr>
        <p:txBody>
          <a:bodyPr wrap="none" rtlCol="0">
            <a:spAutoFit/>
          </a:bodyPr>
          <a:lstStyle/>
          <a:p>
            <a:r>
              <a:rPr lang="en-US" sz="1100" dirty="0" smtClean="0"/>
              <a:t>Image source: </a:t>
            </a:r>
            <a:r>
              <a:rPr lang="en-US" sz="1100" dirty="0">
                <a:hlinkClick r:id="rId7"/>
              </a:rPr>
              <a:t>https://link.springer.com/chapter/10.1007/978-3-030-04780-1_23</a:t>
            </a:r>
            <a:endParaRPr lang="en-US" sz="1100" dirty="0"/>
          </a:p>
        </p:txBody>
      </p:sp>
    </p:spTree>
    <p:extLst>
      <p:ext uri="{BB962C8B-B14F-4D97-AF65-F5344CB8AC3E}">
        <p14:creationId xmlns:p14="http://schemas.microsoft.com/office/powerpoint/2010/main" val="14669680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Text representation</a:t>
            </a:r>
            <a:endParaRPr lang="en-US" dirty="0"/>
          </a:p>
        </p:txBody>
      </p:sp>
    </p:spTree>
    <p:extLst>
      <p:ext uri="{BB962C8B-B14F-4D97-AF65-F5344CB8AC3E}">
        <p14:creationId xmlns:p14="http://schemas.microsoft.com/office/powerpoint/2010/main" val="2458587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714" y="459726"/>
            <a:ext cx="7729728" cy="959642"/>
          </a:xfrm>
        </p:spPr>
        <p:txBody>
          <a:bodyPr/>
          <a:lstStyle/>
          <a:p>
            <a:r>
              <a:rPr lang="en-US" dirty="0" err="1" smtClean="0"/>
              <a:t>Vectorizing</a:t>
            </a:r>
            <a:r>
              <a:rPr lang="en-US" dirty="0" smtClean="0"/>
              <a:t> text</a:t>
            </a:r>
            <a:endParaRPr lang="en-US" dirty="0"/>
          </a:p>
        </p:txBody>
      </p:sp>
      <p:sp>
        <p:nvSpPr>
          <p:cNvPr id="3" name="Content Placeholder 2"/>
          <p:cNvSpPr>
            <a:spLocks noGrp="1"/>
          </p:cNvSpPr>
          <p:nvPr>
            <p:ph idx="1"/>
          </p:nvPr>
        </p:nvSpPr>
        <p:spPr>
          <a:xfrm>
            <a:off x="618699" y="1696349"/>
            <a:ext cx="11432274" cy="4840929"/>
          </a:xfrm>
        </p:spPr>
        <p:txBody>
          <a:bodyPr>
            <a:normAutofit lnSpcReduction="10000"/>
          </a:bodyPr>
          <a:lstStyle/>
          <a:p>
            <a:r>
              <a:rPr lang="en-US" dirty="0"/>
              <a:t>D</a:t>
            </a:r>
            <a:r>
              <a:rPr lang="en-US" dirty="0" smtClean="0"/>
              <a:t>eep-learning </a:t>
            </a:r>
            <a:r>
              <a:rPr lang="en-US" dirty="0"/>
              <a:t>models don’t take </a:t>
            </a:r>
            <a:r>
              <a:rPr lang="en-US" dirty="0" smtClean="0"/>
              <a:t>raw text as input because they can </a:t>
            </a:r>
            <a:r>
              <a:rPr lang="en-US" dirty="0"/>
              <a:t>only work with numeric tensors</a:t>
            </a:r>
            <a:r>
              <a:rPr lang="en-US" dirty="0" smtClean="0"/>
              <a:t>.</a:t>
            </a:r>
          </a:p>
          <a:p>
            <a:r>
              <a:rPr lang="en-US" i="1" dirty="0" err="1" smtClean="0"/>
              <a:t>Vectorizing</a:t>
            </a:r>
            <a:r>
              <a:rPr lang="en-US" i="1" dirty="0" smtClean="0"/>
              <a:t> text </a:t>
            </a:r>
            <a:r>
              <a:rPr lang="en-US" i="1" dirty="0"/>
              <a:t>i</a:t>
            </a:r>
            <a:r>
              <a:rPr lang="en-US" dirty="0"/>
              <a:t>s the process of transforming </a:t>
            </a:r>
            <a:r>
              <a:rPr lang="en-US" dirty="0" smtClean="0"/>
              <a:t>text into </a:t>
            </a:r>
            <a:r>
              <a:rPr lang="en-US" dirty="0"/>
              <a:t>numeric tensors</a:t>
            </a:r>
            <a:r>
              <a:rPr lang="en-US" dirty="0" smtClean="0"/>
              <a:t>. This can be done in multiple ways:</a:t>
            </a:r>
          </a:p>
          <a:p>
            <a:pPr lvl="1"/>
            <a:r>
              <a:rPr lang="en-US" dirty="0"/>
              <a:t>Segment text into words, and transform each word into a vector.</a:t>
            </a:r>
          </a:p>
          <a:p>
            <a:pPr lvl="1"/>
            <a:r>
              <a:rPr lang="en-US" dirty="0" smtClean="0"/>
              <a:t>Segment </a:t>
            </a:r>
            <a:r>
              <a:rPr lang="en-US" dirty="0"/>
              <a:t>text into characters, and transform each character into a vector.</a:t>
            </a:r>
          </a:p>
          <a:p>
            <a:pPr lvl="1"/>
            <a:r>
              <a:rPr lang="en-US" sz="1200" dirty="0" smtClean="0"/>
              <a:t> </a:t>
            </a:r>
            <a:r>
              <a:rPr lang="en-US" dirty="0"/>
              <a:t>Extract n-grams of words or characters, and transform each n-gram into a </a:t>
            </a:r>
            <a:r>
              <a:rPr lang="en-US" dirty="0" smtClean="0"/>
              <a:t>vector. </a:t>
            </a:r>
            <a:r>
              <a:rPr lang="en-US" sz="1600" i="1" dirty="0" smtClean="0"/>
              <a:t>N</a:t>
            </a:r>
            <a:r>
              <a:rPr lang="en-US" i="1" dirty="0" smtClean="0"/>
              <a:t>-grams </a:t>
            </a:r>
            <a:r>
              <a:rPr lang="en-US" dirty="0"/>
              <a:t>are overlapping groups of multiple consecutive words or characters</a:t>
            </a:r>
            <a:r>
              <a:rPr lang="en-US" dirty="0" smtClean="0"/>
              <a:t>. For instance, the sentence “deep learning is fun” consists of bigrams (“deep learning”, “learning is”, “is fun”) or trigrams (“deep learning is”, “learning is fun”)</a:t>
            </a:r>
          </a:p>
          <a:p>
            <a:r>
              <a:rPr lang="en-US" dirty="0"/>
              <a:t>Collectively, the different units into which you can break down text (words, </a:t>
            </a:r>
            <a:r>
              <a:rPr lang="en-US" dirty="0" smtClean="0"/>
              <a:t>characters, or </a:t>
            </a:r>
            <a:r>
              <a:rPr lang="en-US" dirty="0"/>
              <a:t>n-grams) are called </a:t>
            </a:r>
            <a:r>
              <a:rPr lang="en-US" i="1" dirty="0"/>
              <a:t>tokens</a:t>
            </a:r>
            <a:r>
              <a:rPr lang="en-US" dirty="0"/>
              <a:t>, and breaking text into such tokens is called </a:t>
            </a:r>
            <a:r>
              <a:rPr lang="en-US" i="1" dirty="0"/>
              <a:t>tokenization</a:t>
            </a:r>
            <a:r>
              <a:rPr lang="en-US" dirty="0" smtClean="0"/>
              <a:t>.</a:t>
            </a:r>
          </a:p>
          <a:p>
            <a:r>
              <a:rPr lang="en-US" dirty="0"/>
              <a:t>All text-vectorization processes consist of applying some tokenization scheme </a:t>
            </a:r>
            <a:r>
              <a:rPr lang="en-US" dirty="0" smtClean="0"/>
              <a:t>and then </a:t>
            </a:r>
            <a:r>
              <a:rPr lang="en-US" dirty="0"/>
              <a:t>associating numeric vectors with the generated </a:t>
            </a:r>
            <a:r>
              <a:rPr lang="en-US" dirty="0" smtClean="0"/>
              <a:t>tokens.</a:t>
            </a:r>
          </a:p>
          <a:p>
            <a:r>
              <a:rPr lang="en-US" dirty="0" smtClean="0"/>
              <a:t>There are multiple ways to associate a vector with a token. We go over two major methods:</a:t>
            </a:r>
          </a:p>
          <a:p>
            <a:pPr lvl="1"/>
            <a:r>
              <a:rPr lang="en-US" i="1" dirty="0" smtClean="0"/>
              <a:t>One-hot-encoding</a:t>
            </a:r>
            <a:r>
              <a:rPr lang="en-US" dirty="0" smtClean="0"/>
              <a:t> of tokens,</a:t>
            </a:r>
          </a:p>
          <a:p>
            <a:pPr lvl="1"/>
            <a:r>
              <a:rPr lang="en-US" i="1" dirty="0" smtClean="0"/>
              <a:t>Word </a:t>
            </a:r>
            <a:r>
              <a:rPr lang="en-US" i="1" dirty="0" err="1" smtClean="0"/>
              <a:t>Embeddings</a:t>
            </a:r>
            <a:r>
              <a:rPr lang="en-US" i="1" dirty="0" smtClean="0"/>
              <a:t> </a:t>
            </a:r>
            <a:r>
              <a:rPr lang="en-US" dirty="0" smtClean="0"/>
              <a:t>( used exclusively for words)</a:t>
            </a:r>
          </a:p>
          <a:p>
            <a:endParaRPr lang="en-US" dirty="0" smtClean="0"/>
          </a:p>
        </p:txBody>
      </p:sp>
    </p:spTree>
    <p:extLst>
      <p:ext uri="{BB962C8B-B14F-4D97-AF65-F5344CB8AC3E}">
        <p14:creationId xmlns:p14="http://schemas.microsoft.com/office/powerpoint/2010/main" val="1892502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9125" y="527963"/>
            <a:ext cx="7729728" cy="795869"/>
          </a:xfrm>
        </p:spPr>
        <p:txBody>
          <a:bodyPr/>
          <a:lstStyle/>
          <a:p>
            <a:r>
              <a:rPr lang="en-US" dirty="0" smtClean="0"/>
              <a:t>One-hot-encoding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0627" y="2019869"/>
                <a:ext cx="10986447" cy="3766782"/>
              </a:xfrm>
            </p:spPr>
            <p:txBody>
              <a:bodyPr>
                <a:normAutofit fontScale="92500" lnSpcReduction="10000"/>
              </a:bodyPr>
              <a:lstStyle/>
              <a:p>
                <a:r>
                  <a:rPr lang="en-US" dirty="0" smtClean="0"/>
                  <a:t>One-hot encoding is the most </a:t>
                </a:r>
                <a:r>
                  <a:rPr lang="en-US" dirty="0"/>
                  <a:t>basic way to turn a token into a </a:t>
                </a:r>
                <a:r>
                  <a:rPr lang="en-US" dirty="0" smtClean="0"/>
                  <a:t>vector. </a:t>
                </a:r>
              </a:p>
              <a:p>
                <a:r>
                  <a:rPr lang="en-US" dirty="0" smtClean="0"/>
                  <a:t>One-hot-encoding consists of two steps:</a:t>
                </a:r>
              </a:p>
              <a:p>
                <a:pPr marL="571500" lvl="1" indent="-342900">
                  <a:buFont typeface="+mj-lt"/>
                  <a:buAutoNum type="arabicPeriod"/>
                </a:pPr>
                <a:r>
                  <a:rPr lang="en-US" dirty="0" smtClean="0"/>
                  <a:t>Build a dictionary (often called </a:t>
                </a:r>
                <a:r>
                  <a:rPr lang="en-US" i="1" dirty="0" smtClean="0"/>
                  <a:t>vocabulary </a:t>
                </a:r>
                <a:r>
                  <a:rPr lang="en-US" dirty="0" smtClean="0"/>
                  <a:t>) by mapping each unique token to a unique integer index. </a:t>
                </a:r>
              </a:p>
              <a:p>
                <a:pPr lvl="2"/>
                <a:r>
                  <a:rPr lang="en-US" dirty="0" smtClean="0"/>
                  <a:t>To do so, we first count all unique tokens in our dataset (referred to as </a:t>
                </a:r>
                <a:r>
                  <a:rPr lang="en-US" i="1" dirty="0" smtClean="0"/>
                  <a:t>corpus </a:t>
                </a:r>
                <a:r>
                  <a:rPr lang="en-US" dirty="0" smtClean="0"/>
                  <a:t>in natural language processing)  and then assign an integer index to each token according to its frequency. </a:t>
                </a:r>
              </a:p>
              <a:p>
                <a:pPr lvl="2"/>
                <a:r>
                  <a:rPr lang="en-US" dirty="0" smtClean="0"/>
                  <a:t>Rarely appeared tokens are often removed to reduce complexity</a:t>
                </a:r>
              </a:p>
              <a:p>
                <a:pPr lvl="2"/>
                <a:r>
                  <a:rPr lang="en-US" dirty="0" smtClean="0"/>
                  <a:t>A token that does not exist in the corpus ( for instance, a token that appears in the test data but not training data) or a token that has been removed from the corpus is mapped to a special “unknown” token such as &lt;</a:t>
                </a:r>
                <a:r>
                  <a:rPr lang="en-US" dirty="0" err="1" smtClean="0"/>
                  <a:t>unk</a:t>
                </a:r>
                <a:r>
                  <a:rPr lang="en-US" dirty="0" smtClean="0"/>
                  <a:t>&gt;.</a:t>
                </a:r>
              </a:p>
              <a:p>
                <a:pPr lvl="2"/>
                <a:r>
                  <a:rPr lang="en-US" dirty="0" smtClean="0"/>
                  <a:t>We also optionally add a list of reserved tokens , such as “&lt;pad&gt;” token for padding, &lt;start&gt; for beginning of a sentence and &lt;end&gt; for end of a sentence.</a:t>
                </a:r>
              </a:p>
              <a:p>
                <a:pPr marL="571500" lvl="1" indent="-342900">
                  <a:buFont typeface="+mj-lt"/>
                  <a:buAutoNum type="arabicPeriod"/>
                </a:pPr>
                <a:r>
                  <a:rPr lang="en-US" dirty="0" smtClean="0"/>
                  <a:t>Turning the integer index </a:t>
                </a:r>
                <a14:m>
                  <m:oMath xmlns:m="http://schemas.openxmlformats.org/officeDocument/2006/math">
                    <m:r>
                      <a:rPr lang="en-US" b="0" i="1" smtClean="0">
                        <a:latin typeface="Cambria Math" panose="02040503050406030204" pitchFamily="18" charset="0"/>
                      </a:rPr>
                      <m:t>𝑖</m:t>
                    </m:r>
                  </m:oMath>
                </a14:m>
                <a:r>
                  <a:rPr lang="en-US" dirty="0" smtClean="0"/>
                  <a:t> in to a binary vector of size N ( where N is the number of tokens in the vocabulary). The vector is all zeros except for the </a:t>
                </a:r>
                <a14:m>
                  <m:oMath xmlns:m="http://schemas.openxmlformats.org/officeDocument/2006/math">
                    <m:r>
                      <a:rPr lang="en-US" b="0" i="1" smtClean="0">
                        <a:latin typeface="Cambria Math" panose="02040503050406030204" pitchFamily="18" charset="0"/>
                      </a:rPr>
                      <m:t>𝑖𝑡h</m:t>
                    </m:r>
                  </m:oMath>
                </a14:m>
                <a:r>
                  <a:rPr lang="en-US" dirty="0" smtClean="0"/>
                  <a:t> entry which is one.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0627" y="2019869"/>
                <a:ext cx="10986447" cy="3766782"/>
              </a:xfrm>
              <a:blipFill>
                <a:blip r:embed="rId2"/>
                <a:stretch>
                  <a:fillRect l="-277" t="-1133" r="-555"/>
                </a:stretch>
              </a:blipFill>
            </p:spPr>
            <p:txBody>
              <a:bodyPr/>
              <a:lstStyle/>
              <a:p>
                <a:r>
                  <a:rPr lang="en-US">
                    <a:noFill/>
                  </a:rPr>
                  <a:t> </a:t>
                </a:r>
              </a:p>
            </p:txBody>
          </p:sp>
        </mc:Fallback>
      </mc:AlternateContent>
    </p:spTree>
    <p:extLst>
      <p:ext uri="{BB962C8B-B14F-4D97-AF65-F5344CB8AC3E}">
        <p14:creationId xmlns:p14="http://schemas.microsoft.com/office/powerpoint/2010/main" val="2989522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9058</TotalTime>
  <Words>8107</Words>
  <Application>Microsoft Office PowerPoint</Application>
  <PresentationFormat>Widescreen</PresentationFormat>
  <Paragraphs>336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Cambria Math</vt:lpstr>
      <vt:lpstr>Gill Sans MT</vt:lpstr>
      <vt:lpstr>Parcel</vt:lpstr>
      <vt:lpstr>Natural Language processing</vt:lpstr>
      <vt:lpstr>Language models</vt:lpstr>
      <vt:lpstr>Text Data as Sequence</vt:lpstr>
      <vt:lpstr>Language Model</vt:lpstr>
      <vt:lpstr>RNN and Language Models</vt:lpstr>
      <vt:lpstr>Example: Language model for image captioning</vt:lpstr>
      <vt:lpstr>Text representation</vt:lpstr>
      <vt:lpstr>Vectorizing text</vt:lpstr>
      <vt:lpstr>One-hot-encoding</vt:lpstr>
      <vt:lpstr>One-hot-encoding Example</vt:lpstr>
      <vt:lpstr>Word Embeddings</vt:lpstr>
      <vt:lpstr>Properties of Word Embeddings</vt:lpstr>
      <vt:lpstr>Obtaining word embeddings</vt:lpstr>
      <vt:lpstr>Learning word embeddings from scratch jointly with the task at hand</vt:lpstr>
      <vt:lpstr>Embedding Matrix</vt:lpstr>
      <vt:lpstr>Embedding Matrix example</vt:lpstr>
      <vt:lpstr>Using Pre-trained Embedding vectors</vt:lpstr>
      <vt:lpstr>Word2Vec—Skip Gram Model</vt:lpstr>
      <vt:lpstr>Example of Input output pairs for the skipgram model</vt:lpstr>
      <vt:lpstr>The output layer and the loss function in skipgram</vt:lpstr>
      <vt:lpstr>Skipgram Loss function</vt:lpstr>
      <vt:lpstr>Computational Overhead of skipgram</vt:lpstr>
      <vt:lpstr>Approximate Training of the skipgram model  with negative sampling</vt:lpstr>
      <vt:lpstr>Why is it called negative sampling?</vt:lpstr>
      <vt:lpstr>Negative sampling speeds up training</vt:lpstr>
      <vt:lpstr>Selecting negative samples</vt:lpstr>
      <vt:lpstr>Continuous bag of words</vt:lpstr>
      <vt:lpstr>Global Vector for Word representation</vt:lpstr>
      <vt:lpstr>Glove Learning algorithm</vt:lpstr>
      <vt:lpstr>Glove Learning Algorithm (Cont.)</vt:lpstr>
      <vt:lpstr>Embedding vectors in Glove</vt:lpstr>
      <vt:lpstr>Neural machine Translation</vt:lpstr>
      <vt:lpstr>Neural Machine Translation</vt:lpstr>
      <vt:lpstr>Example NMT architecture</vt:lpstr>
      <vt:lpstr>Evaluating NMT using (Bleu) score</vt:lpstr>
      <vt:lpstr>BLEU score (cont.)</vt:lpstr>
      <vt:lpstr>End of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Recurrent Neural Networks for Text processing</dc:title>
  <dc:creator>Sahebkarkhorasani, Elham</dc:creator>
  <cp:lastModifiedBy>Sahebkarkhorasani, Elham</cp:lastModifiedBy>
  <cp:revision>160</cp:revision>
  <dcterms:created xsi:type="dcterms:W3CDTF">2020-09-14T17:40:29Z</dcterms:created>
  <dcterms:modified xsi:type="dcterms:W3CDTF">2020-10-30T21:42:24Z</dcterms:modified>
</cp:coreProperties>
</file>