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5" r:id="rId28"/>
    <p:sldId id="303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74" r:id="rId46"/>
    <p:sldId id="275" r:id="rId47"/>
    <p:sldId id="276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68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A0877-A5C7-B34C-BD89-9D924A7676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studio.com/bin/windows/base/R-3.2.3-win.exe" TargetMode="External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  <a:cs typeface="宋体" charset="-122"/>
              </a:rPr>
              <a:t>Chapter 0: Introduction to Programming in 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Instructor: Yanhui Guo, </a:t>
            </a:r>
            <a:r>
              <a:rPr lang="en-US" altLang="zh-CN" dirty="0" err="1"/>
              <a:t>Ph.D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050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  <a:cs typeface="宋体" charset="-122"/>
              </a:rPr>
              <a:t>Importing Data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  <a:cs typeface="宋体" charset="-122"/>
              </a:rPr>
              <a:t>How do we get data into R?</a:t>
            </a:r>
          </a:p>
          <a:p>
            <a:pPr eaLnBrk="1" hangingPunct="1"/>
            <a:r>
              <a:rPr lang="en-US" altLang="zh-CN" dirty="0">
                <a:ea typeface="宋体" charset="-122"/>
                <a:cs typeface="宋体" charset="-122"/>
              </a:rPr>
              <a:t>Remember we have no point and click…</a:t>
            </a:r>
          </a:p>
          <a:p>
            <a:pPr eaLnBrk="1" hangingPunct="1"/>
            <a:r>
              <a:rPr lang="en-US" altLang="zh-CN" dirty="0">
                <a:ea typeface="宋体" charset="-122"/>
                <a:cs typeface="宋体" charset="-122"/>
              </a:rPr>
              <a:t>First make sure your data is in an easy to read format such as CSV (Comma Separated Values).</a:t>
            </a:r>
          </a:p>
          <a:p>
            <a:pPr eaLnBrk="1" hangingPunct="1"/>
            <a:r>
              <a:rPr lang="en-US" altLang="zh-CN" dirty="0">
                <a:ea typeface="宋体" charset="-122"/>
                <a:cs typeface="宋体" charset="-122"/>
              </a:rPr>
              <a:t>Use code:</a:t>
            </a:r>
          </a:p>
          <a:p>
            <a:pPr marL="0" indent="0" eaLnBrk="1" hangingPunct="1">
              <a:buNone/>
            </a:pPr>
            <a:endParaRPr lang="en-US" altLang="zh-CN" sz="2000" dirty="0">
              <a:latin typeface="Courier New" charset="0"/>
              <a:ea typeface="宋体" charset="-122"/>
              <a:cs typeface="宋体" charset="-122"/>
            </a:endParaRPr>
          </a:p>
          <a:p>
            <a:pPr marL="0" indent="0" eaLnBrk="1" hangingPunct="1">
              <a:buNone/>
            </a:pPr>
            <a:r>
              <a:rPr lang="en-US" altLang="zh-CN" sz="2000" dirty="0">
                <a:latin typeface="Courier New" charset="0"/>
                <a:ea typeface="宋体" charset="-122"/>
                <a:cs typeface="宋体" charset="-122"/>
              </a:rPr>
              <a:t>D</a:t>
            </a:r>
            <a:r>
              <a:rPr lang="en-US" altLang="zh-CN" sz="2400" dirty="0">
                <a:latin typeface="Courier New" pitchFamily="49" charset="0"/>
                <a:ea typeface="宋体" charset="-122"/>
                <a:cs typeface="Courier New" pitchFamily="49" charset="0"/>
              </a:rPr>
              <a:t> &lt;- </a:t>
            </a:r>
            <a:r>
              <a:rPr lang="en-US" altLang="zh-CN" sz="2400" dirty="0" err="1">
                <a:latin typeface="Courier New" pitchFamily="49" charset="0"/>
                <a:ea typeface="宋体" charset="-122"/>
                <a:cs typeface="Courier New" pitchFamily="49" charset="0"/>
              </a:rPr>
              <a:t>read.table</a:t>
            </a:r>
            <a:r>
              <a:rPr lang="en-US" altLang="zh-CN" sz="2400" dirty="0">
                <a:latin typeface="Courier New" pitchFamily="49" charset="0"/>
                <a:ea typeface="宋体" charset="-122"/>
                <a:cs typeface="Courier New" pitchFamily="49" charset="0"/>
              </a:rPr>
              <a:t>(“path”,</a:t>
            </a:r>
            <a:r>
              <a:rPr lang="en-US" altLang="zh-CN" sz="2400" dirty="0" err="1">
                <a:latin typeface="Courier New" pitchFamily="49" charset="0"/>
                <a:ea typeface="宋体" charset="-122"/>
                <a:cs typeface="Courier New" pitchFamily="49" charset="0"/>
              </a:rPr>
              <a:t>sep</a:t>
            </a:r>
            <a:r>
              <a:rPr lang="en-US" altLang="zh-CN" sz="2400" dirty="0">
                <a:latin typeface="Courier New" pitchFamily="49" charset="0"/>
                <a:ea typeface="宋体" charset="-122"/>
                <a:cs typeface="Courier New" pitchFamily="49" charset="0"/>
              </a:rPr>
              <a:t>=“,”,header=TRUE)</a:t>
            </a:r>
          </a:p>
          <a:p>
            <a:pPr eaLnBrk="1" hangingPunct="1"/>
            <a:endParaRPr lang="en-US" altLang="zh-CN" sz="2000" dirty="0">
              <a:latin typeface="Courier New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96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  <a:cs typeface="宋体" charset="-122"/>
              </a:rPr>
              <a:t>Working with data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  <a:cs typeface="宋体" charset="-122"/>
              </a:rPr>
              <a:t>Accessing columns.</a:t>
            </a:r>
          </a:p>
          <a:p>
            <a:pPr eaLnBrk="1" hangingPunct="1"/>
            <a:r>
              <a:rPr lang="en-US" altLang="zh-CN" dirty="0">
                <a:ea typeface="宋体" charset="-122"/>
                <a:cs typeface="宋体" charset="-122"/>
              </a:rPr>
              <a:t>D has our data in it…. But you can’t see it directly.</a:t>
            </a:r>
          </a:p>
          <a:p>
            <a:pPr eaLnBrk="1" hangingPunct="1"/>
            <a:r>
              <a:rPr lang="en-US" altLang="zh-CN" dirty="0">
                <a:ea typeface="宋体" charset="-122"/>
                <a:cs typeface="宋体" charset="-122"/>
              </a:rPr>
              <a:t>To select a column use </a:t>
            </a:r>
            <a:r>
              <a:rPr lang="en-US" altLang="zh-CN" sz="2400" dirty="0" err="1">
                <a:latin typeface="Courier New" pitchFamily="49" charset="0"/>
                <a:ea typeface="宋体" charset="-122"/>
                <a:cs typeface="Courier New" pitchFamily="49" charset="0"/>
              </a:rPr>
              <a:t>D$column</a:t>
            </a:r>
            <a:r>
              <a:rPr lang="en-US" altLang="zh-CN" sz="2400" dirty="0">
                <a:latin typeface="Courier New" pitchFamily="49" charset="0"/>
                <a:ea typeface="宋体" charset="-122"/>
                <a:cs typeface="Courier New" pitchFamily="49" charset="0"/>
              </a:rPr>
              <a:t>.</a:t>
            </a:r>
          </a:p>
          <a:p>
            <a:pPr eaLnBrk="1" hangingPunct="1">
              <a:buFont typeface="Wingdings" charset="2"/>
              <a:buNone/>
            </a:pPr>
            <a:endParaRPr lang="en-US" altLang="zh-CN" dirty="0"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750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  <a:cs typeface="宋体" charset="-122"/>
              </a:rPr>
              <a:t>Working with data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600">
                <a:ea typeface="宋体" charset="-122"/>
                <a:cs typeface="宋体" charset="-122"/>
              </a:rPr>
              <a:t>Subsetting data.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>
                <a:ea typeface="宋体" charset="-122"/>
                <a:cs typeface="宋体" charset="-122"/>
              </a:rPr>
              <a:t>Use a logical operator to do this.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>
                <a:ea typeface="宋体" charset="-122"/>
                <a:cs typeface="宋体" charset="-122"/>
              </a:rPr>
              <a:t>==, &gt;, &lt;, &lt;=, &gt;=, &lt;&gt; are all logical operators.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>
                <a:ea typeface="宋体" charset="-122"/>
                <a:cs typeface="宋体" charset="-122"/>
              </a:rPr>
              <a:t>Note that the “equals” logical operator is two = signs.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>
                <a:ea typeface="宋体" charset="-122"/>
                <a:cs typeface="宋体" charset="-122"/>
              </a:rPr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>
                <a:latin typeface="Courier New" charset="0"/>
                <a:ea typeface="宋体" charset="-122"/>
                <a:cs typeface="宋体" charset="-122"/>
              </a:rPr>
              <a:t>D[D$Gender == “M”,]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>
                <a:ea typeface="宋体" charset="-122"/>
                <a:cs typeface="宋体" charset="-122"/>
              </a:rPr>
              <a:t>This will return the rows of D where Gender is “M”.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>
                <a:ea typeface="宋体" charset="-122"/>
                <a:cs typeface="宋体" charset="-122"/>
              </a:rPr>
              <a:t>Remember R is case sensitive!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>
                <a:ea typeface="宋体" charset="-122"/>
                <a:cs typeface="宋体" charset="-122"/>
              </a:rPr>
              <a:t>This code does nothing to the original dataset.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>
                <a:latin typeface="Courier New" charset="0"/>
                <a:ea typeface="宋体" charset="-122"/>
                <a:cs typeface="宋体" charset="-122"/>
              </a:rPr>
              <a:t>D.M &lt;- D[D$Gender == “M”,]</a:t>
            </a:r>
            <a:r>
              <a:rPr lang="en-US" altLang="zh-CN" sz="2200">
                <a:ea typeface="宋体" charset="-122"/>
                <a:cs typeface="宋体" charset="-122"/>
              </a:rPr>
              <a:t> gives a dataset with the appropriate rows.</a:t>
            </a:r>
          </a:p>
        </p:txBody>
      </p:sp>
    </p:spTree>
    <p:extLst>
      <p:ext uri="{BB962C8B-B14F-4D97-AF65-F5344CB8AC3E}">
        <p14:creationId xmlns:p14="http://schemas.microsoft.com/office/powerpoint/2010/main" val="2132406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  <a:cs typeface="宋体" charset="-122"/>
              </a:rPr>
              <a:t>Creating a Vector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307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sz="2600" dirty="0">
                <a:ea typeface="宋体" charset="-122"/>
                <a:cs typeface="宋体" charset="-122"/>
              </a:rPr>
              <a:t>To create a vector use the c() function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zh-CN" sz="2400" dirty="0">
                <a:latin typeface="Courier New" pitchFamily="49" charset="0"/>
                <a:ea typeface="宋体" charset="-122"/>
                <a:cs typeface="Courier New" pitchFamily="49" charset="0"/>
              </a:rPr>
              <a:t>b &lt;- c(3,1,0.3,0.1)</a:t>
            </a:r>
          </a:p>
          <a:p>
            <a:pPr lvl="1" eaLnBrk="1" hangingPunct="1">
              <a:buFont typeface="Wingdings" charset="2"/>
              <a:buNone/>
            </a:pPr>
            <a:endParaRPr lang="en-US" altLang="zh-CN" sz="1800" dirty="0">
              <a:latin typeface="Courier New" charset="0"/>
              <a:ea typeface="宋体" charset="-122"/>
              <a:cs typeface="宋体" charset="-122"/>
            </a:endParaRPr>
          </a:p>
          <a:p>
            <a:pPr lvl="1" eaLnBrk="1" hangingPunct="1">
              <a:buFont typeface="Wingdings" charset="2"/>
              <a:buNone/>
            </a:pPr>
            <a:r>
              <a:rPr lang="en-US" altLang="zh-CN" dirty="0">
                <a:ea typeface="宋体" charset="-122"/>
                <a:cs typeface="宋体" charset="-122"/>
              </a:rPr>
              <a:t>This creates the column vector</a:t>
            </a:r>
          </a:p>
          <a:p>
            <a:pPr lvl="1" eaLnBrk="1" hangingPunct="1">
              <a:buFont typeface="Wingdings" charset="2"/>
              <a:buNone/>
            </a:pPr>
            <a:endParaRPr lang="en-US" altLang="zh-CN" dirty="0">
              <a:ea typeface="宋体" charset="-122"/>
              <a:cs typeface="宋体" charset="-122"/>
            </a:endParaRPr>
          </a:p>
          <a:p>
            <a:pPr lvl="1" eaLnBrk="1" hangingPunct="1">
              <a:buFont typeface="Wingdings" charset="2"/>
              <a:buNone/>
            </a:pPr>
            <a:endParaRPr lang="en-US" altLang="zh-CN" dirty="0">
              <a:ea typeface="宋体" charset="-122"/>
              <a:cs typeface="宋体" charset="-122"/>
            </a:endParaRPr>
          </a:p>
          <a:p>
            <a:pPr lvl="1" eaLnBrk="1" hangingPunct="1">
              <a:buFont typeface="Wingdings" charset="2"/>
              <a:buNone/>
            </a:pPr>
            <a:endParaRPr lang="en-US" altLang="zh-CN" sz="2400" dirty="0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lvl="1" eaLnBrk="1" hangingPunct="1">
              <a:buFont typeface="Wingdings" charset="2"/>
              <a:buNone/>
            </a:pPr>
            <a:endParaRPr lang="en-US" altLang="zh-CN" sz="2400" dirty="0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lvl="1" eaLnBrk="1" hangingPunct="1">
              <a:buFont typeface="Wingdings" charset="2"/>
              <a:buNone/>
            </a:pPr>
            <a:endParaRPr lang="en-US" altLang="zh-CN" dirty="0">
              <a:ea typeface="宋体" charset="-122"/>
              <a:cs typeface="宋体" charset="-122"/>
            </a:endParaRPr>
          </a:p>
          <a:p>
            <a:pPr lvl="1" eaLnBrk="1" hangingPunct="1">
              <a:buFont typeface="Wingdings" charset="2"/>
              <a:buNone/>
            </a:pPr>
            <a:r>
              <a:rPr lang="en-US" altLang="zh-CN" dirty="0">
                <a:ea typeface="宋体" charset="-122"/>
                <a:cs typeface="宋体" charset="-122"/>
              </a:rPr>
              <a:t>Notice: index of vector, matrix and list starts from 1</a:t>
            </a:r>
          </a:p>
          <a:p>
            <a:pPr lvl="1" eaLnBrk="1" hangingPunct="1">
              <a:buFont typeface="Wingdings" charset="2"/>
              <a:buNone/>
            </a:pPr>
            <a:endParaRPr lang="en-US" altLang="zh-CN" sz="1800" dirty="0">
              <a:latin typeface="Courier New" charset="0"/>
              <a:ea typeface="宋体" charset="-122"/>
              <a:cs typeface="宋体" charset="-122"/>
            </a:endParaRPr>
          </a:p>
        </p:txBody>
      </p:sp>
      <p:graphicFrame>
        <p:nvGraphicFramePr>
          <p:cNvPr id="15364" name="Object 5" descr="a column vector sample incluse four numbers: 3, 1, 0.3, and 0.1." title="A column vect sample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25750513"/>
              </p:ext>
            </p:extLst>
          </p:nvPr>
        </p:nvGraphicFramePr>
        <p:xfrm>
          <a:off x="3657600" y="3429000"/>
          <a:ext cx="1309688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3" imgW="596900" imgH="914400" progId="Equation.3">
                  <p:embed/>
                </p:oleObj>
              </mc:Choice>
              <mc:Fallback>
                <p:oleObj name="Equation" r:id="rId3" imgW="5969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429000"/>
                        <a:ext cx="1309688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5523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  <a:cs typeface="宋体" charset="-122"/>
              </a:rPr>
              <a:t>Determining the Size of a Vector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600" b="1" dirty="0">
                <a:ea typeface="宋体" charset="-122"/>
                <a:cs typeface="宋体" charset="-122"/>
              </a:rPr>
              <a:t>Use the length function.</a:t>
            </a:r>
          </a:p>
          <a:p>
            <a:pPr lvl="2" eaLnBrk="1" hangingPunct="1">
              <a:lnSpc>
                <a:spcPct val="90000"/>
              </a:lnSpc>
              <a:buFont typeface="Wingdings" charset="2"/>
              <a:buNone/>
            </a:pPr>
            <a:endParaRPr lang="en-US" altLang="zh-CN" dirty="0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lvl="2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n1 &lt;- length(X1)</a:t>
            </a:r>
          </a:p>
          <a:p>
            <a:pPr lvl="2" eaLnBrk="1" hangingPunct="1">
              <a:lnSpc>
                <a:spcPct val="90000"/>
              </a:lnSpc>
              <a:buFont typeface="Wingdings" charset="2"/>
              <a:buNone/>
            </a:pPr>
            <a:endParaRPr lang="en-US" altLang="zh-CN" dirty="0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3600" dirty="0">
                <a:ea typeface="宋体" charset="-122"/>
                <a:cs typeface="宋体" charset="-122"/>
              </a:rPr>
              <a:t>Use this only for vectors.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600" dirty="0">
                <a:ea typeface="宋体" charset="-122"/>
                <a:cs typeface="宋体" charset="-122"/>
              </a:rPr>
              <a:t>Produce different results on matrices.</a:t>
            </a:r>
          </a:p>
          <a:p>
            <a:pPr eaLnBrk="1" hangingPunct="1">
              <a:lnSpc>
                <a:spcPct val="90000"/>
              </a:lnSpc>
            </a:pPr>
            <a:endParaRPr lang="en-US" altLang="zh-CN" sz="3600" b="1" dirty="0">
              <a:ea typeface="宋体" charset="-122"/>
              <a:cs typeface="宋体" charset="-122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zh-CN" dirty="0">
                <a:latin typeface="Courier New" charset="0"/>
                <a:ea typeface="宋体" charset="-122"/>
                <a:cs typeface="宋体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38158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>
                <a:ea typeface="宋体" charset="-122"/>
                <a:cs typeface="宋体" charset="-122"/>
              </a:rPr>
              <a:t>Creating a Vector of Repeated Values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  <a:cs typeface="宋体" charset="-122"/>
              </a:rPr>
              <a:t>Often we want a vector of ones around.</a:t>
            </a:r>
          </a:p>
          <a:p>
            <a:pPr eaLnBrk="1" hangingPunct="1"/>
            <a:r>
              <a:rPr lang="en-US" altLang="zh-CN" dirty="0">
                <a:ea typeface="宋体" charset="-122"/>
                <a:cs typeface="宋体" charset="-122"/>
              </a:rPr>
              <a:t>Use the rep() function.</a:t>
            </a:r>
          </a:p>
          <a:p>
            <a:pPr marL="0" indent="0" eaLnBrk="1" hangingPunct="1">
              <a:buNone/>
            </a:pPr>
            <a:endParaRPr lang="en-US" altLang="zh-CN" sz="2900" dirty="0">
              <a:latin typeface="Courier New" charset="0"/>
              <a:ea typeface="宋体" charset="-122"/>
              <a:cs typeface="宋体" charset="-122"/>
            </a:endParaRPr>
          </a:p>
          <a:p>
            <a:pPr marL="0" indent="0" eaLnBrk="1" hangingPunct="1">
              <a:buNone/>
            </a:pPr>
            <a:r>
              <a:rPr lang="en-US" altLang="zh-CN" sz="2900" dirty="0">
                <a:latin typeface="Courier New" charset="0"/>
                <a:ea typeface="宋体" charset="-122"/>
                <a:cs typeface="宋体" charset="-122"/>
              </a:rPr>
              <a:t>	</a:t>
            </a:r>
            <a:r>
              <a:rPr lang="en-US" altLang="zh-CN" sz="2400" dirty="0">
                <a:latin typeface="Courier New" charset="0"/>
                <a:ea typeface="宋体" charset="-122"/>
                <a:cs typeface="宋体" charset="-122"/>
              </a:rPr>
              <a:t>ones &lt;- rep(1,n1)</a:t>
            </a:r>
          </a:p>
          <a:p>
            <a:pPr marL="0" indent="0" eaLnBrk="1" hangingPunct="1">
              <a:buNone/>
            </a:pPr>
            <a:endParaRPr lang="en-US" altLang="zh-CN" sz="2400" dirty="0">
              <a:latin typeface="Courier New" charset="0"/>
              <a:ea typeface="宋体" charset="-122"/>
              <a:cs typeface="宋体" charset="-122"/>
            </a:endParaRPr>
          </a:p>
          <a:p>
            <a:pPr lvl="1" eaLnBrk="1" hangingPunct="1"/>
            <a:r>
              <a:rPr lang="en-US" altLang="zh-CN" sz="3400" dirty="0">
                <a:ea typeface="宋体" charset="-122"/>
                <a:cs typeface="宋体" charset="-122"/>
              </a:rPr>
              <a:t>This creates a vector of ones of length n1.</a:t>
            </a:r>
          </a:p>
        </p:txBody>
      </p:sp>
    </p:spTree>
    <p:extLst>
      <p:ext uri="{BB962C8B-B14F-4D97-AF65-F5344CB8AC3E}">
        <p14:creationId xmlns:p14="http://schemas.microsoft.com/office/powerpoint/2010/main" val="120954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  <a:cs typeface="宋体" charset="-122"/>
              </a:rPr>
              <a:t>Creating a Matrix from Vectors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530725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  <a:cs typeface="宋体" charset="-122"/>
              </a:rPr>
              <a:t>Use the </a:t>
            </a:r>
            <a:r>
              <a:rPr lang="en-US" altLang="zh-CN" dirty="0" err="1">
                <a:ea typeface="宋体" charset="-122"/>
                <a:cs typeface="宋体" charset="-122"/>
              </a:rPr>
              <a:t>cbind</a:t>
            </a:r>
            <a:r>
              <a:rPr lang="en-US" altLang="zh-CN" dirty="0">
                <a:ea typeface="宋体" charset="-122"/>
                <a:cs typeface="宋体" charset="-122"/>
              </a:rPr>
              <a:t>() function.</a:t>
            </a:r>
          </a:p>
          <a:p>
            <a:pPr marL="457200" lvl="1" indent="0" eaLnBrk="1" hangingPunct="1">
              <a:buNone/>
            </a:pPr>
            <a:endParaRPr lang="en-US" altLang="zh-CN" sz="2400" dirty="0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marL="457200" lvl="1" indent="0" eaLnBrk="1" hangingPunct="1">
              <a:buNone/>
            </a:pPr>
            <a:r>
              <a:rPr lang="en-US" altLang="zh-CN" sz="2400" dirty="0">
                <a:latin typeface="Courier New" pitchFamily="49" charset="0"/>
                <a:ea typeface="宋体" charset="-122"/>
                <a:cs typeface="Courier New" pitchFamily="49" charset="0"/>
              </a:rPr>
              <a:t>X &lt;- </a:t>
            </a:r>
            <a:r>
              <a:rPr lang="en-US" altLang="zh-CN" sz="2400" dirty="0" err="1">
                <a:latin typeface="Courier New" pitchFamily="49" charset="0"/>
                <a:ea typeface="宋体" charset="-122"/>
                <a:cs typeface="Courier New" pitchFamily="49" charset="0"/>
              </a:rPr>
              <a:t>cbind</a:t>
            </a:r>
            <a:r>
              <a:rPr lang="en-US" altLang="zh-CN" sz="2400" dirty="0">
                <a:latin typeface="Courier New" pitchFamily="49" charset="0"/>
                <a:ea typeface="宋体" charset="-122"/>
                <a:cs typeface="Courier New" pitchFamily="49" charset="0"/>
              </a:rPr>
              <a:t>(ones,X1,X2,X3)</a:t>
            </a:r>
          </a:p>
          <a:p>
            <a:pPr lvl="1" eaLnBrk="1" hangingPunct="1"/>
            <a:endParaRPr lang="en-US" altLang="zh-CN" sz="2400" dirty="0">
              <a:latin typeface="Courier New" charset="0"/>
              <a:ea typeface="宋体" charset="-122"/>
              <a:cs typeface="宋体" charset="-122"/>
            </a:endParaRPr>
          </a:p>
          <a:p>
            <a:pPr lvl="1" eaLnBrk="1" hangingPunct="1"/>
            <a:r>
              <a:rPr lang="en-US" altLang="zh-CN" sz="3000" dirty="0">
                <a:ea typeface="宋体" charset="-122"/>
                <a:cs typeface="宋体" charset="-122"/>
              </a:rPr>
              <a:t>This binds the column vectors together into a matrix.</a:t>
            </a:r>
          </a:p>
          <a:p>
            <a:pPr lvl="1" eaLnBrk="1" hangingPunct="1"/>
            <a:endParaRPr lang="en-US" altLang="zh-CN" sz="3000" dirty="0">
              <a:ea typeface="宋体" charset="-122"/>
              <a:cs typeface="宋体" charset="-122"/>
            </a:endParaRPr>
          </a:p>
          <a:p>
            <a:pPr eaLnBrk="1" hangingPunct="1">
              <a:buFont typeface="Wingdings" charset="2"/>
              <a:buNone/>
            </a:pPr>
            <a:endParaRPr lang="en-US" altLang="zh-CN" dirty="0">
              <a:ea typeface="宋体" charset="-122"/>
              <a:cs typeface="宋体" charset="-122"/>
            </a:endParaRPr>
          </a:p>
          <a:p>
            <a:pPr eaLnBrk="1" hangingPunct="1"/>
            <a:endParaRPr lang="en-US" altLang="zh-CN" sz="2000" dirty="0">
              <a:latin typeface="Courier New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0702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data frame </a:t>
            </a:r>
            <a:r>
              <a:rPr lang="en-US" dirty="0"/>
              <a:t>is used for storing data tables. </a:t>
            </a:r>
          </a:p>
          <a:p>
            <a:pPr lvl="1"/>
            <a:r>
              <a:rPr lang="en-US" dirty="0"/>
              <a:t>It is a list of vectors of equal length. </a:t>
            </a:r>
          </a:p>
          <a:p>
            <a:pPr lvl="1"/>
            <a:r>
              <a:rPr lang="en-US" dirty="0"/>
              <a:t>variable </a:t>
            </a:r>
            <a:r>
              <a:rPr lang="en-US" dirty="0" err="1"/>
              <a:t>df</a:t>
            </a:r>
            <a:r>
              <a:rPr lang="en-US" dirty="0"/>
              <a:t> is a data frame containing three vectors n, s, b.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n = c(2, 3, 5) 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 = c("aa", "bb", "cc") 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b = c(TRUE, FALSE, TRUE) </a:t>
            </a:r>
          </a:p>
          <a:p>
            <a:pPr marL="9144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= 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(n, s, b)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08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  <a:cs typeface="宋体" charset="-122"/>
              </a:rPr>
              <a:t>Random Number Generation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609600" y="1752600"/>
            <a:ext cx="8153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69925" indent="-3254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22350" indent="-3508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</a:pPr>
            <a:r>
              <a:rPr lang="en-US" altLang="zh-CN" sz="3200" dirty="0">
                <a:ea typeface="宋体" charset="-122"/>
                <a:cs typeface="宋体" charset="-122"/>
              </a:rPr>
              <a:t>Random number generation is important in simulations as well as some model fitting techniques.</a:t>
            </a:r>
          </a:p>
          <a:p>
            <a:pPr marL="344487" lvl="1" indent="0" eaLnBrk="1" hangingPunct="1">
              <a:spcBef>
                <a:spcPct val="20000"/>
              </a:spcBef>
              <a:buClr>
                <a:schemeClr val="accent2"/>
              </a:buClr>
              <a:buSzPct val="60000"/>
            </a:pPr>
            <a:r>
              <a:rPr lang="en-US" altLang="zh-CN" sz="2800" dirty="0">
                <a:ea typeface="宋体" charset="-122"/>
                <a:cs typeface="宋体" charset="-122"/>
              </a:rPr>
              <a:t>Consider: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None/>
            </a:pPr>
            <a:r>
              <a:rPr lang="en-US" altLang="zh-CN" sz="2400" dirty="0">
                <a:latin typeface="Courier New" pitchFamily="49" charset="0"/>
                <a:ea typeface="宋体" charset="-122"/>
                <a:cs typeface="Courier New" pitchFamily="49" charset="0"/>
              </a:rPr>
              <a:t>X1 &lt;- </a:t>
            </a:r>
            <a:r>
              <a:rPr lang="en-US" altLang="zh-CN" sz="2400" dirty="0" err="1">
                <a:latin typeface="Courier New" pitchFamily="49" charset="0"/>
                <a:ea typeface="宋体" charset="-122"/>
                <a:cs typeface="Courier New" pitchFamily="49" charset="0"/>
              </a:rPr>
              <a:t>rnorm</a:t>
            </a:r>
            <a:r>
              <a:rPr lang="en-US" altLang="zh-CN" sz="2400" dirty="0">
                <a:latin typeface="Courier New" pitchFamily="49" charset="0"/>
                <a:ea typeface="宋体" charset="-122"/>
                <a:cs typeface="Courier New" pitchFamily="49" charset="0"/>
              </a:rPr>
              <a:t>(100,5,2)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None/>
            </a:pPr>
            <a:endParaRPr lang="en-US" altLang="zh-CN" sz="2400" dirty="0">
              <a:latin typeface="Courier New" charset="0"/>
              <a:ea typeface="宋体" charset="-122"/>
              <a:cs typeface="宋体" charset="-122"/>
            </a:endParaRP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None/>
            </a:pPr>
            <a:r>
              <a:rPr lang="en-US" altLang="zh-CN" sz="3200" dirty="0">
                <a:ea typeface="宋体" charset="-122"/>
                <a:cs typeface="宋体" charset="-122"/>
              </a:rPr>
              <a:t>This generates a vector of 100 normal random variables with mean 5 and standard deviation 2.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</a:pPr>
            <a:endParaRPr lang="en-US" altLang="zh-CN" sz="3200" dirty="0">
              <a:ea typeface="宋体" charset="-122"/>
              <a:cs typeface="宋体" charset="-122"/>
            </a:endParaRP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</a:pPr>
            <a:endParaRPr lang="en-US" altLang="zh-CN" sz="2800" dirty="0">
              <a:ea typeface="宋体" charset="-122"/>
              <a:cs typeface="宋体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None/>
            </a:pPr>
            <a:endParaRPr lang="en-US" altLang="zh-CN" sz="3200" dirty="0">
              <a:latin typeface="Courier New" charset="0"/>
              <a:ea typeface="宋体" charset="-122"/>
              <a:cs typeface="宋体" charset="-122"/>
            </a:endParaRP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None/>
            </a:pPr>
            <a:endParaRPr lang="en-US" altLang="zh-CN" sz="2400" dirty="0">
              <a:latin typeface="Courier New" charset="0"/>
              <a:ea typeface="宋体" charset="-122"/>
              <a:cs typeface="宋体" charset="-122"/>
            </a:endParaRP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None/>
            </a:pPr>
            <a:endParaRPr lang="en-US" altLang="zh-CN" sz="2400" dirty="0">
              <a:latin typeface="Courier New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5839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  <a:cs typeface="宋体" charset="-122"/>
              </a:rPr>
              <a:t>Random Number Generation</a:t>
            </a:r>
          </a:p>
        </p:txBody>
      </p:sp>
      <p:sp>
        <p:nvSpPr>
          <p:cNvPr id="17411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30725"/>
          </a:xfrm>
          <a:noFill/>
        </p:spPr>
        <p:txBody>
          <a:bodyPr/>
          <a:lstStyle/>
          <a:p>
            <a:pPr eaLnBrk="1" hangingPunct="1"/>
            <a:r>
              <a:rPr lang="en-US" altLang="zh-CN" sz="3400" dirty="0">
                <a:ea typeface="宋体" charset="-122"/>
                <a:cs typeface="宋体" charset="-122"/>
              </a:rPr>
              <a:t>Generate two more vectors:</a:t>
            </a:r>
          </a:p>
          <a:p>
            <a:pPr lvl="2" eaLnBrk="1" hangingPunct="1">
              <a:buFont typeface="Wingdings" charset="2"/>
              <a:buNone/>
            </a:pP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X2 &lt;- </a:t>
            </a: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rnorm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(100,15,3)</a:t>
            </a:r>
          </a:p>
          <a:p>
            <a:pPr lvl="2" eaLnBrk="1" hangingPunct="1">
              <a:buFont typeface="Wingdings" charset="2"/>
              <a:buNone/>
            </a:pP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X3 &lt;- </a:t>
            </a: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rnorm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(100,22,5)</a:t>
            </a:r>
          </a:p>
          <a:p>
            <a:pPr eaLnBrk="1" hangingPunct="1"/>
            <a:endParaRPr lang="en-US" altLang="zh-CN" sz="3400" dirty="0">
              <a:ea typeface="宋体" charset="-122"/>
              <a:cs typeface="宋体" charset="-122"/>
            </a:endParaRPr>
          </a:p>
          <a:p>
            <a:pPr eaLnBrk="1" hangingPunct="1"/>
            <a:r>
              <a:rPr lang="en-US" altLang="zh-CN" sz="3400" dirty="0">
                <a:ea typeface="宋体" charset="-122"/>
                <a:cs typeface="宋体" charset="-122"/>
              </a:rPr>
              <a:t>This gives us two more vectors of normally distributed values.</a:t>
            </a:r>
          </a:p>
          <a:p>
            <a:pPr eaLnBrk="1" hangingPunct="1"/>
            <a:endParaRPr lang="en-US" altLang="zh-CN" sz="3400" dirty="0"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85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a typeface="宋体" charset="-122"/>
                <a:cs typeface="宋体" charset="-122"/>
              </a:rPr>
              <a:t>Outlines</a:t>
            </a:r>
            <a:endParaRPr lang="zh-CN" altLang="en-US">
              <a:ea typeface="宋体" charset="-122"/>
              <a:cs typeface="宋体" charset="-122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  <a:cs typeface="宋体" charset="-122"/>
              </a:rPr>
              <a:t>What is R</a:t>
            </a:r>
          </a:p>
          <a:p>
            <a:r>
              <a:rPr lang="en-US" altLang="zh-CN" dirty="0">
                <a:ea typeface="宋体" charset="-122"/>
                <a:cs typeface="宋体" charset="-122"/>
              </a:rPr>
              <a:t>Getting start with R</a:t>
            </a:r>
          </a:p>
          <a:p>
            <a:r>
              <a:rPr lang="en-US" altLang="zh-CN" dirty="0">
                <a:ea typeface="宋体" charset="-122"/>
                <a:cs typeface="宋体" charset="-122"/>
              </a:rPr>
              <a:t>Importing Data</a:t>
            </a:r>
          </a:p>
          <a:p>
            <a:r>
              <a:rPr lang="en-US" altLang="zh-CN" dirty="0">
                <a:ea typeface="宋体" charset="-122"/>
                <a:cs typeface="宋体" charset="-122"/>
              </a:rPr>
              <a:t>Working with data</a:t>
            </a:r>
          </a:p>
          <a:p>
            <a:r>
              <a:rPr lang="en-US" altLang="zh-CN" dirty="0">
                <a:ea typeface="宋体" charset="-122"/>
                <a:cs typeface="宋体" charset="-122"/>
              </a:rPr>
              <a:t>Creating a Vector</a:t>
            </a:r>
          </a:p>
          <a:p>
            <a:r>
              <a:rPr lang="en-US" altLang="zh-CN" dirty="0">
                <a:ea typeface="宋体" charset="-122"/>
                <a:cs typeface="宋体" charset="-122"/>
              </a:rPr>
              <a:t>Creating a Data Frame</a:t>
            </a:r>
          </a:p>
          <a:p>
            <a:r>
              <a:rPr lang="en-US" altLang="zh-CN" dirty="0">
                <a:ea typeface="宋体" charset="-122"/>
                <a:cs typeface="宋体" charset="-122"/>
              </a:rPr>
              <a:t>Random Number Generation</a:t>
            </a:r>
            <a:endParaRPr lang="zh-CN" altLang="en-US" dirty="0"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6278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  <a:cs typeface="宋体" charset="-122"/>
              </a:rPr>
              <a:t>Create a Function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CN" sz="3400" dirty="0">
                <a:ea typeface="宋体" charset="-122"/>
                <a:cs typeface="宋体" charset="-122"/>
              </a:rPr>
              <a:t>Use the function() format</a:t>
            </a:r>
          </a:p>
          <a:p>
            <a:pPr eaLnBrk="1" hangingPunct="1"/>
            <a:endParaRPr lang="en-US" altLang="zh-CN" sz="3400" dirty="0">
              <a:ea typeface="宋体" charset="-122"/>
              <a:cs typeface="宋体" charset="-122"/>
            </a:endParaRPr>
          </a:p>
          <a:p>
            <a:pPr lvl="3" eaLnBrk="1" hangingPunct="1">
              <a:buFont typeface="Wingdings" charset="2"/>
              <a:buNone/>
            </a:pPr>
            <a:r>
              <a:rPr lang="en-US" altLang="zh-CN" sz="2400" dirty="0">
                <a:latin typeface="Courier New" pitchFamily="49" charset="0"/>
                <a:ea typeface="宋体" charset="-122"/>
                <a:cs typeface="Courier New" pitchFamily="49" charset="0"/>
              </a:rPr>
              <a:t>reg1 &lt;- function(Y,X){</a:t>
            </a:r>
          </a:p>
          <a:p>
            <a:pPr lvl="3" eaLnBrk="1" hangingPunct="1">
              <a:buFont typeface="Wingdings" charset="2"/>
              <a:buNone/>
            </a:pPr>
            <a:r>
              <a:rPr lang="en-US" altLang="zh-CN" sz="2400" dirty="0">
                <a:latin typeface="Courier New" pitchFamily="49" charset="0"/>
                <a:ea typeface="宋体" charset="-122"/>
                <a:cs typeface="Courier New" pitchFamily="49" charset="0"/>
              </a:rPr>
              <a:t>  statements</a:t>
            </a:r>
          </a:p>
          <a:p>
            <a:pPr lvl="3" eaLnBrk="1" hangingPunct="1">
              <a:buFont typeface="Wingdings" charset="2"/>
              <a:buNone/>
            </a:pPr>
            <a:r>
              <a:rPr lang="en-US" altLang="zh-CN" sz="2400" dirty="0">
                <a:latin typeface="Courier New" pitchFamily="49" charset="0"/>
                <a:ea typeface="宋体" charset="-122"/>
                <a:cs typeface="Courier New" pitchFamily="49" charset="0"/>
              </a:rPr>
              <a:t>  return(result)</a:t>
            </a:r>
          </a:p>
          <a:p>
            <a:pPr lvl="3" eaLnBrk="1" hangingPunct="1">
              <a:buFont typeface="Wingdings" charset="2"/>
              <a:buNone/>
            </a:pPr>
            <a:r>
              <a:rPr lang="en-US" altLang="zh-CN" sz="2400" dirty="0">
                <a:latin typeface="Courier New" pitchFamily="49" charset="0"/>
                <a:ea typeface="宋体" charset="-122"/>
                <a:cs typeface="Courier New" pitchFamily="49" charset="0"/>
              </a:rPr>
              <a:t>}</a:t>
            </a:r>
          </a:p>
          <a:p>
            <a:pPr lvl="3" eaLnBrk="1" hangingPunct="1">
              <a:buFont typeface="Wingdings" charset="2"/>
              <a:buNone/>
            </a:pPr>
            <a:endParaRPr lang="en-US" altLang="zh-CN" sz="2100" dirty="0">
              <a:latin typeface="Courier New" charset="0"/>
              <a:ea typeface="宋体" charset="-122"/>
              <a:cs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  <a:cs typeface="宋体" charset="-122"/>
              </a:rPr>
              <a:t>Don’t forget to return the result.</a:t>
            </a:r>
          </a:p>
          <a:p>
            <a:pPr eaLnBrk="1" hangingPunct="1"/>
            <a:r>
              <a:rPr lang="en-US" altLang="zh-CN" dirty="0">
                <a:ea typeface="宋体" charset="-122"/>
                <a:cs typeface="宋体" charset="-122"/>
              </a:rPr>
              <a:t>Remember the code in braces is the function.</a:t>
            </a:r>
            <a:endParaRPr lang="en-US" altLang="zh-CN" sz="2000" dirty="0">
              <a:latin typeface="Courier New" charset="0"/>
              <a:ea typeface="宋体" charset="-122"/>
              <a:cs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7006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  <a:cs typeface="宋体" charset="-122"/>
              </a:rPr>
              <a:t>Loops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67544" y="1556792"/>
            <a:ext cx="8229600" cy="4525963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sz="2600" dirty="0">
                <a:latin typeface="Arial Unicode MS" charset="0"/>
                <a:ea typeface="宋体" charset="-122"/>
                <a:cs typeface="宋体" charset="-122"/>
              </a:rPr>
              <a:t>To construct a loop use the following structure</a:t>
            </a:r>
          </a:p>
          <a:p>
            <a:pPr eaLnBrk="1" hangingPunct="1"/>
            <a:endParaRPr lang="en-US" altLang="zh-CN" sz="3200" dirty="0">
              <a:latin typeface="Courier New" charset="0"/>
              <a:ea typeface="宋体" charset="-122"/>
              <a:cs typeface="宋体" charset="-122"/>
            </a:endParaRPr>
          </a:p>
          <a:p>
            <a:pPr lvl="3" eaLnBrk="1" hangingPunct="1">
              <a:buFont typeface="Wingdings" charset="2"/>
              <a:buNone/>
            </a:pPr>
            <a:r>
              <a:rPr lang="en-US" altLang="zh-CN" sz="2400" dirty="0">
                <a:latin typeface="Courier New" pitchFamily="49" charset="0"/>
                <a:ea typeface="宋体" charset="-122"/>
                <a:cs typeface="Courier New" pitchFamily="49" charset="0"/>
              </a:rPr>
              <a:t>for(i in 1:n){</a:t>
            </a:r>
          </a:p>
          <a:p>
            <a:pPr lvl="4" eaLnBrk="1" hangingPunct="1">
              <a:buFont typeface="Wingdings" charset="2"/>
              <a:buNone/>
            </a:pPr>
            <a:r>
              <a:rPr lang="en-US" altLang="zh-CN" sz="2400" dirty="0">
                <a:latin typeface="Courier New" pitchFamily="49" charset="0"/>
                <a:ea typeface="宋体" charset="-122"/>
                <a:cs typeface="Courier New" pitchFamily="49" charset="0"/>
              </a:rPr>
              <a:t>statement</a:t>
            </a:r>
          </a:p>
          <a:p>
            <a:pPr lvl="3" eaLnBrk="1" hangingPunct="1">
              <a:buFont typeface="Wingdings" charset="2"/>
              <a:buNone/>
            </a:pPr>
            <a:r>
              <a:rPr lang="en-US" altLang="zh-CN" sz="2400" dirty="0">
                <a:latin typeface="Courier New" pitchFamily="49" charset="0"/>
                <a:ea typeface="宋体" charset="-122"/>
                <a:cs typeface="Courier New" pitchFamily="49" charset="0"/>
              </a:rPr>
              <a:t>}</a:t>
            </a:r>
          </a:p>
          <a:p>
            <a:pPr lvl="3" eaLnBrk="1" hangingPunct="1">
              <a:buFont typeface="Wingdings" charset="2"/>
              <a:buNone/>
            </a:pPr>
            <a:r>
              <a:rPr lang="en-US" altLang="zh-CN" sz="2400" dirty="0">
                <a:latin typeface="Courier New" pitchFamily="49" charset="0"/>
                <a:ea typeface="宋体" charset="-122"/>
                <a:cs typeface="Courier New" pitchFamily="49" charset="0"/>
              </a:rPr>
              <a:t>while (</a:t>
            </a:r>
            <a:r>
              <a:rPr lang="en-US" altLang="zh-CN" sz="2400" dirty="0" err="1">
                <a:latin typeface="Courier New" pitchFamily="49" charset="0"/>
                <a:ea typeface="宋体" charset="-122"/>
                <a:cs typeface="Courier New" pitchFamily="49" charset="0"/>
              </a:rPr>
              <a:t>test_expression</a:t>
            </a:r>
            <a:r>
              <a:rPr lang="en-US" altLang="zh-CN" sz="2400" dirty="0">
                <a:latin typeface="Courier New" pitchFamily="49" charset="0"/>
                <a:ea typeface="宋体" charset="-122"/>
                <a:cs typeface="Courier New" pitchFamily="49" charset="0"/>
              </a:rPr>
              <a:t>) {</a:t>
            </a:r>
          </a:p>
          <a:p>
            <a:pPr lvl="3" eaLnBrk="1" hangingPunct="1">
              <a:buFont typeface="Wingdings" charset="2"/>
              <a:buNone/>
            </a:pPr>
            <a:r>
              <a:rPr lang="en-US" altLang="zh-CN" sz="2400" dirty="0">
                <a:latin typeface="Courier New" pitchFamily="49" charset="0"/>
                <a:ea typeface="宋体" charset="-122"/>
                <a:cs typeface="Courier New" pitchFamily="49" charset="0"/>
              </a:rPr>
              <a:t>   statement</a:t>
            </a:r>
          </a:p>
          <a:p>
            <a:pPr lvl="3" eaLnBrk="1" hangingPunct="1">
              <a:buFont typeface="Wingdings" charset="2"/>
              <a:buNone/>
            </a:pPr>
            <a:r>
              <a:rPr lang="en-US" altLang="zh-CN" sz="2400" dirty="0">
                <a:latin typeface="Courier New" pitchFamily="49" charset="0"/>
                <a:ea typeface="宋体" charset="-122"/>
                <a:cs typeface="Courier New" pitchFamily="49" charset="0"/>
              </a:rPr>
              <a:t>}</a:t>
            </a:r>
          </a:p>
          <a:p>
            <a:pPr lvl="3" eaLnBrk="1" hangingPunct="1">
              <a:buFont typeface="Wingdings" charset="2"/>
              <a:buNone/>
            </a:pPr>
            <a:r>
              <a:rPr lang="en-US" altLang="zh-CN" sz="2400" dirty="0">
                <a:latin typeface="Courier New" pitchFamily="49" charset="0"/>
                <a:ea typeface="宋体" charset="-122"/>
                <a:cs typeface="Courier New" pitchFamily="49" charset="0"/>
              </a:rPr>
              <a:t>repeat {</a:t>
            </a:r>
          </a:p>
          <a:p>
            <a:pPr lvl="3" eaLnBrk="1" hangingPunct="1">
              <a:buFont typeface="Wingdings" charset="2"/>
              <a:buNone/>
            </a:pPr>
            <a:r>
              <a:rPr lang="en-US" altLang="zh-CN" sz="2400" dirty="0">
                <a:latin typeface="Courier New" pitchFamily="49" charset="0"/>
                <a:ea typeface="宋体" charset="-122"/>
                <a:cs typeface="Courier New" pitchFamily="49" charset="0"/>
              </a:rPr>
              <a:t>   statement</a:t>
            </a:r>
          </a:p>
          <a:p>
            <a:pPr lvl="3" eaLnBrk="1" hangingPunct="1">
              <a:buFont typeface="Wingdings" charset="2"/>
              <a:buNone/>
            </a:pPr>
            <a:r>
              <a:rPr lang="en-US" altLang="zh-CN" sz="2400" dirty="0">
                <a:latin typeface="Courier New" pitchFamily="49" charset="0"/>
                <a:ea typeface="宋体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7454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  <a:cs typeface="宋体" charset="-122"/>
              </a:rPr>
              <a:t>If…then constructs</a:t>
            </a:r>
          </a:p>
        </p:txBody>
      </p:sp>
      <p:sp>
        <p:nvSpPr>
          <p:cNvPr id="23555" name="Rectangle 8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charset="-122"/>
                <a:cs typeface="宋体" charset="-122"/>
              </a:rPr>
              <a:t>If you are interested in an if… then statement on a vector use the </a:t>
            </a:r>
            <a:r>
              <a:rPr lang="en-US" altLang="zh-CN" sz="2900" dirty="0" err="1">
                <a:latin typeface="Courier New" charset="0"/>
                <a:ea typeface="宋体" charset="-122"/>
                <a:cs typeface="宋体" charset="-122"/>
              </a:rPr>
              <a:t>ifelse</a:t>
            </a:r>
            <a:r>
              <a:rPr lang="en-US" altLang="zh-CN" sz="2900" dirty="0">
                <a:latin typeface="Courier New" charset="0"/>
                <a:ea typeface="宋体" charset="-122"/>
                <a:cs typeface="宋体" charset="-122"/>
              </a:rPr>
              <a:t>()</a:t>
            </a:r>
            <a:r>
              <a:rPr lang="en-US" altLang="zh-CN" dirty="0">
                <a:ea typeface="宋体" charset="-122"/>
                <a:cs typeface="宋体" charset="-122"/>
              </a:rPr>
              <a:t> function.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2400" dirty="0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dirty="0" err="1">
                <a:latin typeface="Courier New" pitchFamily="49" charset="0"/>
                <a:ea typeface="宋体" charset="-122"/>
                <a:cs typeface="Courier New" pitchFamily="49" charset="0"/>
              </a:rPr>
              <a:t>ifelse</a:t>
            </a:r>
            <a:r>
              <a:rPr lang="en-US" altLang="zh-CN" sz="2400" dirty="0">
                <a:latin typeface="Courier New" pitchFamily="49" charset="0"/>
                <a:ea typeface="宋体" charset="-122"/>
                <a:cs typeface="Courier New" pitchFamily="49" charset="0"/>
              </a:rPr>
              <a:t>(condition, True action, False action)</a:t>
            </a:r>
          </a:p>
          <a:p>
            <a:pPr eaLnBrk="1" hangingPunct="1">
              <a:lnSpc>
                <a:spcPct val="90000"/>
              </a:lnSpc>
            </a:pPr>
            <a:endParaRPr lang="en-US" altLang="zh-CN" sz="3400" dirty="0">
              <a:ea typeface="宋体" charset="-122"/>
              <a:cs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400" dirty="0">
                <a:ea typeface="宋体" charset="-122"/>
                <a:cs typeface="宋体" charset="-122"/>
              </a:rPr>
              <a:t>Example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zh-CN" sz="2400" dirty="0">
                <a:latin typeface="Courier New" pitchFamily="49" charset="0"/>
                <a:ea typeface="宋体" charset="-122"/>
                <a:cs typeface="Courier New" pitchFamily="49" charset="0"/>
              </a:rPr>
              <a:t>X1 &lt;- </a:t>
            </a:r>
            <a:r>
              <a:rPr lang="en-US" altLang="zh-CN" sz="2400" dirty="0" err="1">
                <a:latin typeface="Courier New" pitchFamily="49" charset="0"/>
                <a:ea typeface="宋体" charset="-122"/>
                <a:cs typeface="Courier New" pitchFamily="49" charset="0"/>
              </a:rPr>
              <a:t>rnorm</a:t>
            </a:r>
            <a:r>
              <a:rPr lang="en-US" altLang="zh-CN" sz="2400" dirty="0">
                <a:latin typeface="Courier New" pitchFamily="49" charset="0"/>
                <a:ea typeface="宋体" charset="-122"/>
                <a:cs typeface="Courier New" pitchFamily="49" charset="0"/>
              </a:rPr>
              <a:t>(15,0,1)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zh-CN" sz="2400" dirty="0">
                <a:latin typeface="Courier New" pitchFamily="49" charset="0"/>
                <a:ea typeface="宋体" charset="-122"/>
                <a:cs typeface="Courier New" pitchFamily="49" charset="0"/>
              </a:rPr>
              <a:t>X2 &lt;- </a:t>
            </a:r>
            <a:r>
              <a:rPr lang="en-US" altLang="zh-CN" sz="2400" dirty="0" err="1">
                <a:latin typeface="Courier New" pitchFamily="49" charset="0"/>
                <a:ea typeface="宋体" charset="-122"/>
                <a:cs typeface="Courier New" pitchFamily="49" charset="0"/>
              </a:rPr>
              <a:t>ifelse</a:t>
            </a:r>
            <a:r>
              <a:rPr lang="en-US" altLang="zh-CN" sz="2400" dirty="0">
                <a:latin typeface="Courier New" pitchFamily="49" charset="0"/>
                <a:ea typeface="宋体" charset="-122"/>
                <a:cs typeface="Courier New" pitchFamily="49" charset="0"/>
              </a:rPr>
              <a:t>(X1&lt;.5,1,0)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zh-CN" sz="2400" dirty="0" err="1">
                <a:latin typeface="Courier New" pitchFamily="49" charset="0"/>
                <a:ea typeface="宋体" charset="-122"/>
                <a:cs typeface="Courier New" pitchFamily="49" charset="0"/>
              </a:rPr>
              <a:t>cbind</a:t>
            </a:r>
            <a:r>
              <a:rPr lang="en-US" altLang="zh-CN" sz="2400" dirty="0">
                <a:latin typeface="Courier New" pitchFamily="49" charset="0"/>
                <a:ea typeface="宋体" charset="-122"/>
                <a:cs typeface="Courier New" pitchFamily="49" charset="0"/>
              </a:rPr>
              <a:t>(X1,X2)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100" dirty="0">
              <a:latin typeface="Courier New" charset="0"/>
              <a:ea typeface="宋体" charset="-122"/>
              <a:cs typeface="宋体" charset="-122"/>
            </a:endParaRPr>
          </a:p>
          <a:p>
            <a:pPr marL="344487" lvl="1" indent="0" eaLnBrk="1" hangingPunct="1">
              <a:lnSpc>
                <a:spcPct val="90000"/>
              </a:lnSpc>
              <a:buNone/>
            </a:pPr>
            <a:endParaRPr lang="en-US" altLang="zh-CN" sz="3000" dirty="0"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4851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  <a:cs typeface="宋体" charset="-122"/>
              </a:rPr>
              <a:t>If…then constructs</a:t>
            </a:r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  <a:noFill/>
        </p:spPr>
        <p:txBody>
          <a:bodyPr/>
          <a:lstStyle/>
          <a:p>
            <a:pPr eaLnBrk="1" hangingPunct="1"/>
            <a:r>
              <a:rPr lang="en-US" altLang="zh-CN" sz="3600" dirty="0">
                <a:ea typeface="宋体" charset="-122"/>
                <a:cs typeface="宋体" charset="-122"/>
              </a:rPr>
              <a:t>If you are not interested in a vector, then use the </a:t>
            </a:r>
            <a:r>
              <a:rPr lang="en-US" altLang="zh-CN" sz="2900" dirty="0">
                <a:latin typeface="Courier New" charset="0"/>
                <a:ea typeface="宋体" charset="-122"/>
                <a:cs typeface="宋体" charset="-122"/>
              </a:rPr>
              <a:t>if{}else{}</a:t>
            </a:r>
            <a:r>
              <a:rPr lang="en-US" altLang="zh-CN" sz="3600" dirty="0">
                <a:ea typeface="宋体" charset="-122"/>
                <a:cs typeface="宋体" charset="-122"/>
              </a:rPr>
              <a:t> construct.</a:t>
            </a:r>
          </a:p>
          <a:p>
            <a:pPr marL="400050" lvl="1" indent="0">
              <a:buNone/>
            </a:pPr>
            <a:r>
              <a:rPr lang="en-US" altLang="zh-CN" sz="2400" dirty="0">
                <a:latin typeface="Courier New" pitchFamily="49" charset="0"/>
                <a:ea typeface="宋体" charset="-122"/>
                <a:cs typeface="Courier New" pitchFamily="49" charset="0"/>
              </a:rPr>
              <a:t>if (</a:t>
            </a:r>
            <a:r>
              <a:rPr lang="en-US" altLang="zh-CN" sz="2400" dirty="0" err="1">
                <a:latin typeface="Courier New" pitchFamily="49" charset="0"/>
                <a:ea typeface="宋体" charset="-122"/>
                <a:cs typeface="Courier New" pitchFamily="49" charset="0"/>
              </a:rPr>
              <a:t>test_expression</a:t>
            </a:r>
            <a:r>
              <a:rPr lang="en-US" altLang="zh-CN" sz="2400" dirty="0">
                <a:latin typeface="Courier New" pitchFamily="49" charset="0"/>
                <a:ea typeface="宋体" charset="-122"/>
                <a:cs typeface="Courier New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en-US" altLang="zh-CN" sz="2400" dirty="0">
                <a:latin typeface="Courier New" pitchFamily="49" charset="0"/>
                <a:ea typeface="宋体" charset="-122"/>
                <a:cs typeface="Courier New" pitchFamily="49" charset="0"/>
              </a:rPr>
              <a:t>  statement</a:t>
            </a:r>
          </a:p>
          <a:p>
            <a:pPr marL="400050" lvl="1" indent="0">
              <a:buNone/>
            </a:pPr>
            <a:r>
              <a:rPr lang="en-US" altLang="zh-CN" sz="2400" dirty="0">
                <a:latin typeface="Courier New" pitchFamily="49" charset="0"/>
                <a:ea typeface="宋体" charset="-122"/>
                <a:cs typeface="Courier New" pitchFamily="49" charset="0"/>
              </a:rPr>
              <a:t>} else {</a:t>
            </a:r>
          </a:p>
          <a:p>
            <a:pPr marL="400050" lvl="1" indent="0">
              <a:buNone/>
            </a:pPr>
            <a:r>
              <a:rPr lang="en-US" altLang="zh-CN" sz="2400" dirty="0">
                <a:latin typeface="Courier New" pitchFamily="49" charset="0"/>
                <a:ea typeface="宋体" charset="-122"/>
                <a:cs typeface="Courier New" pitchFamily="49" charset="0"/>
              </a:rPr>
              <a:t>  statement</a:t>
            </a:r>
          </a:p>
          <a:p>
            <a:pPr marL="400050" lvl="1" indent="0">
              <a:buNone/>
            </a:pPr>
            <a:r>
              <a:rPr lang="en-US" altLang="zh-CN" sz="2400" dirty="0">
                <a:latin typeface="Courier New" pitchFamily="49" charset="0"/>
                <a:ea typeface="宋体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4829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  <a:cs typeface="宋体" charset="-122"/>
              </a:rPr>
              <a:t>Source Files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3100" dirty="0">
                <a:ea typeface="宋体" charset="-122"/>
                <a:cs typeface="宋体" charset="-122"/>
              </a:rPr>
              <a:t>Source files allows you to store all of your created functions in a single file and have all those functions available to you.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3100" dirty="0">
                <a:ea typeface="宋体" charset="-122"/>
                <a:cs typeface="宋体" charset="-122"/>
              </a:rPr>
              <a:t>To load a self created library use:</a:t>
            </a:r>
          </a:p>
          <a:p>
            <a:pPr eaLnBrk="1" hangingPunct="1">
              <a:lnSpc>
                <a:spcPct val="80000"/>
              </a:lnSpc>
            </a:pPr>
            <a:endParaRPr lang="en-US" altLang="zh-CN" sz="3100" dirty="0">
              <a:ea typeface="宋体" charset="-122"/>
              <a:cs typeface="宋体" charset="-122"/>
            </a:endParaRPr>
          </a:p>
          <a:p>
            <a:pPr algn="ctr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900" dirty="0">
                <a:latin typeface="Courier New" charset="0"/>
                <a:ea typeface="宋体" charset="-122"/>
                <a:cs typeface="宋体" charset="-122"/>
              </a:rPr>
              <a:t>source(Path)</a:t>
            </a:r>
          </a:p>
          <a:p>
            <a:pPr algn="ctr" eaLnBrk="1" hangingPunct="1">
              <a:lnSpc>
                <a:spcPct val="80000"/>
              </a:lnSpc>
              <a:buFont typeface="Wingdings" charset="2"/>
              <a:buNone/>
            </a:pPr>
            <a:endParaRPr lang="en-US" altLang="zh-CN" sz="2900" dirty="0">
              <a:latin typeface="Courier New" charset="0"/>
              <a:ea typeface="宋体" charset="-122"/>
              <a:cs typeface="宋体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3100" dirty="0">
                <a:ea typeface="宋体" charset="-122"/>
                <a:cs typeface="宋体" charset="-122"/>
              </a:rPr>
              <a:t>Don’t forget that \ in the path needs to be replaced with \\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</a:pPr>
            <a:endParaRPr lang="en-US" altLang="zh-CN" sz="1600" dirty="0">
              <a:latin typeface="Courier New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9621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  <a:cs typeface="宋体" charset="-122"/>
              </a:rPr>
              <a:t>Writing to a file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556792"/>
            <a:ext cx="8229600" cy="4525963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  <a:cs typeface="宋体" charset="-122"/>
              </a:rPr>
              <a:t>To write to a file use the </a:t>
            </a:r>
            <a:r>
              <a:rPr lang="en-US" altLang="zh-CN" sz="2500" dirty="0" err="1">
                <a:latin typeface="Courier New" charset="0"/>
                <a:ea typeface="宋体" charset="-122"/>
                <a:cs typeface="宋体" charset="-122"/>
              </a:rPr>
              <a:t>write.table</a:t>
            </a:r>
            <a:r>
              <a:rPr lang="en-US" altLang="zh-CN" sz="2500" dirty="0">
                <a:latin typeface="Courier New" charset="0"/>
                <a:ea typeface="宋体" charset="-122"/>
                <a:cs typeface="宋体" charset="-122"/>
              </a:rPr>
              <a:t>()</a:t>
            </a:r>
            <a:r>
              <a:rPr lang="en-US" altLang="zh-CN" dirty="0">
                <a:ea typeface="宋体" charset="-122"/>
                <a:cs typeface="宋体" charset="-122"/>
              </a:rPr>
              <a:t> function.</a:t>
            </a:r>
          </a:p>
          <a:p>
            <a:pPr eaLnBrk="1" hangingPunct="1"/>
            <a:endParaRPr lang="en-US" altLang="zh-CN" dirty="0">
              <a:ea typeface="宋体" charset="-122"/>
              <a:cs typeface="宋体" charset="-122"/>
            </a:endParaRPr>
          </a:p>
          <a:p>
            <a:pPr>
              <a:buNone/>
            </a:pPr>
            <a:r>
              <a:rPr lang="en-US" altLang="zh-CN" sz="2000" dirty="0" err="1">
                <a:latin typeface="Courier New" pitchFamily="49" charset="0"/>
                <a:ea typeface="宋体" charset="-122"/>
                <a:cs typeface="Courier New" pitchFamily="49" charset="0"/>
              </a:rPr>
              <a:t>write.table</a:t>
            </a:r>
            <a:r>
              <a:rPr lang="en-US" altLang="zh-CN" sz="2000" dirty="0">
                <a:latin typeface="Courier New" pitchFamily="49" charset="0"/>
                <a:ea typeface="宋体" charset="-122"/>
                <a:cs typeface="Courier New" pitchFamily="49" charset="0"/>
              </a:rPr>
              <a:t>(dataset, path, </a:t>
            </a:r>
            <a:r>
              <a:rPr lang="en-US" altLang="zh-CN" sz="2000" dirty="0" err="1">
                <a:latin typeface="Courier New" pitchFamily="49" charset="0"/>
                <a:ea typeface="宋体" charset="-122"/>
                <a:cs typeface="Courier New" pitchFamily="49" charset="0"/>
              </a:rPr>
              <a:t>sep</a:t>
            </a:r>
            <a:r>
              <a:rPr lang="en-US" altLang="zh-CN" sz="2000" dirty="0">
                <a:latin typeface="Courier New" pitchFamily="49" charset="0"/>
                <a:ea typeface="宋体" charset="-122"/>
                <a:cs typeface="Courier New" pitchFamily="49" charset="0"/>
              </a:rPr>
              <a:t>=“,”, </a:t>
            </a:r>
            <a:r>
              <a:rPr lang="en-US" altLang="zh-CN" sz="2000" dirty="0" err="1">
                <a:latin typeface="Courier New" pitchFamily="49" charset="0"/>
                <a:ea typeface="宋体" charset="-122"/>
                <a:cs typeface="Courier New" pitchFamily="49" charset="0"/>
              </a:rPr>
              <a:t>row.names</a:t>
            </a:r>
            <a:r>
              <a:rPr lang="en-US" altLang="zh-CN" sz="2000" dirty="0">
                <a:latin typeface="Courier New" pitchFamily="49" charset="0"/>
                <a:ea typeface="宋体" charset="-122"/>
                <a:cs typeface="Courier New" pitchFamily="49" charset="0"/>
              </a:rPr>
              <a:t>=FALSE, </a:t>
            </a:r>
            <a:r>
              <a:rPr lang="en-US" altLang="zh-CN" sz="2000" dirty="0" err="1">
                <a:latin typeface="Courier New" pitchFamily="49" charset="0"/>
                <a:ea typeface="宋体" charset="-122"/>
                <a:cs typeface="Courier New" pitchFamily="49" charset="0"/>
              </a:rPr>
              <a:t>col.names</a:t>
            </a:r>
            <a:r>
              <a:rPr lang="en-US" altLang="zh-CN" sz="2000">
                <a:latin typeface="Courier New" pitchFamily="49" charset="0"/>
                <a:ea typeface="宋体" charset="-122"/>
                <a:cs typeface="Courier New" pitchFamily="49" charset="0"/>
              </a:rPr>
              <a:t>=FALSE)</a:t>
            </a:r>
            <a:endParaRPr lang="en-US" altLang="zh-CN" sz="2000" dirty="0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eaLnBrk="1" hangingPunct="1">
              <a:buFont typeface="Wingdings" charset="2"/>
              <a:buNone/>
            </a:pPr>
            <a:endParaRPr lang="en-US" altLang="zh-CN" sz="2100" dirty="0">
              <a:latin typeface="Courier New" charset="0"/>
              <a:ea typeface="宋体" charset="-122"/>
              <a:cs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  <a:cs typeface="宋体" charset="-122"/>
              </a:rPr>
              <a:t>This will produce a comma separated value (</a:t>
            </a:r>
            <a:r>
              <a:rPr lang="en-US" altLang="zh-CN" dirty="0" err="1">
                <a:ea typeface="宋体" charset="-122"/>
                <a:cs typeface="宋体" charset="-122"/>
              </a:rPr>
              <a:t>csv</a:t>
            </a:r>
            <a:r>
              <a:rPr lang="en-US" altLang="zh-CN" dirty="0">
                <a:ea typeface="宋体" charset="-122"/>
                <a:cs typeface="宋体" charset="-122"/>
              </a:rPr>
              <a:t>) file.</a:t>
            </a:r>
          </a:p>
          <a:p>
            <a:pPr eaLnBrk="1" hangingPunct="1"/>
            <a:endParaRPr lang="en-US" altLang="zh-CN" dirty="0">
              <a:ea typeface="宋体" charset="-122"/>
              <a:cs typeface="宋体" charset="-122"/>
            </a:endParaRPr>
          </a:p>
          <a:p>
            <a:pPr eaLnBrk="1" hangingPunct="1">
              <a:buFont typeface="Wingdings" charset="2"/>
              <a:buNone/>
            </a:pPr>
            <a:endParaRPr lang="en-US" altLang="zh-CN" dirty="0">
              <a:ea typeface="宋体" charset="-122"/>
              <a:cs typeface="宋体" charset="-122"/>
            </a:endParaRPr>
          </a:p>
          <a:p>
            <a:pPr eaLnBrk="1" hangingPunct="1">
              <a:buFont typeface="Wingdings" charset="2"/>
              <a:buNone/>
            </a:pPr>
            <a:endParaRPr lang="en-US" altLang="zh-CN" sz="1800" dirty="0">
              <a:latin typeface="Courier New" charset="0"/>
              <a:ea typeface="宋体" charset="-122"/>
              <a:cs typeface="宋体" charset="-122"/>
            </a:endParaRPr>
          </a:p>
          <a:p>
            <a:pPr eaLnBrk="1" hangingPunct="1">
              <a:buFont typeface="Wingdings" charset="2"/>
              <a:buNone/>
            </a:pPr>
            <a:endParaRPr lang="en-US" altLang="zh-CN" sz="1800" dirty="0">
              <a:latin typeface="Courier New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595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  <a:cs typeface="宋体" charset="-122"/>
              </a:rPr>
              <a:t>Summary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  <a:cs typeface="宋体" charset="-122"/>
              </a:rPr>
              <a:t>R is programming environment with many standard programming structures already included.</a:t>
            </a:r>
          </a:p>
          <a:p>
            <a:pPr eaLnBrk="1" hangingPunct="1"/>
            <a:r>
              <a:rPr lang="en-US" altLang="zh-CN">
                <a:ea typeface="宋体" charset="-122"/>
                <a:cs typeface="宋体" charset="-122"/>
              </a:rPr>
              <a:t>Easy to create functions.</a:t>
            </a:r>
          </a:p>
          <a:p>
            <a:pPr eaLnBrk="1" hangingPunct="1"/>
            <a:r>
              <a:rPr lang="en-US" altLang="zh-CN">
                <a:ea typeface="宋体" charset="-122"/>
                <a:cs typeface="宋体" charset="-122"/>
              </a:rPr>
              <a:t>Allows users to create a library of functions.</a:t>
            </a:r>
          </a:p>
          <a:p>
            <a:pPr lvl="1" eaLnBrk="1" hangingPunct="1">
              <a:buFont typeface="Wingdings" charset="2"/>
              <a:buNone/>
            </a:pPr>
            <a:endParaRPr lang="en-US" altLang="zh-CN">
              <a:ea typeface="宋体" charset="-122"/>
              <a:cs typeface="宋体" charset="-122"/>
            </a:endParaRPr>
          </a:p>
          <a:p>
            <a:pPr lvl="1" eaLnBrk="1" hangingPunct="1">
              <a:buFont typeface="Wingdings" charset="2"/>
              <a:buNone/>
            </a:pPr>
            <a:endParaRPr lang="en-US" altLang="zh-CN"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2256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Chapter 1 R Basics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Instructor: Yanhui Guo, Ph.D.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743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Install packages </a:t>
            </a:r>
          </a:p>
          <a:p>
            <a:r>
              <a:rPr lang="en-US" altLang="zh-CN" dirty="0"/>
              <a:t>Load a package</a:t>
            </a:r>
          </a:p>
          <a:p>
            <a:r>
              <a:rPr lang="en-US" altLang="zh-CN" dirty="0"/>
              <a:t>Load a Delimited Text Data File</a:t>
            </a:r>
          </a:p>
          <a:p>
            <a:r>
              <a:rPr lang="en-US" altLang="zh-CN" dirty="0"/>
              <a:t>Load Data from an Excel File</a:t>
            </a:r>
          </a:p>
          <a:p>
            <a:r>
              <a:rPr lang="en-US" altLang="zh-CN" dirty="0"/>
              <a:t>Load Data from an SPSS 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437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 Installing a Package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</a:p>
          <a:p>
            <a:pPr lvl="1"/>
            <a:r>
              <a:rPr lang="en-US" altLang="zh-CN" dirty="0"/>
              <a:t>Install a package from CRAN.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943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  <a:cs typeface="宋体" charset="-122"/>
              </a:rPr>
              <a:t>What is R?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600">
                <a:ea typeface="宋体" charset="-122"/>
                <a:cs typeface="宋体" charset="-122"/>
              </a:rPr>
              <a:t>The R statistical programming language is a free open source package based on the S language developed by Bell Labs.  </a:t>
            </a:r>
          </a:p>
          <a:p>
            <a:pPr eaLnBrk="1" hangingPunct="1"/>
            <a:r>
              <a:rPr lang="en-US" altLang="zh-CN" sz="2600">
                <a:ea typeface="宋体" charset="-122"/>
                <a:cs typeface="宋体" charset="-122"/>
              </a:rPr>
              <a:t>The language is very powerful for writing programs.</a:t>
            </a:r>
          </a:p>
          <a:p>
            <a:pPr eaLnBrk="1" hangingPunct="1"/>
            <a:r>
              <a:rPr lang="en-US" altLang="zh-CN" sz="2600">
                <a:ea typeface="宋体" charset="-122"/>
                <a:cs typeface="宋体" charset="-122"/>
              </a:rPr>
              <a:t>Many statistical functions are already built in.</a:t>
            </a:r>
          </a:p>
          <a:p>
            <a:pPr eaLnBrk="1" hangingPunct="1"/>
            <a:r>
              <a:rPr lang="en-US" altLang="zh-CN" sz="2600">
                <a:ea typeface="宋体" charset="-122"/>
                <a:cs typeface="宋体" charset="-122"/>
              </a:rPr>
              <a:t>Contributed packages expand the functionality to cutting edge research.</a:t>
            </a:r>
          </a:p>
          <a:p>
            <a:pPr eaLnBrk="1" hangingPunct="1"/>
            <a:r>
              <a:rPr lang="en-US" altLang="zh-CN" sz="2600">
                <a:ea typeface="宋体" charset="-122"/>
                <a:cs typeface="宋体" charset="-122"/>
              </a:rPr>
              <a:t>Since it is a programming language, generating computer code to complete tasks is required.  </a:t>
            </a:r>
          </a:p>
          <a:p>
            <a:pPr eaLnBrk="1" hangingPunct="1">
              <a:buFont typeface="Wingdings" charset="2"/>
              <a:buNone/>
            </a:pPr>
            <a:endParaRPr lang="en-US" altLang="zh-CN" sz="2600"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7862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 Installing a Package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</a:p>
          <a:p>
            <a:pPr lvl="1"/>
            <a:r>
              <a:rPr lang="en-US" altLang="zh-CN" dirty="0"/>
              <a:t>Use </a:t>
            </a:r>
            <a:r>
              <a:rPr lang="en-US" altLang="zh-CN" dirty="0" err="1"/>
              <a:t>install.packages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Give it the name of the package you want to install. </a:t>
            </a:r>
          </a:p>
          <a:p>
            <a:pPr lvl="1"/>
            <a:r>
              <a:rPr lang="en-US" altLang="zh-CN" dirty="0"/>
              <a:t>Example:</a:t>
            </a:r>
          </a:p>
          <a:p>
            <a:pPr lvl="2"/>
            <a:r>
              <a:rPr lang="en-US" altLang="zh-CN" dirty="0"/>
              <a:t>To install ggplot2, run:</a:t>
            </a:r>
          </a:p>
          <a:p>
            <a:pPr marL="914400" lvl="2" indent="0">
              <a:buNone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install.packages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("ggplot2")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823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 Installing a Package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</a:p>
          <a:p>
            <a:pPr lvl="1"/>
            <a:r>
              <a:rPr lang="en-US" altLang="zh-CN" dirty="0"/>
              <a:t>To install a package, R will automatically install any other packages that the first package depends on.</a:t>
            </a:r>
          </a:p>
          <a:p>
            <a:pPr lvl="1"/>
            <a:r>
              <a:rPr lang="en-US" altLang="zh-CN" dirty="0"/>
              <a:t>CRAN is a repository of packages for R</a:t>
            </a:r>
          </a:p>
          <a:p>
            <a:pPr lvl="1"/>
            <a:r>
              <a:rPr lang="en-US" altLang="zh-CN" dirty="0"/>
              <a:t>It’s the default repository system used by R.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971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 Loading a Package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</a:p>
          <a:p>
            <a:pPr lvl="1"/>
            <a:r>
              <a:rPr lang="en-US" altLang="zh-CN" dirty="0"/>
              <a:t>Load an installed package.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7226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 Loading a Package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Solution:</a:t>
            </a:r>
          </a:p>
          <a:p>
            <a:pPr lvl="1"/>
            <a:r>
              <a:rPr lang="en-US" altLang="zh-CN" dirty="0"/>
              <a:t>Use library()  </a:t>
            </a:r>
          </a:p>
          <a:p>
            <a:pPr lvl="1"/>
            <a:r>
              <a:rPr lang="en-US" altLang="zh-CN" dirty="0"/>
              <a:t>Give it the name of the package you want to install. </a:t>
            </a:r>
          </a:p>
          <a:p>
            <a:pPr lvl="1"/>
            <a:r>
              <a:rPr lang="en-US" altLang="zh-CN" dirty="0"/>
              <a:t>The package must already be installed on the computer.</a:t>
            </a:r>
          </a:p>
          <a:p>
            <a:pPr lvl="1"/>
            <a:r>
              <a:rPr lang="en-US" altLang="zh-CN" dirty="0"/>
              <a:t>Example</a:t>
            </a:r>
          </a:p>
          <a:p>
            <a:pPr lvl="2"/>
            <a:r>
              <a:rPr lang="en-US" altLang="zh-CN" dirty="0"/>
              <a:t>To load ggplot2, run:</a:t>
            </a:r>
          </a:p>
          <a:p>
            <a:pPr marL="914400" lvl="2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library(ggplot2)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907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 Loading a Package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Discussion</a:t>
            </a:r>
          </a:p>
          <a:p>
            <a:pPr lvl="1"/>
            <a:r>
              <a:rPr lang="en-US" altLang="zh-CN" dirty="0"/>
              <a:t>Require loading a package before running the code for the graphing capabilities and example data sets</a:t>
            </a:r>
          </a:p>
          <a:p>
            <a:pPr lvl="1"/>
            <a:r>
              <a:rPr lang="en-US" altLang="zh-CN" dirty="0"/>
              <a:t>Package/library</a:t>
            </a:r>
          </a:p>
          <a:p>
            <a:pPr lvl="1"/>
            <a:r>
              <a:rPr lang="en-US" altLang="zh-CN" dirty="0"/>
              <a:t>use the library() function to load a package, a package is not a library</a:t>
            </a:r>
          </a:p>
          <a:p>
            <a:pPr lvl="1"/>
            <a:r>
              <a:rPr lang="en-US" altLang="zh-CN" dirty="0"/>
              <a:t>A library is a directory that contains a set of packages. </a:t>
            </a:r>
          </a:p>
          <a:p>
            <a:pPr lvl="1"/>
            <a:r>
              <a:rPr lang="en-US" altLang="zh-CN" dirty="0"/>
              <a:t>Package includes functions, data and belongs to one library.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5028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1.3. Loading a Delimited Text Data 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</a:p>
          <a:p>
            <a:pPr lvl="1"/>
            <a:r>
              <a:rPr lang="en-US" altLang="zh-CN" dirty="0"/>
              <a:t>Load data from a delimited text file.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5984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1.3. Loading a Delimited Text Data 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</a:p>
          <a:p>
            <a:pPr lvl="1"/>
            <a:r>
              <a:rPr lang="en-US" altLang="zh-CN" dirty="0"/>
              <a:t>most common way to read in a file is to use comma-separated values (CSV) data:</a:t>
            </a:r>
          </a:p>
          <a:p>
            <a:pPr lvl="1"/>
            <a:r>
              <a:rPr lang="en-US" altLang="zh-CN" dirty="0"/>
              <a:t>Example: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data &lt;-read.csv("datafile.csv")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602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1.3. Loading a Delimited Text Data 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Discussion</a:t>
            </a:r>
          </a:p>
          <a:p>
            <a:pPr lvl="1"/>
            <a:r>
              <a:rPr lang="en-US" altLang="zh-CN" dirty="0"/>
              <a:t>Since data files have many different formats, there are many options for loading them.</a:t>
            </a:r>
          </a:p>
          <a:p>
            <a:pPr lvl="1"/>
            <a:r>
              <a:rPr lang="en-US" altLang="zh-CN" dirty="0"/>
              <a:t>If the data file does not have headers in the first row:</a:t>
            </a:r>
          </a:p>
          <a:p>
            <a:pPr lvl="2"/>
            <a:r>
              <a:rPr lang="en-US" altLang="zh-CN" dirty="0"/>
              <a:t>data &lt;-read.csv("datafile.</a:t>
            </a:r>
            <a:r>
              <a:rPr lang="en-US" altLang="zh-CN" dirty="0" err="1"/>
              <a:t>csv</a:t>
            </a:r>
            <a:r>
              <a:rPr lang="en-US" altLang="zh-CN" dirty="0"/>
              <a:t>",header=FALSE)</a:t>
            </a:r>
          </a:p>
          <a:p>
            <a:pPr lvl="1"/>
            <a:r>
              <a:rPr lang="en-US" altLang="zh-CN" dirty="0"/>
              <a:t>The resulting data frame will have columns named  V1,  V2, and so on,</a:t>
            </a:r>
          </a:p>
          <a:p>
            <a:pPr lvl="1"/>
            <a:r>
              <a:rPr lang="en-US" altLang="zh-CN" dirty="0"/>
              <a:t>Rename them manually:</a:t>
            </a:r>
          </a:p>
          <a:p>
            <a:pPr marL="457200" lvl="1" indent="0">
              <a:buNone/>
            </a:pP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names(data) &lt;-c("Column1","Column2","Column3")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56156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1.3. Loading a Delimited Text Data 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Discussion</a:t>
            </a:r>
          </a:p>
          <a:p>
            <a:pPr lvl="1"/>
            <a:r>
              <a:rPr lang="en-US" altLang="zh-CN" sz="2400" dirty="0"/>
              <a:t>set the delimiter with </a:t>
            </a:r>
            <a:r>
              <a:rPr lang="en-US" altLang="zh-CN" sz="2400" dirty="0" err="1"/>
              <a:t>sep.</a:t>
            </a:r>
            <a:r>
              <a:rPr lang="en-US" altLang="zh-CN" sz="2400" dirty="0"/>
              <a:t> </a:t>
            </a:r>
          </a:p>
          <a:p>
            <a:pPr lvl="1"/>
            <a:r>
              <a:rPr lang="en-US" altLang="zh-CN" sz="2400" dirty="0"/>
              <a:t>If it is space-delimited, use  </a:t>
            </a:r>
            <a:r>
              <a:rPr lang="en-US" altLang="zh-CN" sz="2400" dirty="0" err="1"/>
              <a:t>sep</a:t>
            </a:r>
            <a:r>
              <a:rPr lang="en-US" altLang="zh-CN" sz="2400" dirty="0"/>
              <a:t>=" ". </a:t>
            </a:r>
          </a:p>
          <a:p>
            <a:pPr lvl="1"/>
            <a:r>
              <a:rPr lang="en-US" altLang="zh-CN" sz="2400" dirty="0"/>
              <a:t>If it is tab delimited, use \t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data &lt;-read.csv("datafile.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",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="\t")</a:t>
            </a:r>
          </a:p>
          <a:p>
            <a:pPr lvl="1"/>
            <a:r>
              <a:rPr lang="en-US" altLang="zh-CN" sz="2400" dirty="0"/>
              <a:t>strings in the data are treated as factors. </a:t>
            </a:r>
          </a:p>
          <a:p>
            <a:pPr lvl="1"/>
            <a:r>
              <a:rPr lang="en-US" altLang="zh-CN" sz="2400" dirty="0"/>
              <a:t>To differentiate this, set  </a:t>
            </a:r>
            <a:r>
              <a:rPr lang="en-US" altLang="zh-CN" sz="2400" dirty="0" err="1"/>
              <a:t>stringsAsFactors</a:t>
            </a:r>
            <a:r>
              <a:rPr lang="en-US" altLang="zh-CN" sz="2400" dirty="0"/>
              <a:t>=FALSE.</a:t>
            </a:r>
          </a:p>
          <a:p>
            <a:pPr marL="57150" indent="0"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data &lt;-read.csv("datafile.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",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stringsAsFactors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pPr lvl="1"/>
            <a:r>
              <a:rPr lang="en-US" altLang="zh-CN" sz="2400" dirty="0"/>
              <a:t>convert them individually as factor:</a:t>
            </a:r>
          </a:p>
          <a:p>
            <a:pPr marL="514350" lvl="1" indent="0"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# Convert to factor</a:t>
            </a:r>
          </a:p>
          <a:p>
            <a:pPr marL="114300" indent="0">
              <a:buNone/>
            </a:pP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data$Sex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&lt;-factor(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data$Sex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7042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1.4. Loading Data from an Excel 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</a:p>
          <a:p>
            <a:pPr lvl="1"/>
            <a:r>
              <a:rPr lang="en-US" altLang="zh-CN" dirty="0"/>
              <a:t>load data from an Excel 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441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  <a:cs typeface="宋体" charset="-122"/>
              </a:rPr>
              <a:t>Getting Started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charset="-122"/>
                <a:cs typeface="宋体" charset="-122"/>
              </a:rPr>
              <a:t>Where to get R?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charset="-122"/>
                <a:cs typeface="宋体" charset="-122"/>
              </a:rPr>
              <a:t>Go to </a:t>
            </a:r>
            <a:r>
              <a:rPr lang="en-US" altLang="zh-CN" dirty="0">
                <a:ea typeface="宋体" charset="-122"/>
                <a:cs typeface="宋体" charset="-122"/>
                <a:hlinkClick r:id="rId2" tooltip="R project website"/>
              </a:rPr>
              <a:t>www.r-project.org</a:t>
            </a:r>
            <a:endParaRPr lang="en-US" altLang="zh-CN" dirty="0">
              <a:ea typeface="宋体" charset="-122"/>
              <a:cs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charset="-122"/>
                <a:cs typeface="宋体" charset="-122"/>
              </a:rPr>
              <a:t>Downloads: CRAN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charset="-122"/>
                <a:cs typeface="宋体" charset="-122"/>
              </a:rPr>
              <a:t>Set your Mirror: Anyone in the USA is fine.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charset="-122"/>
                <a:cs typeface="宋体" charset="-122"/>
              </a:rPr>
              <a:t>Select Download R for Windows.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charset="-122"/>
                <a:cs typeface="宋体" charset="-122"/>
              </a:rPr>
              <a:t>Select base.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charset="-122"/>
                <a:cs typeface="宋体" charset="-122"/>
              </a:rPr>
              <a:t>Select </a:t>
            </a:r>
            <a:r>
              <a:rPr lang="en-US" altLang="zh-CN" dirty="0">
                <a:ea typeface="宋体" charset="-122"/>
                <a:cs typeface="宋体" charset="-122"/>
                <a:hlinkClick r:id="rId3"/>
              </a:rPr>
              <a:t>R 3.4.3 for Windows</a:t>
            </a:r>
            <a:r>
              <a:rPr lang="en-US" altLang="zh-CN" dirty="0">
                <a:ea typeface="宋体" charset="-122"/>
                <a:cs typeface="宋体" charset="-122"/>
              </a:rPr>
              <a:t> 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charset="-122"/>
                <a:cs typeface="宋体" charset="-122"/>
              </a:rPr>
              <a:t>The others are if you are a developer and wish to change the source code.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55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1.4. Loading Data from an Excel 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Solution</a:t>
            </a:r>
          </a:p>
          <a:p>
            <a:pPr lvl="1"/>
            <a:r>
              <a:rPr lang="en-US" altLang="zh-CN" dirty="0" err="1"/>
              <a:t>xlsx</a:t>
            </a:r>
            <a:r>
              <a:rPr lang="en-US" altLang="zh-CN" dirty="0"/>
              <a:t> package has the function read.xlsx() for reading Excel files.</a:t>
            </a:r>
          </a:p>
          <a:p>
            <a:pPr lvl="1"/>
            <a:r>
              <a:rPr lang="en-US" altLang="zh-CN" dirty="0"/>
              <a:t>Read the first sheet of an Excel spreadsheet:</a:t>
            </a:r>
          </a:p>
          <a:p>
            <a:pPr marL="914400" lvl="2" indent="0">
              <a:buNone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install.packages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xlsx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914400" lvl="2" indent="0"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xlsx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data &lt;-read.xlsx("datafile.xlsx", 1)</a:t>
            </a:r>
          </a:p>
        </p:txBody>
      </p:sp>
    </p:spTree>
    <p:extLst>
      <p:ext uri="{BB962C8B-B14F-4D97-AF65-F5344CB8AC3E}">
        <p14:creationId xmlns:p14="http://schemas.microsoft.com/office/powerpoint/2010/main" val="32452260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1.4. Loading Data from an Excel 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Solution</a:t>
            </a:r>
          </a:p>
          <a:p>
            <a:pPr lvl="1"/>
            <a:r>
              <a:rPr lang="en-US" altLang="zh-CN" dirty="0"/>
              <a:t>For reading older Excel files in the .</a:t>
            </a:r>
            <a:r>
              <a:rPr lang="en-US" altLang="zh-CN" dirty="0" err="1"/>
              <a:t>xls</a:t>
            </a:r>
            <a:r>
              <a:rPr lang="en-US" altLang="zh-CN" dirty="0"/>
              <a:t> format, the </a:t>
            </a:r>
            <a:r>
              <a:rPr lang="en-US" altLang="zh-CN" dirty="0" err="1"/>
              <a:t>gdata</a:t>
            </a:r>
            <a:r>
              <a:rPr lang="en-US" altLang="zh-CN" dirty="0"/>
              <a:t> package has the function read.xls():</a:t>
            </a:r>
          </a:p>
          <a:p>
            <a:pPr marL="914400" lvl="2" indent="0">
              <a:buNone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install.packages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gdata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914400" lvl="2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gdata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data &lt;-read.xls("datafile.xls")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9735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1.4. Loading Data from an Excel 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Discussion</a:t>
            </a:r>
          </a:p>
          <a:p>
            <a:pPr lvl="1"/>
            <a:r>
              <a:rPr lang="en-US" altLang="zh-CN" dirty="0"/>
              <a:t>read.xlsx() can load from other sheets by specifying a number for </a:t>
            </a:r>
            <a:r>
              <a:rPr lang="en-US" altLang="zh-CN" dirty="0" err="1"/>
              <a:t>sheetIndex</a:t>
            </a:r>
            <a:r>
              <a:rPr lang="en-US" altLang="zh-CN" dirty="0"/>
              <a:t> or a name for </a:t>
            </a:r>
            <a:r>
              <a:rPr lang="en-US" altLang="zh-CN" dirty="0" err="1"/>
              <a:t>sheetName</a:t>
            </a:r>
            <a:r>
              <a:rPr lang="en-US" altLang="zh-CN" dirty="0"/>
              <a:t>:</a:t>
            </a:r>
          </a:p>
          <a:p>
            <a:pPr marL="5715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data &lt;-read.xlsx("datafile.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xls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",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sheetIndex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=2)</a:t>
            </a:r>
          </a:p>
          <a:p>
            <a:pPr marL="5715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data &lt;-read.xlsx("datafile.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xls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",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sheetName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="Revenues")</a:t>
            </a:r>
          </a:p>
          <a:p>
            <a:pPr lvl="1"/>
            <a:r>
              <a:rPr lang="en-US" altLang="zh-CN" dirty="0"/>
              <a:t>read.xls() can load from other sheets by specifying a number for sheet:</a:t>
            </a:r>
          </a:p>
          <a:p>
            <a:pPr marL="457200" lvl="1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data &lt;-read.xls("datafile.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xls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",sheet=2)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80078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1.4. Loading Data from an Excel 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</a:p>
          <a:p>
            <a:pPr lvl="1"/>
            <a:r>
              <a:rPr lang="en-US" altLang="zh-CN" dirty="0"/>
              <a:t>Both the </a:t>
            </a:r>
            <a:r>
              <a:rPr lang="en-US" altLang="zh-CN" dirty="0" err="1"/>
              <a:t>xlsx</a:t>
            </a:r>
            <a:r>
              <a:rPr lang="en-US" altLang="zh-CN" dirty="0"/>
              <a:t> and </a:t>
            </a:r>
            <a:r>
              <a:rPr lang="en-US" altLang="zh-CN" dirty="0" err="1"/>
              <a:t>gdata</a:t>
            </a:r>
            <a:r>
              <a:rPr lang="en-US" altLang="zh-CN" dirty="0"/>
              <a:t> packages require other software to be installed on your computer.</a:t>
            </a:r>
          </a:p>
          <a:p>
            <a:pPr lvl="1"/>
            <a:r>
              <a:rPr lang="en-US" altLang="zh-CN" dirty="0"/>
              <a:t>For </a:t>
            </a:r>
            <a:r>
              <a:rPr lang="en-US" altLang="zh-CN" dirty="0" err="1"/>
              <a:t>xlsx</a:t>
            </a:r>
            <a:r>
              <a:rPr lang="en-US" altLang="zh-CN" dirty="0"/>
              <a:t>, you need to install Java on your machine. For </a:t>
            </a:r>
            <a:r>
              <a:rPr lang="en-US" altLang="zh-CN" dirty="0" err="1"/>
              <a:t>gdata</a:t>
            </a:r>
            <a:r>
              <a:rPr lang="en-US" altLang="zh-CN" dirty="0"/>
              <a:t>, you need Perl, </a:t>
            </a:r>
          </a:p>
          <a:p>
            <a:pPr lvl="1"/>
            <a:r>
              <a:rPr lang="en-US" altLang="zh-CN" dirty="0"/>
              <a:t>On Windows, you’ll need </a:t>
            </a:r>
            <a:r>
              <a:rPr lang="en-US" altLang="zh-CN" dirty="0" err="1"/>
              <a:t>ActiveState</a:t>
            </a:r>
            <a:r>
              <a:rPr lang="en-US" altLang="zh-CN" dirty="0"/>
              <a:t> Perl.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5609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1.5. Loading Data from an SPSS 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</a:p>
          <a:p>
            <a:pPr lvl="1"/>
            <a:r>
              <a:rPr lang="en-US" altLang="zh-CN" dirty="0"/>
              <a:t>Load data from an SPSS file.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4624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1.5. Loading Data from an SPSS 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Solution</a:t>
            </a:r>
          </a:p>
          <a:p>
            <a:pPr lvl="1"/>
            <a:r>
              <a:rPr lang="en-US" altLang="zh-CN" dirty="0"/>
              <a:t>The foreign package has the function </a:t>
            </a:r>
            <a:r>
              <a:rPr lang="en-US" altLang="zh-CN" dirty="0" err="1"/>
              <a:t>read.spss</a:t>
            </a:r>
            <a:r>
              <a:rPr lang="en-US" altLang="zh-CN" dirty="0"/>
              <a:t>() for reading SPSS files. </a:t>
            </a:r>
          </a:p>
          <a:p>
            <a:pPr lvl="1"/>
            <a:r>
              <a:rPr lang="en-US" altLang="zh-CN" dirty="0"/>
              <a:t>To load data from the first sheet of an SPSS file:</a:t>
            </a:r>
          </a:p>
          <a:p>
            <a:pPr marL="914400" lvl="2" indent="0">
              <a:buNone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install.packages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("foreign")</a:t>
            </a:r>
          </a:p>
          <a:p>
            <a:pPr marL="914400" lvl="2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library(foreign)</a:t>
            </a:r>
          </a:p>
          <a:p>
            <a:pPr marL="914400" lvl="2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data &lt;-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read.spss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datafile.sav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")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6655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1.5. Loading Data from an SPSS 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Discussion</a:t>
            </a:r>
          </a:p>
          <a:p>
            <a:pPr lvl="1"/>
            <a:r>
              <a:rPr lang="en-US" altLang="zh-CN" dirty="0"/>
              <a:t>The foreign package also includes functions to load from other formats </a:t>
            </a:r>
          </a:p>
          <a:p>
            <a:pPr lvl="1"/>
            <a:r>
              <a:rPr lang="en-US" altLang="zh-CN" dirty="0"/>
              <a:t>including:</a:t>
            </a:r>
          </a:p>
          <a:p>
            <a:pPr marL="914400" lvl="2" indent="0">
              <a:buNone/>
            </a:pPr>
            <a:r>
              <a:rPr lang="en-US" altLang="zh-CN" dirty="0" err="1"/>
              <a:t>read.octave</a:t>
            </a:r>
            <a:r>
              <a:rPr lang="en-US" altLang="zh-CN" dirty="0"/>
              <a:t>(): Octave and MATLAB</a:t>
            </a:r>
          </a:p>
          <a:p>
            <a:pPr marL="914400" lvl="2" indent="0">
              <a:buNone/>
            </a:pPr>
            <a:r>
              <a:rPr lang="en-US" altLang="zh-CN" dirty="0" err="1"/>
              <a:t>read.systat</a:t>
            </a:r>
            <a:r>
              <a:rPr lang="en-US" altLang="zh-CN" dirty="0"/>
              <a:t>(): SYSTAT</a:t>
            </a:r>
          </a:p>
          <a:p>
            <a:pPr marL="914400" lvl="2" indent="0">
              <a:buNone/>
            </a:pPr>
            <a:r>
              <a:rPr lang="en-US" altLang="zh-CN" dirty="0" err="1"/>
              <a:t>read.xport</a:t>
            </a:r>
            <a:r>
              <a:rPr lang="en-US" altLang="zh-CN" dirty="0"/>
              <a:t>(): SAS XPORT</a:t>
            </a:r>
          </a:p>
          <a:p>
            <a:pPr marL="914400" lvl="2" indent="0">
              <a:buNone/>
            </a:pPr>
            <a:r>
              <a:rPr lang="en-US" altLang="zh-CN" dirty="0" err="1"/>
              <a:t>read.dta</a:t>
            </a:r>
            <a:r>
              <a:rPr lang="en-US" altLang="zh-CN" dirty="0"/>
              <a:t>(): Stata</a:t>
            </a:r>
          </a:p>
        </p:txBody>
      </p:sp>
    </p:spTree>
    <p:extLst>
      <p:ext uri="{BB962C8B-B14F-4D97-AF65-F5344CB8AC3E}">
        <p14:creationId xmlns:p14="http://schemas.microsoft.com/office/powerpoint/2010/main" val="364799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Install packages </a:t>
            </a:r>
          </a:p>
          <a:p>
            <a:r>
              <a:rPr lang="en-US" altLang="zh-CN" dirty="0"/>
              <a:t>Load a package</a:t>
            </a:r>
          </a:p>
          <a:p>
            <a:r>
              <a:rPr lang="en-US" altLang="zh-CN" dirty="0"/>
              <a:t>Load a Delimited Text Data File</a:t>
            </a:r>
          </a:p>
          <a:p>
            <a:r>
              <a:rPr lang="en-US" altLang="zh-CN" dirty="0"/>
              <a:t>Load Data from an Excel File</a:t>
            </a:r>
          </a:p>
          <a:p>
            <a:r>
              <a:rPr lang="en-US" altLang="zh-CN" dirty="0"/>
              <a:t>Load Data from an SPSS 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721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  <a:cs typeface="宋体" charset="-122"/>
              </a:rPr>
              <a:t>Getting Started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  <a:cs typeface="宋体" charset="-122"/>
              </a:rPr>
              <a:t>The R GUI?</a:t>
            </a:r>
          </a:p>
          <a:p>
            <a:pPr eaLnBrk="1" hangingPunct="1"/>
            <a:endParaRPr lang="en-US" altLang="zh-CN">
              <a:ea typeface="宋体" charset="-122"/>
              <a:cs typeface="宋体" charset="-122"/>
            </a:endParaRPr>
          </a:p>
        </p:txBody>
      </p:sp>
      <p:pic>
        <p:nvPicPr>
          <p:cNvPr id="7172" name="Picture 4" title="R GU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00200"/>
            <a:ext cx="5799138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50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  <a:cs typeface="宋体" charset="-122"/>
              </a:rPr>
              <a:t>Getting Started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  <a:cs typeface="宋体" charset="-122"/>
              </a:rPr>
              <a:t>Opening a script.</a:t>
            </a:r>
          </a:p>
          <a:p>
            <a:pPr eaLnBrk="1" hangingPunct="1"/>
            <a:r>
              <a:rPr lang="en-US" altLang="zh-CN">
                <a:ea typeface="宋体" charset="-122"/>
                <a:cs typeface="宋体" charset="-122"/>
              </a:rPr>
              <a:t>This gives you a script window.</a:t>
            </a:r>
          </a:p>
          <a:p>
            <a:pPr eaLnBrk="1" hangingPunct="1"/>
            <a:endParaRPr lang="en-US" altLang="zh-CN">
              <a:ea typeface="宋体" charset="-122"/>
              <a:cs typeface="宋体" charset="-122"/>
            </a:endParaRPr>
          </a:p>
        </p:txBody>
      </p:sp>
      <p:pic>
        <p:nvPicPr>
          <p:cNvPr id="8196" name="Picture 6" descr="Click the File menu, then Open Script" title="Open a 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43200"/>
            <a:ext cx="227647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7" title="Script Edi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743200"/>
            <a:ext cx="49339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9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  <a:cs typeface="宋体" charset="-122"/>
              </a:rPr>
              <a:t>Getting Started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191000" cy="453072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  <a:cs typeface="宋体" charset="-122"/>
              </a:rPr>
              <a:t>Submitting a program:</a:t>
            </a:r>
          </a:p>
          <a:p>
            <a:pPr eaLnBrk="1" hangingPunct="1"/>
            <a:r>
              <a:rPr lang="en-US" altLang="zh-CN">
                <a:ea typeface="宋体" charset="-122"/>
                <a:cs typeface="宋体" charset="-122"/>
              </a:rPr>
              <a:t>Use button</a:t>
            </a:r>
          </a:p>
          <a:p>
            <a:pPr eaLnBrk="1" hangingPunct="1"/>
            <a:endParaRPr lang="en-US" altLang="zh-CN">
              <a:ea typeface="宋体" charset="-122"/>
              <a:cs typeface="宋体" charset="-122"/>
            </a:endParaRPr>
          </a:p>
          <a:p>
            <a:pPr eaLnBrk="1" hangingPunct="1"/>
            <a:r>
              <a:rPr lang="en-US" altLang="zh-CN">
                <a:ea typeface="宋体" charset="-122"/>
                <a:cs typeface="宋体" charset="-122"/>
              </a:rPr>
              <a:t>Right mouse click and run selection.</a:t>
            </a:r>
          </a:p>
        </p:txBody>
      </p:sp>
      <p:pic>
        <p:nvPicPr>
          <p:cNvPr id="9220" name="Picture 4" title="Submit a pro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350" y="1828800"/>
            <a:ext cx="3368675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Line 6" title="Use this button"/>
          <p:cNvSpPr>
            <a:spLocks noChangeShapeType="1"/>
          </p:cNvSpPr>
          <p:nvPr/>
        </p:nvSpPr>
        <p:spPr bwMode="auto">
          <a:xfrm flipH="1">
            <a:off x="5410200" y="13716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6324600" y="11430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charset="-122"/>
                <a:cs typeface="宋体" charset="-122"/>
              </a:rPr>
              <a:t>Submit Selection</a:t>
            </a:r>
          </a:p>
        </p:txBody>
      </p:sp>
      <p:pic>
        <p:nvPicPr>
          <p:cNvPr id="9223" name="Picture 8" descr="Use this button to submit the script" title="Submit butt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888" y="2209800"/>
            <a:ext cx="46831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640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  <a:cs typeface="宋体" charset="-122"/>
              </a:rPr>
              <a:t>Getting Started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  <a:cs typeface="宋体" charset="-122"/>
              </a:rPr>
              <a:t>Basic assignment and operations.</a:t>
            </a:r>
          </a:p>
          <a:p>
            <a:pPr eaLnBrk="1" hangingPunct="1"/>
            <a:r>
              <a:rPr lang="en-US" altLang="zh-CN">
                <a:ea typeface="宋体" charset="-122"/>
                <a:cs typeface="宋体" charset="-122"/>
              </a:rPr>
              <a:t>Arithmetic Operations:</a:t>
            </a:r>
          </a:p>
          <a:p>
            <a:pPr lvl="1" eaLnBrk="1" hangingPunct="1"/>
            <a:r>
              <a:rPr lang="en-US" altLang="zh-CN">
                <a:ea typeface="宋体" charset="-122"/>
                <a:cs typeface="宋体" charset="-122"/>
              </a:rPr>
              <a:t>+, -, *, /, ^ are the standard arithmetic operators.</a:t>
            </a:r>
          </a:p>
          <a:p>
            <a:pPr eaLnBrk="1" hangingPunct="1"/>
            <a:r>
              <a:rPr lang="en-US" altLang="zh-CN">
                <a:ea typeface="宋体" charset="-122"/>
                <a:cs typeface="宋体" charset="-122"/>
              </a:rPr>
              <a:t>Matrix Arithmetic.</a:t>
            </a:r>
          </a:p>
          <a:p>
            <a:pPr lvl="1" eaLnBrk="1" hangingPunct="1"/>
            <a:r>
              <a:rPr lang="en-US" altLang="zh-CN">
                <a:ea typeface="宋体" charset="-122"/>
                <a:cs typeface="宋体" charset="-122"/>
              </a:rPr>
              <a:t>* is element wise multiplication</a:t>
            </a:r>
          </a:p>
          <a:p>
            <a:pPr lvl="1" eaLnBrk="1" hangingPunct="1"/>
            <a:r>
              <a:rPr lang="en-US" altLang="zh-CN">
                <a:ea typeface="宋体" charset="-122"/>
                <a:cs typeface="宋体" charset="-122"/>
              </a:rPr>
              <a:t>%*% is matrix multiplication</a:t>
            </a:r>
          </a:p>
          <a:p>
            <a:pPr eaLnBrk="1" hangingPunct="1"/>
            <a:r>
              <a:rPr lang="en-US" altLang="zh-CN">
                <a:ea typeface="宋体" charset="-122"/>
                <a:cs typeface="宋体" charset="-122"/>
              </a:rPr>
              <a:t>Assignment</a:t>
            </a:r>
          </a:p>
          <a:p>
            <a:pPr lvl="1" eaLnBrk="1" hangingPunct="1"/>
            <a:r>
              <a:rPr lang="en-US" altLang="zh-CN">
                <a:ea typeface="宋体" charset="-122"/>
                <a:cs typeface="宋体" charset="-122"/>
              </a:rPr>
              <a:t>To assign a value to a variable use “&lt;-”</a:t>
            </a:r>
          </a:p>
          <a:p>
            <a:pPr lvl="1" eaLnBrk="1" hangingPunct="1">
              <a:buFont typeface="Wingdings" charset="2"/>
              <a:buNone/>
            </a:pPr>
            <a:endParaRPr lang="en-US" altLang="zh-CN"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5503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  <a:cs typeface="宋体" charset="-122"/>
              </a:rPr>
              <a:t>Getting Started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  <a:cs typeface="宋体" charset="-122"/>
              </a:rPr>
              <a:t>How to use help in R?</a:t>
            </a:r>
          </a:p>
          <a:p>
            <a:pPr lvl="1" eaLnBrk="1" hangingPunct="1"/>
            <a:r>
              <a:rPr lang="en-US" altLang="zh-CN">
                <a:ea typeface="宋体" charset="-122"/>
                <a:cs typeface="宋体" charset="-122"/>
              </a:rPr>
              <a:t>R has a very good help system built in.</a:t>
            </a:r>
          </a:p>
          <a:p>
            <a:pPr lvl="1" eaLnBrk="1" hangingPunct="1"/>
            <a:r>
              <a:rPr lang="en-US" altLang="zh-CN">
                <a:ea typeface="宋体" charset="-122"/>
                <a:cs typeface="宋体" charset="-122"/>
              </a:rPr>
              <a:t>If you know which function you want help with simply use ?_______ with the function in the blank.</a:t>
            </a:r>
          </a:p>
          <a:p>
            <a:pPr lvl="1" eaLnBrk="1" hangingPunct="1"/>
            <a:r>
              <a:rPr lang="en-US" altLang="zh-CN">
                <a:ea typeface="宋体" charset="-122"/>
                <a:cs typeface="宋体" charset="-122"/>
              </a:rPr>
              <a:t>Ex:  ?hist.</a:t>
            </a:r>
          </a:p>
          <a:p>
            <a:pPr lvl="1" eaLnBrk="1" hangingPunct="1"/>
            <a:r>
              <a:rPr lang="en-US" altLang="zh-CN">
                <a:ea typeface="宋体" charset="-122"/>
                <a:cs typeface="宋体" charset="-122"/>
              </a:rPr>
              <a:t>If you don’t know which function to use, then use help.search(“_______”).</a:t>
            </a:r>
          </a:p>
          <a:p>
            <a:pPr lvl="1" eaLnBrk="1" hangingPunct="1"/>
            <a:r>
              <a:rPr lang="en-US" altLang="zh-CN">
                <a:ea typeface="宋体" charset="-122"/>
                <a:cs typeface="宋体" charset="-122"/>
              </a:rPr>
              <a:t>Ex:  help.search(“histogram”).</a:t>
            </a:r>
          </a:p>
        </p:txBody>
      </p:sp>
    </p:spTree>
    <p:extLst>
      <p:ext uri="{BB962C8B-B14F-4D97-AF65-F5344CB8AC3E}">
        <p14:creationId xmlns:p14="http://schemas.microsoft.com/office/powerpoint/2010/main" val="1327191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1661</Words>
  <Application>Microsoft Office PowerPoint</Application>
  <PresentationFormat>On-screen Show (4:3)</PresentationFormat>
  <Paragraphs>309</Paragraphs>
  <Slides>47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 Unicode MS</vt:lpstr>
      <vt:lpstr>宋体</vt:lpstr>
      <vt:lpstr>Arial</vt:lpstr>
      <vt:lpstr>Calibri</vt:lpstr>
      <vt:lpstr>Courier New</vt:lpstr>
      <vt:lpstr>Wingdings</vt:lpstr>
      <vt:lpstr>Office 主题</vt:lpstr>
      <vt:lpstr>Equation</vt:lpstr>
      <vt:lpstr>Chapter 0: Introduction to Programming in R</vt:lpstr>
      <vt:lpstr>Outlines</vt:lpstr>
      <vt:lpstr>What is R?</vt:lpstr>
      <vt:lpstr>Getting Started</vt:lpstr>
      <vt:lpstr>Getting Started</vt:lpstr>
      <vt:lpstr>Getting Started</vt:lpstr>
      <vt:lpstr>Getting Started</vt:lpstr>
      <vt:lpstr>Getting Started</vt:lpstr>
      <vt:lpstr>Getting Started</vt:lpstr>
      <vt:lpstr>Importing Data</vt:lpstr>
      <vt:lpstr>Working with data</vt:lpstr>
      <vt:lpstr>Working with data</vt:lpstr>
      <vt:lpstr>Creating a Vector</vt:lpstr>
      <vt:lpstr>Determining the Size of a Vector</vt:lpstr>
      <vt:lpstr>Creating a Vector of Repeated Values</vt:lpstr>
      <vt:lpstr>Creating a Matrix from Vectors</vt:lpstr>
      <vt:lpstr>Create a data frame</vt:lpstr>
      <vt:lpstr>Random Number Generation</vt:lpstr>
      <vt:lpstr>Random Number Generation</vt:lpstr>
      <vt:lpstr>Create a Function</vt:lpstr>
      <vt:lpstr>Loops</vt:lpstr>
      <vt:lpstr>If…then constructs</vt:lpstr>
      <vt:lpstr>If…then constructs</vt:lpstr>
      <vt:lpstr>Source Files</vt:lpstr>
      <vt:lpstr>Writing to a file</vt:lpstr>
      <vt:lpstr>Summary</vt:lpstr>
      <vt:lpstr>Chapter 1 R Basics</vt:lpstr>
      <vt:lpstr>Outlines</vt:lpstr>
      <vt:lpstr>1.1. Installing a Package</vt:lpstr>
      <vt:lpstr>1.1. Installing a Package</vt:lpstr>
      <vt:lpstr>1.1. Installing a Package</vt:lpstr>
      <vt:lpstr>1.2. Loading a Package</vt:lpstr>
      <vt:lpstr>1.2. Loading a Package</vt:lpstr>
      <vt:lpstr>1.2. Loading a Package</vt:lpstr>
      <vt:lpstr>1.3. Loading a Delimited Text Data File</vt:lpstr>
      <vt:lpstr>1.3. Loading a Delimited Text Data File</vt:lpstr>
      <vt:lpstr>1.3. Loading a Delimited Text Data File</vt:lpstr>
      <vt:lpstr>1.3. Loading a Delimited Text Data File</vt:lpstr>
      <vt:lpstr>1.4. Loading Data from an Excel File</vt:lpstr>
      <vt:lpstr>1.4. Loading Data from an Excel File</vt:lpstr>
      <vt:lpstr>1.4. Loading Data from an Excel File</vt:lpstr>
      <vt:lpstr>1.4. Loading Data from an Excel File</vt:lpstr>
      <vt:lpstr>1.4. Loading Data from an Excel File</vt:lpstr>
      <vt:lpstr>1.5. Loading Data from an SPSS File</vt:lpstr>
      <vt:lpstr>1.5. Loading Data from an SPSS File</vt:lpstr>
      <vt:lpstr>1.5. Loading Data from an SPSS File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R Basics</dc:title>
  <dc:creator>Yanhui Guo</dc:creator>
  <cp:lastModifiedBy>Guo, Yanhui</cp:lastModifiedBy>
  <cp:revision>40</cp:revision>
  <dcterms:created xsi:type="dcterms:W3CDTF">2016-01-01T18:56:04Z</dcterms:created>
  <dcterms:modified xsi:type="dcterms:W3CDTF">2020-01-21T21:01:44Z</dcterms:modified>
</cp:coreProperties>
</file>