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65"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13" r:id="rId21"/>
    <p:sldId id="341" r:id="rId22"/>
    <p:sldId id="342" r:id="rId23"/>
    <p:sldId id="343" r:id="rId24"/>
    <p:sldId id="344" r:id="rId25"/>
    <p:sldId id="346" r:id="rId26"/>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60" autoAdjust="0"/>
    <p:restoredTop sz="96256" autoAdjust="0"/>
  </p:normalViewPr>
  <p:slideViewPr>
    <p:cSldViewPr>
      <p:cViewPr varScale="1">
        <p:scale>
          <a:sx n="111" d="100"/>
          <a:sy n="111" d="100"/>
        </p:scale>
        <p:origin x="11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0BEA5509-2135-46C7-BE14-C988FBD8D6C3}" type="slidenum">
              <a:rPr lang="en-US" altLang="en-US"/>
              <a:pPr>
                <a:defRPr/>
              </a:pPr>
              <a:t>‹#›</a:t>
            </a:fld>
            <a:endParaRPr lang="en-US" altLang="en-US"/>
          </a:p>
        </p:txBody>
      </p:sp>
    </p:spTree>
    <p:extLst>
      <p:ext uri="{BB962C8B-B14F-4D97-AF65-F5344CB8AC3E}">
        <p14:creationId xmlns:p14="http://schemas.microsoft.com/office/powerpoint/2010/main" val="3489366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62C2109-9B00-42D2-A506-8E6A067A936D}" type="slidenum">
              <a:rPr lang="en-US" altLang="en-US"/>
              <a:pPr>
                <a:defRPr/>
              </a:pPr>
              <a:t>‹#›</a:t>
            </a:fld>
            <a:endParaRPr lang="en-US" altLang="en-US"/>
          </a:p>
        </p:txBody>
      </p:sp>
    </p:spTree>
    <p:extLst>
      <p:ext uri="{BB962C8B-B14F-4D97-AF65-F5344CB8AC3E}">
        <p14:creationId xmlns:p14="http://schemas.microsoft.com/office/powerpoint/2010/main" val="95614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BDA686-6AA9-4DC8-9A7B-49FB6939C051}" type="slidenum">
              <a:rPr lang="en-US" altLang="en-US" smtClean="0"/>
              <a:pPr/>
              <a:t>4</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5488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AE3F68-BF7D-4014-9367-E9DF06F791B3}" type="slidenum">
              <a:rPr lang="en-US" altLang="en-US" smtClean="0"/>
              <a:pPr>
                <a:spcBef>
                  <a:spcPct val="0"/>
                </a:spcBef>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25310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B2B2B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2667000" y="3962400"/>
            <a:ext cx="5826125"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9" descr="afg_040413_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48063"/>
            <a:ext cx="236220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Rectangle 2"/>
          <p:cNvSpPr>
            <a:spLocks noGrp="1" noChangeArrowheads="1"/>
          </p:cNvSpPr>
          <p:nvPr>
            <p:ph type="ctrTitle"/>
          </p:nvPr>
        </p:nvSpPr>
        <p:spPr>
          <a:xfrm>
            <a:off x="914400" y="1524000"/>
            <a:ext cx="7623175" cy="1752600"/>
          </a:xfrm>
        </p:spPr>
        <p:txBody>
          <a:bodyPr/>
          <a:lstStyle>
            <a:lvl1pPr>
              <a:defRPr sz="5000" b="0"/>
            </a:lvl1pPr>
          </a:lstStyle>
          <a:p>
            <a:r>
              <a:rPr lang="en-US" altLang="en-US"/>
              <a:t>Click to edit Master title style</a:t>
            </a:r>
          </a:p>
        </p:txBody>
      </p:sp>
      <p:sp>
        <p:nvSpPr>
          <p:cNvPr id="39939" name="Rectangle 3"/>
          <p:cNvSpPr>
            <a:spLocks noGrp="1" noChangeArrowheads="1"/>
          </p:cNvSpPr>
          <p:nvPr>
            <p:ph type="subTitle" idx="1"/>
          </p:nvPr>
        </p:nvSpPr>
        <p:spPr>
          <a:xfrm>
            <a:off x="2667000" y="3962400"/>
            <a:ext cx="5867400" cy="1752600"/>
          </a:xfrm>
        </p:spPr>
        <p:txBody>
          <a:bodyPr/>
          <a:lstStyle>
            <a:lvl1pPr marL="0" indent="0">
              <a:buFont typeface="Wingdings" pitchFamily="2" charset="2"/>
              <a:buNone/>
              <a:defRPr sz="2800"/>
            </a:lvl1pPr>
          </a:lstStyle>
          <a:p>
            <a:r>
              <a:rPr lang="en-US" altLang="en-US"/>
              <a:t>Click to edit Master subtitle style</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45B7C6BE-8A56-46F0-A3FE-9B23B4666F88}" type="slidenum">
              <a:rPr lang="en-US" altLang="en-US"/>
              <a:pPr>
                <a:defRPr/>
              </a:pPr>
              <a:t>‹#›</a:t>
            </a:fld>
            <a:endParaRPr lang="en-US" altLang="en-US"/>
          </a:p>
        </p:txBody>
      </p:sp>
    </p:spTree>
    <p:extLst>
      <p:ext uri="{BB962C8B-B14F-4D97-AF65-F5344CB8AC3E}">
        <p14:creationId xmlns:p14="http://schemas.microsoft.com/office/powerpoint/2010/main" val="162981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9F9E37-934F-4167-9B81-E33BF7B5C52B}" type="slidenum">
              <a:rPr lang="en-US" altLang="en-US"/>
              <a:pPr>
                <a:defRPr/>
              </a:pPr>
              <a:t>‹#›</a:t>
            </a:fld>
            <a:endParaRPr lang="en-US" altLang="en-US"/>
          </a:p>
        </p:txBody>
      </p:sp>
    </p:spTree>
    <p:extLst>
      <p:ext uri="{BB962C8B-B14F-4D97-AF65-F5344CB8AC3E}">
        <p14:creationId xmlns:p14="http://schemas.microsoft.com/office/powerpoint/2010/main" val="112394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FE06044-810F-4A66-A3DD-761EA0EDC8B6}" type="slidenum">
              <a:rPr lang="en-US" altLang="en-US"/>
              <a:pPr>
                <a:defRPr/>
              </a:pPr>
              <a:t>‹#›</a:t>
            </a:fld>
            <a:endParaRPr lang="en-US" altLang="en-US"/>
          </a:p>
        </p:txBody>
      </p:sp>
    </p:spTree>
    <p:extLst>
      <p:ext uri="{BB962C8B-B14F-4D97-AF65-F5344CB8AC3E}">
        <p14:creationId xmlns:p14="http://schemas.microsoft.com/office/powerpoint/2010/main" val="57548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75C17F1-9F5F-4A76-A68B-F2DFCD1824E1}" type="slidenum">
              <a:rPr lang="en-US" altLang="en-US"/>
              <a:pPr>
                <a:defRPr/>
              </a:pPr>
              <a:t>‹#›</a:t>
            </a:fld>
            <a:endParaRPr lang="en-US" altLang="en-US"/>
          </a:p>
        </p:txBody>
      </p:sp>
    </p:spTree>
    <p:extLst>
      <p:ext uri="{BB962C8B-B14F-4D97-AF65-F5344CB8AC3E}">
        <p14:creationId xmlns:p14="http://schemas.microsoft.com/office/powerpoint/2010/main" val="31676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0E6597-94D3-43CD-80C3-7AF8C0A63049}" type="slidenum">
              <a:rPr lang="en-US" altLang="en-US"/>
              <a:pPr>
                <a:defRPr/>
              </a:pPr>
              <a:t>‹#›</a:t>
            </a:fld>
            <a:endParaRPr lang="en-US" altLang="en-US"/>
          </a:p>
        </p:txBody>
      </p:sp>
    </p:spTree>
    <p:extLst>
      <p:ext uri="{BB962C8B-B14F-4D97-AF65-F5344CB8AC3E}">
        <p14:creationId xmlns:p14="http://schemas.microsoft.com/office/powerpoint/2010/main" val="158597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60879F2-5C37-474A-ABD5-3E62DDCF3FDE}" type="slidenum">
              <a:rPr lang="en-US" altLang="en-US"/>
              <a:pPr>
                <a:defRPr/>
              </a:pPr>
              <a:t>‹#›</a:t>
            </a:fld>
            <a:endParaRPr lang="en-US" altLang="en-US"/>
          </a:p>
        </p:txBody>
      </p:sp>
    </p:spTree>
    <p:extLst>
      <p:ext uri="{BB962C8B-B14F-4D97-AF65-F5344CB8AC3E}">
        <p14:creationId xmlns:p14="http://schemas.microsoft.com/office/powerpoint/2010/main" val="70052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65A19A88-3274-4D2F-B310-199E6DC6800F}" type="slidenum">
              <a:rPr lang="en-US" altLang="en-US"/>
              <a:pPr>
                <a:defRPr/>
              </a:pPr>
              <a:t>‹#›</a:t>
            </a:fld>
            <a:endParaRPr lang="en-US" altLang="en-US"/>
          </a:p>
        </p:txBody>
      </p:sp>
    </p:spTree>
    <p:extLst>
      <p:ext uri="{BB962C8B-B14F-4D97-AF65-F5344CB8AC3E}">
        <p14:creationId xmlns:p14="http://schemas.microsoft.com/office/powerpoint/2010/main" val="250290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5F95ACF6-166C-49A1-82AD-A3208BF13272}" type="slidenum">
              <a:rPr lang="en-US" altLang="en-US"/>
              <a:pPr>
                <a:defRPr/>
              </a:pPr>
              <a:t>‹#›</a:t>
            </a:fld>
            <a:endParaRPr lang="en-US" altLang="en-US"/>
          </a:p>
        </p:txBody>
      </p:sp>
    </p:spTree>
    <p:extLst>
      <p:ext uri="{BB962C8B-B14F-4D97-AF65-F5344CB8AC3E}">
        <p14:creationId xmlns:p14="http://schemas.microsoft.com/office/powerpoint/2010/main" val="183632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6EC22D2-27B2-41A3-AFBE-B0F0AE2525F9}" type="slidenum">
              <a:rPr lang="en-US" altLang="en-US"/>
              <a:pPr>
                <a:defRPr/>
              </a:pPr>
              <a:t>‹#›</a:t>
            </a:fld>
            <a:endParaRPr lang="en-US" altLang="en-US"/>
          </a:p>
        </p:txBody>
      </p:sp>
    </p:spTree>
    <p:extLst>
      <p:ext uri="{BB962C8B-B14F-4D97-AF65-F5344CB8AC3E}">
        <p14:creationId xmlns:p14="http://schemas.microsoft.com/office/powerpoint/2010/main" val="179383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D2B7C55-58C4-4309-9A43-5B4FFB6FDA6C}" type="slidenum">
              <a:rPr lang="en-US" altLang="en-US"/>
              <a:pPr>
                <a:defRPr/>
              </a:pPr>
              <a:t>‹#›</a:t>
            </a:fld>
            <a:endParaRPr lang="en-US" altLang="en-US"/>
          </a:p>
        </p:txBody>
      </p:sp>
    </p:spTree>
    <p:extLst>
      <p:ext uri="{BB962C8B-B14F-4D97-AF65-F5344CB8AC3E}">
        <p14:creationId xmlns:p14="http://schemas.microsoft.com/office/powerpoint/2010/main" val="349388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52E4C6E-0C7F-4C08-B483-55422EBE94D9}" type="slidenum">
              <a:rPr lang="en-US" altLang="en-US"/>
              <a:pPr>
                <a:defRPr/>
              </a:pPr>
              <a:t>‹#›</a:t>
            </a:fld>
            <a:endParaRPr lang="en-US" altLang="en-US"/>
          </a:p>
        </p:txBody>
      </p:sp>
    </p:spTree>
    <p:extLst>
      <p:ext uri="{BB962C8B-B14F-4D97-AF65-F5344CB8AC3E}">
        <p14:creationId xmlns:p14="http://schemas.microsoft.com/office/powerpoint/2010/main" val="207651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389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3891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58782C84-86EC-438A-BEA7-B985A173DC23}"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B2B2B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9" descr="afg_040413_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4800" y="304800"/>
            <a:ext cx="10668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0" fontAlgn="base" hangingPunct="0">
        <a:spcBef>
          <a:spcPct val="0"/>
        </a:spcBef>
        <a:spcAft>
          <a:spcPct val="0"/>
        </a:spcAft>
        <a:defRPr sz="4200" b="1">
          <a:solidFill>
            <a:srgbClr val="000099"/>
          </a:solidFill>
          <a:latin typeface="+mj-lt"/>
          <a:ea typeface="+mj-ea"/>
          <a:cs typeface="+mj-cs"/>
        </a:defRPr>
      </a:lvl1pPr>
      <a:lvl2pPr algn="l" rtl="0" eaLnBrk="0" fontAlgn="base" hangingPunct="0">
        <a:spcBef>
          <a:spcPct val="0"/>
        </a:spcBef>
        <a:spcAft>
          <a:spcPct val="0"/>
        </a:spcAft>
        <a:defRPr sz="4200" b="1">
          <a:solidFill>
            <a:srgbClr val="000099"/>
          </a:solidFill>
          <a:latin typeface="Garamond" pitchFamily="18" charset="0"/>
        </a:defRPr>
      </a:lvl2pPr>
      <a:lvl3pPr algn="l" rtl="0" eaLnBrk="0" fontAlgn="base" hangingPunct="0">
        <a:spcBef>
          <a:spcPct val="0"/>
        </a:spcBef>
        <a:spcAft>
          <a:spcPct val="0"/>
        </a:spcAft>
        <a:defRPr sz="4200" b="1">
          <a:solidFill>
            <a:srgbClr val="000099"/>
          </a:solidFill>
          <a:latin typeface="Garamond" pitchFamily="18" charset="0"/>
        </a:defRPr>
      </a:lvl3pPr>
      <a:lvl4pPr algn="l" rtl="0" eaLnBrk="0" fontAlgn="base" hangingPunct="0">
        <a:spcBef>
          <a:spcPct val="0"/>
        </a:spcBef>
        <a:spcAft>
          <a:spcPct val="0"/>
        </a:spcAft>
        <a:defRPr sz="4200" b="1">
          <a:solidFill>
            <a:srgbClr val="000099"/>
          </a:solidFill>
          <a:latin typeface="Garamond" pitchFamily="18" charset="0"/>
        </a:defRPr>
      </a:lvl4pPr>
      <a:lvl5pPr algn="l" rtl="0" eaLnBrk="0" fontAlgn="base" hangingPunct="0">
        <a:spcBef>
          <a:spcPct val="0"/>
        </a:spcBef>
        <a:spcAft>
          <a:spcPct val="0"/>
        </a:spcAft>
        <a:defRPr sz="4200" b="1">
          <a:solidFill>
            <a:srgbClr val="000099"/>
          </a:solidFill>
          <a:latin typeface="Garamond" pitchFamily="18" charset="0"/>
        </a:defRPr>
      </a:lvl5pPr>
      <a:lvl6pPr marL="457200" algn="l" rtl="0" fontAlgn="base">
        <a:spcBef>
          <a:spcPct val="0"/>
        </a:spcBef>
        <a:spcAft>
          <a:spcPct val="0"/>
        </a:spcAft>
        <a:defRPr sz="4200" b="1">
          <a:solidFill>
            <a:srgbClr val="000099"/>
          </a:solidFill>
          <a:latin typeface="Garamond" pitchFamily="18" charset="0"/>
        </a:defRPr>
      </a:lvl6pPr>
      <a:lvl7pPr marL="914400" algn="l" rtl="0" fontAlgn="base">
        <a:spcBef>
          <a:spcPct val="0"/>
        </a:spcBef>
        <a:spcAft>
          <a:spcPct val="0"/>
        </a:spcAft>
        <a:defRPr sz="4200" b="1">
          <a:solidFill>
            <a:srgbClr val="000099"/>
          </a:solidFill>
          <a:latin typeface="Garamond" pitchFamily="18" charset="0"/>
        </a:defRPr>
      </a:lvl7pPr>
      <a:lvl8pPr marL="1371600" algn="l" rtl="0" fontAlgn="base">
        <a:spcBef>
          <a:spcPct val="0"/>
        </a:spcBef>
        <a:spcAft>
          <a:spcPct val="0"/>
        </a:spcAft>
        <a:defRPr sz="4200" b="1">
          <a:solidFill>
            <a:srgbClr val="000099"/>
          </a:solidFill>
          <a:latin typeface="Garamond" pitchFamily="18" charset="0"/>
        </a:defRPr>
      </a:lvl8pPr>
      <a:lvl9pPr marL="1828800" algn="l" rtl="0" fontAlgn="base">
        <a:spcBef>
          <a:spcPct val="0"/>
        </a:spcBef>
        <a:spcAft>
          <a:spcPct val="0"/>
        </a:spcAft>
        <a:defRPr sz="4200" b="1">
          <a:solidFill>
            <a:srgbClr val="000099"/>
          </a:solidFill>
          <a:latin typeface="Garamond" pitchFamily="18" charset="0"/>
        </a:defRPr>
      </a:lvl9pPr>
    </p:titleStyle>
    <p:body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ppnRZZ4g57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s.google.com/optim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s.google.com/optimization/lp/lp_examp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67000" y="3962400"/>
            <a:ext cx="6456363" cy="1752600"/>
          </a:xfrm>
        </p:spPr>
        <p:txBody>
          <a:bodyPr/>
          <a:lstStyle/>
          <a:p>
            <a:pPr eaLnBrk="1" hangingPunct="1"/>
            <a:r>
              <a:rPr lang="en-US" altLang="en-US" sz="2800"/>
              <a:t>OPER 623</a:t>
            </a:r>
            <a:br>
              <a:rPr lang="en-US" altLang="en-US" sz="2800"/>
            </a:br>
            <a:r>
              <a:rPr lang="en-US" altLang="en-US" sz="2800"/>
              <a:t>Heuristic Search Methods </a:t>
            </a:r>
          </a:p>
        </p:txBody>
      </p:sp>
      <p:sp>
        <p:nvSpPr>
          <p:cNvPr id="6147" name="Rectangle 3"/>
          <p:cNvSpPr>
            <a:spLocks noGrp="1" noChangeArrowheads="1"/>
          </p:cNvSpPr>
          <p:nvPr>
            <p:ph type="subTitle" idx="1"/>
          </p:nvPr>
        </p:nvSpPr>
        <p:spPr>
          <a:xfrm>
            <a:off x="685800" y="1219200"/>
            <a:ext cx="8077200" cy="1752600"/>
          </a:xfrm>
        </p:spPr>
        <p:txBody>
          <a:bodyPr/>
          <a:lstStyle/>
          <a:p>
            <a:pPr eaLnBrk="1" hangingPunct="1">
              <a:defRPr/>
            </a:pPr>
            <a:r>
              <a:rPr lang="en-US" altLang="en-US" sz="3200" dirty="0">
                <a:solidFill>
                  <a:srgbClr val="000099"/>
                </a:solidFill>
                <a:latin typeface="+mj-lt"/>
                <a:ea typeface="+mj-ea"/>
                <a:cs typeface="+mj-cs"/>
              </a:rPr>
              <a:t>Lesson 2</a:t>
            </a:r>
          </a:p>
          <a:p>
            <a:pPr eaLnBrk="1" hangingPunct="1">
              <a:defRPr/>
            </a:pPr>
            <a:r>
              <a:rPr lang="en-US" altLang="en-US" sz="3200" dirty="0">
                <a:solidFill>
                  <a:srgbClr val="000099"/>
                </a:solidFill>
                <a:latin typeface="+mj-lt"/>
                <a:ea typeface="+mj-ea"/>
                <a:cs typeface="+mj-cs"/>
              </a:rPr>
              <a:t>Introduction to Mathematical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37DDCA-0AEE-4E1F-8A9A-A1224E3E3245}"/>
              </a:ext>
            </a:extLst>
          </p:cNvPr>
          <p:cNvSpPr>
            <a:spLocks noGrp="1"/>
          </p:cNvSpPr>
          <p:nvPr>
            <p:ph type="title"/>
          </p:nvPr>
        </p:nvSpPr>
        <p:spPr/>
        <p:txBody>
          <a:bodyPr/>
          <a:lstStyle/>
          <a:p>
            <a:r>
              <a:rPr lang="en-US" dirty="0"/>
              <a:t>Objective Function</a:t>
            </a:r>
          </a:p>
        </p:txBody>
      </p:sp>
      <p:sp>
        <p:nvSpPr>
          <p:cNvPr id="4" name="TextBox 3">
            <a:extLst>
              <a:ext uri="{FF2B5EF4-FFF2-40B4-BE49-F238E27FC236}">
                <a16:creationId xmlns:a16="http://schemas.microsoft.com/office/drawing/2014/main" xmlns="" id="{AB943FA0-55E8-4373-B83A-52BB9A3DEE12}"/>
              </a:ext>
            </a:extLst>
          </p:cNvPr>
          <p:cNvSpPr txBox="1"/>
          <p:nvPr/>
        </p:nvSpPr>
        <p:spPr>
          <a:xfrm>
            <a:off x="381000" y="1219200"/>
            <a:ext cx="8534400" cy="4953000"/>
          </a:xfrm>
          <a:prstGeom prst="rect">
            <a:avLst/>
          </a:prstGeom>
        </p:spPr>
        <p:txBody>
          <a:bodyPr>
            <a:normAutofit/>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1" i="1"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The objective function is our ‘goal' for the decisions.</a:t>
            </a:r>
          </a:p>
          <a:p>
            <a:pPr lvl="1"/>
            <a:r>
              <a:rPr lang="en-US" b="0" i="0" dirty="0"/>
              <a:t>This may also be refered to as an evaluation function, value function, or merit function </a:t>
            </a:r>
          </a:p>
          <a:p>
            <a:r>
              <a:rPr lang="en-US" dirty="0"/>
              <a:t>It must be expressed as a mathematical function </a:t>
            </a:r>
            <a:r>
              <a:rPr lang="en-US" u="sng" dirty="0"/>
              <a:t>in terms of our decision variables</a:t>
            </a:r>
            <a:r>
              <a:rPr lang="en-US" dirty="0"/>
              <a:t>.</a:t>
            </a:r>
          </a:p>
          <a:p>
            <a:r>
              <a:rPr lang="en-US" dirty="0"/>
              <a:t>It must have a size preference (e.g., maximize money, minimize cost) </a:t>
            </a:r>
          </a:p>
          <a:p>
            <a:endParaRPr lang="en-US" dirty="0"/>
          </a:p>
          <a:p>
            <a:r>
              <a:rPr lang="en-US" dirty="0"/>
              <a:t>For our Lego toy store example:</a:t>
            </a:r>
          </a:p>
          <a:p>
            <a:pPr marL="0" indent="0" algn="ctr">
              <a:buNone/>
            </a:pPr>
            <a:r>
              <a:rPr lang="en-US" b="1" dirty="0"/>
              <a:t>Maximize 3 </a:t>
            </a:r>
            <a:r>
              <a:rPr lang="en-US" b="1" i="1" dirty="0"/>
              <a:t>x</a:t>
            </a:r>
            <a:r>
              <a:rPr lang="en-US" b="1" i="1" baseline="-25000" dirty="0"/>
              <a:t>1</a:t>
            </a:r>
            <a:r>
              <a:rPr lang="en-US" b="1" dirty="0"/>
              <a:t> + 2 </a:t>
            </a:r>
            <a:r>
              <a:rPr lang="en-US" b="1" i="1" dirty="0"/>
              <a:t>x</a:t>
            </a:r>
            <a:r>
              <a:rPr lang="en-US" b="1" i="1" baseline="-25000" dirty="0"/>
              <a:t>2</a:t>
            </a:r>
          </a:p>
        </p:txBody>
      </p:sp>
    </p:spTree>
    <p:extLst>
      <p:ext uri="{BB962C8B-B14F-4D97-AF65-F5344CB8AC3E}">
        <p14:creationId xmlns:p14="http://schemas.microsoft.com/office/powerpoint/2010/main" val="242880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2FB99-205F-4EF6-B4CD-2874052DB0FA}"/>
              </a:ext>
            </a:extLst>
          </p:cNvPr>
          <p:cNvSpPr>
            <a:spLocks noGrp="1"/>
          </p:cNvSpPr>
          <p:nvPr>
            <p:ph type="title"/>
          </p:nvPr>
        </p:nvSpPr>
        <p:spPr/>
        <p:txBody>
          <a:bodyPr/>
          <a:lstStyle/>
          <a:p>
            <a:r>
              <a:rPr lang="en-US" dirty="0"/>
              <a:t>Constraints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E05533CC-5C35-4E31-B1CE-59105D9B67C4}"/>
                  </a:ext>
                </a:extLst>
              </p:cNvPr>
              <p:cNvSpPr txBox="1"/>
              <p:nvPr/>
            </p:nvSpPr>
            <p:spPr>
              <a:xfrm>
                <a:off x="381000" y="1066800"/>
                <a:ext cx="8534400" cy="5257800"/>
              </a:xfrm>
              <a:prstGeom prst="rect">
                <a:avLst/>
              </a:prstGeom>
            </p:spPr>
            <p:txBody>
              <a:bodyPr>
                <a:normAutofit fontScale="92500" lnSpcReduction="10000"/>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1" i="1"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The constraints are the restrictions placed upon our decision that prevent us from achieving an infinite goal</a:t>
                </a:r>
              </a:p>
              <a:p>
                <a:r>
                  <a:rPr lang="en-US" dirty="0"/>
                  <a:t>Usually these constraints are:</a:t>
                </a:r>
              </a:p>
              <a:p>
                <a:pPr lvl="1"/>
                <a:r>
                  <a:rPr lang="en-US" b="0" dirty="0"/>
                  <a:t>Limited budgets</a:t>
                </a:r>
              </a:p>
              <a:p>
                <a:pPr lvl="1"/>
                <a:r>
                  <a:rPr lang="en-US" b="0" dirty="0"/>
                  <a:t>Time restraints</a:t>
                </a:r>
              </a:p>
              <a:p>
                <a:pPr lvl="1"/>
                <a:r>
                  <a:rPr lang="en-US" b="0" dirty="0"/>
                  <a:t>Connectivity restrictions</a:t>
                </a:r>
              </a:p>
              <a:p>
                <a:pPr lvl="1"/>
                <a:r>
                  <a:rPr lang="en-US" b="0" dirty="0"/>
                  <a:t>Physical laws</a:t>
                </a:r>
              </a:p>
              <a:p>
                <a:pPr lvl="1"/>
                <a:r>
                  <a:rPr lang="en-US" b="0" dirty="0"/>
                  <a:t>Legal laws</a:t>
                </a:r>
              </a:p>
              <a:p>
                <a:pPr lvl="1"/>
                <a:endParaRPr lang="en-US" dirty="0"/>
              </a:p>
              <a:p>
                <a:pPr algn="l"/>
                <a:r>
                  <a:rPr lang="en-US" dirty="0"/>
                  <a:t>For our Lego Toy store example:</a:t>
                </a:r>
              </a:p>
              <a:p>
                <a:pPr lvl="1"/>
                <a:r>
                  <a:rPr lang="en-US" i="0" dirty="0"/>
                  <a:t>Small Bricks Constraint: 	</a:t>
                </a:r>
                <a14:m>
                  <m:oMath xmlns:m="http://schemas.openxmlformats.org/officeDocument/2006/math">
                    <m:r>
                      <a:rPr lang="en-US" b="1" i="1" smtClean="0">
                        <a:latin typeface="Cambria Math" panose="02040503050406030204" pitchFamily="18" charset="0"/>
                      </a:rPr>
                      <m:t>𝟐</m:t>
                    </m:r>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𝟏𝟎𝟎</m:t>
                    </m:r>
                  </m:oMath>
                </a14:m>
                <a:endParaRPr lang="en-US" i="0" dirty="0"/>
              </a:p>
              <a:p>
                <a:pPr lvl="1"/>
                <a:r>
                  <a:rPr lang="en-US" i="0" dirty="0"/>
                  <a:t>Big Bricks Constraint: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𝟖𝟎</m:t>
                    </m:r>
                  </m:oMath>
                </a14:m>
                <a:endParaRPr lang="en-US" i="0" dirty="0"/>
              </a:p>
              <a:p>
                <a:pPr lvl="1"/>
                <a:r>
                  <a:rPr lang="en-US" i="0" dirty="0"/>
                  <a:t>Train Selling Constraint: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𝟒𝟎</m:t>
                    </m:r>
                  </m:oMath>
                </a14:m>
                <a:endParaRPr lang="en-US" dirty="0"/>
              </a:p>
            </p:txBody>
          </p:sp>
        </mc:Choice>
        <mc:Fallback xmlns="">
          <p:sp>
            <p:nvSpPr>
              <p:cNvPr id="3" name="TextBox 2">
                <a:extLst>
                  <a:ext uri="{FF2B5EF4-FFF2-40B4-BE49-F238E27FC236}">
                    <a16:creationId xmlns:a16="http://schemas.microsoft.com/office/drawing/2014/main" id="{E05533CC-5C35-4E31-B1CE-59105D9B67C4}"/>
                  </a:ext>
                </a:extLst>
              </p:cNvPr>
              <p:cNvSpPr txBox="1">
                <a:spLocks noRot="1" noChangeAspect="1" noMove="1" noResize="1" noEditPoints="1" noAdjustHandles="1" noChangeArrowheads="1" noChangeShapeType="1" noTextEdit="1"/>
              </p:cNvSpPr>
              <p:nvPr/>
            </p:nvSpPr>
            <p:spPr>
              <a:xfrm>
                <a:off x="381000" y="1066800"/>
                <a:ext cx="8534400" cy="5257800"/>
              </a:xfrm>
              <a:prstGeom prst="rect">
                <a:avLst/>
              </a:prstGeom>
              <a:blipFill>
                <a:blip r:embed="rId2"/>
                <a:stretch>
                  <a:fillRect l="-357" t="-1738" r="-1286"/>
                </a:stretch>
              </a:blipFill>
            </p:spPr>
            <p:txBody>
              <a:bodyPr/>
              <a:lstStyle/>
              <a:p>
                <a:r>
                  <a:rPr lang="en-US">
                    <a:noFill/>
                  </a:rPr>
                  <a:t> </a:t>
                </a:r>
              </a:p>
            </p:txBody>
          </p:sp>
        </mc:Fallback>
      </mc:AlternateContent>
    </p:spTree>
    <p:extLst>
      <p:ext uri="{BB962C8B-B14F-4D97-AF65-F5344CB8AC3E}">
        <p14:creationId xmlns:p14="http://schemas.microsoft.com/office/powerpoint/2010/main" val="138599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74830C-9812-4137-BB52-BB8D16C01231}"/>
              </a:ext>
            </a:extLst>
          </p:cNvPr>
          <p:cNvSpPr>
            <a:spLocks noGrp="1"/>
          </p:cNvSpPr>
          <p:nvPr>
            <p:ph type="title"/>
          </p:nvPr>
        </p:nvSpPr>
        <p:spPr/>
        <p:txBody>
          <a:bodyPr/>
          <a:lstStyle/>
          <a:p>
            <a:r>
              <a:rPr lang="en-US" dirty="0"/>
              <a:t>Putting it together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FDF2FF92-4385-4302-955D-CCA4B026A5A3}"/>
                  </a:ext>
                </a:extLst>
              </p:cNvPr>
              <p:cNvSpPr txBox="1"/>
              <p:nvPr/>
            </p:nvSpPr>
            <p:spPr>
              <a:xfrm>
                <a:off x="304800" y="990600"/>
                <a:ext cx="8534400" cy="5715000"/>
              </a:xfrm>
              <a:prstGeom prst="rect">
                <a:avLst/>
              </a:prstGeom>
              <a:solidFill>
                <a:schemeClr val="bg1"/>
              </a:solidFill>
            </p:spPr>
            <p:txBody>
              <a:bodyPr>
                <a:normAutofit lnSpcReduction="10000"/>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1" i="1"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The resulting mathematical model is usually represented in the following standardized form:</a:t>
                </a:r>
              </a:p>
              <a:p>
                <a:pPr lvl="1"/>
                <a:r>
                  <a:rPr lang="en-US" sz="2200" b="0" dirty="0"/>
                  <a:t>Parameters and sets</a:t>
                </a:r>
              </a:p>
              <a:p>
                <a:pPr lvl="1"/>
                <a:r>
                  <a:rPr lang="en-US" sz="2200" b="0" dirty="0"/>
                  <a:t>Decision Variables</a:t>
                </a:r>
              </a:p>
              <a:p>
                <a:pPr lvl="1"/>
                <a:r>
                  <a:rPr lang="en-US" sz="2200" b="0" dirty="0"/>
                  <a:t>Objective Function</a:t>
                </a:r>
              </a:p>
              <a:p>
                <a:pPr lvl="1"/>
                <a:r>
                  <a:rPr lang="en-US" sz="2200" b="0" dirty="0"/>
                  <a:t>Numbered Constraints</a:t>
                </a:r>
                <a:endParaRPr lang="en-US" sz="2200" b="0" i="1" baseline="-25000" dirty="0"/>
              </a:p>
              <a:p>
                <a:pPr lvl="1"/>
                <a:r>
                  <a:rPr lang="en-US" sz="2200" b="0" dirty="0"/>
                  <a:t>Explanation</a:t>
                </a:r>
              </a:p>
              <a:p>
                <a:r>
                  <a:rPr lang="en-US" dirty="0"/>
                  <a:t>For our Lego toy store example:</a:t>
                </a:r>
              </a:p>
              <a:p>
                <a:pPr marL="344487" lvl="1" indent="0">
                  <a:buNone/>
                </a:pPr>
                <a:r>
                  <a:rPr lang="en-US" sz="1900" b="0" i="1" dirty="0"/>
                  <a:t>x</a:t>
                </a:r>
                <a:r>
                  <a:rPr lang="en-US" sz="1900" b="0" i="1" baseline="-25000" dirty="0"/>
                  <a:t>1</a:t>
                </a:r>
                <a:r>
                  <a:rPr lang="en-US" sz="1900" b="0" dirty="0"/>
                  <a:t> = number of trains produced in a week.</a:t>
                </a:r>
              </a:p>
              <a:p>
                <a:pPr marL="344487" lvl="1" indent="0">
                  <a:buNone/>
                </a:pPr>
                <a:r>
                  <a:rPr lang="en-US" sz="1900" b="0" i="1" dirty="0"/>
                  <a:t>x</a:t>
                </a:r>
                <a:r>
                  <a:rPr lang="en-US" sz="1900" b="0" i="1" baseline="-25000" dirty="0"/>
                  <a:t>2</a:t>
                </a:r>
                <a:r>
                  <a:rPr lang="en-US" sz="1900" b="0" dirty="0"/>
                  <a:t> = number of cars produced in a week.</a:t>
                </a:r>
              </a:p>
              <a:p>
                <a:pPr marL="344487" lvl="1" indent="0">
                  <a:buNone/>
                </a:pPr>
                <a:r>
                  <a:rPr lang="en-US" sz="1900" b="0" dirty="0"/>
                  <a:t>	</a:t>
                </a:r>
                <a:br>
                  <a:rPr lang="en-US" sz="1900" b="0" dirty="0"/>
                </a:br>
                <a:r>
                  <a:rPr lang="en-US" sz="1900" b="0" dirty="0"/>
                  <a:t>	Maximize 3 </a:t>
                </a:r>
                <a:r>
                  <a:rPr lang="en-US" sz="1900" b="0" i="1" dirty="0"/>
                  <a:t>x</a:t>
                </a:r>
                <a:r>
                  <a:rPr lang="en-US" sz="1900" b="0" i="1" baseline="-25000" dirty="0"/>
                  <a:t>1</a:t>
                </a:r>
                <a:r>
                  <a:rPr lang="en-US" sz="1900" b="0" dirty="0"/>
                  <a:t> + 2 </a:t>
                </a:r>
                <a:r>
                  <a:rPr lang="en-US" sz="1900" b="0" i="1" dirty="0"/>
                  <a:t>x</a:t>
                </a:r>
                <a:r>
                  <a:rPr lang="en-US" sz="1900" b="0" i="1" baseline="-25000" dirty="0"/>
                  <a:t>2</a:t>
                </a:r>
              </a:p>
              <a:p>
                <a:pPr marL="344487" lvl="1" indent="0">
                  <a:buNone/>
                </a:pPr>
                <a:r>
                  <a:rPr lang="en-US" sz="1900" b="0" dirty="0"/>
                  <a:t>	Subject to:</a:t>
                </a:r>
              </a:p>
              <a:p>
                <a:pPr marL="1154112" lvl="2" indent="-457200">
                  <a:buFont typeface="+mj-lt"/>
                  <a:buAutoNum type="arabicPeriod"/>
                </a:pPr>
                <a14:m>
                  <m:oMath xmlns:m="http://schemas.openxmlformats.org/officeDocument/2006/math">
                    <m:r>
                      <a:rPr lang="en-US" sz="1900" b="0" i="1" smtClean="0">
                        <a:latin typeface="Cambria Math" panose="02040503050406030204" pitchFamily="18" charset="0"/>
                      </a:rPr>
                      <m:t>2</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≤100</m:t>
                    </m:r>
                  </m:oMath>
                </a14:m>
                <a:r>
                  <a:rPr lang="en-US" sz="1900" b="0" i="0" dirty="0"/>
                  <a:t>	Small blocks availability Constraint</a:t>
                </a:r>
              </a:p>
              <a:p>
                <a:pPr marL="1154112" lvl="2" indent="-457200">
                  <a:buFont typeface="+mj-lt"/>
                  <a:buAutoNum type="arabicPeriod"/>
                </a:pP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2</m:t>
                        </m:r>
                      </m:sub>
                    </m:sSub>
                    <m:r>
                      <a:rPr lang="en-US" sz="1900" b="0" i="1" smtClean="0">
                        <a:latin typeface="Cambria Math" panose="02040503050406030204" pitchFamily="18" charset="0"/>
                      </a:rPr>
                      <m:t>≤80</m:t>
                    </m:r>
                  </m:oMath>
                </a14:m>
                <a:r>
                  <a:rPr lang="en-US" sz="1900" b="0" i="0" dirty="0"/>
                  <a:t>		Large </a:t>
                </a:r>
                <a:r>
                  <a:rPr lang="en-US" sz="1900" dirty="0"/>
                  <a:t>blocks availability Constraint</a:t>
                </a:r>
                <a:endParaRPr lang="en-US" sz="1900" b="0" i="0" dirty="0"/>
              </a:p>
              <a:p>
                <a:pPr marL="1154112" lvl="2" indent="-457200">
                  <a:buFont typeface="+mj-lt"/>
                  <a:buAutoNum type="arabicPeriod"/>
                </a:pP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𝑥</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≤40</m:t>
                    </m:r>
                  </m:oMath>
                </a14:m>
                <a:r>
                  <a:rPr lang="en-US" sz="1900" b="0" dirty="0"/>
                  <a:t>		Maximum Train sales constraint</a:t>
                </a:r>
              </a:p>
              <a:p>
                <a:pPr marL="344487" lvl="1" indent="0">
                  <a:buNone/>
                </a:pPr>
                <a:endParaRPr lang="en-US" dirty="0"/>
              </a:p>
              <a:p>
                <a:pPr marL="344487" lvl="1" indent="0">
                  <a:buNone/>
                </a:pPr>
                <a:endParaRPr lang="en-US" dirty="0"/>
              </a:p>
              <a:p>
                <a:endParaRPr lang="en-US" dirty="0"/>
              </a:p>
            </p:txBody>
          </p:sp>
        </mc:Choice>
        <mc:Fallback xmlns="">
          <p:sp>
            <p:nvSpPr>
              <p:cNvPr id="3" name="TextBox 2">
                <a:extLst>
                  <a:ext uri="{FF2B5EF4-FFF2-40B4-BE49-F238E27FC236}">
                    <a16:creationId xmlns:a16="http://schemas.microsoft.com/office/drawing/2014/main" id="{FDF2FF92-4385-4302-955D-CCA4B026A5A3}"/>
                  </a:ext>
                </a:extLst>
              </p:cNvPr>
              <p:cNvSpPr txBox="1">
                <a:spLocks noRot="1" noChangeAspect="1" noMove="1" noResize="1" noEditPoints="1" noAdjustHandles="1" noChangeArrowheads="1" noChangeShapeType="1" noTextEdit="1"/>
              </p:cNvSpPr>
              <p:nvPr/>
            </p:nvSpPr>
            <p:spPr>
              <a:xfrm>
                <a:off x="304800" y="990600"/>
                <a:ext cx="8534400" cy="5715000"/>
              </a:xfrm>
              <a:prstGeom prst="rect">
                <a:avLst/>
              </a:prstGeom>
              <a:blipFill>
                <a:blip r:embed="rId2"/>
                <a:stretch>
                  <a:fillRect l="-429" t="-1921" b="-961"/>
                </a:stretch>
              </a:blipFill>
            </p:spPr>
            <p:txBody>
              <a:bodyPr/>
              <a:lstStyle/>
              <a:p>
                <a:r>
                  <a:rPr lang="en-US">
                    <a:noFill/>
                  </a:rPr>
                  <a:t> </a:t>
                </a:r>
              </a:p>
            </p:txBody>
          </p:sp>
        </mc:Fallback>
      </mc:AlternateContent>
    </p:spTree>
    <p:extLst>
      <p:ext uri="{BB962C8B-B14F-4D97-AF65-F5344CB8AC3E}">
        <p14:creationId xmlns:p14="http://schemas.microsoft.com/office/powerpoint/2010/main" val="395638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83D9E-662C-45B6-9F91-AFE784305651}"/>
              </a:ext>
            </a:extLst>
          </p:cNvPr>
          <p:cNvSpPr>
            <a:spLocks noGrp="1"/>
          </p:cNvSpPr>
          <p:nvPr>
            <p:ph type="title"/>
          </p:nvPr>
        </p:nvSpPr>
        <p:spPr/>
        <p:txBody>
          <a:bodyPr/>
          <a:lstStyle/>
          <a:p>
            <a:r>
              <a:rPr lang="en-US" dirty="0"/>
              <a:t>More Models</a:t>
            </a:r>
          </a:p>
        </p:txBody>
      </p:sp>
      <p:sp>
        <p:nvSpPr>
          <p:cNvPr id="3" name="TextBox 2">
            <a:extLst>
              <a:ext uri="{FF2B5EF4-FFF2-40B4-BE49-F238E27FC236}">
                <a16:creationId xmlns:a16="http://schemas.microsoft.com/office/drawing/2014/main" xmlns="" id="{90343DB1-2074-4061-B89A-342D6B4FC866}"/>
              </a:ext>
            </a:extLst>
          </p:cNvPr>
          <p:cNvSpPr txBox="1"/>
          <p:nvPr/>
        </p:nvSpPr>
        <p:spPr>
          <a:xfrm>
            <a:off x="381000" y="1066800"/>
            <a:ext cx="8534400" cy="5257800"/>
          </a:xfrm>
          <a:prstGeom prst="rect">
            <a:avLst/>
          </a:prstGeom>
        </p:spPr>
        <p:txBody>
          <a:bodyPr>
            <a:normAutofit/>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1" i="1"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Mathematical modeling is as much art as science</a:t>
            </a:r>
          </a:p>
          <a:p>
            <a:r>
              <a:rPr lang="en-US" dirty="0"/>
              <a:t>Best way to get better is to practice!</a:t>
            </a:r>
          </a:p>
          <a:p>
            <a:r>
              <a:rPr lang="en-US" dirty="0"/>
              <a:t>Multiple mathematical models could be created to represent the same decision problem</a:t>
            </a:r>
          </a:p>
          <a:p>
            <a:pPr lvl="1"/>
            <a:r>
              <a:rPr lang="en-US" b="0" dirty="0"/>
              <a:t>Some will be more representative of the original problem</a:t>
            </a:r>
          </a:p>
          <a:p>
            <a:pPr lvl="1"/>
            <a:r>
              <a:rPr lang="en-US" b="0" dirty="0"/>
              <a:t>Some will be easier to solve via one algorithm versus another</a:t>
            </a:r>
          </a:p>
          <a:p>
            <a:pPr lvl="1"/>
            <a:r>
              <a:rPr lang="en-US" b="0" dirty="0"/>
              <a:t>Some will be harder to solve regardless of algorithm choice</a:t>
            </a:r>
          </a:p>
          <a:p>
            <a:pPr lvl="1"/>
            <a:endParaRPr lang="en-US" b="0" dirty="0"/>
          </a:p>
        </p:txBody>
      </p:sp>
      <p:sp>
        <p:nvSpPr>
          <p:cNvPr id="4" name="Rectangle: Rounded Corners 3">
            <a:extLst>
              <a:ext uri="{FF2B5EF4-FFF2-40B4-BE49-F238E27FC236}">
                <a16:creationId xmlns:a16="http://schemas.microsoft.com/office/drawing/2014/main" xmlns="" id="{7F528D0A-EB51-48B0-8572-23EACAE13AF2}"/>
              </a:ext>
            </a:extLst>
          </p:cNvPr>
          <p:cNvSpPr/>
          <p:nvPr/>
        </p:nvSpPr>
        <p:spPr bwMode="auto">
          <a:xfrm>
            <a:off x="152400" y="5257800"/>
            <a:ext cx="8839200" cy="762000"/>
          </a:xfrm>
          <a:prstGeom prst="round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a:solidFill>
                  <a:schemeClr val="bg1"/>
                </a:solidFill>
                <a:latin typeface="Arial" charset="0"/>
              </a:rPr>
              <a:t>Choosing the “right” model is hard </a:t>
            </a:r>
            <a:endParaRPr kumimoji="0" lang="en-US" sz="20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054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8120B-BF28-49D5-B127-506390D04501}"/>
              </a:ext>
            </a:extLst>
          </p:cNvPr>
          <p:cNvSpPr>
            <a:spLocks noGrp="1"/>
          </p:cNvSpPr>
          <p:nvPr>
            <p:ph type="title"/>
          </p:nvPr>
        </p:nvSpPr>
        <p:spPr/>
        <p:txBody>
          <a:bodyPr/>
          <a:lstStyle/>
          <a:p>
            <a:r>
              <a:rPr lang="en-US" dirty="0"/>
              <a:t>Scheduling</a:t>
            </a:r>
          </a:p>
        </p:txBody>
      </p:sp>
      <p:sp>
        <p:nvSpPr>
          <p:cNvPr id="4" name="TextBox 3">
            <a:extLst>
              <a:ext uri="{FF2B5EF4-FFF2-40B4-BE49-F238E27FC236}">
                <a16:creationId xmlns:a16="http://schemas.microsoft.com/office/drawing/2014/main" xmlns="" id="{0724E372-68E7-4DB8-94DC-33C4F967779B}"/>
              </a:ext>
            </a:extLst>
          </p:cNvPr>
          <p:cNvSpPr txBox="1"/>
          <p:nvPr/>
        </p:nvSpPr>
        <p:spPr>
          <a:xfrm>
            <a:off x="463549" y="1143000"/>
            <a:ext cx="8216900" cy="5324535"/>
          </a:xfrm>
          <a:prstGeom prst="rect">
            <a:avLst/>
          </a:prstGeom>
          <a:noFill/>
        </p:spPr>
        <p:txBody>
          <a:bodyPr wrap="square">
            <a:spAutoFit/>
          </a:bodyPr>
          <a:lstStyle/>
          <a:p>
            <a:pPr algn="l"/>
            <a:r>
              <a:rPr lang="en-US" sz="2000" b="0" i="0" u="none" strike="noStrike" baseline="0" dirty="0">
                <a:solidFill>
                  <a:srgbClr val="000000"/>
                </a:solidFill>
                <a:latin typeface="+mn-lt"/>
              </a:rPr>
              <a:t>You oversee operating a post office and need to determine how to</a:t>
            </a:r>
          </a:p>
          <a:p>
            <a:pPr algn="l"/>
            <a:r>
              <a:rPr lang="en-US" sz="2000" b="0" i="0" u="none" strike="noStrike" baseline="0" dirty="0">
                <a:solidFill>
                  <a:srgbClr val="000000"/>
                </a:solidFill>
                <a:latin typeface="+mn-lt"/>
              </a:rPr>
              <a:t>schedule personnel in order to adequately staff the post office at minimum</a:t>
            </a:r>
          </a:p>
          <a:p>
            <a:pPr algn="l"/>
            <a:r>
              <a:rPr lang="en-US" sz="2000" b="0" i="0" u="none" strike="noStrike" baseline="0" dirty="0">
                <a:solidFill>
                  <a:srgbClr val="000000"/>
                </a:solidFill>
                <a:latin typeface="+mn-lt"/>
              </a:rPr>
              <a:t>cost. The agreement with the union requires each employee to work 5</a:t>
            </a:r>
          </a:p>
          <a:p>
            <a:pPr algn="l"/>
            <a:r>
              <a:rPr lang="en-US" sz="2000" b="0" i="0" u="none" strike="noStrike" baseline="0" dirty="0">
                <a:solidFill>
                  <a:srgbClr val="000000"/>
                </a:solidFill>
                <a:latin typeface="+mn-lt"/>
              </a:rPr>
              <a:t>consecutive days and then be granted two days off. The staffing requirements for each day of the week are as follows:</a:t>
            </a:r>
          </a:p>
          <a:p>
            <a:pPr algn="l"/>
            <a:endParaRPr lang="en-US" sz="2000" b="0" i="0" u="none" strike="noStrike" baseline="0" dirty="0">
              <a:solidFill>
                <a:srgbClr val="000000"/>
              </a:solidFill>
              <a:latin typeface="+mn-lt"/>
            </a:endParaRPr>
          </a:p>
          <a:p>
            <a:pPr algn="l"/>
            <a:endParaRPr lang="en-US" sz="2000" b="0" i="0" u="none" strike="noStrike" baseline="0" dirty="0">
              <a:solidFill>
                <a:srgbClr val="000000"/>
              </a:solidFill>
              <a:latin typeface="+mn-lt"/>
            </a:endParaRPr>
          </a:p>
          <a:p>
            <a:pPr algn="l"/>
            <a:endParaRPr lang="en-US" sz="2000" b="0" i="0" u="none" strike="noStrike" baseline="0" dirty="0">
              <a:solidFill>
                <a:srgbClr val="000000"/>
              </a:solidFill>
              <a:latin typeface="+mn-lt"/>
            </a:endParaRPr>
          </a:p>
          <a:p>
            <a:pPr algn="l"/>
            <a:r>
              <a:rPr lang="en-US" sz="2000" b="0" i="0" u="none" strike="noStrike" baseline="0" dirty="0">
                <a:solidFill>
                  <a:srgbClr val="000000"/>
                </a:solidFill>
                <a:latin typeface="+mn-lt"/>
              </a:rPr>
              <a:t>Employees are paid based on the days they work. Each day has a</a:t>
            </a:r>
          </a:p>
          <a:p>
            <a:pPr algn="l"/>
            <a:r>
              <a:rPr lang="en-US" sz="2000" b="0" i="0" u="none" strike="noStrike" baseline="0" dirty="0">
                <a:solidFill>
                  <a:srgbClr val="000000"/>
                </a:solidFill>
                <a:latin typeface="+mn-lt"/>
              </a:rPr>
              <a:t>different salary structure. In particular, the daily salary costs for each day</a:t>
            </a:r>
          </a:p>
          <a:p>
            <a:pPr algn="l"/>
            <a:r>
              <a:rPr lang="en-US" sz="2000" b="0" i="0" u="none" strike="noStrike" baseline="0" dirty="0">
                <a:solidFill>
                  <a:srgbClr val="000000"/>
                </a:solidFill>
                <a:latin typeface="+mn-lt"/>
              </a:rPr>
              <a:t>of the week are:</a:t>
            </a:r>
          </a:p>
          <a:p>
            <a:pPr algn="l"/>
            <a:endParaRPr lang="en-US" sz="2000" dirty="0">
              <a:solidFill>
                <a:srgbClr val="000000"/>
              </a:solidFill>
              <a:latin typeface="+mn-lt"/>
            </a:endParaRPr>
          </a:p>
          <a:p>
            <a:pPr algn="l"/>
            <a:endParaRPr lang="en-US" sz="2000" b="0" i="0" u="none" strike="noStrike" baseline="0" dirty="0">
              <a:solidFill>
                <a:srgbClr val="000000"/>
              </a:solidFill>
              <a:latin typeface="+mn-lt"/>
            </a:endParaRPr>
          </a:p>
          <a:p>
            <a:pPr algn="l"/>
            <a:endParaRPr lang="en-US" sz="2000" b="0" i="0" u="none" strike="noStrike" baseline="0" dirty="0">
              <a:solidFill>
                <a:srgbClr val="000000"/>
              </a:solidFill>
              <a:latin typeface="+mn-lt"/>
            </a:endParaRPr>
          </a:p>
          <a:p>
            <a:pPr algn="l"/>
            <a:r>
              <a:rPr lang="en-US" sz="2000" b="0" i="0" u="none" strike="noStrike" baseline="0" dirty="0">
                <a:solidFill>
                  <a:srgbClr val="000000"/>
                </a:solidFill>
                <a:latin typeface="+mn-lt"/>
              </a:rPr>
              <a:t>In addition, any employee working </a:t>
            </a:r>
            <a:r>
              <a:rPr lang="en-US" sz="2000" b="0" i="1" u="none" strike="noStrike" baseline="0" dirty="0">
                <a:solidFill>
                  <a:srgbClr val="000000"/>
                </a:solidFill>
                <a:latin typeface="+mn-lt"/>
              </a:rPr>
              <a:t>both</a:t>
            </a:r>
            <a:r>
              <a:rPr lang="en-US" sz="2000" b="0" i="0" u="none" strike="noStrike" baseline="0" dirty="0">
                <a:solidFill>
                  <a:srgbClr val="000000"/>
                </a:solidFill>
                <a:latin typeface="+mn-lt"/>
              </a:rPr>
              <a:t> Saturday and Sunday must be</a:t>
            </a:r>
          </a:p>
          <a:p>
            <a:pPr algn="l"/>
            <a:r>
              <a:rPr lang="en-US" sz="2000" b="0" i="0" u="none" strike="noStrike" baseline="0" dirty="0">
                <a:solidFill>
                  <a:srgbClr val="000000"/>
                </a:solidFill>
                <a:latin typeface="+mn-lt"/>
              </a:rPr>
              <a:t>paid an extra $20.</a:t>
            </a:r>
          </a:p>
          <a:p>
            <a:pPr algn="l"/>
            <a:r>
              <a:rPr lang="en-US" sz="2000" b="0" i="0" u="none" strike="noStrike" baseline="0" dirty="0">
                <a:solidFill>
                  <a:srgbClr val="FFFFFF"/>
                </a:solidFill>
                <a:latin typeface="+mn-lt"/>
              </a:rPr>
              <a:t>Cox</a:t>
            </a:r>
            <a:endParaRPr lang="en-US" sz="2000" dirty="0">
              <a:latin typeface="+mn-lt"/>
            </a:endParaRPr>
          </a:p>
        </p:txBody>
      </p:sp>
      <p:graphicFrame>
        <p:nvGraphicFramePr>
          <p:cNvPr id="5" name="Table 5">
            <a:extLst>
              <a:ext uri="{FF2B5EF4-FFF2-40B4-BE49-F238E27FC236}">
                <a16:creationId xmlns:a16="http://schemas.microsoft.com/office/drawing/2014/main" xmlns="" id="{A488C585-1FA4-411D-9E08-4CF9D0B42AD1}"/>
              </a:ext>
            </a:extLst>
          </p:cNvPr>
          <p:cNvGraphicFramePr>
            <a:graphicFrameLocks noGrp="1"/>
          </p:cNvGraphicFramePr>
          <p:nvPr>
            <p:extLst>
              <p:ext uri="{D42A27DB-BD31-4B8C-83A1-F6EECF244321}">
                <p14:modId xmlns:p14="http://schemas.microsoft.com/office/powerpoint/2010/main" val="1035834047"/>
              </p:ext>
            </p:extLst>
          </p:nvPr>
        </p:nvGraphicFramePr>
        <p:xfrm>
          <a:off x="609600" y="2743200"/>
          <a:ext cx="7924798" cy="741680"/>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xmlns="" val="3661938168"/>
                    </a:ext>
                  </a:extLst>
                </a:gridCol>
                <a:gridCol w="1132114">
                  <a:extLst>
                    <a:ext uri="{9D8B030D-6E8A-4147-A177-3AD203B41FA5}">
                      <a16:colId xmlns:a16="http://schemas.microsoft.com/office/drawing/2014/main" xmlns="" val="292588862"/>
                    </a:ext>
                  </a:extLst>
                </a:gridCol>
                <a:gridCol w="1012372">
                  <a:extLst>
                    <a:ext uri="{9D8B030D-6E8A-4147-A177-3AD203B41FA5}">
                      <a16:colId xmlns:a16="http://schemas.microsoft.com/office/drawing/2014/main" xmlns="" val="342946512"/>
                    </a:ext>
                  </a:extLst>
                </a:gridCol>
                <a:gridCol w="1251856">
                  <a:extLst>
                    <a:ext uri="{9D8B030D-6E8A-4147-A177-3AD203B41FA5}">
                      <a16:colId xmlns:a16="http://schemas.microsoft.com/office/drawing/2014/main" xmlns="" val="2439659210"/>
                    </a:ext>
                  </a:extLst>
                </a:gridCol>
                <a:gridCol w="1132114">
                  <a:extLst>
                    <a:ext uri="{9D8B030D-6E8A-4147-A177-3AD203B41FA5}">
                      <a16:colId xmlns:a16="http://schemas.microsoft.com/office/drawing/2014/main" xmlns="" val="680210922"/>
                    </a:ext>
                  </a:extLst>
                </a:gridCol>
                <a:gridCol w="1132114">
                  <a:extLst>
                    <a:ext uri="{9D8B030D-6E8A-4147-A177-3AD203B41FA5}">
                      <a16:colId xmlns:a16="http://schemas.microsoft.com/office/drawing/2014/main" xmlns="" val="480889080"/>
                    </a:ext>
                  </a:extLst>
                </a:gridCol>
                <a:gridCol w="1132114">
                  <a:extLst>
                    <a:ext uri="{9D8B030D-6E8A-4147-A177-3AD203B41FA5}">
                      <a16:colId xmlns:a16="http://schemas.microsoft.com/office/drawing/2014/main" xmlns="" val="2603343386"/>
                    </a:ext>
                  </a:extLst>
                </a:gridCol>
              </a:tblGrid>
              <a:tr h="370840">
                <a:tc>
                  <a:txBody>
                    <a:bodyPr/>
                    <a:lstStyle/>
                    <a:p>
                      <a:pPr algn="ctr"/>
                      <a:r>
                        <a:rPr lang="en-US" sz="1600" dirty="0"/>
                        <a:t>Sunday</a:t>
                      </a:r>
                    </a:p>
                  </a:txBody>
                  <a:tcPr/>
                </a:tc>
                <a:tc>
                  <a:txBody>
                    <a:bodyPr/>
                    <a:lstStyle/>
                    <a:p>
                      <a:pPr algn="ctr"/>
                      <a:r>
                        <a:rPr lang="en-US" sz="1600" dirty="0"/>
                        <a:t>Monday</a:t>
                      </a:r>
                    </a:p>
                  </a:txBody>
                  <a:tcPr/>
                </a:tc>
                <a:tc>
                  <a:txBody>
                    <a:bodyPr/>
                    <a:lstStyle/>
                    <a:p>
                      <a:pPr algn="ctr"/>
                      <a:r>
                        <a:rPr lang="en-US" sz="1600" dirty="0"/>
                        <a:t>Tuesday</a:t>
                      </a:r>
                    </a:p>
                  </a:txBody>
                  <a:tcPr/>
                </a:tc>
                <a:tc>
                  <a:txBody>
                    <a:bodyPr/>
                    <a:lstStyle/>
                    <a:p>
                      <a:pPr algn="ctr"/>
                      <a:r>
                        <a:rPr lang="en-US" sz="1600" dirty="0"/>
                        <a:t>Wednesday</a:t>
                      </a:r>
                    </a:p>
                  </a:txBody>
                  <a:tcPr/>
                </a:tc>
                <a:tc>
                  <a:txBody>
                    <a:bodyPr/>
                    <a:lstStyle/>
                    <a:p>
                      <a:pPr algn="ctr"/>
                      <a:r>
                        <a:rPr lang="en-US" sz="1600" dirty="0"/>
                        <a:t>Thursday</a:t>
                      </a:r>
                    </a:p>
                  </a:txBody>
                  <a:tcPr/>
                </a:tc>
                <a:tc>
                  <a:txBody>
                    <a:bodyPr/>
                    <a:lstStyle/>
                    <a:p>
                      <a:pPr algn="ctr"/>
                      <a:r>
                        <a:rPr lang="en-US" sz="1600" dirty="0"/>
                        <a:t>Friday</a:t>
                      </a:r>
                    </a:p>
                  </a:txBody>
                  <a:tcPr/>
                </a:tc>
                <a:tc>
                  <a:txBody>
                    <a:bodyPr/>
                    <a:lstStyle/>
                    <a:p>
                      <a:pPr algn="ctr"/>
                      <a:r>
                        <a:rPr lang="en-US" sz="1600" dirty="0"/>
                        <a:t>Saturday</a:t>
                      </a:r>
                    </a:p>
                  </a:txBody>
                  <a:tcPr/>
                </a:tc>
                <a:extLst>
                  <a:ext uri="{0D108BD9-81ED-4DB2-BD59-A6C34878D82A}">
                    <a16:rowId xmlns:a16="http://schemas.microsoft.com/office/drawing/2014/main" xmlns="" val="2991505381"/>
                  </a:ext>
                </a:extLst>
              </a:tr>
              <a:tr h="370840">
                <a:tc>
                  <a:txBody>
                    <a:bodyPr/>
                    <a:lstStyle/>
                    <a:p>
                      <a:pPr algn="ctr"/>
                      <a:r>
                        <a:rPr lang="en-US" dirty="0"/>
                        <a:t>10</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15</a:t>
                      </a:r>
                    </a:p>
                  </a:txBody>
                  <a:tcPr/>
                </a:tc>
                <a:extLst>
                  <a:ext uri="{0D108BD9-81ED-4DB2-BD59-A6C34878D82A}">
                    <a16:rowId xmlns:a16="http://schemas.microsoft.com/office/drawing/2014/main" xmlns="" val="527644561"/>
                  </a:ext>
                </a:extLst>
              </a:tr>
            </a:tbl>
          </a:graphicData>
        </a:graphic>
      </p:graphicFrame>
      <p:graphicFrame>
        <p:nvGraphicFramePr>
          <p:cNvPr id="6" name="Table 5">
            <a:extLst>
              <a:ext uri="{FF2B5EF4-FFF2-40B4-BE49-F238E27FC236}">
                <a16:creationId xmlns:a16="http://schemas.microsoft.com/office/drawing/2014/main" xmlns="" id="{712F0A3C-2569-4426-9C74-9F65C3E06D77}"/>
              </a:ext>
            </a:extLst>
          </p:cNvPr>
          <p:cNvGraphicFramePr>
            <a:graphicFrameLocks noGrp="1"/>
          </p:cNvGraphicFramePr>
          <p:nvPr>
            <p:extLst>
              <p:ext uri="{D42A27DB-BD31-4B8C-83A1-F6EECF244321}">
                <p14:modId xmlns:p14="http://schemas.microsoft.com/office/powerpoint/2010/main" val="2686582644"/>
              </p:ext>
            </p:extLst>
          </p:nvPr>
        </p:nvGraphicFramePr>
        <p:xfrm>
          <a:off x="533400" y="4574887"/>
          <a:ext cx="7924798" cy="762000"/>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xmlns="" val="3661938168"/>
                    </a:ext>
                  </a:extLst>
                </a:gridCol>
                <a:gridCol w="1132114">
                  <a:extLst>
                    <a:ext uri="{9D8B030D-6E8A-4147-A177-3AD203B41FA5}">
                      <a16:colId xmlns:a16="http://schemas.microsoft.com/office/drawing/2014/main" xmlns="" val="292588862"/>
                    </a:ext>
                  </a:extLst>
                </a:gridCol>
                <a:gridCol w="1012372">
                  <a:extLst>
                    <a:ext uri="{9D8B030D-6E8A-4147-A177-3AD203B41FA5}">
                      <a16:colId xmlns:a16="http://schemas.microsoft.com/office/drawing/2014/main" xmlns="" val="342946512"/>
                    </a:ext>
                  </a:extLst>
                </a:gridCol>
                <a:gridCol w="1251856">
                  <a:extLst>
                    <a:ext uri="{9D8B030D-6E8A-4147-A177-3AD203B41FA5}">
                      <a16:colId xmlns:a16="http://schemas.microsoft.com/office/drawing/2014/main" xmlns="" val="2439659210"/>
                    </a:ext>
                  </a:extLst>
                </a:gridCol>
                <a:gridCol w="1132114">
                  <a:extLst>
                    <a:ext uri="{9D8B030D-6E8A-4147-A177-3AD203B41FA5}">
                      <a16:colId xmlns:a16="http://schemas.microsoft.com/office/drawing/2014/main" xmlns="" val="680210922"/>
                    </a:ext>
                  </a:extLst>
                </a:gridCol>
                <a:gridCol w="1132114">
                  <a:extLst>
                    <a:ext uri="{9D8B030D-6E8A-4147-A177-3AD203B41FA5}">
                      <a16:colId xmlns:a16="http://schemas.microsoft.com/office/drawing/2014/main" xmlns="" val="480889080"/>
                    </a:ext>
                  </a:extLst>
                </a:gridCol>
                <a:gridCol w="1132114">
                  <a:extLst>
                    <a:ext uri="{9D8B030D-6E8A-4147-A177-3AD203B41FA5}">
                      <a16:colId xmlns:a16="http://schemas.microsoft.com/office/drawing/2014/main" xmlns="" val="2603343386"/>
                    </a:ext>
                  </a:extLst>
                </a:gridCol>
              </a:tblGrid>
              <a:tr h="370840">
                <a:tc>
                  <a:txBody>
                    <a:bodyPr/>
                    <a:lstStyle/>
                    <a:p>
                      <a:pPr algn="ctr"/>
                      <a:r>
                        <a:rPr lang="en-US" sz="1600" dirty="0"/>
                        <a:t>Sunday</a:t>
                      </a:r>
                    </a:p>
                  </a:txBody>
                  <a:tcPr/>
                </a:tc>
                <a:tc>
                  <a:txBody>
                    <a:bodyPr/>
                    <a:lstStyle/>
                    <a:p>
                      <a:pPr algn="ctr"/>
                      <a:r>
                        <a:rPr lang="en-US" sz="1600" dirty="0"/>
                        <a:t>Monday</a:t>
                      </a:r>
                    </a:p>
                  </a:txBody>
                  <a:tcPr/>
                </a:tc>
                <a:tc>
                  <a:txBody>
                    <a:bodyPr/>
                    <a:lstStyle/>
                    <a:p>
                      <a:pPr algn="ctr"/>
                      <a:r>
                        <a:rPr lang="en-US" sz="1600" dirty="0"/>
                        <a:t>Tuesday</a:t>
                      </a:r>
                    </a:p>
                  </a:txBody>
                  <a:tcPr/>
                </a:tc>
                <a:tc>
                  <a:txBody>
                    <a:bodyPr/>
                    <a:lstStyle/>
                    <a:p>
                      <a:pPr algn="ctr"/>
                      <a:r>
                        <a:rPr lang="en-US" sz="1600" dirty="0"/>
                        <a:t>Wednesday</a:t>
                      </a:r>
                    </a:p>
                  </a:txBody>
                  <a:tcPr/>
                </a:tc>
                <a:tc>
                  <a:txBody>
                    <a:bodyPr/>
                    <a:lstStyle/>
                    <a:p>
                      <a:pPr algn="ctr"/>
                      <a:r>
                        <a:rPr lang="en-US" sz="1600" dirty="0"/>
                        <a:t>Thursday</a:t>
                      </a:r>
                    </a:p>
                  </a:txBody>
                  <a:tcPr/>
                </a:tc>
                <a:tc>
                  <a:txBody>
                    <a:bodyPr/>
                    <a:lstStyle/>
                    <a:p>
                      <a:pPr algn="ctr"/>
                      <a:r>
                        <a:rPr lang="en-US" sz="1600" dirty="0"/>
                        <a:t>Friday</a:t>
                      </a:r>
                    </a:p>
                  </a:txBody>
                  <a:tcPr/>
                </a:tc>
                <a:tc>
                  <a:txBody>
                    <a:bodyPr/>
                    <a:lstStyle/>
                    <a:p>
                      <a:pPr algn="ctr"/>
                      <a:r>
                        <a:rPr lang="en-US" sz="1600" dirty="0"/>
                        <a:t>Saturday</a:t>
                      </a:r>
                    </a:p>
                  </a:txBody>
                  <a:tcPr/>
                </a:tc>
                <a:extLst>
                  <a:ext uri="{0D108BD9-81ED-4DB2-BD59-A6C34878D82A}">
                    <a16:rowId xmlns:a16="http://schemas.microsoft.com/office/drawing/2014/main" xmlns="" val="2991505381"/>
                  </a:ext>
                </a:extLst>
              </a:tr>
              <a:tr h="391160">
                <a:tc>
                  <a:txBody>
                    <a:bodyPr/>
                    <a:lstStyle/>
                    <a:p>
                      <a:pPr algn="ctr"/>
                      <a:r>
                        <a:rPr lang="en-US" dirty="0"/>
                        <a:t>$30</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$25</a:t>
                      </a:r>
                    </a:p>
                  </a:txBody>
                  <a:tcPr/>
                </a:tc>
                <a:tc>
                  <a:txBody>
                    <a:bodyPr/>
                    <a:lstStyle/>
                    <a:p>
                      <a:pPr algn="ctr"/>
                      <a:r>
                        <a:rPr lang="en-US" dirty="0"/>
                        <a:t>$30</a:t>
                      </a:r>
                    </a:p>
                  </a:txBody>
                  <a:tcPr/>
                </a:tc>
                <a:extLst>
                  <a:ext uri="{0D108BD9-81ED-4DB2-BD59-A6C34878D82A}">
                    <a16:rowId xmlns:a16="http://schemas.microsoft.com/office/drawing/2014/main" xmlns="" val="527644561"/>
                  </a:ext>
                </a:extLst>
              </a:tr>
            </a:tbl>
          </a:graphicData>
        </a:graphic>
      </p:graphicFrame>
    </p:spTree>
    <p:extLst>
      <p:ext uri="{BB962C8B-B14F-4D97-AF65-F5344CB8AC3E}">
        <p14:creationId xmlns:p14="http://schemas.microsoft.com/office/powerpoint/2010/main" val="135074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AC018-4D73-46F4-8A52-2284ECAACA25}"/>
              </a:ext>
            </a:extLst>
          </p:cNvPr>
          <p:cNvSpPr>
            <a:spLocks noGrp="1"/>
          </p:cNvSpPr>
          <p:nvPr>
            <p:ph type="title"/>
          </p:nvPr>
        </p:nvSpPr>
        <p:spPr/>
        <p:txBody>
          <a:bodyPr/>
          <a:lstStyle/>
          <a:p>
            <a:r>
              <a:rPr lang="en-US" dirty="0"/>
              <a:t>Developing the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BEBF05CE-BBF4-460A-AD2E-42F8306C13AD}"/>
                  </a:ext>
                </a:extLst>
              </p:cNvPr>
              <p:cNvSpPr txBox="1"/>
              <p:nvPr/>
            </p:nvSpPr>
            <p:spPr>
              <a:xfrm>
                <a:off x="533400" y="1417638"/>
                <a:ext cx="8153400" cy="4401205"/>
              </a:xfrm>
              <a:prstGeom prst="rect">
                <a:avLst/>
              </a:prstGeom>
              <a:noFill/>
            </p:spPr>
            <p:txBody>
              <a:bodyPr wrap="square">
                <a:spAutoFit/>
              </a:bodyPr>
              <a:lstStyle/>
              <a:p>
                <a:pPr marL="285750" indent="-285750" algn="l">
                  <a:buFont typeface="Wingdings" panose="05000000000000000000" pitchFamily="2" charset="2"/>
                  <a:buChar char="§"/>
                </a:pPr>
                <a:r>
                  <a:rPr lang="en-US" sz="2000" b="1" i="0" u="none" strike="noStrike" baseline="0" dirty="0">
                    <a:solidFill>
                      <a:srgbClr val="000000"/>
                    </a:solidFill>
                    <a:latin typeface="CMSS10"/>
                  </a:rPr>
                  <a:t>Decision Variables: </a:t>
                </a:r>
              </a:p>
              <a:p>
                <a:pPr algn="l"/>
                <a:r>
                  <a:rPr lang="en-US" sz="2000" b="0" i="1" u="none" strike="noStrike" baseline="0" dirty="0">
                    <a:solidFill>
                      <a:srgbClr val="000000"/>
                    </a:solidFill>
                    <a:latin typeface="CMSSI10"/>
                  </a:rPr>
                  <a:t>x</a:t>
                </a:r>
                <a:r>
                  <a:rPr lang="en-US" sz="2000" b="0" i="1" u="none" strike="noStrike" baseline="-25000" dirty="0">
                    <a:solidFill>
                      <a:srgbClr val="000000"/>
                    </a:solidFill>
                    <a:latin typeface="CMSSI8"/>
                  </a:rPr>
                  <a:t>i</a:t>
                </a:r>
                <a:r>
                  <a:rPr lang="en-US" sz="2000" b="0" i="0" u="none" strike="noStrike" baseline="0" dirty="0">
                    <a:solidFill>
                      <a:srgbClr val="000000"/>
                    </a:solidFill>
                    <a:latin typeface="CMSSI8"/>
                  </a:rPr>
                  <a:t> </a:t>
                </a:r>
                <a:r>
                  <a:rPr lang="en-US" sz="2000" b="0" i="0" u="none" strike="noStrike" baseline="0" dirty="0">
                    <a:solidFill>
                      <a:srgbClr val="000000"/>
                    </a:solidFill>
                    <a:latin typeface="CMSS10"/>
                  </a:rPr>
                  <a:t>= number of employees starting their work week on the </a:t>
                </a:r>
                <a:r>
                  <a:rPr lang="en-US" sz="2000" b="0" i="1" u="none" strike="noStrike" baseline="0" dirty="0" err="1">
                    <a:solidFill>
                      <a:srgbClr val="000000"/>
                    </a:solidFill>
                    <a:latin typeface="CMSSI10"/>
                  </a:rPr>
                  <a:t>i</a:t>
                </a:r>
                <a:r>
                  <a:rPr lang="en-US" sz="2000" b="0" i="0" u="none" strike="noStrike" baseline="0" dirty="0" err="1">
                    <a:solidFill>
                      <a:srgbClr val="000000"/>
                    </a:solidFill>
                    <a:latin typeface="CMSS10"/>
                  </a:rPr>
                  <a:t>-th</a:t>
                </a:r>
                <a:r>
                  <a:rPr lang="en-US" sz="2000" b="0" i="0" u="none" strike="noStrike" baseline="0" dirty="0">
                    <a:solidFill>
                      <a:srgbClr val="000000"/>
                    </a:solidFill>
                    <a:latin typeface="CMSS10"/>
                  </a:rPr>
                  <a:t> day of the week. (1 = Sunday, 2 = Monday, etc.)</a:t>
                </a:r>
              </a:p>
              <a:p>
                <a:pPr algn="l"/>
                <a:endParaRPr lang="en-US" sz="2000" b="0" i="0" u="none" strike="noStrike" baseline="0" dirty="0">
                  <a:solidFill>
                    <a:srgbClr val="000000"/>
                  </a:solidFill>
                  <a:latin typeface="CMSS10"/>
                </a:endParaRPr>
              </a:p>
              <a:p>
                <a:pPr marL="285750" indent="-285750" algn="l">
                  <a:buFont typeface="Wingdings" panose="05000000000000000000" pitchFamily="2" charset="2"/>
                  <a:buChar char="§"/>
                </a:pPr>
                <a:r>
                  <a:rPr lang="en-US" sz="2000" b="1" i="0" u="none" strike="noStrike" baseline="0" dirty="0">
                    <a:solidFill>
                      <a:srgbClr val="000000"/>
                    </a:solidFill>
                    <a:latin typeface="CMSS10"/>
                  </a:rPr>
                  <a:t>Objective Function: </a:t>
                </a:r>
              </a:p>
              <a:p>
                <a:pPr algn="l"/>
                <a:r>
                  <a:rPr lang="en-US" sz="2000" b="0" i="0" u="none" strike="noStrike" baseline="0" dirty="0">
                    <a:solidFill>
                      <a:srgbClr val="000000"/>
                    </a:solidFill>
                    <a:latin typeface="CMSS10"/>
                  </a:rPr>
                  <a:t>Minimize cost, need to identify the cost parameter, </a:t>
                </a:r>
                <a:r>
                  <a:rPr lang="en-US" sz="2000" b="0" i="1" u="none" strike="noStrike" baseline="0" dirty="0">
                    <a:solidFill>
                      <a:srgbClr val="000000"/>
                    </a:solidFill>
                    <a:latin typeface="CMSSI10"/>
                  </a:rPr>
                  <a:t>c</a:t>
                </a:r>
                <a:r>
                  <a:rPr lang="en-US" sz="2000" b="0" i="1" u="none" strike="noStrike" baseline="-25000" dirty="0">
                    <a:solidFill>
                      <a:srgbClr val="000000"/>
                    </a:solidFill>
                    <a:latin typeface="CMSSI8"/>
                  </a:rPr>
                  <a:t>i</a:t>
                </a:r>
                <a:r>
                  <a:rPr lang="en-US" sz="2000" b="0" i="0" u="none" strike="noStrike" baseline="0" dirty="0">
                    <a:solidFill>
                      <a:srgbClr val="000000"/>
                    </a:solidFill>
                    <a:latin typeface="CMSSI8"/>
                  </a:rPr>
                  <a:t> </a:t>
                </a:r>
                <a:r>
                  <a:rPr lang="en-US" sz="2000" b="0" i="0" u="none" strike="noStrike" baseline="0" dirty="0">
                    <a:solidFill>
                      <a:srgbClr val="000000"/>
                    </a:solidFill>
                    <a:latin typeface="CMSS10"/>
                  </a:rPr>
                  <a:t>, for each day of the week. Examples:</a:t>
                </a:r>
              </a:p>
              <a:p>
                <a:pPr marL="800100" lvl="1" indent="-342900">
                  <a:buFont typeface="Wingdings" panose="05000000000000000000" pitchFamily="2" charset="2"/>
                  <a:buChar char="q"/>
                </a:pPr>
                <a:r>
                  <a:rPr lang="nn-NO" sz="2000" b="0" i="1" u="none" strike="noStrike" baseline="0" dirty="0">
                    <a:solidFill>
                      <a:srgbClr val="000000"/>
                    </a:solidFill>
                    <a:latin typeface="CMSSI10"/>
                  </a:rPr>
                  <a:t>c</a:t>
                </a:r>
                <a:r>
                  <a:rPr lang="nn-NO" sz="2000" b="0" i="1" u="none" strike="noStrike" baseline="-25000" dirty="0">
                    <a:solidFill>
                      <a:srgbClr val="000000"/>
                    </a:solidFill>
                    <a:latin typeface="CMSS8"/>
                  </a:rPr>
                  <a:t>1</a:t>
                </a:r>
                <a:r>
                  <a:rPr lang="nn-NO" sz="2000" b="0" i="0" u="none" strike="noStrike" baseline="0" dirty="0">
                    <a:solidFill>
                      <a:srgbClr val="000000"/>
                    </a:solidFill>
                    <a:latin typeface="CMSS8"/>
                  </a:rPr>
                  <a:t> </a:t>
                </a:r>
                <a:r>
                  <a:rPr lang="nn-NO" sz="2000" b="0" i="0" u="none" strike="noStrike" baseline="0" dirty="0">
                    <a:solidFill>
                      <a:srgbClr val="000000"/>
                    </a:solidFill>
                    <a:latin typeface="CMSS10"/>
                  </a:rPr>
                  <a:t>= 30 + 20 + 20 + 20 + 25 = 115.</a:t>
                </a:r>
              </a:p>
              <a:p>
                <a:pPr marL="800100" lvl="1" indent="-342900">
                  <a:buFont typeface="Wingdings" panose="05000000000000000000" pitchFamily="2" charset="2"/>
                  <a:buChar char="q"/>
                </a:pPr>
                <a:r>
                  <a:rPr lang="nn-NO" sz="2000" b="0" i="1" u="none" strike="noStrike" baseline="0" dirty="0">
                    <a:solidFill>
                      <a:srgbClr val="000000"/>
                    </a:solidFill>
                    <a:latin typeface="CMSSI10"/>
                  </a:rPr>
                  <a:t>c</a:t>
                </a:r>
                <a:r>
                  <a:rPr lang="nn-NO" sz="2000" b="0" i="1" u="none" strike="noStrike" baseline="-25000" dirty="0">
                    <a:solidFill>
                      <a:srgbClr val="000000"/>
                    </a:solidFill>
                    <a:latin typeface="CMSS8"/>
                  </a:rPr>
                  <a:t>4</a:t>
                </a:r>
                <a:r>
                  <a:rPr lang="nn-NO" sz="2000" b="0" i="1" u="none" strike="noStrike" baseline="0" dirty="0">
                    <a:solidFill>
                      <a:srgbClr val="000000"/>
                    </a:solidFill>
                    <a:latin typeface="CMSS8"/>
                  </a:rPr>
                  <a:t> </a:t>
                </a:r>
                <a:r>
                  <a:rPr lang="nn-NO" sz="2000" b="0" i="0" u="none" strike="noStrike" baseline="0" dirty="0">
                    <a:solidFill>
                      <a:srgbClr val="000000"/>
                    </a:solidFill>
                    <a:latin typeface="CMSS10"/>
                  </a:rPr>
                  <a:t>= 20 + 25 + 25 + 30 + 30 + 20 = 150.</a:t>
                </a:r>
              </a:p>
              <a:p>
                <a:pPr marL="742950" lvl="1" indent="-285750">
                  <a:buFont typeface="Wingdings" panose="05000000000000000000" pitchFamily="2" charset="2"/>
                  <a:buChar char="§"/>
                </a:pPr>
                <a:endParaRPr lang="nn-NO" sz="2000" b="0" i="0" u="none" strike="noStrike" baseline="0" dirty="0">
                  <a:solidFill>
                    <a:srgbClr val="000000"/>
                  </a:solidFill>
                  <a:latin typeface="CMSS10"/>
                </a:endParaRPr>
              </a:p>
              <a:p>
                <a:pPr marL="285750" indent="-285750" algn="l">
                  <a:buFont typeface="Wingdings" panose="05000000000000000000" pitchFamily="2" charset="2"/>
                  <a:buChar char="§"/>
                </a:pPr>
                <a:r>
                  <a:rPr lang="en-US" sz="2000" b="1" i="0" u="none" strike="noStrike" baseline="0" dirty="0">
                    <a:solidFill>
                      <a:srgbClr val="000000"/>
                    </a:solidFill>
                    <a:latin typeface="CMSS10"/>
                  </a:rPr>
                  <a:t>Constraints: </a:t>
                </a:r>
              </a:p>
              <a:p>
                <a:pPr algn="l"/>
                <a:r>
                  <a:rPr lang="en-US" sz="2000" b="0" i="0" u="none" strike="noStrike" baseline="0" dirty="0">
                    <a:solidFill>
                      <a:srgbClr val="000000"/>
                    </a:solidFill>
                    <a:latin typeface="CMSS10"/>
                  </a:rPr>
                  <a:t>Meet staffing requirements for each day. Examples:</a:t>
                </a:r>
              </a:p>
              <a:p>
                <a:pPr marL="800100" lvl="1" indent="-342900">
                  <a:buFont typeface="Wingdings" panose="05000000000000000000" pitchFamily="2" charset="2"/>
                  <a:buChar char="q"/>
                </a:pPr>
                <a:r>
                  <a:rPr lang="en-US" sz="2000" b="0" i="0" u="none" strike="noStrike" baseline="0" dirty="0">
                    <a:solidFill>
                      <a:srgbClr val="000000"/>
                    </a:solidFill>
                    <a:latin typeface="CMSS10"/>
                  </a:rPr>
                  <a:t>Sunday: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1</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4</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5</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6</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7</a:t>
                </a:r>
                <a14:m>
                  <m:oMath xmlns:m="http://schemas.openxmlformats.org/officeDocument/2006/math">
                    <m:r>
                      <a:rPr lang="en-US" sz="2000" b="0" i="1" u="none" strike="noStrike" baseline="0" smtClean="0">
                        <a:solidFill>
                          <a:srgbClr val="000000"/>
                        </a:solidFill>
                        <a:latin typeface="Cambria Math" panose="02040503050406030204" pitchFamily="18" charset="0"/>
                      </a:rPr>
                      <m:t> ≥</m:t>
                    </m:r>
                  </m:oMath>
                </a14:m>
                <a:r>
                  <a:rPr lang="en-US" sz="2000" b="0" i="1" u="none" strike="noStrike" baseline="0" dirty="0">
                    <a:solidFill>
                      <a:srgbClr val="000000"/>
                    </a:solidFill>
                    <a:latin typeface="CMSS10"/>
                  </a:rPr>
                  <a:t> 10</a:t>
                </a:r>
                <a:r>
                  <a:rPr lang="en-US" sz="2000" b="0" i="0" u="none" strike="noStrike" baseline="0" dirty="0">
                    <a:solidFill>
                      <a:srgbClr val="000000"/>
                    </a:solidFill>
                    <a:latin typeface="CMSS10"/>
                  </a:rPr>
                  <a:t>.</a:t>
                </a:r>
              </a:p>
              <a:p>
                <a:pPr marL="800100" lvl="1" indent="-342900">
                  <a:buFont typeface="Wingdings" panose="05000000000000000000" pitchFamily="2" charset="2"/>
                  <a:buChar char="q"/>
                </a:pPr>
                <a:r>
                  <a:rPr lang="en-US" sz="2000" b="0" i="0" u="none" strike="noStrike" baseline="0" dirty="0">
                    <a:solidFill>
                      <a:srgbClr val="000000"/>
                    </a:solidFill>
                    <a:latin typeface="CMSS10"/>
                  </a:rPr>
                  <a:t>Monday: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1</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2</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5</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6</a:t>
                </a:r>
                <a:r>
                  <a:rPr lang="en-US" sz="2000" b="0" i="1" u="none" strike="noStrike" baseline="0" dirty="0">
                    <a:solidFill>
                      <a:srgbClr val="000000"/>
                    </a:solidFill>
                    <a:latin typeface="CMSS8"/>
                  </a:rPr>
                  <a:t> </a:t>
                </a:r>
                <a:r>
                  <a:rPr lang="en-US" sz="2000" b="0" i="1" u="none" strike="noStrike" baseline="0" dirty="0">
                    <a:solidFill>
                      <a:srgbClr val="000000"/>
                    </a:solidFill>
                    <a:latin typeface="CMSS10"/>
                  </a:rPr>
                  <a:t>+ </a:t>
                </a:r>
                <a:r>
                  <a:rPr lang="en-US" sz="2000" b="0" i="1" u="none" strike="noStrike" baseline="0" dirty="0">
                    <a:solidFill>
                      <a:srgbClr val="000000"/>
                    </a:solidFill>
                    <a:latin typeface="CMSSI10"/>
                  </a:rPr>
                  <a:t>x</a:t>
                </a:r>
                <a:r>
                  <a:rPr lang="en-US" sz="2000" b="0" i="1" u="none" strike="noStrike" baseline="-25000" dirty="0">
                    <a:solidFill>
                      <a:srgbClr val="000000"/>
                    </a:solidFill>
                    <a:latin typeface="CMSS8"/>
                  </a:rPr>
                  <a:t>7</a:t>
                </a:r>
                <a:r>
                  <a:rPr lang="en-US" sz="2000" b="0" i="1" u="none" strike="noStrike" baseline="0" dirty="0">
                    <a:solidFill>
                      <a:srgbClr val="000000"/>
                    </a:solidFill>
                    <a:latin typeface="CMSS8"/>
                  </a:rPr>
                  <a:t> </a:t>
                </a:r>
                <a14:m>
                  <m:oMath xmlns:m="http://schemas.openxmlformats.org/officeDocument/2006/math">
                    <m:r>
                      <a:rPr lang="en-US" sz="2000" b="0" i="1" u="none" strike="noStrike" baseline="0" smtClean="0">
                        <a:solidFill>
                          <a:srgbClr val="000000"/>
                        </a:solidFill>
                        <a:latin typeface="Cambria Math" panose="02040503050406030204" pitchFamily="18" charset="0"/>
                      </a:rPr>
                      <m:t>≥ </m:t>
                    </m:r>
                  </m:oMath>
                </a14:m>
                <a:r>
                  <a:rPr lang="en-US" sz="2000" b="0" i="1" u="none" strike="noStrike" baseline="0" dirty="0">
                    <a:solidFill>
                      <a:srgbClr val="000000"/>
                    </a:solidFill>
                    <a:latin typeface="CMSS10"/>
                  </a:rPr>
                  <a:t>20.</a:t>
                </a:r>
                <a:endParaRPr lang="en-US" sz="2000" i="1" dirty="0"/>
              </a:p>
            </p:txBody>
          </p:sp>
        </mc:Choice>
        <mc:Fallback xmlns="">
          <p:sp>
            <p:nvSpPr>
              <p:cNvPr id="4" name="TextBox 3">
                <a:extLst>
                  <a:ext uri="{FF2B5EF4-FFF2-40B4-BE49-F238E27FC236}">
                    <a16:creationId xmlns:a16="http://schemas.microsoft.com/office/drawing/2014/main" id="{BEBF05CE-BBF4-460A-AD2E-42F8306C13AD}"/>
                  </a:ext>
                </a:extLst>
              </p:cNvPr>
              <p:cNvSpPr txBox="1">
                <a:spLocks noRot="1" noChangeAspect="1" noMove="1" noResize="1" noEditPoints="1" noAdjustHandles="1" noChangeArrowheads="1" noChangeShapeType="1" noTextEdit="1"/>
              </p:cNvSpPr>
              <p:nvPr/>
            </p:nvSpPr>
            <p:spPr>
              <a:xfrm>
                <a:off x="533400" y="1417638"/>
                <a:ext cx="8153400" cy="4401205"/>
              </a:xfrm>
              <a:prstGeom prst="rect">
                <a:avLst/>
              </a:prstGeom>
              <a:blipFill>
                <a:blip r:embed="rId2"/>
                <a:stretch>
                  <a:fillRect l="-823" t="-831" b="-1524"/>
                </a:stretch>
              </a:blipFill>
            </p:spPr>
            <p:txBody>
              <a:bodyPr/>
              <a:lstStyle/>
              <a:p>
                <a:r>
                  <a:rPr lang="en-US">
                    <a:noFill/>
                  </a:rPr>
                  <a:t> </a:t>
                </a:r>
              </a:p>
            </p:txBody>
          </p:sp>
        </mc:Fallback>
      </mc:AlternateContent>
    </p:spTree>
    <p:extLst>
      <p:ext uri="{BB962C8B-B14F-4D97-AF65-F5344CB8AC3E}">
        <p14:creationId xmlns:p14="http://schemas.microsoft.com/office/powerpoint/2010/main" val="884102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8E183-7E37-4BC2-9117-24F39E64BEC5}"/>
              </a:ext>
            </a:extLst>
          </p:cNvPr>
          <p:cNvSpPr>
            <a:spLocks noGrp="1"/>
          </p:cNvSpPr>
          <p:nvPr>
            <p:ph type="title"/>
          </p:nvPr>
        </p:nvSpPr>
        <p:spPr/>
        <p:txBody>
          <a:bodyPr/>
          <a:lstStyle/>
          <a:p>
            <a:r>
              <a:rPr lang="en-US" dirty="0"/>
              <a:t>The Mathematical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BE7CB7AD-A03C-4C25-8BB6-CA6891619009}"/>
                  </a:ext>
                </a:extLst>
              </p:cNvPr>
              <p:cNvSpPr txBox="1"/>
              <p:nvPr/>
            </p:nvSpPr>
            <p:spPr>
              <a:xfrm>
                <a:off x="381000" y="1600200"/>
                <a:ext cx="8610600" cy="4308872"/>
              </a:xfrm>
              <a:prstGeom prst="rect">
                <a:avLst/>
              </a:prstGeom>
              <a:noFill/>
            </p:spPr>
            <p:txBody>
              <a:bodyPr wrap="square">
                <a:spAutoFit/>
              </a:bodyPr>
              <a:lstStyle/>
              <a:p>
                <a:pPr algn="l"/>
                <a:r>
                  <a:rPr lang="en-US" sz="2400" b="0" i="1" u="none" strike="noStrike" baseline="0" dirty="0">
                    <a:solidFill>
                      <a:srgbClr val="000000"/>
                    </a:solidFill>
                    <a:latin typeface="+mn-lt"/>
                  </a:rPr>
                  <a:t>min</a:t>
                </a:r>
                <a:r>
                  <a:rPr lang="en-US" sz="2400" b="0" i="0" u="none" strike="noStrike" baseline="0" dirty="0">
                    <a:solidFill>
                      <a:srgbClr val="000000"/>
                    </a:solidFill>
                    <a:latin typeface="+mn-lt"/>
                  </a:rPr>
                  <a:t> 115x</a:t>
                </a:r>
                <a:r>
                  <a:rPr lang="en-US" sz="1400" b="0" i="0" u="none" strike="noStrike" baseline="0" dirty="0">
                    <a:solidFill>
                      <a:srgbClr val="000000"/>
                    </a:solidFill>
                    <a:latin typeface="+mn-lt"/>
                  </a:rPr>
                  <a:t>1 </a:t>
                </a:r>
                <a:r>
                  <a:rPr lang="en-US" sz="2400" b="0" i="0" u="none" strike="noStrike" baseline="0" dirty="0">
                    <a:solidFill>
                      <a:srgbClr val="000000"/>
                    </a:solidFill>
                    <a:latin typeface="+mn-lt"/>
                  </a:rPr>
                  <a:t>+ 110x</a:t>
                </a:r>
                <a:r>
                  <a:rPr lang="en-US" sz="1400" b="0" i="0" u="none" strike="noStrike" baseline="0" dirty="0">
                    <a:solidFill>
                      <a:srgbClr val="000000"/>
                    </a:solidFill>
                    <a:latin typeface="+mn-lt"/>
                  </a:rPr>
                  <a:t>2 </a:t>
                </a:r>
                <a:r>
                  <a:rPr lang="en-US" sz="2400" b="0" i="0" u="none" strike="noStrike" baseline="0" dirty="0">
                    <a:solidFill>
                      <a:srgbClr val="000000"/>
                    </a:solidFill>
                    <a:latin typeface="+mn-lt"/>
                  </a:rPr>
                  <a:t>+ 120x</a:t>
                </a:r>
                <a:r>
                  <a:rPr lang="en-US" sz="1400" b="0" i="0" u="none" strike="noStrike" baseline="0" dirty="0">
                    <a:solidFill>
                      <a:srgbClr val="000000"/>
                    </a:solidFill>
                    <a:latin typeface="+mn-lt"/>
                  </a:rPr>
                  <a:t>3 </a:t>
                </a:r>
                <a:r>
                  <a:rPr lang="en-US" sz="2400" b="0" i="0" u="none" strike="noStrike" baseline="0" dirty="0">
                    <a:solidFill>
                      <a:srgbClr val="000000"/>
                    </a:solidFill>
                    <a:latin typeface="+mn-lt"/>
                  </a:rPr>
                  <a:t>+ 150x</a:t>
                </a:r>
                <a:r>
                  <a:rPr lang="en-US" sz="1400" b="0" i="0" u="none" strike="noStrike" baseline="0" dirty="0">
                    <a:solidFill>
                      <a:srgbClr val="000000"/>
                    </a:solidFill>
                    <a:latin typeface="+mn-lt"/>
                  </a:rPr>
                  <a:t>4 </a:t>
                </a:r>
                <a:r>
                  <a:rPr lang="en-US" sz="2400" b="0" i="0" u="none" strike="noStrike" baseline="0" dirty="0">
                    <a:solidFill>
                      <a:srgbClr val="000000"/>
                    </a:solidFill>
                    <a:latin typeface="+mn-lt"/>
                  </a:rPr>
                  <a:t>+ 150x</a:t>
                </a:r>
                <a:r>
                  <a:rPr lang="en-US" sz="1400" b="0" i="0" u="none" strike="noStrike" baseline="0" dirty="0">
                    <a:solidFill>
                      <a:srgbClr val="000000"/>
                    </a:solidFill>
                    <a:latin typeface="+mn-lt"/>
                  </a:rPr>
                  <a:t>5 </a:t>
                </a:r>
                <a:r>
                  <a:rPr lang="en-US" sz="2400" b="0" i="0" u="none" strike="noStrike" baseline="0" dirty="0">
                    <a:solidFill>
                      <a:srgbClr val="000000"/>
                    </a:solidFill>
                    <a:latin typeface="+mn-lt"/>
                  </a:rPr>
                  <a:t>+ 145x</a:t>
                </a:r>
                <a:r>
                  <a:rPr lang="en-US" sz="1400" b="0" i="0" u="none" strike="noStrike" baseline="0" dirty="0">
                    <a:solidFill>
                      <a:srgbClr val="000000"/>
                    </a:solidFill>
                    <a:latin typeface="+mn-lt"/>
                  </a:rPr>
                  <a:t>6 </a:t>
                </a:r>
                <a:r>
                  <a:rPr lang="en-US" sz="2400" b="0" i="0" u="none" strike="noStrike" baseline="0" dirty="0">
                    <a:solidFill>
                      <a:srgbClr val="000000"/>
                    </a:solidFill>
                    <a:latin typeface="+mn-lt"/>
                  </a:rPr>
                  <a:t>+ 140x</a:t>
                </a:r>
                <a:r>
                  <a:rPr lang="en-US" sz="1400" b="0" i="0" u="none" strike="noStrike" baseline="0" dirty="0">
                    <a:solidFill>
                      <a:srgbClr val="000000"/>
                    </a:solidFill>
                    <a:latin typeface="+mn-lt"/>
                  </a:rPr>
                  <a:t>7</a:t>
                </a:r>
              </a:p>
              <a:p>
                <a:pPr algn="l"/>
                <a:r>
                  <a:rPr lang="en-US" sz="2400" b="0" i="1" u="none" strike="noStrike" baseline="0" dirty="0">
                    <a:solidFill>
                      <a:srgbClr val="000000"/>
                    </a:solidFill>
                    <a:latin typeface="+mn-lt"/>
                  </a:rPr>
                  <a:t>subject to </a:t>
                </a:r>
                <a:endParaRPr lang="en-US" sz="2400" i="1" dirty="0">
                  <a:solidFill>
                    <a:srgbClr val="000000"/>
                  </a:solidFill>
                  <a:latin typeface="+mn-lt"/>
                </a:endParaRPr>
              </a:p>
              <a:p>
                <a:pPr algn="l"/>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1</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4</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5</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6</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7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10</a:t>
                </a:r>
              </a:p>
              <a:p>
                <a:pPr algn="l"/>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1</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2</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5</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6</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7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20</a:t>
                </a:r>
              </a:p>
              <a:p>
                <a:pPr algn="l"/>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1</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2</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3</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6</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7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20</a:t>
                </a:r>
              </a:p>
              <a:p>
                <a:pPr algn="l"/>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1</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2</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3</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4</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7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25</a:t>
                </a:r>
              </a:p>
              <a:p>
                <a:pPr algn="l"/>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1</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2</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3</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4</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5</a:t>
                </a:r>
                <a:r>
                  <a:rPr lang="en-US" sz="2400" b="0" i="0" u="none" strike="noStrike" baseline="0" dirty="0">
                    <a:solidFill>
                      <a:srgbClr val="000000"/>
                    </a:solidFill>
                    <a:latin typeface="+mn-lt"/>
                  </a:rPr>
                  <a:t>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15</a:t>
                </a:r>
              </a:p>
              <a:p>
                <a:pPr algn="l"/>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2</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3</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4</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5</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6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15</a:t>
                </a:r>
              </a:p>
              <a:p>
                <a:pPr algn="l"/>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3</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4</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5</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6</a:t>
                </a:r>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7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15</a:t>
                </a:r>
              </a:p>
              <a:p>
                <a:pPr algn="l"/>
                <a:endParaRPr lang="en-US" sz="2400" b="0" i="0" u="none" strike="noStrike" baseline="0" dirty="0">
                  <a:solidFill>
                    <a:srgbClr val="000000"/>
                  </a:solidFill>
                  <a:latin typeface="+mn-lt"/>
                </a:endParaRPr>
              </a:p>
              <a:p>
                <a:pPr algn="l"/>
                <a:r>
                  <a:rPr lang="en-US" sz="2400" b="0" i="0" u="none" strike="noStrike" baseline="0" dirty="0">
                    <a:solidFill>
                      <a:srgbClr val="000000"/>
                    </a:solidFill>
                    <a:latin typeface="+mn-lt"/>
                  </a:rPr>
                  <a:t>x</a:t>
                </a:r>
                <a:r>
                  <a:rPr lang="en-US" sz="1400" b="0" i="0" u="none" strike="noStrike" baseline="0" dirty="0">
                    <a:solidFill>
                      <a:srgbClr val="000000"/>
                    </a:solidFill>
                    <a:latin typeface="+mn-lt"/>
                  </a:rPr>
                  <a:t>1</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2</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3</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4</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5</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6</a:t>
                </a:r>
                <a:r>
                  <a:rPr lang="en-US" sz="2400" b="0" i="0" u="none" strike="noStrike" baseline="0" dirty="0">
                    <a:solidFill>
                      <a:srgbClr val="000000"/>
                    </a:solidFill>
                    <a:latin typeface="+mn-lt"/>
                  </a:rPr>
                  <a:t>; x</a:t>
                </a:r>
                <a:r>
                  <a:rPr lang="en-US" sz="1400" b="0" i="0" u="none" strike="noStrike" baseline="0" dirty="0">
                    <a:solidFill>
                      <a:srgbClr val="000000"/>
                    </a:solidFill>
                    <a:latin typeface="+mn-lt"/>
                  </a:rPr>
                  <a:t>7 </a:t>
                </a:r>
                <a14:m>
                  <m:oMath xmlns:m="http://schemas.openxmlformats.org/officeDocument/2006/math">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mn-lt"/>
                  </a:rPr>
                  <a:t>0</a:t>
                </a:r>
              </a:p>
              <a:p>
                <a:pPr algn="l"/>
                <a:r>
                  <a:rPr lang="en-US" sz="1000" b="0" i="0" u="none" strike="noStrike" baseline="0" dirty="0">
                    <a:solidFill>
                      <a:srgbClr val="FFFFFF"/>
                    </a:solidFill>
                    <a:latin typeface="+mn-lt"/>
                  </a:rPr>
                  <a:t>Cox</a:t>
                </a:r>
                <a:endParaRPr lang="en-US" sz="2400" dirty="0">
                  <a:latin typeface="+mn-lt"/>
                </a:endParaRPr>
              </a:p>
            </p:txBody>
          </p:sp>
        </mc:Choice>
        <mc:Fallback xmlns="">
          <p:sp>
            <p:nvSpPr>
              <p:cNvPr id="4" name="TextBox 3">
                <a:extLst>
                  <a:ext uri="{FF2B5EF4-FFF2-40B4-BE49-F238E27FC236}">
                    <a16:creationId xmlns:a16="http://schemas.microsoft.com/office/drawing/2014/main" id="{BE7CB7AD-A03C-4C25-8BB6-CA6891619009}"/>
                  </a:ext>
                </a:extLst>
              </p:cNvPr>
              <p:cNvSpPr txBox="1">
                <a:spLocks noRot="1" noChangeAspect="1" noMove="1" noResize="1" noEditPoints="1" noAdjustHandles="1" noChangeArrowheads="1" noChangeShapeType="1" noTextEdit="1"/>
              </p:cNvSpPr>
              <p:nvPr/>
            </p:nvSpPr>
            <p:spPr>
              <a:xfrm>
                <a:off x="381000" y="1600200"/>
                <a:ext cx="8610600" cy="4308872"/>
              </a:xfrm>
              <a:prstGeom prst="rect">
                <a:avLst/>
              </a:prstGeom>
              <a:blipFill>
                <a:blip r:embed="rId2"/>
                <a:stretch>
                  <a:fillRect l="-1133" t="-1133"/>
                </a:stretch>
              </a:blipFill>
            </p:spPr>
            <p:txBody>
              <a:bodyPr/>
              <a:lstStyle/>
              <a:p>
                <a:r>
                  <a:rPr lang="en-US">
                    <a:noFill/>
                  </a:rPr>
                  <a:t> </a:t>
                </a:r>
              </a:p>
            </p:txBody>
          </p:sp>
        </mc:Fallback>
      </mc:AlternateContent>
    </p:spTree>
    <p:extLst>
      <p:ext uri="{BB962C8B-B14F-4D97-AF65-F5344CB8AC3E}">
        <p14:creationId xmlns:p14="http://schemas.microsoft.com/office/powerpoint/2010/main" val="3265427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53469C-ECE3-47CA-948B-AEDA1AAC255F}"/>
              </a:ext>
            </a:extLst>
          </p:cNvPr>
          <p:cNvSpPr>
            <a:spLocks noGrp="1"/>
          </p:cNvSpPr>
          <p:nvPr>
            <p:ph type="title"/>
          </p:nvPr>
        </p:nvSpPr>
        <p:spPr/>
        <p:txBody>
          <a:bodyPr/>
          <a:lstStyle/>
          <a:p>
            <a:r>
              <a:rPr lang="en-US" dirty="0"/>
              <a:t>Blending</a:t>
            </a:r>
          </a:p>
        </p:txBody>
      </p:sp>
      <p:sp>
        <p:nvSpPr>
          <p:cNvPr id="4" name="TextBox 3">
            <a:extLst>
              <a:ext uri="{FF2B5EF4-FFF2-40B4-BE49-F238E27FC236}">
                <a16:creationId xmlns:a16="http://schemas.microsoft.com/office/drawing/2014/main" xmlns="" id="{3A2AE34B-DE5B-4157-8BB9-4753B145199B}"/>
              </a:ext>
            </a:extLst>
          </p:cNvPr>
          <p:cNvSpPr txBox="1"/>
          <p:nvPr/>
        </p:nvSpPr>
        <p:spPr>
          <a:xfrm>
            <a:off x="304800" y="1143000"/>
            <a:ext cx="8458200" cy="2246769"/>
          </a:xfrm>
          <a:prstGeom prst="rect">
            <a:avLst/>
          </a:prstGeom>
          <a:noFill/>
        </p:spPr>
        <p:txBody>
          <a:bodyPr wrap="square">
            <a:spAutoFit/>
          </a:bodyPr>
          <a:lstStyle/>
          <a:p>
            <a:pPr algn="l"/>
            <a:r>
              <a:rPr lang="en-US" sz="2000" b="0" i="0" u="none" strike="noStrike" baseline="0" dirty="0" err="1">
                <a:latin typeface="CMSS10"/>
              </a:rPr>
              <a:t>Bullco</a:t>
            </a:r>
            <a:r>
              <a:rPr lang="en-US" sz="2000" b="0" i="0" u="none" strike="noStrike" baseline="0" dirty="0">
                <a:latin typeface="CMSS10"/>
              </a:rPr>
              <a:t> blends silicon and nitrogen to produce two types of fertilizers.</a:t>
            </a:r>
          </a:p>
          <a:p>
            <a:pPr algn="l"/>
            <a:r>
              <a:rPr lang="en-US" sz="2000" b="0" i="0" u="none" strike="noStrike" baseline="0" dirty="0">
                <a:latin typeface="CMSS10"/>
              </a:rPr>
              <a:t>Fertilizer 1 must be at least 40% nitrogen and sells for $70/lb. Fertilizer 2</a:t>
            </a:r>
          </a:p>
          <a:p>
            <a:pPr algn="l"/>
            <a:r>
              <a:rPr lang="en-US" sz="2000" b="0" i="0" u="none" strike="noStrike" baseline="0" dirty="0">
                <a:latin typeface="CMSS10"/>
              </a:rPr>
              <a:t>must be at least 70% silicon and sells for $40/lb. </a:t>
            </a:r>
          </a:p>
          <a:p>
            <a:pPr algn="l"/>
            <a:endParaRPr lang="en-US" sz="2000" dirty="0">
              <a:latin typeface="CMSS10"/>
            </a:endParaRPr>
          </a:p>
          <a:p>
            <a:pPr algn="l"/>
            <a:r>
              <a:rPr lang="en-US" sz="2000" b="0" i="0" u="none" strike="noStrike" baseline="0" dirty="0" err="1">
                <a:latin typeface="CMSS10"/>
              </a:rPr>
              <a:t>Bullco</a:t>
            </a:r>
            <a:r>
              <a:rPr lang="en-US" sz="2000" b="0" i="0" u="none" strike="noStrike" baseline="0" dirty="0">
                <a:latin typeface="CMSS10"/>
              </a:rPr>
              <a:t> can purchase up to 80 </a:t>
            </a:r>
            <a:r>
              <a:rPr lang="en-US" sz="2000" b="0" i="0" u="none" strike="noStrike" baseline="0" dirty="0" err="1">
                <a:latin typeface="CMSS10"/>
              </a:rPr>
              <a:t>lb</a:t>
            </a:r>
            <a:r>
              <a:rPr lang="en-US" sz="2000" b="0" i="0" u="none" strike="noStrike" baseline="0" dirty="0">
                <a:latin typeface="CMSS10"/>
              </a:rPr>
              <a:t> of nitrogen at $15/</a:t>
            </a:r>
            <a:r>
              <a:rPr lang="en-US" sz="2000" b="0" i="0" u="none" strike="noStrike" baseline="0" dirty="0" err="1">
                <a:latin typeface="CMSS10"/>
              </a:rPr>
              <a:t>lb</a:t>
            </a:r>
            <a:r>
              <a:rPr lang="en-US" sz="2000" b="0" i="0" u="none" strike="noStrike" baseline="0" dirty="0">
                <a:latin typeface="CMSS10"/>
              </a:rPr>
              <a:t> and up to 100 </a:t>
            </a:r>
            <a:r>
              <a:rPr lang="en-US" sz="2000" b="0" i="0" u="none" strike="noStrike" baseline="0" dirty="0" err="1">
                <a:latin typeface="CMSS10"/>
              </a:rPr>
              <a:t>lb</a:t>
            </a:r>
            <a:r>
              <a:rPr lang="en-US" sz="2000" b="0" i="0" u="none" strike="noStrike" baseline="0" dirty="0">
                <a:latin typeface="CMSS10"/>
              </a:rPr>
              <a:t> of silicon at $10/lb. Assume that all fertilizer can be sold and that the production process is `perfect' (no loss). </a:t>
            </a:r>
            <a:r>
              <a:rPr lang="en-US" sz="2000" b="0" i="0" u="none" strike="noStrike" baseline="0" dirty="0" err="1">
                <a:latin typeface="CMSS10"/>
              </a:rPr>
              <a:t>Bullco</a:t>
            </a:r>
            <a:r>
              <a:rPr lang="en-US" sz="2000" b="0" i="0" u="none" strike="noStrike" baseline="0" dirty="0">
                <a:latin typeface="CMSS10"/>
              </a:rPr>
              <a:t> is interested in maximizing its profits</a:t>
            </a:r>
            <a:endParaRPr lang="en-US" sz="2000" dirty="0"/>
          </a:p>
        </p:txBody>
      </p:sp>
    </p:spTree>
    <p:extLst>
      <p:ext uri="{BB962C8B-B14F-4D97-AF65-F5344CB8AC3E}">
        <p14:creationId xmlns:p14="http://schemas.microsoft.com/office/powerpoint/2010/main" val="140652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A72E3-E012-4BEC-AD02-A2626AD45BCF}"/>
              </a:ext>
            </a:extLst>
          </p:cNvPr>
          <p:cNvSpPr>
            <a:spLocks noGrp="1"/>
          </p:cNvSpPr>
          <p:nvPr>
            <p:ph type="title"/>
          </p:nvPr>
        </p:nvSpPr>
        <p:spPr/>
        <p:txBody>
          <a:bodyPr/>
          <a:lstStyle/>
          <a:p>
            <a:r>
              <a:rPr lang="en-US" dirty="0"/>
              <a:t>Developing the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D9CB7AFC-55FA-4DB6-9B8A-F269D92641FE}"/>
                  </a:ext>
                </a:extLst>
              </p:cNvPr>
              <p:cNvSpPr txBox="1"/>
              <p:nvPr/>
            </p:nvSpPr>
            <p:spPr>
              <a:xfrm>
                <a:off x="376767" y="990600"/>
                <a:ext cx="8229600" cy="5078313"/>
              </a:xfrm>
              <a:prstGeom prst="rect">
                <a:avLst/>
              </a:prstGeom>
              <a:noFill/>
            </p:spPr>
            <p:txBody>
              <a:bodyPr wrap="square">
                <a:spAutoFit/>
              </a:bodyPr>
              <a:lstStyle/>
              <a:p>
                <a:pPr marL="342900" indent="-342900" algn="l">
                  <a:buFont typeface="Wingdings" panose="05000000000000000000" pitchFamily="2" charset="2"/>
                  <a:buChar char="§"/>
                </a:pPr>
                <a:r>
                  <a:rPr lang="en-US" sz="2400" b="0" i="0" u="none" strike="noStrike" baseline="0" dirty="0">
                    <a:solidFill>
                      <a:srgbClr val="000000"/>
                    </a:solidFill>
                    <a:latin typeface="+mn-lt"/>
                  </a:rPr>
                  <a:t>Decision Variables</a:t>
                </a:r>
                <a:r>
                  <a:rPr lang="en-US" sz="2800" b="0" i="0" u="none" strike="noStrike" baseline="0" dirty="0">
                    <a:solidFill>
                      <a:srgbClr val="000000"/>
                    </a:solidFill>
                    <a:latin typeface="+mn-lt"/>
                  </a:rPr>
                  <a:t>:</a:t>
                </a:r>
              </a:p>
              <a:p>
                <a:pPr lvl="1"/>
                <a:r>
                  <a:rPr lang="en-US" sz="2400" b="0" i="1" u="none" strike="noStrike" baseline="0" dirty="0" err="1">
                    <a:solidFill>
                      <a:srgbClr val="000000"/>
                    </a:solidFill>
                    <a:latin typeface="+mn-lt"/>
                  </a:rPr>
                  <a:t>x</a:t>
                </a:r>
                <a:r>
                  <a:rPr lang="en-US" sz="2000" b="0" i="1" u="none" strike="noStrike" baseline="-25000" dirty="0" err="1">
                    <a:solidFill>
                      <a:srgbClr val="000000"/>
                    </a:solidFill>
                    <a:latin typeface="+mn-lt"/>
                  </a:rPr>
                  <a:t>in</a:t>
                </a:r>
                <a:r>
                  <a:rPr lang="en-US" sz="1000" b="0" i="0" u="none" strike="noStrike" baseline="0" dirty="0">
                    <a:solidFill>
                      <a:srgbClr val="000000"/>
                    </a:solidFill>
                    <a:latin typeface="+mn-lt"/>
                  </a:rPr>
                  <a:t> </a:t>
                </a:r>
                <a:r>
                  <a:rPr lang="en-US" sz="2400" b="0" i="0" u="none" strike="noStrike" baseline="0" dirty="0">
                    <a:solidFill>
                      <a:srgbClr val="000000"/>
                    </a:solidFill>
                    <a:latin typeface="+mn-lt"/>
                  </a:rPr>
                  <a:t>= number of </a:t>
                </a:r>
                <a:r>
                  <a:rPr lang="en-US" sz="2400" b="0" i="0" u="none" strike="noStrike" baseline="0" dirty="0" err="1">
                    <a:solidFill>
                      <a:srgbClr val="000000"/>
                    </a:solidFill>
                    <a:latin typeface="+mn-lt"/>
                  </a:rPr>
                  <a:t>lbs</a:t>
                </a:r>
                <a:r>
                  <a:rPr lang="en-US" sz="2400" b="0" i="0" u="none" strike="noStrike" baseline="0" dirty="0">
                    <a:solidFill>
                      <a:srgbClr val="000000"/>
                    </a:solidFill>
                    <a:latin typeface="+mn-lt"/>
                  </a:rPr>
                  <a:t> of </a:t>
                </a:r>
                <a:r>
                  <a:rPr lang="en-US" sz="2400" b="1" i="0" u="none" strike="noStrike" baseline="0" dirty="0">
                    <a:solidFill>
                      <a:srgbClr val="000000"/>
                    </a:solidFill>
                    <a:latin typeface="+mn-lt"/>
                  </a:rPr>
                  <a:t>n</a:t>
                </a:r>
                <a:r>
                  <a:rPr lang="en-US" sz="2400" b="0" i="0" u="none" strike="noStrike" baseline="0" dirty="0">
                    <a:solidFill>
                      <a:srgbClr val="000000"/>
                    </a:solidFill>
                    <a:latin typeface="+mn-lt"/>
                  </a:rPr>
                  <a:t>itrogen used to produce Fertilizer </a:t>
                </a:r>
                <a:r>
                  <a:rPr lang="en-US" sz="2400" b="1" i="0" u="none" strike="noStrike" baseline="0" dirty="0" err="1">
                    <a:solidFill>
                      <a:srgbClr val="000000"/>
                    </a:solidFill>
                    <a:latin typeface="+mn-lt"/>
                  </a:rPr>
                  <a:t>i</a:t>
                </a:r>
                <a:r>
                  <a:rPr lang="en-US" sz="2400" b="0" i="0" u="none" strike="noStrike" baseline="0" dirty="0">
                    <a:solidFill>
                      <a:srgbClr val="000000"/>
                    </a:solidFill>
                    <a:latin typeface="+mn-lt"/>
                  </a:rPr>
                  <a:t>.</a:t>
                </a:r>
              </a:p>
              <a:p>
                <a:pPr lvl="1"/>
                <a:r>
                  <a:rPr lang="en-US" sz="2400" b="0" i="1" u="none" strike="noStrike" baseline="0" dirty="0" err="1">
                    <a:solidFill>
                      <a:srgbClr val="000000"/>
                    </a:solidFill>
                    <a:latin typeface="+mn-lt"/>
                  </a:rPr>
                  <a:t>x</a:t>
                </a:r>
                <a:r>
                  <a:rPr lang="en-US" sz="2000" b="0" i="1" u="none" strike="noStrike" baseline="-25000" dirty="0" err="1">
                    <a:solidFill>
                      <a:srgbClr val="000000"/>
                    </a:solidFill>
                    <a:latin typeface="+mn-lt"/>
                  </a:rPr>
                  <a:t>is</a:t>
                </a:r>
                <a:r>
                  <a:rPr lang="en-US" sz="1000" b="0" i="0" u="none" strike="noStrike" baseline="0" dirty="0">
                    <a:solidFill>
                      <a:srgbClr val="000000"/>
                    </a:solidFill>
                    <a:latin typeface="+mn-lt"/>
                  </a:rPr>
                  <a:t> </a:t>
                </a:r>
                <a:r>
                  <a:rPr lang="en-US" sz="2400" b="0" i="0" u="none" strike="noStrike" baseline="0" dirty="0">
                    <a:solidFill>
                      <a:srgbClr val="000000"/>
                    </a:solidFill>
                    <a:latin typeface="+mn-lt"/>
                  </a:rPr>
                  <a:t>= number of </a:t>
                </a:r>
                <a:r>
                  <a:rPr lang="en-US" sz="2400" b="0" i="0" u="none" strike="noStrike" baseline="0" dirty="0" err="1">
                    <a:solidFill>
                      <a:srgbClr val="000000"/>
                    </a:solidFill>
                    <a:latin typeface="+mn-lt"/>
                  </a:rPr>
                  <a:t>lbs</a:t>
                </a:r>
                <a:r>
                  <a:rPr lang="en-US" sz="2400" b="0" i="0" u="none" strike="noStrike" baseline="0" dirty="0">
                    <a:solidFill>
                      <a:srgbClr val="000000"/>
                    </a:solidFill>
                    <a:latin typeface="+mn-lt"/>
                  </a:rPr>
                  <a:t> of </a:t>
                </a:r>
                <a:r>
                  <a:rPr lang="en-US" sz="2400" b="1" i="0" u="none" strike="noStrike" baseline="0" dirty="0">
                    <a:solidFill>
                      <a:srgbClr val="000000"/>
                    </a:solidFill>
                    <a:latin typeface="+mn-lt"/>
                  </a:rPr>
                  <a:t>s</a:t>
                </a:r>
                <a:r>
                  <a:rPr lang="en-US" sz="2400" b="0" i="0" u="none" strike="noStrike" baseline="0" dirty="0">
                    <a:solidFill>
                      <a:srgbClr val="000000"/>
                    </a:solidFill>
                    <a:latin typeface="+mn-lt"/>
                  </a:rPr>
                  <a:t>ilicon used to produce Fertilizer </a:t>
                </a:r>
                <a:r>
                  <a:rPr lang="en-US" sz="2400" b="1" i="0" u="none" strike="noStrike" baseline="0" dirty="0" err="1">
                    <a:solidFill>
                      <a:srgbClr val="000000"/>
                    </a:solidFill>
                    <a:latin typeface="+mn-lt"/>
                  </a:rPr>
                  <a:t>i</a:t>
                </a:r>
                <a:r>
                  <a:rPr lang="en-US" sz="2400" b="0" i="0" u="none" strike="noStrike" baseline="0" dirty="0">
                    <a:solidFill>
                      <a:srgbClr val="000000"/>
                    </a:solidFill>
                    <a:latin typeface="+mn-lt"/>
                  </a:rPr>
                  <a:t>.</a:t>
                </a:r>
              </a:p>
              <a:p>
                <a:pPr lvl="1"/>
                <a:r>
                  <a:rPr lang="en-US" sz="2400" b="0" i="1" u="none" strike="noStrike" baseline="0" dirty="0" err="1">
                    <a:solidFill>
                      <a:srgbClr val="000000"/>
                    </a:solidFill>
                    <a:latin typeface="+mn-lt"/>
                  </a:rPr>
                  <a:t>y</a:t>
                </a:r>
                <a:r>
                  <a:rPr lang="en-US" sz="2000" b="0" i="1" u="none" strike="noStrike" baseline="-25000" dirty="0" err="1">
                    <a:solidFill>
                      <a:srgbClr val="000000"/>
                    </a:solidFill>
                    <a:latin typeface="+mn-lt"/>
                  </a:rPr>
                  <a:t>i</a:t>
                </a:r>
                <a:r>
                  <a:rPr lang="en-US" sz="1000" b="0" i="0" u="none" strike="noStrike" baseline="0" dirty="0">
                    <a:solidFill>
                      <a:srgbClr val="000000"/>
                    </a:solidFill>
                    <a:latin typeface="+mn-lt"/>
                  </a:rPr>
                  <a:t> </a:t>
                </a:r>
                <a:r>
                  <a:rPr lang="en-US" sz="2400" b="0" i="0" u="none" strike="noStrike" baseline="0" dirty="0">
                    <a:solidFill>
                      <a:srgbClr val="000000"/>
                    </a:solidFill>
                    <a:latin typeface="+mn-lt"/>
                  </a:rPr>
                  <a:t>= number of </a:t>
                </a:r>
                <a:r>
                  <a:rPr lang="en-US" sz="2400" b="0" i="0" u="none" strike="noStrike" baseline="0" dirty="0" err="1">
                    <a:solidFill>
                      <a:srgbClr val="000000"/>
                    </a:solidFill>
                    <a:latin typeface="+mn-lt"/>
                  </a:rPr>
                  <a:t>lbs</a:t>
                </a:r>
                <a:r>
                  <a:rPr lang="en-US" sz="2400" b="0" i="0" u="none" strike="noStrike" baseline="0" dirty="0">
                    <a:solidFill>
                      <a:srgbClr val="000000"/>
                    </a:solidFill>
                    <a:latin typeface="+mn-lt"/>
                  </a:rPr>
                  <a:t> Fertilizer </a:t>
                </a:r>
                <a:r>
                  <a:rPr lang="en-US" sz="2400" b="0" i="1" u="none" strike="noStrike" baseline="0" dirty="0" err="1">
                    <a:solidFill>
                      <a:srgbClr val="000000"/>
                    </a:solidFill>
                    <a:latin typeface="+mn-lt"/>
                  </a:rPr>
                  <a:t>i</a:t>
                </a:r>
                <a:r>
                  <a:rPr lang="en-US" sz="2400" b="0" i="0" u="none" strike="noStrike" baseline="0" dirty="0">
                    <a:solidFill>
                      <a:srgbClr val="000000"/>
                    </a:solidFill>
                    <a:latin typeface="+mn-lt"/>
                  </a:rPr>
                  <a:t> produced</a:t>
                </a:r>
              </a:p>
              <a:p>
                <a:pPr lvl="1"/>
                <a:endParaRPr lang="en-US" sz="2800" b="0" i="0" u="none" strike="noStrike" baseline="0" dirty="0">
                  <a:solidFill>
                    <a:srgbClr val="000000"/>
                  </a:solidFill>
                  <a:latin typeface="+mn-lt"/>
                </a:endParaRPr>
              </a:p>
              <a:p>
                <a:pPr marL="342900" indent="-342900" algn="l">
                  <a:buFont typeface="Wingdings" panose="05000000000000000000" pitchFamily="2" charset="2"/>
                  <a:buChar char="§"/>
                </a:pPr>
                <a:r>
                  <a:rPr lang="en-US" sz="2400" b="0" i="0" u="none" strike="noStrike" baseline="0" dirty="0">
                    <a:solidFill>
                      <a:srgbClr val="000000"/>
                    </a:solidFill>
                    <a:latin typeface="+mn-lt"/>
                  </a:rPr>
                  <a:t>Objective Function: Maximize profits:</a:t>
                </a:r>
              </a:p>
              <a:p>
                <a:pPr lvl="1"/>
                <a:r>
                  <a:rPr lang="pt-BR" sz="2000" b="0" i="0" u="none" strike="noStrike" baseline="0" dirty="0">
                    <a:solidFill>
                      <a:srgbClr val="000000"/>
                    </a:solidFill>
                    <a:latin typeface="+mn-lt"/>
                  </a:rPr>
                  <a:t>70</a:t>
                </a:r>
                <a:r>
                  <a:rPr lang="pt-BR" sz="2000" b="0" i="1" u="none" strike="noStrike" baseline="0" dirty="0">
                    <a:solidFill>
                      <a:srgbClr val="000000"/>
                    </a:solidFill>
                    <a:latin typeface="+mn-lt"/>
                  </a:rPr>
                  <a:t>(x</a:t>
                </a:r>
                <a:r>
                  <a:rPr lang="pt-BR" sz="2000" b="0" i="1" u="none" strike="noStrike" baseline="-25000" dirty="0">
                    <a:solidFill>
                      <a:srgbClr val="000000"/>
                    </a:solidFill>
                    <a:latin typeface="+mn-lt"/>
                  </a:rPr>
                  <a:t>1n</a:t>
                </a:r>
                <a:r>
                  <a:rPr lang="pt-BR" sz="2000" b="0" i="1" u="none" strike="noStrike" baseline="0" dirty="0">
                    <a:solidFill>
                      <a:srgbClr val="000000"/>
                    </a:solidFill>
                    <a:latin typeface="+mn-lt"/>
                  </a:rPr>
                  <a:t> + x</a:t>
                </a:r>
                <a:r>
                  <a:rPr lang="pt-BR" sz="2000" b="0" i="1" u="none" strike="noStrike" baseline="-25000" dirty="0">
                    <a:solidFill>
                      <a:srgbClr val="000000"/>
                    </a:solidFill>
                    <a:latin typeface="+mn-lt"/>
                  </a:rPr>
                  <a:t>1s</a:t>
                </a:r>
                <a:r>
                  <a:rPr lang="pt-BR" sz="2000" b="0" i="1" u="none" strike="noStrike" baseline="0" dirty="0">
                    <a:solidFill>
                      <a:srgbClr val="000000"/>
                    </a:solidFill>
                    <a:latin typeface="+mn-lt"/>
                  </a:rPr>
                  <a:t>) </a:t>
                </a:r>
                <a:r>
                  <a:rPr lang="pt-BR" sz="2000" b="0" i="0" u="none" strike="noStrike" baseline="0" dirty="0">
                    <a:solidFill>
                      <a:srgbClr val="000000"/>
                    </a:solidFill>
                    <a:latin typeface="+mn-lt"/>
                  </a:rPr>
                  <a:t>+ 40(x</a:t>
                </a:r>
                <a:r>
                  <a:rPr lang="pt-BR" sz="2000" b="0" i="0" u="none" strike="noStrike" baseline="-25000" dirty="0">
                    <a:solidFill>
                      <a:srgbClr val="000000"/>
                    </a:solidFill>
                    <a:latin typeface="+mn-lt"/>
                  </a:rPr>
                  <a:t>2n</a:t>
                </a:r>
                <a:r>
                  <a:rPr lang="pt-BR" sz="2000" b="0" i="0" u="none" strike="noStrike" baseline="0" dirty="0">
                    <a:solidFill>
                      <a:srgbClr val="000000"/>
                    </a:solidFill>
                    <a:latin typeface="+mn-lt"/>
                  </a:rPr>
                  <a:t>+ x</a:t>
                </a:r>
                <a:r>
                  <a:rPr lang="pt-BR" sz="2000" b="0" i="0" u="none" strike="noStrike" baseline="-25000" dirty="0">
                    <a:solidFill>
                      <a:srgbClr val="000000"/>
                    </a:solidFill>
                    <a:latin typeface="+mn-lt"/>
                  </a:rPr>
                  <a:t>2s</a:t>
                </a:r>
                <a:r>
                  <a:rPr lang="pt-BR" sz="2000" b="0" i="0" u="none" strike="noStrike" baseline="0" dirty="0">
                    <a:solidFill>
                      <a:srgbClr val="000000"/>
                    </a:solidFill>
                    <a:latin typeface="+mn-lt"/>
                  </a:rPr>
                  <a:t>) - 15(x</a:t>
                </a:r>
                <a:r>
                  <a:rPr lang="pt-BR" sz="2000" b="0" i="0" u="none" strike="noStrike" baseline="-25000" dirty="0">
                    <a:solidFill>
                      <a:srgbClr val="000000"/>
                    </a:solidFill>
                    <a:latin typeface="+mn-lt"/>
                  </a:rPr>
                  <a:t>1n</a:t>
                </a:r>
                <a:r>
                  <a:rPr lang="pt-BR" sz="2000" b="0" i="0" u="none" strike="noStrike" baseline="0" dirty="0">
                    <a:solidFill>
                      <a:srgbClr val="000000"/>
                    </a:solidFill>
                    <a:latin typeface="+mn-lt"/>
                  </a:rPr>
                  <a:t> + x</a:t>
                </a:r>
                <a:r>
                  <a:rPr lang="pt-BR" sz="2000" b="0" i="0" u="none" strike="noStrike" baseline="-25000" dirty="0">
                    <a:solidFill>
                      <a:srgbClr val="000000"/>
                    </a:solidFill>
                    <a:latin typeface="+mn-lt"/>
                  </a:rPr>
                  <a:t>2n</a:t>
                </a:r>
                <a:r>
                  <a:rPr lang="pt-BR" sz="2000" b="0" i="0" u="none" strike="noStrike" baseline="0" dirty="0">
                    <a:solidFill>
                      <a:srgbClr val="000000"/>
                    </a:solidFill>
                    <a:latin typeface="+mn-lt"/>
                  </a:rPr>
                  <a:t>) - 10(x</a:t>
                </a:r>
                <a:r>
                  <a:rPr lang="pt-BR" sz="2000" b="0" i="0" u="none" strike="noStrike" baseline="-25000" dirty="0">
                    <a:solidFill>
                      <a:srgbClr val="000000"/>
                    </a:solidFill>
                    <a:latin typeface="+mn-lt"/>
                  </a:rPr>
                  <a:t>1s</a:t>
                </a:r>
                <a:r>
                  <a:rPr lang="pt-BR" sz="2000" b="0" i="0" u="none" strike="noStrike" baseline="0" dirty="0">
                    <a:solidFill>
                      <a:srgbClr val="000000"/>
                    </a:solidFill>
                    <a:latin typeface="+mn-lt"/>
                  </a:rPr>
                  <a:t> + x</a:t>
                </a:r>
                <a:r>
                  <a:rPr lang="pt-BR" sz="2000" b="0" i="0" u="none" strike="noStrike" baseline="-25000" dirty="0">
                    <a:solidFill>
                      <a:srgbClr val="000000"/>
                    </a:solidFill>
                    <a:latin typeface="+mn-lt"/>
                  </a:rPr>
                  <a:t>2s</a:t>
                </a:r>
                <a:r>
                  <a:rPr lang="pt-BR" sz="2000" b="0" i="0" u="none" strike="noStrike" baseline="0" dirty="0">
                    <a:solidFill>
                      <a:srgbClr val="000000"/>
                    </a:solidFill>
                    <a:latin typeface="+mn-lt"/>
                  </a:rPr>
                  <a:t> ) =</a:t>
                </a:r>
              </a:p>
              <a:p>
                <a:pPr lvl="1"/>
                <a:r>
                  <a:rPr lang="pt-BR" sz="2000" b="0" i="0" u="none" strike="noStrike" baseline="0" dirty="0">
                    <a:solidFill>
                      <a:srgbClr val="000000"/>
                    </a:solidFill>
                    <a:latin typeface="+mn-lt"/>
                  </a:rPr>
                  <a:t>55</a:t>
                </a:r>
                <a:r>
                  <a:rPr lang="pt-BR" sz="2000" b="0" i="1" u="none" strike="noStrike" baseline="0" dirty="0">
                    <a:solidFill>
                      <a:srgbClr val="000000"/>
                    </a:solidFill>
                    <a:latin typeface="+mn-lt"/>
                  </a:rPr>
                  <a:t>x</a:t>
                </a:r>
                <a:r>
                  <a:rPr lang="pt-BR" sz="2000" b="0" i="1" u="none" strike="noStrike" baseline="-25000" dirty="0">
                    <a:solidFill>
                      <a:srgbClr val="000000"/>
                    </a:solidFill>
                    <a:latin typeface="+mn-lt"/>
                  </a:rPr>
                  <a:t>1n</a:t>
                </a:r>
                <a:r>
                  <a:rPr lang="pt-BR" sz="2000" b="0" i="0" u="none" strike="noStrike" baseline="0" dirty="0">
                    <a:solidFill>
                      <a:srgbClr val="000000"/>
                    </a:solidFill>
                    <a:latin typeface="+mn-lt"/>
                  </a:rPr>
                  <a:t> + 60</a:t>
                </a:r>
                <a:r>
                  <a:rPr lang="pt-BR" sz="2000" b="0" i="1" u="none" strike="noStrike" baseline="0" dirty="0">
                    <a:solidFill>
                      <a:srgbClr val="000000"/>
                    </a:solidFill>
                    <a:latin typeface="+mn-lt"/>
                  </a:rPr>
                  <a:t>x</a:t>
                </a:r>
                <a:r>
                  <a:rPr lang="pt-BR" sz="2000" b="0" i="1" u="none" strike="noStrike" baseline="-25000" dirty="0">
                    <a:solidFill>
                      <a:srgbClr val="000000"/>
                    </a:solidFill>
                    <a:latin typeface="+mn-lt"/>
                  </a:rPr>
                  <a:t>1s</a:t>
                </a:r>
                <a:r>
                  <a:rPr lang="pt-BR" sz="2000" b="0" i="0" u="none" strike="noStrike" baseline="0" dirty="0">
                    <a:solidFill>
                      <a:srgbClr val="000000"/>
                    </a:solidFill>
                    <a:latin typeface="+mn-lt"/>
                  </a:rPr>
                  <a:t> + 25</a:t>
                </a:r>
                <a:r>
                  <a:rPr lang="pt-BR" sz="2000" b="0" i="1" u="none" strike="noStrike" baseline="0" dirty="0">
                    <a:solidFill>
                      <a:srgbClr val="000000"/>
                    </a:solidFill>
                    <a:latin typeface="+mn-lt"/>
                  </a:rPr>
                  <a:t>x</a:t>
                </a:r>
                <a:r>
                  <a:rPr lang="pt-BR" sz="2000" b="0" i="1" u="none" strike="noStrike" baseline="-25000" dirty="0">
                    <a:solidFill>
                      <a:srgbClr val="000000"/>
                    </a:solidFill>
                    <a:latin typeface="+mn-lt"/>
                  </a:rPr>
                  <a:t>2n</a:t>
                </a:r>
                <a:r>
                  <a:rPr lang="pt-BR" sz="2000" b="0" i="0" u="none" strike="noStrike" baseline="0" dirty="0">
                    <a:solidFill>
                      <a:srgbClr val="000000"/>
                    </a:solidFill>
                    <a:latin typeface="+mn-lt"/>
                  </a:rPr>
                  <a:t> + 30</a:t>
                </a:r>
                <a:r>
                  <a:rPr lang="pt-BR" sz="2000" b="0" i="1" u="none" strike="noStrike" baseline="0" dirty="0">
                    <a:solidFill>
                      <a:srgbClr val="000000"/>
                    </a:solidFill>
                    <a:latin typeface="+mn-lt"/>
                  </a:rPr>
                  <a:t>x</a:t>
                </a:r>
                <a:r>
                  <a:rPr lang="pt-BR" sz="2000" b="0" i="1" u="none" strike="noStrike" baseline="-25000" dirty="0">
                    <a:solidFill>
                      <a:srgbClr val="000000"/>
                    </a:solidFill>
                    <a:latin typeface="+mn-lt"/>
                  </a:rPr>
                  <a:t>2s</a:t>
                </a:r>
              </a:p>
              <a:p>
                <a:pPr marL="342900" indent="-342900" algn="l">
                  <a:buFont typeface="Wingdings" panose="05000000000000000000" pitchFamily="2" charset="2"/>
                  <a:buChar char="§"/>
                </a:pPr>
                <a:endParaRPr lang="en-US" sz="2800" b="0" i="0" u="none" strike="noStrike" baseline="0" dirty="0">
                  <a:solidFill>
                    <a:srgbClr val="000000"/>
                  </a:solidFill>
                  <a:latin typeface="+mn-lt"/>
                </a:endParaRPr>
              </a:p>
              <a:p>
                <a:pPr marL="342900" indent="-342900" algn="l">
                  <a:buFont typeface="Wingdings" panose="05000000000000000000" pitchFamily="2" charset="2"/>
                  <a:buChar char="§"/>
                </a:pPr>
                <a:r>
                  <a:rPr lang="en-US" sz="2400" b="0" i="0" u="none" strike="noStrike" baseline="0" dirty="0">
                    <a:solidFill>
                      <a:srgbClr val="000000"/>
                    </a:solidFill>
                    <a:latin typeface="+mn-lt"/>
                  </a:rPr>
                  <a:t>Constraints:</a:t>
                </a:r>
              </a:p>
              <a:p>
                <a:pPr marL="742950" lvl="1" indent="-285750">
                  <a:buFont typeface="Wingdings" panose="05000000000000000000" pitchFamily="2" charset="2"/>
                  <a:buChar char="q"/>
                </a:pPr>
                <a:r>
                  <a:rPr lang="en-US" sz="2000" b="0" i="0" u="none" strike="noStrike" baseline="0" dirty="0">
                    <a:solidFill>
                      <a:srgbClr val="000000"/>
                    </a:solidFill>
                    <a:latin typeface="+mn-lt"/>
                  </a:rPr>
                  <a:t>Mixture Constraints - need to ensure proper percentage constraints.</a:t>
                </a:r>
              </a:p>
              <a:p>
                <a:pPr marL="742950" lvl="1" indent="-285750">
                  <a:buFont typeface="Wingdings" panose="05000000000000000000" pitchFamily="2" charset="2"/>
                  <a:buChar char="q"/>
                </a:pPr>
                <a:r>
                  <a:rPr lang="en-US" sz="2000" b="0" i="0" u="none" strike="noStrike" baseline="0" dirty="0">
                    <a:solidFill>
                      <a:srgbClr val="000000"/>
                    </a:solidFill>
                    <a:latin typeface="+mn-lt"/>
                  </a:rPr>
                  <a:t>Purchasing constraints - much easier </a:t>
                </a:r>
              </a:p>
              <a:p>
                <a:pPr marL="1371600" lvl="2" indent="-457200">
                  <a:buFont typeface="Wingdings" panose="05000000000000000000" pitchFamily="2" charset="2"/>
                  <a:buChar char="Ø"/>
                </a:pPr>
                <a:r>
                  <a:rPr lang="en-US" sz="2000" b="0" i="1" u="none" strike="noStrike" baseline="0" dirty="0">
                    <a:solidFill>
                      <a:srgbClr val="000000"/>
                    </a:solidFill>
                    <a:latin typeface="+mn-lt"/>
                  </a:rPr>
                  <a:t>x</a:t>
                </a:r>
                <a:r>
                  <a:rPr lang="en-US" sz="2000" b="0" i="1" u="none" strike="noStrike" baseline="-25000" dirty="0">
                    <a:solidFill>
                      <a:srgbClr val="000000"/>
                    </a:solidFill>
                    <a:latin typeface="+mn-lt"/>
                  </a:rPr>
                  <a:t>1n</a:t>
                </a:r>
                <a:r>
                  <a:rPr lang="en-US" sz="2000" b="0" i="1" u="none" strike="noStrike" baseline="0" dirty="0">
                    <a:solidFill>
                      <a:srgbClr val="000000"/>
                    </a:solidFill>
                    <a:latin typeface="+mn-lt"/>
                  </a:rPr>
                  <a:t> + x</a:t>
                </a:r>
                <a:r>
                  <a:rPr lang="en-US" sz="2000" b="0" i="1" u="none" strike="noStrike" baseline="-25000" dirty="0">
                    <a:solidFill>
                      <a:srgbClr val="000000"/>
                    </a:solidFill>
                    <a:latin typeface="+mn-lt"/>
                  </a:rPr>
                  <a:t>2n</a:t>
                </a:r>
                <a:r>
                  <a:rPr lang="en-US" sz="2000" b="0" i="1" u="none" strike="noStrike" baseline="0" dirty="0">
                    <a:solidFill>
                      <a:srgbClr val="000000"/>
                    </a:solidFill>
                    <a:latin typeface="+mn-lt"/>
                  </a:rPr>
                  <a:t> </a:t>
                </a:r>
                <a14:m>
                  <m:oMath xmlns:m="http://schemas.openxmlformats.org/officeDocument/2006/math">
                    <m:r>
                      <a:rPr lang="en-US" sz="2000" b="0" i="1" u="none" strike="noStrike" baseline="0" smtClean="0">
                        <a:solidFill>
                          <a:srgbClr val="000000"/>
                        </a:solidFill>
                        <a:latin typeface="Cambria Math" panose="02040503050406030204" pitchFamily="18" charset="0"/>
                      </a:rPr>
                      <m:t>≤</m:t>
                    </m:r>
                  </m:oMath>
                </a14:m>
                <a:r>
                  <a:rPr lang="en-US" sz="2000" b="0" i="1" u="none" strike="noStrike" baseline="0" dirty="0">
                    <a:solidFill>
                      <a:srgbClr val="000000"/>
                    </a:solidFill>
                    <a:latin typeface="+mn-lt"/>
                  </a:rPr>
                  <a:t> </a:t>
                </a:r>
                <a:r>
                  <a:rPr lang="en-US" sz="2000" b="0" i="0" u="none" strike="noStrike" baseline="0" dirty="0">
                    <a:solidFill>
                      <a:srgbClr val="000000"/>
                    </a:solidFill>
                    <a:latin typeface="+mn-lt"/>
                  </a:rPr>
                  <a:t>80 and</a:t>
                </a:r>
              </a:p>
              <a:p>
                <a:pPr marL="1371600" lvl="2" indent="-457200">
                  <a:buFont typeface="Wingdings" panose="05000000000000000000" pitchFamily="2" charset="2"/>
                  <a:buChar char="Ø"/>
                </a:pPr>
                <a:r>
                  <a:rPr lang="en-US" sz="2000" b="0" i="1" u="none" strike="noStrike" baseline="0" dirty="0">
                    <a:solidFill>
                      <a:srgbClr val="000000"/>
                    </a:solidFill>
                    <a:latin typeface="+mn-lt"/>
                  </a:rPr>
                  <a:t>x</a:t>
                </a:r>
                <a:r>
                  <a:rPr lang="en-US" sz="2000" b="0" i="1" u="none" strike="noStrike" baseline="-25000" dirty="0">
                    <a:solidFill>
                      <a:srgbClr val="000000"/>
                    </a:solidFill>
                    <a:latin typeface="+mn-lt"/>
                  </a:rPr>
                  <a:t>1s</a:t>
                </a:r>
                <a:r>
                  <a:rPr lang="en-US" sz="2000" b="0" i="1" u="none" strike="noStrike" baseline="0" dirty="0">
                    <a:solidFill>
                      <a:srgbClr val="000000"/>
                    </a:solidFill>
                    <a:latin typeface="+mn-lt"/>
                  </a:rPr>
                  <a:t> + x</a:t>
                </a:r>
                <a:r>
                  <a:rPr lang="en-US" sz="2000" b="0" i="1" u="none" strike="noStrike" baseline="-25000" dirty="0">
                    <a:solidFill>
                      <a:srgbClr val="000000"/>
                    </a:solidFill>
                    <a:latin typeface="+mn-lt"/>
                  </a:rPr>
                  <a:t>2s</a:t>
                </a:r>
                <a:r>
                  <a:rPr lang="en-US" sz="2000" b="0" i="1" u="none" strike="noStrike" baseline="0" dirty="0">
                    <a:solidFill>
                      <a:srgbClr val="000000"/>
                    </a:solidFill>
                    <a:latin typeface="+mn-lt"/>
                  </a:rPr>
                  <a:t> </a:t>
                </a:r>
                <a14:m>
                  <m:oMath xmlns:m="http://schemas.openxmlformats.org/officeDocument/2006/math">
                    <m:r>
                      <a:rPr lang="en-US" sz="2000" b="0" i="1" u="none" strike="noStrike" baseline="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mn-lt"/>
                  </a:rPr>
                  <a:t> 100.</a:t>
                </a:r>
                <a:endParaRPr lang="en-US" sz="2000" dirty="0">
                  <a:latin typeface="+mn-lt"/>
                </a:endParaRPr>
              </a:p>
            </p:txBody>
          </p:sp>
        </mc:Choice>
        <mc:Fallback xmlns="">
          <p:sp>
            <p:nvSpPr>
              <p:cNvPr id="4" name="TextBox 3">
                <a:extLst>
                  <a:ext uri="{FF2B5EF4-FFF2-40B4-BE49-F238E27FC236}">
                    <a16:creationId xmlns:a16="http://schemas.microsoft.com/office/drawing/2014/main" id="{D9CB7AFC-55FA-4DB6-9B8A-F269D92641FE}"/>
                  </a:ext>
                </a:extLst>
              </p:cNvPr>
              <p:cNvSpPr txBox="1">
                <a:spLocks noRot="1" noChangeAspect="1" noMove="1" noResize="1" noEditPoints="1" noAdjustHandles="1" noChangeArrowheads="1" noChangeShapeType="1" noTextEdit="1"/>
              </p:cNvSpPr>
              <p:nvPr/>
            </p:nvSpPr>
            <p:spPr>
              <a:xfrm>
                <a:off x="376767" y="990600"/>
                <a:ext cx="8229600" cy="5078313"/>
              </a:xfrm>
              <a:prstGeom prst="rect">
                <a:avLst/>
              </a:prstGeom>
              <a:blipFill>
                <a:blip r:embed="rId2"/>
                <a:stretch>
                  <a:fillRect l="-1037" t="-1321" b="-1080"/>
                </a:stretch>
              </a:blipFill>
            </p:spPr>
            <p:txBody>
              <a:bodyPr/>
              <a:lstStyle/>
              <a:p>
                <a:r>
                  <a:rPr lang="en-US">
                    <a:noFill/>
                  </a:rPr>
                  <a:t> </a:t>
                </a:r>
              </a:p>
            </p:txBody>
          </p:sp>
        </mc:Fallback>
      </mc:AlternateContent>
    </p:spTree>
    <p:extLst>
      <p:ext uri="{BB962C8B-B14F-4D97-AF65-F5344CB8AC3E}">
        <p14:creationId xmlns:p14="http://schemas.microsoft.com/office/powerpoint/2010/main" val="1152763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0669E-EC1B-4691-A673-EB673870253F}"/>
              </a:ext>
            </a:extLst>
          </p:cNvPr>
          <p:cNvSpPr>
            <a:spLocks noGrp="1"/>
          </p:cNvSpPr>
          <p:nvPr>
            <p:ph type="title"/>
          </p:nvPr>
        </p:nvSpPr>
        <p:spPr/>
        <p:txBody>
          <a:bodyPr/>
          <a:lstStyle/>
          <a:p>
            <a:r>
              <a:rPr lang="en-US" dirty="0"/>
              <a:t>Developing Model 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19065CAE-CBAA-4B02-9AC5-7C4EA00C8E37}"/>
                  </a:ext>
                </a:extLst>
              </p:cNvPr>
              <p:cNvSpPr txBox="1"/>
              <p:nvPr/>
            </p:nvSpPr>
            <p:spPr>
              <a:xfrm>
                <a:off x="304800" y="1219200"/>
                <a:ext cx="8763000" cy="5219249"/>
              </a:xfrm>
              <a:prstGeom prst="rect">
                <a:avLst/>
              </a:prstGeom>
              <a:noFill/>
            </p:spPr>
            <p:txBody>
              <a:bodyPr wrap="square">
                <a:spAutoFit/>
              </a:bodyPr>
              <a:lstStyle/>
              <a:p>
                <a:pPr algn="l"/>
                <a:r>
                  <a:rPr lang="en-US" sz="2400" b="1" i="0" u="none" strike="noStrike" baseline="0" dirty="0">
                    <a:latin typeface="+mn-lt"/>
                  </a:rPr>
                  <a:t>Mixture Constraints:</a:t>
                </a:r>
              </a:p>
              <a:p>
                <a:pPr algn="l"/>
                <a:r>
                  <a:rPr lang="en-US" sz="2400" b="0" i="0" u="none" strike="noStrike" baseline="0" dirty="0">
                    <a:latin typeface="+mn-lt"/>
                  </a:rPr>
                  <a:t>Start with the `base' description of the constraint, for Fertilizer 1 we</a:t>
                </a:r>
              </a:p>
              <a:p>
                <a:pPr algn="l"/>
                <a:r>
                  <a:rPr lang="en-US" sz="2400" b="0" i="0" u="none" strike="noStrike" baseline="0" dirty="0">
                    <a:latin typeface="+mn-lt"/>
                  </a:rPr>
                  <a:t>need 40% nitrogen.</a:t>
                </a:r>
              </a:p>
              <a:p>
                <a:pPr algn="l"/>
                <a14:m>
                  <m:oMathPara xmlns:m="http://schemas.openxmlformats.org/officeDocument/2006/math">
                    <m:oMathParaPr>
                      <m:jc m:val="centerGroup"/>
                    </m:oMathParaPr>
                    <m:oMath xmlns:m="http://schemas.openxmlformats.org/officeDocument/2006/math">
                      <m:f>
                        <m:fPr>
                          <m:ctrlPr>
                            <a:rPr lang="en-US" sz="2400" b="0" i="1" u="none" strike="noStrike" baseline="0" smtClean="0">
                              <a:latin typeface="Cambria Math" panose="02040503050406030204" pitchFamily="18" charset="0"/>
                            </a:rPr>
                          </m:ctrlPr>
                        </m:fPr>
                        <m:num>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𝑥</m:t>
                              </m:r>
                            </m:e>
                            <m:sub>
                              <m:r>
                                <a:rPr lang="en-US" sz="2400" b="0" i="1" u="none" strike="noStrike" baseline="0" smtClean="0">
                                  <a:latin typeface="Cambria Math" panose="02040503050406030204" pitchFamily="18" charset="0"/>
                                </a:rPr>
                                <m:t>1</m:t>
                              </m:r>
                              <m:r>
                                <a:rPr lang="en-US" sz="2400" b="0" i="1" u="none" strike="noStrike" baseline="0" smtClean="0">
                                  <a:latin typeface="Cambria Math" panose="02040503050406030204" pitchFamily="18" charset="0"/>
                                </a:rPr>
                                <m:t>𝑛</m:t>
                              </m:r>
                            </m:sub>
                          </m:sSub>
                        </m:num>
                        <m:den>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𝑥</m:t>
                              </m:r>
                            </m:e>
                            <m:sub>
                              <m:r>
                                <a:rPr lang="en-US" sz="2400" b="0" i="1" u="none" strike="noStrike" baseline="0" smtClean="0">
                                  <a:latin typeface="Cambria Math" panose="02040503050406030204" pitchFamily="18" charset="0"/>
                                </a:rPr>
                                <m:t>1</m:t>
                              </m:r>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m:t>
                          </m:r>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𝑥</m:t>
                              </m:r>
                            </m:e>
                            <m:sub>
                              <m:r>
                                <a:rPr lang="en-US" sz="2400" b="0" i="1" u="none" strike="noStrike" baseline="0" smtClean="0">
                                  <a:latin typeface="Cambria Math" panose="02040503050406030204" pitchFamily="18" charset="0"/>
                                </a:rPr>
                                <m:t>1</m:t>
                              </m:r>
                              <m:r>
                                <a:rPr lang="en-US" sz="2400" b="0" i="1" u="none" strike="noStrike" baseline="0" smtClean="0">
                                  <a:latin typeface="Cambria Math" panose="02040503050406030204" pitchFamily="18" charset="0"/>
                                </a:rPr>
                                <m:t>𝑠</m:t>
                              </m:r>
                            </m:sub>
                          </m:sSub>
                        </m:den>
                      </m:f>
                      <m:r>
                        <a:rPr lang="en-US" sz="2400" b="0" i="1" u="none" strike="noStrike" baseline="0" smtClean="0">
                          <a:latin typeface="Cambria Math" panose="02040503050406030204" pitchFamily="18" charset="0"/>
                        </a:rPr>
                        <m:t>≥0.4</m:t>
                      </m:r>
                    </m:oMath>
                  </m:oMathPara>
                </a14:m>
                <a:endParaRPr lang="en-US" sz="2400" b="0" i="0" u="none" strike="noStrike" baseline="0" dirty="0">
                  <a:latin typeface="+mn-lt"/>
                </a:endParaRPr>
              </a:p>
              <a:p>
                <a:pPr algn="l"/>
                <a:endParaRPr lang="en-US" sz="2400" dirty="0">
                  <a:latin typeface="+mn-lt"/>
                </a:endParaRPr>
              </a:p>
              <a:p>
                <a:pPr algn="l"/>
                <a:r>
                  <a:rPr lang="en-US" sz="2400" b="0" i="0" u="none" strike="noStrike" baseline="0" dirty="0">
                    <a:latin typeface="+mn-lt"/>
                  </a:rPr>
                  <a:t>This isn't linear! But, we can make it linear:</a:t>
                </a:r>
              </a:p>
              <a:p>
                <a:pPr/>
                <a14:m>
                  <m:oMathPara xmlns:m="http://schemas.openxmlformats.org/officeDocument/2006/math">
                    <m:oMathParaPr>
                      <m:jc m:val="centerGroup"/>
                    </m:oMathParaPr>
                    <m:oMath xmlns:m="http://schemas.openxmlformats.org/officeDocument/2006/math">
                      <m:sSub>
                        <m:sSubPr>
                          <m:ctrlPr>
                            <a:rPr lang="en-US" sz="2400" b="0" i="1" u="none" strike="noStrike" baseline="0" smtClean="0">
                              <a:latin typeface="Cambria Math" panose="02040503050406030204" pitchFamily="18" charset="0"/>
                            </a:rPr>
                          </m:ctrlPr>
                        </m:sSubPr>
                        <m:e>
                          <m:r>
                            <a:rPr lang="en-US" sz="2400" b="0" i="1" u="none" strike="noStrike" baseline="0" smtClean="0">
                              <a:latin typeface="Cambria Math" panose="02040503050406030204" pitchFamily="18" charset="0"/>
                            </a:rPr>
                            <m:t>𝑥</m:t>
                          </m:r>
                        </m:e>
                        <m:sub>
                          <m:r>
                            <a:rPr lang="en-US" sz="2400" b="0" i="1" u="none" strike="noStrike" baseline="0" smtClean="0">
                              <a:latin typeface="Cambria Math" panose="02040503050406030204" pitchFamily="18" charset="0"/>
                            </a:rPr>
                            <m:t>1</m:t>
                          </m:r>
                          <m:r>
                            <a:rPr lang="en-US" sz="2400" b="0" i="1" u="none" strike="noStrike" baseline="0" smtClean="0">
                              <a:latin typeface="Cambria Math" panose="02040503050406030204" pitchFamily="18" charset="0"/>
                            </a:rPr>
                            <m:t>𝑛</m:t>
                          </m:r>
                        </m:sub>
                      </m:sSub>
                      <m:r>
                        <a:rPr lang="en-US" sz="2400" b="0" i="1" u="none" strike="noStrike" baseline="0" smtClean="0">
                          <a:latin typeface="Cambria Math" panose="02040503050406030204" pitchFamily="18" charset="0"/>
                        </a:rPr>
                        <m:t>≥0.4</m:t>
                      </m:r>
                      <m:d>
                        <m:dPr>
                          <m:ctrlPr>
                            <a:rPr lang="en-US" sz="2400" b="0" i="1" u="none" strike="noStrike" baseline="0"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r>
                                <a:rPr lang="en-US" sz="2400" i="1">
                                  <a:latin typeface="Cambria Math" panose="02040503050406030204" pitchFamily="18" charset="0"/>
                                </a:rPr>
                                <m:t>𝑛</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𝑠</m:t>
                              </m:r>
                            </m:sub>
                          </m:sSub>
                        </m:e>
                      </m:d>
                      <m:r>
                        <a:rPr lang="en-US" sz="2400" b="0" i="1" smtClean="0">
                          <a:latin typeface="Cambria Math" panose="02040503050406030204" pitchFamily="18" charset="0"/>
                        </a:rPr>
                        <m:t>     </m:t>
                      </m:r>
                      <m:r>
                        <m:rPr>
                          <m:sty m:val="p"/>
                        </m:rPr>
                        <a:rPr lang="en-US" sz="2400" b="0" i="0" smtClean="0">
                          <a:latin typeface="Cambria Math" panose="02040503050406030204" pitchFamily="18" charset="0"/>
                        </a:rPr>
                        <m:t>or</m:t>
                      </m:r>
                      <m:r>
                        <a:rPr lang="en-US" sz="2400" b="0" i="1" smtClean="0">
                          <a:latin typeface="Cambria Math" panose="02040503050406030204" pitchFamily="18" charset="0"/>
                        </a:rPr>
                        <m:t>    0.6</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𝑛</m:t>
                          </m:r>
                        </m:sub>
                      </m:sSub>
                      <m:r>
                        <a:rPr lang="en-US" sz="2400" b="0" i="1" smtClean="0">
                          <a:latin typeface="Cambria Math" panose="02040503050406030204" pitchFamily="18" charset="0"/>
                        </a:rPr>
                        <m:t>−0.4</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r>
                            <a:rPr lang="en-US" sz="2400" b="0" i="1" smtClean="0">
                              <a:latin typeface="Cambria Math" panose="02040503050406030204" pitchFamily="18" charset="0"/>
                            </a:rPr>
                            <m:t>𝑠</m:t>
                          </m:r>
                        </m:sub>
                      </m:sSub>
                      <m:r>
                        <a:rPr lang="en-US" sz="2400" b="0" i="1" smtClean="0">
                          <a:latin typeface="Cambria Math" panose="02040503050406030204" pitchFamily="18" charset="0"/>
                        </a:rPr>
                        <m:t>≥0</m:t>
                      </m:r>
                    </m:oMath>
                  </m:oMathPara>
                </a14:m>
                <a:endParaRPr lang="en-US" sz="2400" dirty="0">
                  <a:latin typeface="+mn-lt"/>
                </a:endParaRPr>
              </a:p>
              <a:p>
                <a:endParaRPr lang="en-US" sz="2400" dirty="0">
                  <a:latin typeface="+mn-lt"/>
                </a:endParaRPr>
              </a:p>
              <a:p>
                <a:pPr algn="l"/>
                <a:r>
                  <a:rPr lang="en-US" sz="2400" b="0" i="0" u="none" strike="noStrike" baseline="0" dirty="0">
                    <a:latin typeface="+mn-lt"/>
                  </a:rPr>
                  <a:t>In a similar fashion, the mixture constraint for Fertilizer 2 can be</a:t>
                </a:r>
              </a:p>
              <a:p>
                <a:r>
                  <a:rPr lang="en-US" sz="2400" b="0" i="0" u="none" strike="noStrike" baseline="0" dirty="0">
                    <a:latin typeface="+mn-lt"/>
                  </a:rPr>
                  <a:t>written as: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0.3</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𝑠</m:t>
                          </m:r>
                        </m:sub>
                      </m:sSub>
                      <m:r>
                        <a:rPr lang="en-US" sz="2400" b="0" i="1" smtClean="0">
                          <a:latin typeface="Cambria Math" panose="02040503050406030204" pitchFamily="18" charset="0"/>
                        </a:rPr>
                        <m:t>−0.7</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r>
                            <a:rPr lang="en-US" sz="2400" b="0" i="1" smtClean="0">
                              <a:latin typeface="Cambria Math" panose="02040503050406030204" pitchFamily="18" charset="0"/>
                            </a:rPr>
                            <m:t>𝑛</m:t>
                          </m:r>
                        </m:sub>
                      </m:sSub>
                      <m:r>
                        <a:rPr lang="en-US" sz="2400" b="0" i="1" smtClean="0">
                          <a:latin typeface="Cambria Math" panose="02040503050406030204" pitchFamily="18" charset="0"/>
                        </a:rPr>
                        <m:t>≥0</m:t>
                      </m:r>
                    </m:oMath>
                  </m:oMathPara>
                </a14:m>
                <a:endParaRPr lang="en-US" sz="2400" dirty="0">
                  <a:latin typeface="+mn-lt"/>
                </a:endParaRPr>
              </a:p>
              <a:p>
                <a:pPr algn="l"/>
                <a:endParaRPr lang="en-US" sz="2400" b="0" i="0" u="none" strike="noStrike" baseline="0" dirty="0">
                  <a:latin typeface="+mn-lt"/>
                </a:endParaRPr>
              </a:p>
              <a:p>
                <a:pPr algn="l"/>
                <a:endParaRPr lang="en-US" sz="2400" dirty="0">
                  <a:latin typeface="+mn-lt"/>
                </a:endParaRPr>
              </a:p>
            </p:txBody>
          </p:sp>
        </mc:Choice>
        <mc:Fallback xmlns="">
          <p:sp>
            <p:nvSpPr>
              <p:cNvPr id="4" name="TextBox 3">
                <a:extLst>
                  <a:ext uri="{FF2B5EF4-FFF2-40B4-BE49-F238E27FC236}">
                    <a16:creationId xmlns:a16="http://schemas.microsoft.com/office/drawing/2014/main" id="{19065CAE-CBAA-4B02-9AC5-7C4EA00C8E37}"/>
                  </a:ext>
                </a:extLst>
              </p:cNvPr>
              <p:cNvSpPr txBox="1">
                <a:spLocks noRot="1" noChangeAspect="1" noMove="1" noResize="1" noEditPoints="1" noAdjustHandles="1" noChangeArrowheads="1" noChangeShapeType="1" noTextEdit="1"/>
              </p:cNvSpPr>
              <p:nvPr/>
            </p:nvSpPr>
            <p:spPr>
              <a:xfrm>
                <a:off x="304800" y="1219200"/>
                <a:ext cx="8763000" cy="5219249"/>
              </a:xfrm>
              <a:prstGeom prst="rect">
                <a:avLst/>
              </a:prstGeom>
              <a:blipFill>
                <a:blip r:embed="rId2"/>
                <a:stretch>
                  <a:fillRect l="-1043" t="-935"/>
                </a:stretch>
              </a:blipFill>
            </p:spPr>
            <p:txBody>
              <a:bodyPr/>
              <a:lstStyle/>
              <a:p>
                <a:r>
                  <a:rPr lang="en-US">
                    <a:noFill/>
                  </a:rPr>
                  <a:t> </a:t>
                </a:r>
              </a:p>
            </p:txBody>
          </p:sp>
        </mc:Fallback>
      </mc:AlternateContent>
    </p:spTree>
    <p:extLst>
      <p:ext uri="{BB962C8B-B14F-4D97-AF65-F5344CB8AC3E}">
        <p14:creationId xmlns:p14="http://schemas.microsoft.com/office/powerpoint/2010/main" val="37254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dirty="0"/>
              <a:t>Refresher</a:t>
            </a:r>
          </a:p>
          <a:p>
            <a:pPr eaLnBrk="1" hangingPunct="1"/>
            <a:r>
              <a:rPr lang="en-US" altLang="en-US" dirty="0"/>
              <a:t>Intro to Mathematical Modeling</a:t>
            </a:r>
          </a:p>
          <a:p>
            <a:pPr eaLnBrk="1" hangingPunct="1"/>
            <a:r>
              <a:rPr lang="en-US" altLang="en-US" dirty="0"/>
              <a:t>Examples</a:t>
            </a:r>
          </a:p>
          <a:p>
            <a:pPr eaLnBrk="1" hangingPunct="1"/>
            <a:r>
              <a:rPr lang="en-US" altLang="en-US" dirty="0"/>
              <a:t>OR Tools Introduction</a:t>
            </a:r>
          </a:p>
          <a:p>
            <a:pPr eaLnBrk="1" hangingPunct="1"/>
            <a:r>
              <a:rPr lang="en-US" altLang="en-US" dirty="0"/>
              <a:t>In-Class Exercise</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a:t>Break</a:t>
            </a:r>
          </a:p>
        </p:txBody>
      </p:sp>
      <p:pic>
        <p:nvPicPr>
          <p:cNvPr id="54275" name="Content Placeholder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152400"/>
            <a:ext cx="9144000" cy="64674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4E0F0-44F5-4B1F-BDE6-28C170F9D781}"/>
              </a:ext>
            </a:extLst>
          </p:cNvPr>
          <p:cNvSpPr>
            <a:spLocks noGrp="1"/>
          </p:cNvSpPr>
          <p:nvPr>
            <p:ph type="title"/>
          </p:nvPr>
        </p:nvSpPr>
        <p:spPr/>
        <p:txBody>
          <a:bodyPr/>
          <a:lstStyle/>
          <a:p>
            <a:r>
              <a:rPr lang="en-US" dirty="0"/>
              <a:t>Install Google OR Tools</a:t>
            </a:r>
          </a:p>
        </p:txBody>
      </p:sp>
      <p:sp>
        <p:nvSpPr>
          <p:cNvPr id="3" name="Content Placeholder 2">
            <a:extLst>
              <a:ext uri="{FF2B5EF4-FFF2-40B4-BE49-F238E27FC236}">
                <a16:creationId xmlns:a16="http://schemas.microsoft.com/office/drawing/2014/main" xmlns="" id="{4091AAC1-1472-4194-84C5-E83A9E930448}"/>
              </a:ext>
            </a:extLst>
          </p:cNvPr>
          <p:cNvSpPr>
            <a:spLocks noGrp="1"/>
          </p:cNvSpPr>
          <p:nvPr>
            <p:ph idx="1"/>
          </p:nvPr>
        </p:nvSpPr>
        <p:spPr/>
        <p:txBody>
          <a:bodyPr/>
          <a:lstStyle/>
          <a:p>
            <a:r>
              <a:rPr lang="en-US" dirty="0">
                <a:hlinkClick r:id="rId2"/>
              </a:rPr>
              <a:t>OR-Tools  |  Google Developers</a:t>
            </a:r>
            <a:endParaRPr lang="en-US" dirty="0"/>
          </a:p>
          <a:p>
            <a:pPr lvl="1"/>
            <a:r>
              <a:rPr kumimoji="0" lang="en-US" altLang="en-US" sz="2800" b="0" i="0" u="none" strike="noStrike" cap="none" normalizeH="0" baseline="0" dirty="0">
                <a:ln>
                  <a:noFill/>
                </a:ln>
                <a:solidFill>
                  <a:schemeClr val="tx1"/>
                </a:solidFill>
                <a:effectLst/>
                <a:latin typeface="Arial Unicode MS"/>
              </a:rPr>
              <a:t>pip install --upgrade --user </a:t>
            </a:r>
            <a:r>
              <a:rPr kumimoji="0" lang="en-US" altLang="en-US" sz="2800" b="0" i="0" u="none" strike="noStrike" cap="none" normalizeH="0" baseline="0" dirty="0" err="1">
                <a:ln>
                  <a:noFill/>
                </a:ln>
                <a:solidFill>
                  <a:schemeClr val="tx1"/>
                </a:solidFill>
                <a:effectLst/>
                <a:latin typeface="Arial Unicode MS"/>
              </a:rPr>
              <a:t>ortools</a:t>
            </a:r>
            <a:r>
              <a:rPr kumimoji="0" lang="en-US" altLang="en-US" sz="8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672088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BE151-2809-499F-8220-D68DFD45E79C}"/>
              </a:ext>
            </a:extLst>
          </p:cNvPr>
          <p:cNvSpPr>
            <a:spLocks noGrp="1"/>
          </p:cNvSpPr>
          <p:nvPr>
            <p:ph type="title"/>
          </p:nvPr>
        </p:nvSpPr>
        <p:spPr/>
        <p:txBody>
          <a:bodyPr/>
          <a:lstStyle/>
          <a:p>
            <a:r>
              <a:rPr lang="en-US" dirty="0"/>
              <a:t>First Python Math Model</a:t>
            </a:r>
          </a:p>
        </p:txBody>
      </p:sp>
      <p:graphicFrame>
        <p:nvGraphicFramePr>
          <p:cNvPr id="4" name="Content Placeholder 3">
            <a:extLst>
              <a:ext uri="{FF2B5EF4-FFF2-40B4-BE49-F238E27FC236}">
                <a16:creationId xmlns:a16="http://schemas.microsoft.com/office/drawing/2014/main" xmlns="" id="{F3C4D54B-9249-4F1A-B8A8-C064BBA54D74}"/>
              </a:ext>
            </a:extLst>
          </p:cNvPr>
          <p:cNvGraphicFramePr>
            <a:graphicFrameLocks noGrp="1"/>
          </p:cNvGraphicFramePr>
          <p:nvPr>
            <p:ph idx="1"/>
            <p:extLst>
              <p:ext uri="{D42A27DB-BD31-4B8C-83A1-F6EECF244321}">
                <p14:modId xmlns:p14="http://schemas.microsoft.com/office/powerpoint/2010/main" val="1239950073"/>
              </p:ext>
            </p:extLst>
          </p:nvPr>
        </p:nvGraphicFramePr>
        <p:xfrm>
          <a:off x="457200" y="2514600"/>
          <a:ext cx="4114800" cy="1487473"/>
        </p:xfrm>
        <a:graphic>
          <a:graphicData uri="http://schemas.openxmlformats.org/drawingml/2006/table">
            <a:tbl>
              <a:tblPr/>
              <a:tblGrid>
                <a:gridCol w="822960">
                  <a:extLst>
                    <a:ext uri="{9D8B030D-6E8A-4147-A177-3AD203B41FA5}">
                      <a16:colId xmlns:a16="http://schemas.microsoft.com/office/drawing/2014/main" xmlns="" val="750537129"/>
                    </a:ext>
                  </a:extLst>
                </a:gridCol>
                <a:gridCol w="822960">
                  <a:extLst>
                    <a:ext uri="{9D8B030D-6E8A-4147-A177-3AD203B41FA5}">
                      <a16:colId xmlns:a16="http://schemas.microsoft.com/office/drawing/2014/main" xmlns="" val="2075960070"/>
                    </a:ext>
                  </a:extLst>
                </a:gridCol>
                <a:gridCol w="822960">
                  <a:extLst>
                    <a:ext uri="{9D8B030D-6E8A-4147-A177-3AD203B41FA5}">
                      <a16:colId xmlns:a16="http://schemas.microsoft.com/office/drawing/2014/main" xmlns="" val="1827380756"/>
                    </a:ext>
                  </a:extLst>
                </a:gridCol>
                <a:gridCol w="822960">
                  <a:extLst>
                    <a:ext uri="{9D8B030D-6E8A-4147-A177-3AD203B41FA5}">
                      <a16:colId xmlns:a16="http://schemas.microsoft.com/office/drawing/2014/main" xmlns="" val="2351401835"/>
                    </a:ext>
                  </a:extLst>
                </a:gridCol>
                <a:gridCol w="822960">
                  <a:extLst>
                    <a:ext uri="{9D8B030D-6E8A-4147-A177-3AD203B41FA5}">
                      <a16:colId xmlns:a16="http://schemas.microsoft.com/office/drawing/2014/main" xmlns="" val="136465125"/>
                    </a:ext>
                  </a:extLst>
                </a:gridCol>
              </a:tblGrid>
              <a:tr h="314485">
                <a:tc>
                  <a:txBody>
                    <a:bodyPr/>
                    <a:lstStyle/>
                    <a:p>
                      <a:pPr algn="l" fontAlgn="t"/>
                      <a:r>
                        <a:rPr lang="en-US" dirty="0">
                          <a:effectLst/>
                        </a:rPr>
                        <a:t>0</a:t>
                      </a:r>
                    </a:p>
                  </a:txBody>
                  <a:tcPr>
                    <a:lnL>
                      <a:noFill/>
                    </a:lnL>
                    <a:lnR>
                      <a:noFill/>
                    </a:lnR>
                    <a:lnT>
                      <a:noFill/>
                    </a:lnT>
                    <a:lnB>
                      <a:noFill/>
                    </a:lnB>
                  </a:tcPr>
                </a:tc>
                <a:tc>
                  <a:txBody>
                    <a:bodyPr/>
                    <a:lstStyle/>
                    <a:p>
                      <a:pPr algn="l" fontAlgn="t"/>
                      <a:r>
                        <a:rPr lang="en-US" dirty="0">
                          <a:effectLst/>
                        </a:rPr>
                        <a:t>≤</a:t>
                      </a:r>
                    </a:p>
                  </a:txBody>
                  <a:tcPr>
                    <a:lnL>
                      <a:noFill/>
                    </a:lnL>
                    <a:lnR>
                      <a:noFill/>
                    </a:lnR>
                    <a:lnT>
                      <a:noFill/>
                    </a:lnT>
                    <a:lnB>
                      <a:noFill/>
                    </a:lnB>
                  </a:tcPr>
                </a:tc>
                <a:tc>
                  <a:txBody>
                    <a:bodyPr/>
                    <a:lstStyle/>
                    <a:p>
                      <a:pPr algn="l" fontAlgn="t"/>
                      <a:r>
                        <a:rPr lang="en-US" i="1" dirty="0">
                          <a:effectLst/>
                        </a:rPr>
                        <a:t>x</a:t>
                      </a:r>
                      <a:endParaRPr lang="en-US" dirty="0">
                        <a:effectLst/>
                      </a:endParaRPr>
                    </a:p>
                  </a:txBody>
                  <a:tcPr>
                    <a:lnL>
                      <a:noFill/>
                    </a:lnL>
                    <a:lnR>
                      <a:noFill/>
                    </a:lnR>
                    <a:lnT>
                      <a:noFill/>
                    </a:lnT>
                    <a:lnB>
                      <a:noFill/>
                    </a:lnB>
                  </a:tcPr>
                </a:tc>
                <a:tc>
                  <a:txBody>
                    <a:bodyPr/>
                    <a:lstStyle/>
                    <a:p>
                      <a:pPr algn="l" fontAlgn="t"/>
                      <a:r>
                        <a:rPr lang="en-US">
                          <a:effectLst/>
                        </a:rPr>
                        <a:t>≤</a:t>
                      </a:r>
                    </a:p>
                  </a:txBody>
                  <a:tcPr>
                    <a:lnL>
                      <a:noFill/>
                    </a:lnL>
                    <a:lnR>
                      <a:noFill/>
                    </a:lnR>
                    <a:lnT>
                      <a:noFill/>
                    </a:lnT>
                    <a:lnB>
                      <a:noFill/>
                    </a:lnB>
                  </a:tcPr>
                </a:tc>
                <a:tc>
                  <a:txBody>
                    <a:bodyPr/>
                    <a:lstStyle/>
                    <a:p>
                      <a:pPr algn="l" fontAlgn="t"/>
                      <a:r>
                        <a:rPr lang="en-US">
                          <a:effectLst/>
                        </a:rPr>
                        <a:t>1</a:t>
                      </a:r>
                    </a:p>
                  </a:txBody>
                  <a:tcPr>
                    <a:lnL>
                      <a:noFill/>
                    </a:lnL>
                    <a:lnR>
                      <a:noFill/>
                    </a:lnR>
                    <a:lnT>
                      <a:noFill/>
                    </a:lnT>
                    <a:lnB>
                      <a:noFill/>
                    </a:lnB>
                  </a:tcPr>
                </a:tc>
                <a:extLst>
                  <a:ext uri="{0D108BD9-81ED-4DB2-BD59-A6C34878D82A}">
                    <a16:rowId xmlns:a16="http://schemas.microsoft.com/office/drawing/2014/main" xmlns="" val="1343095126"/>
                  </a:ext>
                </a:extLst>
              </a:tr>
              <a:tr h="314485">
                <a:tc>
                  <a:txBody>
                    <a:bodyPr/>
                    <a:lstStyle/>
                    <a:p>
                      <a:pPr algn="l" fontAlgn="t"/>
                      <a:r>
                        <a:rPr lang="en-US" dirty="0">
                          <a:effectLst/>
                        </a:rPr>
                        <a:t>0</a:t>
                      </a:r>
                    </a:p>
                  </a:txBody>
                  <a:tcPr>
                    <a:lnL>
                      <a:noFill/>
                    </a:lnL>
                    <a:lnR>
                      <a:noFill/>
                    </a:lnR>
                    <a:lnT>
                      <a:noFill/>
                    </a:lnT>
                    <a:lnB>
                      <a:noFill/>
                    </a:lnB>
                  </a:tcPr>
                </a:tc>
                <a:tc>
                  <a:txBody>
                    <a:bodyPr/>
                    <a:lstStyle/>
                    <a:p>
                      <a:pPr algn="l" fontAlgn="t"/>
                      <a:r>
                        <a:rPr lang="en-US" dirty="0">
                          <a:effectLst/>
                        </a:rPr>
                        <a:t>≤</a:t>
                      </a:r>
                    </a:p>
                  </a:txBody>
                  <a:tcPr>
                    <a:lnL>
                      <a:noFill/>
                    </a:lnL>
                    <a:lnR>
                      <a:noFill/>
                    </a:lnR>
                    <a:lnT>
                      <a:noFill/>
                    </a:lnT>
                    <a:lnB>
                      <a:noFill/>
                    </a:lnB>
                  </a:tcPr>
                </a:tc>
                <a:tc>
                  <a:txBody>
                    <a:bodyPr/>
                    <a:lstStyle/>
                    <a:p>
                      <a:pPr algn="l" fontAlgn="t"/>
                      <a:r>
                        <a:rPr lang="en-US" i="1">
                          <a:effectLst/>
                        </a:rPr>
                        <a:t>y</a:t>
                      </a:r>
                      <a:endParaRPr lang="en-US">
                        <a:effectLst/>
                      </a:endParaRPr>
                    </a:p>
                  </a:txBody>
                  <a:tcPr>
                    <a:lnL>
                      <a:noFill/>
                    </a:lnL>
                    <a:lnR>
                      <a:noFill/>
                    </a:lnR>
                    <a:lnT>
                      <a:noFill/>
                    </a:lnT>
                    <a:lnB>
                      <a:noFill/>
                    </a:lnB>
                  </a:tcPr>
                </a:tc>
                <a:tc>
                  <a:txBody>
                    <a:bodyPr/>
                    <a:lstStyle/>
                    <a:p>
                      <a:pPr algn="l" fontAlgn="t"/>
                      <a:r>
                        <a:rPr lang="en-US">
                          <a:effectLst/>
                        </a:rPr>
                        <a:t>≤</a:t>
                      </a:r>
                    </a:p>
                  </a:txBody>
                  <a:tcPr>
                    <a:lnL>
                      <a:noFill/>
                    </a:lnL>
                    <a:lnR>
                      <a:noFill/>
                    </a:lnR>
                    <a:lnT>
                      <a:noFill/>
                    </a:lnT>
                    <a:lnB>
                      <a:noFill/>
                    </a:lnB>
                  </a:tcPr>
                </a:tc>
                <a:tc>
                  <a:txBody>
                    <a:bodyPr/>
                    <a:lstStyle/>
                    <a:p>
                      <a:pPr algn="l" fontAlgn="t"/>
                      <a:r>
                        <a:rPr lang="en-US">
                          <a:effectLst/>
                        </a:rPr>
                        <a:t>2</a:t>
                      </a:r>
                    </a:p>
                  </a:txBody>
                  <a:tcPr>
                    <a:lnL>
                      <a:noFill/>
                    </a:lnL>
                    <a:lnR>
                      <a:noFill/>
                    </a:lnR>
                    <a:lnT>
                      <a:noFill/>
                    </a:lnT>
                    <a:lnB>
                      <a:noFill/>
                    </a:lnB>
                  </a:tcPr>
                </a:tc>
                <a:extLst>
                  <a:ext uri="{0D108BD9-81ED-4DB2-BD59-A6C34878D82A}">
                    <a16:rowId xmlns:a16="http://schemas.microsoft.com/office/drawing/2014/main" xmlns="" val="2104576932"/>
                  </a:ext>
                </a:extLst>
              </a:tr>
              <a:tr h="755953">
                <a:tc>
                  <a:txBody>
                    <a:bodyPr/>
                    <a:lstStyle/>
                    <a:p>
                      <a:pPr algn="l" fontAlgn="t"/>
                      <a:endParaRPr lang="en-US">
                        <a:effectLst/>
                      </a:endParaRPr>
                    </a:p>
                  </a:txBody>
                  <a:tcPr>
                    <a:lnL>
                      <a:noFill/>
                    </a:lnL>
                    <a:lnR>
                      <a:noFill/>
                    </a:lnR>
                    <a:lnT>
                      <a:noFill/>
                    </a:lnT>
                    <a:lnB>
                      <a:noFill/>
                    </a:lnB>
                  </a:tcPr>
                </a:tc>
                <a:tc>
                  <a:txBody>
                    <a:bodyPr/>
                    <a:lstStyle/>
                    <a:p>
                      <a:pPr algn="l" fontAlgn="t"/>
                      <a:endParaRPr lang="en-US">
                        <a:effectLst/>
                      </a:endParaRPr>
                    </a:p>
                  </a:txBody>
                  <a:tcPr>
                    <a:lnL>
                      <a:noFill/>
                    </a:lnL>
                    <a:lnR>
                      <a:noFill/>
                    </a:lnR>
                    <a:lnT>
                      <a:noFill/>
                    </a:lnT>
                    <a:lnB>
                      <a:noFill/>
                    </a:lnB>
                  </a:tcPr>
                </a:tc>
                <a:tc>
                  <a:txBody>
                    <a:bodyPr/>
                    <a:lstStyle/>
                    <a:p>
                      <a:pPr algn="l" fontAlgn="t"/>
                      <a:r>
                        <a:rPr lang="en-US" i="1" dirty="0">
                          <a:effectLst/>
                        </a:rPr>
                        <a:t>x</a:t>
                      </a:r>
                      <a:r>
                        <a:rPr lang="en-US" dirty="0">
                          <a:effectLst/>
                        </a:rPr>
                        <a:t> + </a:t>
                      </a:r>
                      <a:r>
                        <a:rPr lang="en-US" i="1" dirty="0">
                          <a:effectLst/>
                        </a:rPr>
                        <a:t>y</a:t>
                      </a:r>
                      <a:endParaRPr lang="en-US" dirty="0">
                        <a:effectLst/>
                      </a:endParaRPr>
                    </a:p>
                  </a:txBody>
                  <a:tcPr>
                    <a:lnL>
                      <a:noFill/>
                    </a:lnL>
                    <a:lnR>
                      <a:noFill/>
                    </a:lnR>
                    <a:lnT>
                      <a:noFill/>
                    </a:lnT>
                    <a:lnB>
                      <a:noFill/>
                    </a:lnB>
                  </a:tcPr>
                </a:tc>
                <a:tc>
                  <a:txBody>
                    <a:bodyPr/>
                    <a:lstStyle/>
                    <a:p>
                      <a:pPr algn="l" fontAlgn="t"/>
                      <a:r>
                        <a:rPr lang="en-US">
                          <a:effectLst/>
                        </a:rPr>
                        <a:t>≤</a:t>
                      </a:r>
                    </a:p>
                  </a:txBody>
                  <a:tcPr>
                    <a:lnL>
                      <a:noFill/>
                    </a:lnL>
                    <a:lnR>
                      <a:noFill/>
                    </a:lnR>
                    <a:lnT>
                      <a:noFill/>
                    </a:lnT>
                    <a:lnB>
                      <a:noFill/>
                    </a:lnB>
                  </a:tcPr>
                </a:tc>
                <a:tc>
                  <a:txBody>
                    <a:bodyPr/>
                    <a:lstStyle/>
                    <a:p>
                      <a:pPr algn="l" fontAlgn="t"/>
                      <a:r>
                        <a:rPr lang="en-US" dirty="0">
                          <a:effectLst/>
                        </a:rPr>
                        <a:t>2</a:t>
                      </a:r>
                    </a:p>
                  </a:txBody>
                  <a:tcPr>
                    <a:lnL>
                      <a:noFill/>
                    </a:lnL>
                    <a:lnR>
                      <a:noFill/>
                    </a:lnR>
                    <a:lnT>
                      <a:noFill/>
                    </a:lnT>
                    <a:lnB>
                      <a:noFill/>
                    </a:lnB>
                  </a:tcPr>
                </a:tc>
                <a:extLst>
                  <a:ext uri="{0D108BD9-81ED-4DB2-BD59-A6C34878D82A}">
                    <a16:rowId xmlns:a16="http://schemas.microsoft.com/office/drawing/2014/main" xmlns="" val="2356399593"/>
                  </a:ext>
                </a:extLst>
              </a:tr>
            </a:tbl>
          </a:graphicData>
        </a:graphic>
      </p:graphicFrame>
      <p:sp>
        <p:nvSpPr>
          <p:cNvPr id="5" name="Rectangle 1">
            <a:extLst>
              <a:ext uri="{FF2B5EF4-FFF2-40B4-BE49-F238E27FC236}">
                <a16:creationId xmlns:a16="http://schemas.microsoft.com/office/drawing/2014/main" xmlns="" id="{A1EC8193-210F-4694-A67B-CDD257898AB1}"/>
              </a:ext>
            </a:extLst>
          </p:cNvPr>
          <p:cNvSpPr>
            <a:spLocks noChangeArrowheads="1"/>
          </p:cNvSpPr>
          <p:nvPr/>
        </p:nvSpPr>
        <p:spPr bwMode="auto">
          <a:xfrm>
            <a:off x="457200" y="1244555"/>
            <a:ext cx="2209800" cy="1333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0784"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4"/>
                </a:solidFill>
                <a:effectLst/>
                <a:latin typeface="Roboto" panose="02000000000000000000" pitchFamily="2" charset="0"/>
              </a:rPr>
              <a:t>Maximize </a:t>
            </a:r>
            <a:r>
              <a:rPr kumimoji="0" lang="en-US" altLang="en-US" sz="1600" b="1" i="0" u="none" strike="noStrike" cap="none" normalizeH="0" baseline="0" dirty="0">
                <a:ln>
                  <a:noFill/>
                </a:ln>
                <a:solidFill>
                  <a:srgbClr val="202124"/>
                </a:solidFill>
                <a:effectLst/>
                <a:latin typeface="Roboto" panose="02000000000000000000" pitchFamily="2" charset="0"/>
              </a:rPr>
              <a:t>3</a:t>
            </a:r>
            <a:r>
              <a:rPr kumimoji="0" lang="en-US" altLang="en-US" sz="1600" b="1" i="1" u="none" strike="noStrike" cap="none" normalizeH="0" baseline="0" dirty="0">
                <a:ln>
                  <a:noFill/>
                </a:ln>
                <a:solidFill>
                  <a:srgbClr val="202124"/>
                </a:solidFill>
                <a:effectLst/>
                <a:latin typeface="Roboto" panose="02000000000000000000" pitchFamily="2" charset="0"/>
              </a:rPr>
              <a:t>x</a:t>
            </a:r>
            <a:r>
              <a:rPr kumimoji="0" lang="en-US" altLang="en-US" sz="1600" b="1" i="0" u="none" strike="noStrike" cap="none" normalizeH="0" baseline="0" dirty="0">
                <a:ln>
                  <a:noFill/>
                </a:ln>
                <a:solidFill>
                  <a:srgbClr val="202124"/>
                </a:solidFill>
                <a:effectLst/>
                <a:latin typeface="Roboto" panose="02000000000000000000" pitchFamily="2" charset="0"/>
              </a:rPr>
              <a:t> + </a:t>
            </a:r>
            <a:r>
              <a:rPr kumimoji="0" lang="en-US" altLang="en-US" sz="1600" b="1" i="1" u="none" strike="noStrike" cap="none" normalizeH="0" baseline="0" dirty="0">
                <a:ln>
                  <a:noFill/>
                </a:ln>
                <a:solidFill>
                  <a:srgbClr val="202124"/>
                </a:solidFill>
                <a:effectLst/>
                <a:latin typeface="Roboto" panose="02000000000000000000" pitchFamily="2" charset="0"/>
              </a:rPr>
              <a:t>y</a:t>
            </a:r>
            <a:r>
              <a:rPr kumimoji="0" lang="en-US" altLang="en-US" sz="1600" b="1" i="0" u="none" strike="noStrike" cap="none" normalizeH="0" baseline="0" dirty="0">
                <a:ln>
                  <a:noFill/>
                </a:ln>
                <a:solidFill>
                  <a:srgbClr val="202124"/>
                </a:solidFill>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4"/>
                </a:solidFill>
                <a:effectLst/>
                <a:latin typeface="Roboto" panose="02000000000000000000" pitchFamily="2" charset="0"/>
              </a:rPr>
              <a:t>subject to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xmlns="" id="{B8198D9B-375E-4B8D-AF35-1939455DAABE}"/>
              </a:ext>
            </a:extLst>
          </p:cNvPr>
          <p:cNvSpPr txBox="1"/>
          <p:nvPr/>
        </p:nvSpPr>
        <p:spPr>
          <a:xfrm>
            <a:off x="2362200" y="5613445"/>
            <a:ext cx="4800600" cy="369332"/>
          </a:xfrm>
          <a:prstGeom prst="rect">
            <a:avLst/>
          </a:prstGeom>
          <a:noFill/>
        </p:spPr>
        <p:txBody>
          <a:bodyPr wrap="square" rtlCol="0">
            <a:spAutoFit/>
          </a:bodyPr>
          <a:lstStyle/>
          <a:p>
            <a:r>
              <a:rPr lang="en-US" b="1" i="1" dirty="0">
                <a:solidFill>
                  <a:srgbClr val="0070C0"/>
                </a:solidFill>
              </a:rPr>
              <a:t>Lesson 2 - First Math </a:t>
            </a:r>
            <a:r>
              <a:rPr lang="en-US" b="1" i="1" dirty="0" err="1">
                <a:solidFill>
                  <a:srgbClr val="0070C0"/>
                </a:solidFill>
              </a:rPr>
              <a:t>Program.ipynb</a:t>
            </a:r>
            <a:endParaRPr lang="en-US" b="1" i="1" dirty="0">
              <a:solidFill>
                <a:srgbClr val="0070C0"/>
              </a:solidFill>
            </a:endParaRPr>
          </a:p>
        </p:txBody>
      </p:sp>
    </p:spTree>
    <p:extLst>
      <p:ext uri="{BB962C8B-B14F-4D97-AF65-F5344CB8AC3E}">
        <p14:creationId xmlns:p14="http://schemas.microsoft.com/office/powerpoint/2010/main" val="153119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30361-6ABA-497A-8EB3-749591C75ED5}"/>
              </a:ext>
            </a:extLst>
          </p:cNvPr>
          <p:cNvSpPr>
            <a:spLocks noGrp="1"/>
          </p:cNvSpPr>
          <p:nvPr>
            <p:ph type="title"/>
          </p:nvPr>
        </p:nvSpPr>
        <p:spPr/>
        <p:txBody>
          <a:bodyPr/>
          <a:lstStyle/>
          <a:p>
            <a:r>
              <a:rPr lang="en-US" dirty="0"/>
              <a:t>On your own</a:t>
            </a:r>
          </a:p>
        </p:txBody>
      </p:sp>
      <p:sp>
        <p:nvSpPr>
          <p:cNvPr id="3" name="Content Placeholder 2">
            <a:extLst>
              <a:ext uri="{FF2B5EF4-FFF2-40B4-BE49-F238E27FC236}">
                <a16:creationId xmlns:a16="http://schemas.microsoft.com/office/drawing/2014/main" xmlns="" id="{BD5D0BCB-C444-426B-BB41-8C5E3EFA23CF}"/>
              </a:ext>
            </a:extLst>
          </p:cNvPr>
          <p:cNvSpPr>
            <a:spLocks noGrp="1"/>
          </p:cNvSpPr>
          <p:nvPr>
            <p:ph idx="1"/>
          </p:nvPr>
        </p:nvSpPr>
        <p:spPr>
          <a:xfrm>
            <a:off x="495300" y="1219200"/>
            <a:ext cx="8229600" cy="4530725"/>
          </a:xfrm>
        </p:spPr>
        <p:txBody>
          <a:bodyPr/>
          <a:lstStyle/>
          <a:p>
            <a:pPr marL="0" indent="0" algn="l">
              <a:buNone/>
            </a:pPr>
            <a:r>
              <a:rPr lang="en-US" sz="1800" b="1" i="0" u="none" strike="noStrike" baseline="0" dirty="0">
                <a:solidFill>
                  <a:srgbClr val="191970"/>
                </a:solidFill>
                <a:latin typeface="CMSS12"/>
              </a:rPr>
              <a:t>Production Planning</a:t>
            </a:r>
          </a:p>
          <a:p>
            <a:pPr marL="0" indent="0" algn="l">
              <a:buNone/>
            </a:pPr>
            <a:r>
              <a:rPr lang="en-US" sz="1800" b="0" i="0" u="none" strike="noStrike" baseline="0" dirty="0">
                <a:solidFill>
                  <a:srgbClr val="000000"/>
                </a:solidFill>
                <a:latin typeface="CMSS10"/>
              </a:rPr>
              <a:t>A facility has been given the amount it needs to ship of Product A at the</a:t>
            </a:r>
          </a:p>
          <a:p>
            <a:pPr marL="0" indent="0" algn="l">
              <a:buNone/>
            </a:pPr>
            <a:r>
              <a:rPr lang="en-US" sz="1800" b="0" i="0" u="none" strike="noStrike" baseline="0" dirty="0">
                <a:solidFill>
                  <a:srgbClr val="000000"/>
                </a:solidFill>
                <a:latin typeface="CMSS10"/>
              </a:rPr>
              <a:t>end of each of the next four weeks. Product A is not perishable and can</a:t>
            </a:r>
          </a:p>
          <a:p>
            <a:pPr marL="0" indent="0" algn="l">
              <a:buNone/>
            </a:pPr>
            <a:r>
              <a:rPr lang="en-US" sz="1800" b="0" i="0" u="none" strike="noStrike" baseline="0" dirty="0">
                <a:solidFill>
                  <a:srgbClr val="000000"/>
                </a:solidFill>
                <a:latin typeface="CMSS10"/>
              </a:rPr>
              <a:t>thus be stored in inventory. The facility is interested in minimizing its cost</a:t>
            </a:r>
          </a:p>
          <a:p>
            <a:pPr marL="0" indent="0" algn="l">
              <a:buNone/>
            </a:pPr>
            <a:r>
              <a:rPr lang="en-US" sz="1800" b="0" i="0" u="none" strike="noStrike" baseline="0" dirty="0">
                <a:solidFill>
                  <a:srgbClr val="000000"/>
                </a:solidFill>
                <a:latin typeface="CMSS10"/>
              </a:rPr>
              <a:t>in meeting the shipping requirements. The weekly cost of holding a unit of</a:t>
            </a:r>
          </a:p>
          <a:p>
            <a:pPr marL="0" indent="0" algn="l">
              <a:buNone/>
            </a:pPr>
            <a:r>
              <a:rPr lang="en-US" sz="1800" b="0" i="0" u="none" strike="noStrike" baseline="0" dirty="0">
                <a:solidFill>
                  <a:srgbClr val="000000"/>
                </a:solidFill>
                <a:latin typeface="CMSS10"/>
              </a:rPr>
              <a:t>inventory is $2 and the facility can store up to 100 units of Product A.</a:t>
            </a:r>
          </a:p>
          <a:p>
            <a:pPr marL="0" indent="0" algn="l">
              <a:buNone/>
            </a:pPr>
            <a:r>
              <a:rPr lang="en-US" sz="1800" b="0" i="0" u="none" strike="noStrike" baseline="0" dirty="0">
                <a:solidFill>
                  <a:srgbClr val="000000"/>
                </a:solidFill>
                <a:latin typeface="CMSS10"/>
              </a:rPr>
              <a:t>The production costs, shipment levels, and production capacities are given</a:t>
            </a:r>
          </a:p>
          <a:p>
            <a:pPr marL="0" indent="0" algn="l">
              <a:buNone/>
            </a:pPr>
            <a:r>
              <a:rPr lang="en-US" sz="1800" b="0" i="0" u="none" strike="noStrike" baseline="0" dirty="0">
                <a:solidFill>
                  <a:srgbClr val="000000"/>
                </a:solidFill>
                <a:latin typeface="CMSS10"/>
              </a:rPr>
              <a:t>in the following table:</a:t>
            </a:r>
            <a:endParaRPr lang="en-US" dirty="0"/>
          </a:p>
        </p:txBody>
      </p:sp>
      <p:pic>
        <p:nvPicPr>
          <p:cNvPr id="5" name="Picture 4">
            <a:extLst>
              <a:ext uri="{FF2B5EF4-FFF2-40B4-BE49-F238E27FC236}">
                <a16:creationId xmlns:a16="http://schemas.microsoft.com/office/drawing/2014/main" xmlns="" id="{044D1D4D-F7F7-4F90-B15D-7DE9F202CE7A}"/>
              </a:ext>
            </a:extLst>
          </p:cNvPr>
          <p:cNvPicPr>
            <a:picLocks noChangeAspect="1"/>
          </p:cNvPicPr>
          <p:nvPr/>
        </p:nvPicPr>
        <p:blipFill>
          <a:blip r:embed="rId2"/>
          <a:stretch>
            <a:fillRect/>
          </a:stretch>
        </p:blipFill>
        <p:spPr>
          <a:xfrm>
            <a:off x="1295400" y="4114800"/>
            <a:ext cx="6410325" cy="1685925"/>
          </a:xfrm>
          <a:prstGeom prst="rect">
            <a:avLst/>
          </a:prstGeom>
        </p:spPr>
      </p:pic>
    </p:spTree>
    <p:extLst>
      <p:ext uri="{BB962C8B-B14F-4D97-AF65-F5344CB8AC3E}">
        <p14:creationId xmlns:p14="http://schemas.microsoft.com/office/powerpoint/2010/main" val="2022713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7F2BE5-32F4-4A0D-8D7E-4668C5FDCB73}"/>
              </a:ext>
            </a:extLst>
          </p:cNvPr>
          <p:cNvSpPr>
            <a:spLocks noGrp="1"/>
          </p:cNvSpPr>
          <p:nvPr>
            <p:ph type="title"/>
          </p:nvPr>
        </p:nvSpPr>
        <p:spPr/>
        <p:txBody>
          <a:bodyPr/>
          <a:lstStyle/>
          <a:p>
            <a:r>
              <a:rPr lang="en-US" dirty="0"/>
              <a:t>Hints:</a:t>
            </a:r>
          </a:p>
        </p:txBody>
      </p:sp>
      <p:sp>
        <p:nvSpPr>
          <p:cNvPr id="3" name="Content Placeholder 2">
            <a:extLst>
              <a:ext uri="{FF2B5EF4-FFF2-40B4-BE49-F238E27FC236}">
                <a16:creationId xmlns:a16="http://schemas.microsoft.com/office/drawing/2014/main" xmlns="" id="{AE31A861-9DED-428F-9CC4-2FF364E327E3}"/>
              </a:ext>
            </a:extLst>
          </p:cNvPr>
          <p:cNvSpPr>
            <a:spLocks noGrp="1"/>
          </p:cNvSpPr>
          <p:nvPr>
            <p:ph idx="1"/>
          </p:nvPr>
        </p:nvSpPr>
        <p:spPr/>
        <p:txBody>
          <a:bodyPr/>
          <a:lstStyle/>
          <a:p>
            <a:r>
              <a:rPr lang="en-US" dirty="0"/>
              <a:t>Model on paper first</a:t>
            </a:r>
          </a:p>
          <a:p>
            <a:pPr marL="841375" lvl="1" indent="-514350">
              <a:buFont typeface="+mj-lt"/>
              <a:buAutoNum type="arabicPeriod"/>
            </a:pPr>
            <a:r>
              <a:rPr lang="en-US" dirty="0"/>
              <a:t>I recommend </a:t>
            </a:r>
            <a:r>
              <a:rPr lang="en-US" i="1" dirty="0"/>
              <a:t>x</a:t>
            </a:r>
            <a:r>
              <a:rPr lang="en-US" dirty="0"/>
              <a:t> be used to represent amount of product produced</a:t>
            </a:r>
          </a:p>
          <a:p>
            <a:pPr marL="841375" lvl="1" indent="-514350">
              <a:buFont typeface="+mj-lt"/>
              <a:buAutoNum type="arabicPeriod"/>
            </a:pPr>
            <a:r>
              <a:rPr lang="en-US" dirty="0"/>
              <a:t>I recommend </a:t>
            </a:r>
            <a:r>
              <a:rPr lang="en-US" i="1" dirty="0"/>
              <a:t>y</a:t>
            </a:r>
            <a:r>
              <a:rPr lang="en-US" dirty="0"/>
              <a:t> be used to represent amount of product held in storage</a:t>
            </a:r>
          </a:p>
          <a:p>
            <a:pPr marL="841375" lvl="1" indent="-514350">
              <a:buFont typeface="+mj-lt"/>
              <a:buAutoNum type="arabicPeriod"/>
            </a:pPr>
            <a:r>
              <a:rPr lang="en-US" dirty="0"/>
              <a:t>Link these decisions over time</a:t>
            </a:r>
          </a:p>
          <a:p>
            <a:r>
              <a:rPr lang="en-US" dirty="0"/>
              <a:t>Next create your Python code </a:t>
            </a:r>
          </a:p>
          <a:p>
            <a:pPr lvl="1"/>
            <a:r>
              <a:rPr lang="en-US" dirty="0">
                <a:hlinkClick r:id="rId2"/>
              </a:rPr>
              <a:t>Solving an LP Problem  |  OR-Tools  |  Google Developers</a:t>
            </a:r>
            <a:endParaRPr lang="en-US" dirty="0"/>
          </a:p>
        </p:txBody>
      </p:sp>
    </p:spTree>
    <p:extLst>
      <p:ext uri="{BB962C8B-B14F-4D97-AF65-F5344CB8AC3E}">
        <p14:creationId xmlns:p14="http://schemas.microsoft.com/office/powerpoint/2010/main" val="410168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C745C-0C05-40D6-A37F-D73EE07C586D}"/>
              </a:ext>
            </a:extLst>
          </p:cNvPr>
          <p:cNvSpPr>
            <a:spLocks noGrp="1"/>
          </p:cNvSpPr>
          <p:nvPr>
            <p:ph type="title"/>
          </p:nvPr>
        </p:nvSpPr>
        <p:spPr/>
        <p:txBody>
          <a:bodyPr/>
          <a:lstStyle/>
          <a:p>
            <a:r>
              <a:rPr lang="en-US" dirty="0"/>
              <a:t>The Python Code</a:t>
            </a:r>
          </a:p>
        </p:txBody>
      </p:sp>
      <p:sp>
        <p:nvSpPr>
          <p:cNvPr id="3" name="Content Placeholder 2">
            <a:extLst>
              <a:ext uri="{FF2B5EF4-FFF2-40B4-BE49-F238E27FC236}">
                <a16:creationId xmlns:a16="http://schemas.microsoft.com/office/drawing/2014/main" xmlns="" id="{F1F9650A-B4FF-440F-9C98-1462188EC808}"/>
              </a:ext>
            </a:extLst>
          </p:cNvPr>
          <p:cNvSpPr>
            <a:spLocks noGrp="1"/>
          </p:cNvSpPr>
          <p:nvPr>
            <p:ph idx="1"/>
          </p:nvPr>
        </p:nvSpPr>
        <p:spPr/>
        <p:txBody>
          <a:bodyPr/>
          <a:lstStyle/>
          <a:p>
            <a:pPr marL="0" indent="0">
              <a:buNone/>
            </a:pPr>
            <a:r>
              <a:rPr lang="en-US" b="1" i="1" dirty="0">
                <a:solidFill>
                  <a:srgbClr val="0070C0"/>
                </a:solidFill>
              </a:rPr>
              <a:t>Lesson 2 – Production </a:t>
            </a:r>
            <a:r>
              <a:rPr lang="en-US" b="1" i="1" dirty="0" err="1">
                <a:solidFill>
                  <a:srgbClr val="0070C0"/>
                </a:solidFill>
              </a:rPr>
              <a:t>Planning.ipynb</a:t>
            </a:r>
            <a:endParaRPr lang="en-US" b="1" i="1" dirty="0">
              <a:solidFill>
                <a:srgbClr val="0070C0"/>
              </a:solidFill>
            </a:endParaRPr>
          </a:p>
        </p:txBody>
      </p:sp>
    </p:spTree>
    <p:extLst>
      <p:ext uri="{BB962C8B-B14F-4D97-AF65-F5344CB8AC3E}">
        <p14:creationId xmlns:p14="http://schemas.microsoft.com/office/powerpoint/2010/main" val="386383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AF485-910C-4BF9-AE1C-125BE6F86B94}"/>
              </a:ext>
            </a:extLst>
          </p:cNvPr>
          <p:cNvSpPr>
            <a:spLocks noGrp="1"/>
          </p:cNvSpPr>
          <p:nvPr>
            <p:ph type="title"/>
          </p:nvPr>
        </p:nvSpPr>
        <p:spPr/>
        <p:txBody>
          <a:bodyPr/>
          <a:lstStyle/>
          <a:p>
            <a:r>
              <a:rPr lang="en-US" dirty="0"/>
              <a:t>Families of Problems</a:t>
            </a:r>
          </a:p>
        </p:txBody>
      </p:sp>
      <p:sp>
        <p:nvSpPr>
          <p:cNvPr id="4" name="Oval 3">
            <a:extLst>
              <a:ext uri="{FF2B5EF4-FFF2-40B4-BE49-F238E27FC236}">
                <a16:creationId xmlns:a16="http://schemas.microsoft.com/office/drawing/2014/main" xmlns="" id="{2F99FFB6-F018-4BF0-A9F6-DE18E54A7A9E}"/>
              </a:ext>
            </a:extLst>
          </p:cNvPr>
          <p:cNvSpPr/>
          <p:nvPr/>
        </p:nvSpPr>
        <p:spPr bwMode="auto">
          <a:xfrm>
            <a:off x="2205675" y="1158483"/>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Integer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Programming</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Problems</a:t>
            </a:r>
          </a:p>
        </p:txBody>
      </p:sp>
      <p:sp>
        <p:nvSpPr>
          <p:cNvPr id="5" name="Oval 4">
            <a:extLst>
              <a:ext uri="{FF2B5EF4-FFF2-40B4-BE49-F238E27FC236}">
                <a16:creationId xmlns:a16="http://schemas.microsoft.com/office/drawing/2014/main" xmlns="" id="{3882CCFB-E7B2-4AD1-A70E-19FCF3C9EAD6}"/>
              </a:ext>
            </a:extLst>
          </p:cNvPr>
          <p:cNvSpPr/>
          <p:nvPr/>
        </p:nvSpPr>
        <p:spPr bwMode="auto">
          <a:xfrm>
            <a:off x="190500" y="2713038"/>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Multiple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Objective</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Arial" charset="0"/>
              </a:rPr>
              <a:t>Problems</a:t>
            </a:r>
            <a:endParaRPr kumimoji="0" lang="en-US" sz="1600" b="0" i="0" u="none"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xmlns="" id="{1060F66E-ED3F-4891-9B18-8A563D040290}"/>
              </a:ext>
            </a:extLst>
          </p:cNvPr>
          <p:cNvSpPr/>
          <p:nvPr/>
        </p:nvSpPr>
        <p:spPr bwMode="auto">
          <a:xfrm>
            <a:off x="4709962" y="3150522"/>
            <a:ext cx="2362200" cy="1989666"/>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Linear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Programming</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Arial" charset="0"/>
              </a:rPr>
              <a:t>Problems</a:t>
            </a:r>
            <a:endParaRPr kumimoji="0" lang="en-US" sz="1600" b="0" i="0" u="none"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xmlns="" id="{175F18DC-BE73-40BA-A4AA-A5D4ACA92AD8}"/>
              </a:ext>
            </a:extLst>
          </p:cNvPr>
          <p:cNvSpPr/>
          <p:nvPr/>
        </p:nvSpPr>
        <p:spPr bwMode="auto">
          <a:xfrm>
            <a:off x="6934200" y="1178081"/>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a:ln>
                  <a:noFill/>
                </a:ln>
                <a:solidFill>
                  <a:schemeClr val="tx1"/>
                </a:solidFill>
                <a:effectLst/>
                <a:latin typeface="Arial" charset="0"/>
              </a:rPr>
              <a:t/>
            </a:r>
            <a:br>
              <a:rPr kumimoji="0" lang="en-US" sz="9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Network Flow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Problems</a:t>
            </a:r>
          </a:p>
        </p:txBody>
      </p:sp>
      <p:sp>
        <p:nvSpPr>
          <p:cNvPr id="8" name="Oval 7">
            <a:extLst>
              <a:ext uri="{FF2B5EF4-FFF2-40B4-BE49-F238E27FC236}">
                <a16:creationId xmlns:a16="http://schemas.microsoft.com/office/drawing/2014/main" xmlns="" id="{8C44CBDE-B586-43CE-9363-8EE13BC21937}"/>
              </a:ext>
            </a:extLst>
          </p:cNvPr>
          <p:cNvSpPr/>
          <p:nvPr/>
        </p:nvSpPr>
        <p:spPr bwMode="auto">
          <a:xfrm>
            <a:off x="1873529" y="4283485"/>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Non-Linear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Programming</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Arial" charset="0"/>
              </a:rPr>
              <a:t>Problems</a:t>
            </a:r>
            <a:endParaRPr kumimoji="0" lang="en-US" sz="1600" b="0" i="0" u="none" strike="noStrike" cap="none" normalizeH="0" baseline="0" dirty="0">
              <a:ln>
                <a:noFill/>
              </a:ln>
              <a:solidFill>
                <a:schemeClr val="tx1"/>
              </a:solidFill>
              <a:effectLst/>
              <a:latin typeface="Arial" charset="0"/>
            </a:endParaRPr>
          </a:p>
        </p:txBody>
      </p:sp>
      <p:cxnSp>
        <p:nvCxnSpPr>
          <p:cNvPr id="10" name="Straight Connector 9">
            <a:extLst>
              <a:ext uri="{FF2B5EF4-FFF2-40B4-BE49-F238E27FC236}">
                <a16:creationId xmlns:a16="http://schemas.microsoft.com/office/drawing/2014/main" xmlns="" id="{B64D9BC6-51B1-4D68-9032-4229D5AF5E35}"/>
              </a:ext>
            </a:extLst>
          </p:cNvPr>
          <p:cNvCxnSpPr>
            <a:stCxn id="4" idx="5"/>
            <a:endCxn id="6" idx="1"/>
          </p:cNvCxnSpPr>
          <p:nvPr/>
        </p:nvCxnSpPr>
        <p:spPr bwMode="auto">
          <a:xfrm>
            <a:off x="3441450" y="2199135"/>
            <a:ext cx="1614448" cy="124276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xmlns="" id="{EF4A1FC9-0AFE-4C31-94D3-FF4F3A777F1E}"/>
              </a:ext>
            </a:extLst>
          </p:cNvPr>
          <p:cNvCxnSpPr>
            <a:cxnSpLocks/>
            <a:stCxn id="4" idx="6"/>
            <a:endCxn id="7" idx="2"/>
          </p:cNvCxnSpPr>
          <p:nvPr/>
        </p:nvCxnSpPr>
        <p:spPr bwMode="auto">
          <a:xfrm>
            <a:off x="3653475" y="1768083"/>
            <a:ext cx="3280725" cy="1959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xmlns="" id="{8B3AE379-5A8C-4019-BFC8-618E2E4F9B81}"/>
              </a:ext>
            </a:extLst>
          </p:cNvPr>
          <p:cNvCxnSpPr>
            <a:cxnSpLocks/>
            <a:stCxn id="6" idx="0"/>
            <a:endCxn id="7" idx="3"/>
          </p:cNvCxnSpPr>
          <p:nvPr/>
        </p:nvCxnSpPr>
        <p:spPr bwMode="auto">
          <a:xfrm flipV="1">
            <a:off x="5891062" y="2218733"/>
            <a:ext cx="1255163" cy="9317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xmlns="" id="{93DFF127-C6AF-42A2-B05F-D23E62DB430C}"/>
              </a:ext>
            </a:extLst>
          </p:cNvPr>
          <p:cNvCxnSpPr>
            <a:cxnSpLocks/>
            <a:stCxn id="4" idx="4"/>
            <a:endCxn id="8" idx="0"/>
          </p:cNvCxnSpPr>
          <p:nvPr/>
        </p:nvCxnSpPr>
        <p:spPr bwMode="auto">
          <a:xfrm flipH="1">
            <a:off x="2597429" y="2377683"/>
            <a:ext cx="332146" cy="190580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xmlns="" id="{A327B338-84FA-43C6-9204-4637F63AB338}"/>
              </a:ext>
            </a:extLst>
          </p:cNvPr>
          <p:cNvCxnSpPr>
            <a:cxnSpLocks/>
            <a:stCxn id="4" idx="2"/>
            <a:endCxn id="5" idx="0"/>
          </p:cNvCxnSpPr>
          <p:nvPr/>
        </p:nvCxnSpPr>
        <p:spPr bwMode="auto">
          <a:xfrm flipH="1">
            <a:off x="914400" y="1768083"/>
            <a:ext cx="1291275" cy="94495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xmlns="" id="{C4F618FE-DE0C-48FD-970A-B490125435BF}"/>
              </a:ext>
            </a:extLst>
          </p:cNvPr>
          <p:cNvCxnSpPr>
            <a:cxnSpLocks/>
            <a:stCxn id="5" idx="4"/>
            <a:endCxn id="8" idx="2"/>
          </p:cNvCxnSpPr>
          <p:nvPr/>
        </p:nvCxnSpPr>
        <p:spPr bwMode="auto">
          <a:xfrm>
            <a:off x="914400" y="3932238"/>
            <a:ext cx="959129" cy="9608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xmlns="" id="{DCE3AAA6-D3B9-48D2-A425-49CE16BABD4C}"/>
              </a:ext>
            </a:extLst>
          </p:cNvPr>
          <p:cNvCxnSpPr>
            <a:cxnSpLocks/>
            <a:stCxn id="5" idx="6"/>
            <a:endCxn id="6" idx="2"/>
          </p:cNvCxnSpPr>
          <p:nvPr/>
        </p:nvCxnSpPr>
        <p:spPr bwMode="auto">
          <a:xfrm>
            <a:off x="1638300" y="3322638"/>
            <a:ext cx="3071662" cy="82271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xmlns="" id="{7AEA356F-4F00-4D0E-BB39-9C8D9A6C7C9E}"/>
              </a:ext>
            </a:extLst>
          </p:cNvPr>
          <p:cNvCxnSpPr>
            <a:cxnSpLocks/>
            <a:stCxn id="8" idx="6"/>
            <a:endCxn id="6" idx="3"/>
          </p:cNvCxnSpPr>
          <p:nvPr/>
        </p:nvCxnSpPr>
        <p:spPr bwMode="auto">
          <a:xfrm flipV="1">
            <a:off x="3321329" y="4848808"/>
            <a:ext cx="1734569" cy="4427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TextBox 42">
            <a:extLst>
              <a:ext uri="{FF2B5EF4-FFF2-40B4-BE49-F238E27FC236}">
                <a16:creationId xmlns:a16="http://schemas.microsoft.com/office/drawing/2014/main" xmlns="" id="{B0816259-4827-4D88-B021-750D802606B7}"/>
              </a:ext>
            </a:extLst>
          </p:cNvPr>
          <p:cNvSpPr txBox="1"/>
          <p:nvPr/>
        </p:nvSpPr>
        <p:spPr>
          <a:xfrm>
            <a:off x="1873529" y="5559479"/>
            <a:ext cx="2171700" cy="830997"/>
          </a:xfrm>
          <a:prstGeom prst="rect">
            <a:avLst/>
          </a:prstGeom>
          <a:noFill/>
        </p:spPr>
        <p:txBody>
          <a:bodyPr wrap="square" rtlCol="0">
            <a:spAutoFit/>
          </a:bodyPr>
          <a:lstStyle/>
          <a:p>
            <a:r>
              <a:rPr lang="en-US" sz="1200" b="1" dirty="0"/>
              <a:t>Solution Techniques:</a:t>
            </a:r>
            <a:r>
              <a:rPr lang="en-US" sz="1200" dirty="0"/>
              <a:t/>
            </a:r>
            <a:br>
              <a:rPr lang="en-US" sz="1200" dirty="0"/>
            </a:br>
            <a:r>
              <a:rPr lang="en-US" sz="1200" dirty="0" err="1"/>
              <a:t>Strainpest</a:t>
            </a:r>
            <a:r>
              <a:rPr lang="en-US" sz="1200" dirty="0"/>
              <a:t> Ascent</a:t>
            </a:r>
          </a:p>
          <a:p>
            <a:r>
              <a:rPr lang="en-US" sz="1200" dirty="0"/>
              <a:t>Heuristics</a:t>
            </a:r>
          </a:p>
          <a:p>
            <a:endParaRPr lang="en-US" sz="1200" dirty="0"/>
          </a:p>
        </p:txBody>
      </p:sp>
      <p:sp>
        <p:nvSpPr>
          <p:cNvPr id="44" name="TextBox 43">
            <a:extLst>
              <a:ext uri="{FF2B5EF4-FFF2-40B4-BE49-F238E27FC236}">
                <a16:creationId xmlns:a16="http://schemas.microsoft.com/office/drawing/2014/main" xmlns="" id="{B0B06EB6-577F-4445-9642-B9C11800A2C3}"/>
              </a:ext>
            </a:extLst>
          </p:cNvPr>
          <p:cNvSpPr txBox="1"/>
          <p:nvPr/>
        </p:nvSpPr>
        <p:spPr>
          <a:xfrm>
            <a:off x="5178823" y="5161845"/>
            <a:ext cx="1967402" cy="1015663"/>
          </a:xfrm>
          <a:prstGeom prst="rect">
            <a:avLst/>
          </a:prstGeom>
          <a:noFill/>
        </p:spPr>
        <p:txBody>
          <a:bodyPr wrap="square" rtlCol="0">
            <a:spAutoFit/>
          </a:bodyPr>
          <a:lstStyle/>
          <a:p>
            <a:r>
              <a:rPr lang="en-US" sz="1200" b="1" dirty="0"/>
              <a:t>Solution Techniques:</a:t>
            </a:r>
            <a:r>
              <a:rPr lang="en-US" sz="1200" dirty="0"/>
              <a:t/>
            </a:r>
            <a:br>
              <a:rPr lang="en-US" sz="1200" dirty="0"/>
            </a:br>
            <a:r>
              <a:rPr lang="en-US" sz="1200" dirty="0"/>
              <a:t>Simplex</a:t>
            </a:r>
            <a:br>
              <a:rPr lang="en-US" sz="1200" dirty="0"/>
            </a:br>
            <a:r>
              <a:rPr lang="en-US" sz="1200" dirty="0"/>
              <a:t>Interior Point</a:t>
            </a:r>
          </a:p>
          <a:p>
            <a:r>
              <a:rPr lang="en-US" sz="1200" dirty="0"/>
              <a:t>Heuristics</a:t>
            </a:r>
          </a:p>
          <a:p>
            <a:endParaRPr lang="en-US" sz="1200" dirty="0"/>
          </a:p>
        </p:txBody>
      </p:sp>
      <p:sp>
        <p:nvSpPr>
          <p:cNvPr id="45" name="TextBox 44">
            <a:extLst>
              <a:ext uri="{FF2B5EF4-FFF2-40B4-BE49-F238E27FC236}">
                <a16:creationId xmlns:a16="http://schemas.microsoft.com/office/drawing/2014/main" xmlns="" id="{130808B6-E191-432D-9BC0-C8DFC4140657}"/>
              </a:ext>
            </a:extLst>
          </p:cNvPr>
          <p:cNvSpPr txBox="1"/>
          <p:nvPr/>
        </p:nvSpPr>
        <p:spPr>
          <a:xfrm>
            <a:off x="7086600" y="2397281"/>
            <a:ext cx="2133600" cy="830997"/>
          </a:xfrm>
          <a:prstGeom prst="rect">
            <a:avLst/>
          </a:prstGeom>
          <a:noFill/>
        </p:spPr>
        <p:txBody>
          <a:bodyPr wrap="square" rtlCol="0">
            <a:spAutoFit/>
          </a:bodyPr>
          <a:lstStyle/>
          <a:p>
            <a:r>
              <a:rPr lang="en-US" sz="1200" b="1" dirty="0"/>
              <a:t>Solution Techniques:</a:t>
            </a:r>
            <a:r>
              <a:rPr lang="en-US" sz="1200" dirty="0"/>
              <a:t/>
            </a:r>
            <a:br>
              <a:rPr lang="en-US" sz="1200" dirty="0"/>
            </a:br>
            <a:r>
              <a:rPr lang="en-US" sz="1200" dirty="0"/>
              <a:t>Dynamic Programming</a:t>
            </a:r>
          </a:p>
          <a:p>
            <a:r>
              <a:rPr lang="en-US" sz="1200" dirty="0"/>
              <a:t>Heuristics</a:t>
            </a:r>
          </a:p>
          <a:p>
            <a:endParaRPr lang="en-US" sz="1200" dirty="0"/>
          </a:p>
        </p:txBody>
      </p:sp>
      <p:sp>
        <p:nvSpPr>
          <p:cNvPr id="46" name="TextBox 45">
            <a:extLst>
              <a:ext uri="{FF2B5EF4-FFF2-40B4-BE49-F238E27FC236}">
                <a16:creationId xmlns:a16="http://schemas.microsoft.com/office/drawing/2014/main" xmlns="" id="{DC198CE4-7227-4977-B621-C96CD8E0439D}"/>
              </a:ext>
            </a:extLst>
          </p:cNvPr>
          <p:cNvSpPr txBox="1"/>
          <p:nvPr/>
        </p:nvSpPr>
        <p:spPr>
          <a:xfrm>
            <a:off x="3757462" y="882114"/>
            <a:ext cx="2133600" cy="830997"/>
          </a:xfrm>
          <a:prstGeom prst="rect">
            <a:avLst/>
          </a:prstGeom>
          <a:noFill/>
        </p:spPr>
        <p:txBody>
          <a:bodyPr wrap="square" rtlCol="0">
            <a:spAutoFit/>
          </a:bodyPr>
          <a:lstStyle/>
          <a:p>
            <a:r>
              <a:rPr lang="en-US" sz="1200" b="1" dirty="0"/>
              <a:t>Solution Techniques:</a:t>
            </a:r>
            <a:r>
              <a:rPr lang="en-US" sz="1200" dirty="0"/>
              <a:t/>
            </a:r>
            <a:br>
              <a:rPr lang="en-US" sz="1200" dirty="0"/>
            </a:br>
            <a:r>
              <a:rPr lang="en-US" sz="1200" dirty="0"/>
              <a:t>Dynamic Programming</a:t>
            </a:r>
          </a:p>
          <a:p>
            <a:r>
              <a:rPr lang="en-US" sz="1200" dirty="0"/>
              <a:t>Branch and Bound</a:t>
            </a:r>
          </a:p>
          <a:p>
            <a:r>
              <a:rPr lang="en-US" sz="1200" dirty="0"/>
              <a:t>Heuristics</a:t>
            </a:r>
          </a:p>
        </p:txBody>
      </p:sp>
      <p:sp>
        <p:nvSpPr>
          <p:cNvPr id="47" name="TextBox 46">
            <a:extLst>
              <a:ext uri="{FF2B5EF4-FFF2-40B4-BE49-F238E27FC236}">
                <a16:creationId xmlns:a16="http://schemas.microsoft.com/office/drawing/2014/main" xmlns="" id="{DBB498F8-7F3B-485A-A8C8-0D8AB1BAEF22}"/>
              </a:ext>
            </a:extLst>
          </p:cNvPr>
          <p:cNvSpPr txBox="1"/>
          <p:nvPr/>
        </p:nvSpPr>
        <p:spPr>
          <a:xfrm>
            <a:off x="-9075" y="1895677"/>
            <a:ext cx="1846949" cy="830997"/>
          </a:xfrm>
          <a:prstGeom prst="rect">
            <a:avLst/>
          </a:prstGeom>
          <a:noFill/>
        </p:spPr>
        <p:txBody>
          <a:bodyPr wrap="square" rtlCol="0">
            <a:spAutoFit/>
          </a:bodyPr>
          <a:lstStyle/>
          <a:p>
            <a:r>
              <a:rPr lang="en-US" sz="1200" b="1" dirty="0"/>
              <a:t>Solution Techniques:</a:t>
            </a:r>
            <a:r>
              <a:rPr lang="en-US" sz="1200" dirty="0"/>
              <a:t/>
            </a:r>
            <a:br>
              <a:rPr lang="en-US" sz="1200" dirty="0"/>
            </a:br>
            <a:r>
              <a:rPr lang="en-US" sz="1200" dirty="0"/>
              <a:t>Epsilon Constrained</a:t>
            </a:r>
          </a:p>
          <a:p>
            <a:r>
              <a:rPr lang="en-US" sz="1200" dirty="0"/>
              <a:t>Weighted Sums</a:t>
            </a:r>
          </a:p>
          <a:p>
            <a:r>
              <a:rPr lang="en-US" sz="1200" dirty="0"/>
              <a:t>Heuristics</a:t>
            </a:r>
          </a:p>
        </p:txBody>
      </p:sp>
    </p:spTree>
    <p:extLst>
      <p:ext uri="{BB962C8B-B14F-4D97-AF65-F5344CB8AC3E}">
        <p14:creationId xmlns:p14="http://schemas.microsoft.com/office/powerpoint/2010/main" val="420323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7772400" cy="758825"/>
          </a:xfrm>
        </p:spPr>
        <p:txBody>
          <a:bodyPr/>
          <a:lstStyle/>
          <a:p>
            <a:r>
              <a:rPr lang="en-US" altLang="en-US" dirty="0"/>
              <a:t>Algorithm Family Tree</a:t>
            </a:r>
          </a:p>
        </p:txBody>
      </p:sp>
      <p:grpSp>
        <p:nvGrpSpPr>
          <p:cNvPr id="3" name="Group 2"/>
          <p:cNvGrpSpPr/>
          <p:nvPr/>
        </p:nvGrpSpPr>
        <p:grpSpPr>
          <a:xfrm>
            <a:off x="550677" y="902621"/>
            <a:ext cx="7678923" cy="5253113"/>
            <a:chOff x="386873" y="1143000"/>
            <a:chExt cx="8376127" cy="5499353"/>
          </a:xfrm>
        </p:grpSpPr>
        <p:sp>
          <p:nvSpPr>
            <p:cNvPr id="19459" name="Text Box 3"/>
            <p:cNvSpPr txBox="1">
              <a:spLocks noChangeArrowheads="1"/>
            </p:cNvSpPr>
            <p:nvPr/>
          </p:nvSpPr>
          <p:spPr bwMode="auto">
            <a:xfrm>
              <a:off x="4916488" y="1143000"/>
              <a:ext cx="157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Algorithms</a:t>
              </a:r>
            </a:p>
          </p:txBody>
        </p:sp>
        <p:sp>
          <p:nvSpPr>
            <p:cNvPr id="19460" name="Text Box 4"/>
            <p:cNvSpPr txBox="1">
              <a:spLocks noChangeArrowheads="1"/>
            </p:cNvSpPr>
            <p:nvPr/>
          </p:nvSpPr>
          <p:spPr bwMode="auto">
            <a:xfrm>
              <a:off x="6440488" y="1997075"/>
              <a:ext cx="23225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Direct algorithms</a:t>
              </a:r>
            </a:p>
            <a:p>
              <a:pPr algn="ctr"/>
              <a:r>
                <a:rPr lang="en-US" altLang="en-US" sz="2400" dirty="0">
                  <a:latin typeface="Times New Roman" panose="02020603050405020304" pitchFamily="18" charset="0"/>
                </a:rPr>
                <a:t>(non-iterative)</a:t>
              </a:r>
            </a:p>
          </p:txBody>
        </p:sp>
        <p:sp>
          <p:nvSpPr>
            <p:cNvPr id="19461" name="Text Box 5"/>
            <p:cNvSpPr txBox="1">
              <a:spLocks noChangeArrowheads="1"/>
            </p:cNvSpPr>
            <p:nvPr/>
          </p:nvSpPr>
          <p:spPr bwMode="auto">
            <a:xfrm>
              <a:off x="3468688" y="1997075"/>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Iterative</a:t>
              </a:r>
            </a:p>
            <a:p>
              <a:pPr algn="ctr"/>
              <a:r>
                <a:rPr lang="en-US" altLang="en-US" sz="2400">
                  <a:latin typeface="Times New Roman" panose="02020603050405020304" pitchFamily="18" charset="0"/>
                </a:rPr>
                <a:t>algorithms</a:t>
              </a:r>
            </a:p>
          </p:txBody>
        </p:sp>
        <p:sp>
          <p:nvSpPr>
            <p:cNvPr id="19462" name="Text Box 6"/>
            <p:cNvSpPr txBox="1">
              <a:spLocks noChangeArrowheads="1"/>
            </p:cNvSpPr>
            <p:nvPr/>
          </p:nvSpPr>
          <p:spPr bwMode="auto">
            <a:xfrm>
              <a:off x="2152650" y="3292475"/>
              <a:ext cx="16732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Converging</a:t>
              </a:r>
            </a:p>
            <a:p>
              <a:pPr algn="ctr"/>
              <a:r>
                <a:rPr lang="en-US" altLang="en-US" sz="2400" b="1">
                  <a:latin typeface="Times New Roman" panose="02020603050405020304" pitchFamily="18" charset="0"/>
                </a:rPr>
                <a:t>Algorithms</a:t>
              </a:r>
            </a:p>
          </p:txBody>
        </p:sp>
        <p:sp>
          <p:nvSpPr>
            <p:cNvPr id="19463" name="Text Box 7"/>
            <p:cNvSpPr txBox="1">
              <a:spLocks noChangeArrowheads="1"/>
            </p:cNvSpPr>
            <p:nvPr/>
          </p:nvSpPr>
          <p:spPr bwMode="auto">
            <a:xfrm>
              <a:off x="523875" y="4343400"/>
              <a:ext cx="2044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Approximation</a:t>
              </a:r>
            </a:p>
            <a:p>
              <a:pPr algn="ctr"/>
              <a:r>
                <a:rPr lang="en-US" altLang="en-US" sz="2400">
                  <a:latin typeface="Times New Roman" panose="02020603050405020304" pitchFamily="18" charset="0"/>
                </a:rPr>
                <a:t>algorithms</a:t>
              </a:r>
            </a:p>
          </p:txBody>
        </p:sp>
        <p:sp>
          <p:nvSpPr>
            <p:cNvPr id="19464" name="Text Box 8"/>
            <p:cNvSpPr txBox="1">
              <a:spLocks noChangeArrowheads="1"/>
            </p:cNvSpPr>
            <p:nvPr/>
          </p:nvSpPr>
          <p:spPr bwMode="auto">
            <a:xfrm>
              <a:off x="4691063" y="3216275"/>
              <a:ext cx="2663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Algorithms without</a:t>
              </a:r>
            </a:p>
            <a:p>
              <a:pPr algn="ctr"/>
              <a:r>
                <a:rPr lang="en-US" altLang="en-US" sz="2400">
                  <a:latin typeface="Times New Roman" panose="02020603050405020304" pitchFamily="18" charset="0"/>
                </a:rPr>
                <a:t>proven convergence</a:t>
              </a:r>
            </a:p>
            <a:p>
              <a:pPr algn="ctr"/>
              <a:r>
                <a:rPr lang="en-US" altLang="en-US" sz="2400" b="1">
                  <a:latin typeface="Times New Roman" panose="02020603050405020304" pitchFamily="18" charset="0"/>
                </a:rPr>
                <a:t>(Heuristics)</a:t>
              </a:r>
            </a:p>
          </p:txBody>
        </p:sp>
        <p:sp>
          <p:nvSpPr>
            <p:cNvPr id="19465" name="Text Box 9"/>
            <p:cNvSpPr txBox="1">
              <a:spLocks noChangeArrowheads="1"/>
            </p:cNvSpPr>
            <p:nvPr/>
          </p:nvSpPr>
          <p:spPr bwMode="auto">
            <a:xfrm>
              <a:off x="3506788" y="4359275"/>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Finite</a:t>
              </a:r>
            </a:p>
            <a:p>
              <a:pPr algn="ctr"/>
              <a:r>
                <a:rPr lang="en-US" altLang="en-US" sz="2400">
                  <a:latin typeface="Times New Roman" panose="02020603050405020304" pitchFamily="18" charset="0"/>
                </a:rPr>
                <a:t>algorithms</a:t>
              </a:r>
            </a:p>
          </p:txBody>
        </p:sp>
        <p:sp>
          <p:nvSpPr>
            <p:cNvPr id="19466" name="Text Box 10"/>
            <p:cNvSpPr txBox="1">
              <a:spLocks noChangeArrowheads="1"/>
            </p:cNvSpPr>
            <p:nvPr/>
          </p:nvSpPr>
          <p:spPr bwMode="auto">
            <a:xfrm>
              <a:off x="386873" y="5450200"/>
              <a:ext cx="3761753" cy="119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Path structure</a:t>
              </a:r>
            </a:p>
            <a:p>
              <a:pPr algn="ctr"/>
              <a:r>
                <a:rPr lang="en-US" altLang="en-US" sz="2400" dirty="0">
                  <a:latin typeface="Times New Roman" panose="02020603050405020304" pitchFamily="18" charset="0"/>
                </a:rPr>
                <a:t>Algorithms</a:t>
              </a:r>
            </a:p>
            <a:p>
              <a:pPr algn="ctr"/>
              <a:r>
                <a:rPr lang="en-US" altLang="en-US" sz="2000" dirty="0">
                  <a:latin typeface="Times New Roman" panose="02020603050405020304" pitchFamily="18" charset="0"/>
                </a:rPr>
                <a:t>(e.g., Simplex, Steepest Ascent)</a:t>
              </a:r>
            </a:p>
          </p:txBody>
        </p:sp>
        <p:sp>
          <p:nvSpPr>
            <p:cNvPr id="19467" name="Text Box 11"/>
            <p:cNvSpPr txBox="1">
              <a:spLocks noChangeArrowheads="1"/>
            </p:cNvSpPr>
            <p:nvPr/>
          </p:nvSpPr>
          <p:spPr bwMode="auto">
            <a:xfrm>
              <a:off x="4025243" y="5450199"/>
              <a:ext cx="4153150" cy="119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Tree structure</a:t>
              </a:r>
            </a:p>
            <a:p>
              <a:pPr algn="ctr"/>
              <a:r>
                <a:rPr lang="en-US" altLang="en-US" sz="2400" dirty="0">
                  <a:latin typeface="Times New Roman" panose="02020603050405020304" pitchFamily="18" charset="0"/>
                </a:rPr>
                <a:t>Algorithms</a:t>
              </a:r>
            </a:p>
            <a:p>
              <a:pPr algn="ctr"/>
              <a:r>
                <a:rPr lang="en-US" altLang="en-US" sz="2000" dirty="0">
                  <a:latin typeface="Times New Roman" panose="02020603050405020304" pitchFamily="18" charset="0"/>
                </a:rPr>
                <a:t>(e.g., Branch and bound, dynamic )</a:t>
              </a:r>
            </a:p>
          </p:txBody>
        </p:sp>
        <p:cxnSp>
          <p:nvCxnSpPr>
            <p:cNvPr id="19468" name="AutoShape 12"/>
            <p:cNvCxnSpPr>
              <a:cxnSpLocks noChangeShapeType="1"/>
              <a:stCxn id="19459" idx="2"/>
              <a:endCxn id="19461" idx="0"/>
            </p:cNvCxnSpPr>
            <p:nvPr/>
          </p:nvCxnSpPr>
          <p:spPr bwMode="auto">
            <a:xfrm flipH="1">
              <a:off x="4211638" y="1600200"/>
              <a:ext cx="1490662" cy="3968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9" name="AutoShape 13"/>
            <p:cNvCxnSpPr>
              <a:cxnSpLocks noChangeShapeType="1"/>
              <a:stCxn id="19459" idx="2"/>
              <a:endCxn id="19460" idx="0"/>
            </p:cNvCxnSpPr>
            <p:nvPr/>
          </p:nvCxnSpPr>
          <p:spPr bwMode="auto">
            <a:xfrm>
              <a:off x="5702300" y="1600200"/>
              <a:ext cx="1900238" cy="3968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AutoShape 14"/>
            <p:cNvCxnSpPr>
              <a:cxnSpLocks noChangeShapeType="1"/>
              <a:stCxn id="19461" idx="2"/>
              <a:endCxn id="19462" idx="0"/>
            </p:cNvCxnSpPr>
            <p:nvPr/>
          </p:nvCxnSpPr>
          <p:spPr bwMode="auto">
            <a:xfrm flipH="1">
              <a:off x="2989263" y="2819400"/>
              <a:ext cx="1222375" cy="4730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1" name="AutoShape 15"/>
            <p:cNvCxnSpPr>
              <a:cxnSpLocks noChangeShapeType="1"/>
              <a:stCxn id="19461" idx="2"/>
              <a:endCxn id="19464" idx="0"/>
            </p:cNvCxnSpPr>
            <p:nvPr/>
          </p:nvCxnSpPr>
          <p:spPr bwMode="auto">
            <a:xfrm>
              <a:off x="4211638" y="2819400"/>
              <a:ext cx="1811337" cy="3968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2" name="AutoShape 16"/>
            <p:cNvCxnSpPr>
              <a:cxnSpLocks noChangeShapeType="1"/>
              <a:stCxn id="19462" idx="2"/>
              <a:endCxn id="19465" idx="0"/>
            </p:cNvCxnSpPr>
            <p:nvPr/>
          </p:nvCxnSpPr>
          <p:spPr bwMode="auto">
            <a:xfrm>
              <a:off x="2989263" y="4114800"/>
              <a:ext cx="1260475" cy="2444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3" name="AutoShape 17"/>
            <p:cNvCxnSpPr>
              <a:cxnSpLocks noChangeShapeType="1"/>
              <a:stCxn id="19462" idx="2"/>
              <a:endCxn id="19463" idx="0"/>
            </p:cNvCxnSpPr>
            <p:nvPr/>
          </p:nvCxnSpPr>
          <p:spPr bwMode="auto">
            <a:xfrm flipH="1">
              <a:off x="1546225" y="4114800"/>
              <a:ext cx="1443038" cy="2286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AutoShape 18"/>
            <p:cNvCxnSpPr>
              <a:cxnSpLocks noChangeShapeType="1"/>
              <a:stCxn id="19465" idx="2"/>
              <a:endCxn id="19466" idx="0"/>
            </p:cNvCxnSpPr>
            <p:nvPr/>
          </p:nvCxnSpPr>
          <p:spPr bwMode="auto">
            <a:xfrm flipH="1">
              <a:off x="2267750" y="5181600"/>
              <a:ext cx="1981989" cy="2686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5" name="AutoShape 19"/>
            <p:cNvCxnSpPr>
              <a:cxnSpLocks noChangeShapeType="1"/>
              <a:stCxn id="19465" idx="2"/>
              <a:endCxn id="19467" idx="0"/>
            </p:cNvCxnSpPr>
            <p:nvPr/>
          </p:nvCxnSpPr>
          <p:spPr bwMode="auto">
            <a:xfrm>
              <a:off x="4249738" y="5181600"/>
              <a:ext cx="1852081" cy="268599"/>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ectangle 1"/>
          <p:cNvSpPr/>
          <p:nvPr/>
        </p:nvSpPr>
        <p:spPr>
          <a:xfrm>
            <a:off x="100372" y="6194246"/>
            <a:ext cx="8891228" cy="646331"/>
          </a:xfrm>
          <a:prstGeom prst="rect">
            <a:avLst/>
          </a:prstGeom>
        </p:spPr>
        <p:txBody>
          <a:bodyPr wrap="square">
            <a:spAutoFit/>
          </a:bodyPr>
          <a:lstStyle/>
          <a:p>
            <a:pPr eaLnBrk="1" hangingPunct="1"/>
            <a:r>
              <a:rPr lang="en-US" altLang="en-US" dirty="0"/>
              <a:t>Muller-Merbach, Heiner. “Heuristics and their design: a survey,” European Journal of Operational Research, Vol 8, No 1, pp: 1-23.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a Heuristic?</a:t>
            </a:r>
            <a:br>
              <a:rPr lang="en-US" altLang="en-US" dirty="0"/>
            </a:br>
            <a:r>
              <a:rPr lang="en-US" altLang="en-US" sz="3200" dirty="0"/>
              <a:t>Background – ‘Problem’ Levels</a:t>
            </a: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sz="2600" dirty="0"/>
              <a:t>Level 1 – Messes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Where OR begins, unstructured problems, level at which the decision is needed.</a:t>
            </a:r>
          </a:p>
          <a:p>
            <a:pPr eaLnBrk="1" hangingPunct="1">
              <a:lnSpc>
                <a:spcPct val="90000"/>
              </a:lnSpc>
            </a:pPr>
            <a:r>
              <a:rPr lang="en-US" altLang="en-US" sz="2600" dirty="0"/>
              <a:t>Level 2 – Problems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Decision Maker/analyst individual abstraction of the ‘mess’, if formulated, is done in a very general manner. </a:t>
            </a:r>
          </a:p>
          <a:p>
            <a:pPr eaLnBrk="1" hangingPunct="1">
              <a:lnSpc>
                <a:spcPct val="90000"/>
              </a:lnSpc>
            </a:pPr>
            <a:r>
              <a:rPr lang="en-US" altLang="en-US" sz="2600" dirty="0"/>
              <a:t>Level 3 – Problem Statements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An explicit statement of the problem, perhaps in terms of relationships, systems engineering, </a:t>
            </a:r>
            <a:r>
              <a:rPr lang="en-US" altLang="en-US" sz="2200" dirty="0" err="1">
                <a:cs typeface="Courier New" panose="02070309020205020404" pitchFamily="49" charset="0"/>
              </a:rPr>
              <a:t>etc</a:t>
            </a:r>
            <a:endParaRPr lang="en-US" altLang="en-US" sz="2200" dirty="0">
              <a:cs typeface="Courier New" panose="02070309020205020404" pitchFamily="49" charset="0"/>
            </a:endParaRPr>
          </a:p>
          <a:p>
            <a:pPr eaLnBrk="1" hangingPunct="1">
              <a:lnSpc>
                <a:spcPct val="90000"/>
              </a:lnSpc>
            </a:pPr>
            <a:r>
              <a:rPr lang="en-US" altLang="en-US" sz="2600" dirty="0"/>
              <a:t>Level 4 – Mathematical Formulations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A formal mathematical representation of the problem, something that can be tackled by an algorithm</a:t>
            </a:r>
            <a:endParaRPr lang="en-US" altLang="en-US" sz="2200" dirty="0"/>
          </a:p>
        </p:txBody>
      </p:sp>
      <p:sp>
        <p:nvSpPr>
          <p:cNvPr id="13316" name="Text Box 5"/>
          <p:cNvSpPr txBox="1">
            <a:spLocks noChangeArrowheads="1"/>
          </p:cNvSpPr>
          <p:nvPr/>
        </p:nvSpPr>
        <p:spPr bwMode="auto">
          <a:xfrm>
            <a:off x="609600" y="6216650"/>
            <a:ext cx="8016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dirty="0">
                <a:latin typeface="Arial" panose="020B0604020202020204" pitchFamily="34" charset="0"/>
              </a:rPr>
              <a:t>Muller-Merbach, Heiner. “Heuristics and their design: a survey,” European Journal of Operational Research, Vol 8, No 1, pp: 1-23.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BB7BED-AE7A-45E9-AF6C-2B6F123595D5}"/>
              </a:ext>
            </a:extLst>
          </p:cNvPr>
          <p:cNvSpPr>
            <a:spLocks noGrp="1"/>
          </p:cNvSpPr>
          <p:nvPr>
            <p:ph type="title"/>
          </p:nvPr>
        </p:nvSpPr>
        <p:spPr/>
        <p:txBody>
          <a:bodyPr/>
          <a:lstStyle/>
          <a:p>
            <a:r>
              <a:rPr lang="en-US" dirty="0"/>
              <a:t>Mathematical Modeling</a:t>
            </a:r>
          </a:p>
        </p:txBody>
      </p:sp>
      <p:sp>
        <p:nvSpPr>
          <p:cNvPr id="5" name="Content Placeholder 2">
            <a:extLst>
              <a:ext uri="{FF2B5EF4-FFF2-40B4-BE49-F238E27FC236}">
                <a16:creationId xmlns:a16="http://schemas.microsoft.com/office/drawing/2014/main" xmlns="" id="{E199A3C8-C140-4AB8-A1B6-4CEC08E9FD3D}"/>
              </a:ext>
            </a:extLst>
          </p:cNvPr>
          <p:cNvSpPr txBox="1">
            <a:spLocks/>
          </p:cNvSpPr>
          <p:nvPr/>
        </p:nvSpPr>
        <p:spPr>
          <a:xfrm>
            <a:off x="461433" y="1353066"/>
            <a:ext cx="8229600" cy="4530725"/>
          </a:xfrm>
          <a:prstGeom prst="rect">
            <a:avLst/>
          </a:prstGeom>
        </p:spPr>
        <p:txBody>
          <a:bodyPr>
            <a:normAutofit/>
          </a:bodyPr>
          <a:lst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a:lstStyle>
          <a:p>
            <a:pPr>
              <a:buFont typeface="Wingdings" panose="05000000000000000000" pitchFamily="2" charset="2"/>
              <a:buChar char="§"/>
            </a:pPr>
            <a:r>
              <a:rPr lang="en-US" sz="2800" b="0" i="0" u="none" strike="noStrike" baseline="0" dirty="0">
                <a:solidFill>
                  <a:srgbClr val="000000"/>
                </a:solidFill>
              </a:rPr>
              <a:t>Algorithms provide an </a:t>
            </a:r>
            <a:r>
              <a:rPr lang="en-US" sz="2800" dirty="0">
                <a:solidFill>
                  <a:srgbClr val="000000"/>
                </a:solidFill>
              </a:rPr>
              <a:t>‘</a:t>
            </a:r>
            <a:r>
              <a:rPr lang="en-US" sz="2800" b="0" i="0" u="none" strike="noStrike" baseline="0" dirty="0">
                <a:solidFill>
                  <a:srgbClr val="000000"/>
                </a:solidFill>
              </a:rPr>
              <a:t>output’ to a </a:t>
            </a:r>
            <a:r>
              <a:rPr lang="en-US" sz="2800" b="0" i="0" u="sng" strike="noStrike" baseline="0" dirty="0">
                <a:solidFill>
                  <a:srgbClr val="000000"/>
                </a:solidFill>
              </a:rPr>
              <a:t>mathematical model</a:t>
            </a:r>
            <a:r>
              <a:rPr lang="en-US" sz="2800" b="0" i="0" u="none" strike="noStrike" baseline="0" dirty="0">
                <a:solidFill>
                  <a:srgbClr val="000000"/>
                </a:solidFill>
              </a:rPr>
              <a:t> of the actual decision-making mess.</a:t>
            </a:r>
          </a:p>
          <a:p>
            <a:pPr lvl="1"/>
            <a:r>
              <a:rPr lang="en-US" sz="2400" b="0" i="0" u="none" strike="noStrike" baseline="0" dirty="0">
                <a:solidFill>
                  <a:srgbClr val="000000"/>
                </a:solidFill>
              </a:rPr>
              <a:t>It is an output to the mathematical model - therefore, its usefulness is limited based on the model itself.</a:t>
            </a:r>
          </a:p>
          <a:p>
            <a:pPr lvl="2">
              <a:buFont typeface="Wingdings" panose="05000000000000000000" pitchFamily="2" charset="2"/>
              <a:buChar char="Ø"/>
            </a:pPr>
            <a:r>
              <a:rPr lang="en-US" sz="2000" kern="0" dirty="0">
                <a:solidFill>
                  <a:srgbClr val="000000"/>
                </a:solidFill>
              </a:rPr>
              <a:t>Not all models to the same problem are equally useful</a:t>
            </a:r>
            <a:endParaRPr lang="en-US" sz="2000" b="0" i="0" u="none" strike="noStrike" baseline="0" dirty="0">
              <a:solidFill>
                <a:srgbClr val="000000"/>
              </a:solidFill>
            </a:endParaRPr>
          </a:p>
          <a:p>
            <a:pPr lvl="1"/>
            <a:r>
              <a:rPr lang="en-US" sz="2400" b="0" i="0" u="none" strike="noStrike" baseline="0" dirty="0">
                <a:solidFill>
                  <a:srgbClr val="000000"/>
                </a:solidFill>
              </a:rPr>
              <a:t>There may be many outputs to any one mathematical model.</a:t>
            </a:r>
          </a:p>
          <a:p>
            <a:pPr lvl="2">
              <a:buFont typeface="Wingdings" panose="05000000000000000000" pitchFamily="2" charset="2"/>
              <a:buChar char="Ø"/>
            </a:pPr>
            <a:r>
              <a:rPr lang="en-US" sz="2000" kern="0" dirty="0">
                <a:solidFill>
                  <a:srgbClr val="000000"/>
                </a:solidFill>
              </a:rPr>
              <a:t>Not all outputs to the same model are equally useful</a:t>
            </a:r>
            <a:endParaRPr lang="en-US" sz="2000" b="0" i="0" u="none" strike="noStrike" baseline="0" dirty="0">
              <a:solidFill>
                <a:srgbClr val="000000"/>
              </a:solidFill>
            </a:endParaRPr>
          </a:p>
          <a:p>
            <a:pPr lvl="1"/>
            <a:r>
              <a:rPr lang="en-US" sz="2400" kern="0" dirty="0">
                <a:solidFill>
                  <a:srgbClr val="000000"/>
                </a:solidFill>
              </a:rPr>
              <a:t>Not all models can be solved by the same algorithms </a:t>
            </a:r>
            <a:endParaRPr lang="en-US" sz="2400" kern="0" dirty="0"/>
          </a:p>
        </p:txBody>
      </p:sp>
      <p:sp>
        <p:nvSpPr>
          <p:cNvPr id="7" name="Rectangle: Rounded Corners 6">
            <a:extLst>
              <a:ext uri="{FF2B5EF4-FFF2-40B4-BE49-F238E27FC236}">
                <a16:creationId xmlns:a16="http://schemas.microsoft.com/office/drawing/2014/main" xmlns="" id="{F5E67DCA-376E-47E1-B00A-CEAD4F7126B1}"/>
              </a:ext>
            </a:extLst>
          </p:cNvPr>
          <p:cNvSpPr/>
          <p:nvPr/>
        </p:nvSpPr>
        <p:spPr bwMode="auto">
          <a:xfrm>
            <a:off x="152400" y="5257800"/>
            <a:ext cx="8839200" cy="762000"/>
          </a:xfrm>
          <a:prstGeom prst="roundRect">
            <a:avLst/>
          </a:prstGeom>
          <a:solidFill>
            <a:srgbClr val="00206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1" dirty="0">
                <a:solidFill>
                  <a:schemeClr val="bg1"/>
                </a:solidFill>
                <a:latin typeface="Arial" charset="0"/>
              </a:rPr>
              <a:t>Regardless of type of Algorithm…</a:t>
            </a:r>
            <a:br>
              <a:rPr lang="en-US" sz="2000" b="1" dirty="0">
                <a:solidFill>
                  <a:schemeClr val="bg1"/>
                </a:solidFill>
                <a:latin typeface="Arial" charset="0"/>
              </a:rPr>
            </a:br>
            <a:r>
              <a:rPr lang="en-US" sz="2000" b="1" dirty="0">
                <a:solidFill>
                  <a:schemeClr val="bg1"/>
                </a:solidFill>
                <a:latin typeface="Arial" charset="0"/>
              </a:rPr>
              <a:t> You always need to create a mathematical model </a:t>
            </a:r>
            <a:endParaRPr kumimoji="0" lang="en-US" sz="20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5823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D70A5-258B-4E4A-82BF-9654A7FE4F70}"/>
              </a:ext>
            </a:extLst>
          </p:cNvPr>
          <p:cNvSpPr>
            <a:spLocks noGrp="1"/>
          </p:cNvSpPr>
          <p:nvPr>
            <p:ph type="title"/>
          </p:nvPr>
        </p:nvSpPr>
        <p:spPr/>
        <p:txBody>
          <a:bodyPr/>
          <a:lstStyle/>
          <a:p>
            <a:r>
              <a:rPr lang="en-US" dirty="0"/>
              <a:t>Example of a Problem Statement</a:t>
            </a:r>
          </a:p>
        </p:txBody>
      </p:sp>
      <p:sp>
        <p:nvSpPr>
          <p:cNvPr id="4" name="TextBox 3">
            <a:extLst>
              <a:ext uri="{FF2B5EF4-FFF2-40B4-BE49-F238E27FC236}">
                <a16:creationId xmlns:a16="http://schemas.microsoft.com/office/drawing/2014/main" xmlns="" id="{C0C2CD1D-B5F0-4560-B64C-97303F2982B8}"/>
              </a:ext>
            </a:extLst>
          </p:cNvPr>
          <p:cNvSpPr txBox="1"/>
          <p:nvPr/>
        </p:nvSpPr>
        <p:spPr>
          <a:xfrm>
            <a:off x="533400" y="1219201"/>
            <a:ext cx="8077200" cy="4953000"/>
          </a:xfrm>
          <a:prstGeom prst="rect">
            <a:avLst/>
          </a:prstGeom>
        </p:spPr>
        <p:txBody>
          <a:bodyPr>
            <a:normAutofit lnSpcReduction="10000"/>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0" i="0"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Matthew runs a Lego toy workshop that makes trains and cars. He estimates that he can sell trains for $3 per train and cars for $2 per car. Each train requires 2 small bricks and 1 big brick, while each car requires 1 small brick and 1 big brick. </a:t>
            </a:r>
          </a:p>
          <a:p>
            <a:r>
              <a:rPr lang="en-US" dirty="0"/>
              <a:t>He can procure 100 small bricks and 80 big bricks into his workshop per week. He has been told that he will not be able to sell more than 40 trains in a week but there is an unlimited demand for cars. </a:t>
            </a:r>
          </a:p>
          <a:p>
            <a:r>
              <a:rPr lang="en-US" dirty="0"/>
              <a:t>How many trains and cars should he make per week?</a:t>
            </a:r>
          </a:p>
          <a:p>
            <a:endParaRPr lang="en-US" dirty="0"/>
          </a:p>
        </p:txBody>
      </p:sp>
    </p:spTree>
    <p:extLst>
      <p:ext uri="{BB962C8B-B14F-4D97-AF65-F5344CB8AC3E}">
        <p14:creationId xmlns:p14="http://schemas.microsoft.com/office/powerpoint/2010/main" val="25583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67F4DB-C467-47A7-84DD-400A5FCC6C1A}"/>
              </a:ext>
            </a:extLst>
          </p:cNvPr>
          <p:cNvSpPr>
            <a:spLocks noGrp="1"/>
          </p:cNvSpPr>
          <p:nvPr>
            <p:ph type="title"/>
          </p:nvPr>
        </p:nvSpPr>
        <p:spPr/>
        <p:txBody>
          <a:bodyPr/>
          <a:lstStyle/>
          <a:p>
            <a:r>
              <a:rPr lang="en-US" sz="4000"/>
              <a:t>Structure of a Mathematical Model</a:t>
            </a:r>
            <a:endParaRPr lang="en-US" sz="4000" dirty="0"/>
          </a:p>
        </p:txBody>
      </p:sp>
      <p:sp>
        <p:nvSpPr>
          <p:cNvPr id="4" name="TextBox 3">
            <a:extLst>
              <a:ext uri="{FF2B5EF4-FFF2-40B4-BE49-F238E27FC236}">
                <a16:creationId xmlns:a16="http://schemas.microsoft.com/office/drawing/2014/main" xmlns="" id="{4E8407FE-C020-4558-B76D-5D66508424E0}"/>
              </a:ext>
            </a:extLst>
          </p:cNvPr>
          <p:cNvSpPr txBox="1"/>
          <p:nvPr/>
        </p:nvSpPr>
        <p:spPr>
          <a:xfrm>
            <a:off x="457200" y="1066800"/>
            <a:ext cx="8458200" cy="5029200"/>
          </a:xfrm>
          <a:prstGeom prst="rect">
            <a:avLst/>
          </a:prstGeom>
        </p:spPr>
        <p:txBody>
          <a:bodyPr>
            <a:normAutofit/>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0" i="0"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Begin by identifying the:</a:t>
            </a:r>
          </a:p>
          <a:p>
            <a:pPr lvl="1"/>
            <a:r>
              <a:rPr lang="en-US" b="1" dirty="0"/>
              <a:t>Decision variables</a:t>
            </a:r>
            <a:r>
              <a:rPr lang="en-US" dirty="0"/>
              <a:t>, which are the mathematical representations of the true decisions,</a:t>
            </a:r>
          </a:p>
          <a:p>
            <a:pPr lvl="1"/>
            <a:r>
              <a:rPr lang="en-US" b="1" dirty="0"/>
              <a:t>Objective function</a:t>
            </a:r>
            <a:r>
              <a:rPr lang="en-US" dirty="0"/>
              <a:t>, which can be viewed as the metric which we evaluate the selected decisions,</a:t>
            </a:r>
          </a:p>
          <a:p>
            <a:pPr lvl="1"/>
            <a:r>
              <a:rPr lang="en-US" b="1" dirty="0"/>
              <a:t>Constraints</a:t>
            </a:r>
            <a:r>
              <a:rPr lang="en-US" dirty="0"/>
              <a:t>, which are the restrictions placed on the decisions.</a:t>
            </a:r>
          </a:p>
          <a:p>
            <a:r>
              <a:rPr lang="en-US" dirty="0"/>
              <a:t>Then `translate' these into a mathematical language.</a:t>
            </a:r>
          </a:p>
        </p:txBody>
      </p:sp>
    </p:spTree>
    <p:extLst>
      <p:ext uri="{BB962C8B-B14F-4D97-AF65-F5344CB8AC3E}">
        <p14:creationId xmlns:p14="http://schemas.microsoft.com/office/powerpoint/2010/main" val="41151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E22BA-0427-41C2-8833-D24BB3D11809}"/>
              </a:ext>
            </a:extLst>
          </p:cNvPr>
          <p:cNvSpPr>
            <a:spLocks noGrp="1"/>
          </p:cNvSpPr>
          <p:nvPr>
            <p:ph type="title"/>
          </p:nvPr>
        </p:nvSpPr>
        <p:spPr/>
        <p:txBody>
          <a:bodyPr/>
          <a:lstStyle/>
          <a:p>
            <a:r>
              <a:rPr lang="en-US" dirty="0"/>
              <a:t>Decision Variables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EFF02CC7-1542-473B-8C27-0316A075C9A6}"/>
                  </a:ext>
                </a:extLst>
              </p:cNvPr>
              <p:cNvSpPr txBox="1"/>
              <p:nvPr/>
            </p:nvSpPr>
            <p:spPr>
              <a:xfrm>
                <a:off x="457200" y="1295400"/>
                <a:ext cx="8077200" cy="4800600"/>
              </a:xfrm>
              <a:prstGeom prst="rect">
                <a:avLst/>
              </a:prstGeom>
            </p:spPr>
            <p:txBody>
              <a:bodyPr>
                <a:normAutofit/>
              </a:bodyPr>
              <a:lstStyle>
                <a:defPPr>
                  <a:defRPr lang="en-US"/>
                </a:defPPr>
                <a:lvl1pPr marL="342900" indent="-342900">
                  <a:spcBef>
                    <a:spcPct val="20000"/>
                  </a:spcBef>
                  <a:buClr>
                    <a:srgbClr val="000099"/>
                  </a:buClr>
                  <a:buSzPct val="65000"/>
                  <a:buFont typeface="Wingdings" panose="05000000000000000000" pitchFamily="2" charset="2"/>
                  <a:buChar char="§"/>
                  <a:defRPr sz="2800" b="0" i="0" u="none" strike="noStrike" baseline="0">
                    <a:solidFill>
                      <a:srgbClr val="000000"/>
                    </a:solidFill>
                    <a:latin typeface="+mn-lt"/>
                  </a:defRPr>
                </a:lvl1pPr>
                <a:lvl2pPr marL="669925" lvl="1" indent="-325438">
                  <a:spcBef>
                    <a:spcPct val="20000"/>
                  </a:spcBef>
                  <a:buClr>
                    <a:srgbClr val="B2B2B2"/>
                  </a:buClr>
                  <a:buSzPct val="60000"/>
                  <a:buFont typeface="Wingdings" panose="05000000000000000000" pitchFamily="2" charset="2"/>
                  <a:buChar char="q"/>
                  <a:defRPr sz="2400" b="1" i="0" u="none" strike="noStrike" baseline="0">
                    <a:solidFill>
                      <a:srgbClr val="000000"/>
                    </a:solidFill>
                    <a:latin typeface="+mn-lt"/>
                  </a:defRPr>
                </a:lvl2pPr>
                <a:lvl3pPr marL="1022350" lvl="2" indent="-350838">
                  <a:spcBef>
                    <a:spcPct val="20000"/>
                  </a:spcBef>
                  <a:buClr>
                    <a:srgbClr val="000099"/>
                  </a:buClr>
                  <a:buSzPct val="65000"/>
                  <a:buFont typeface="Wingdings" panose="05000000000000000000" pitchFamily="2" charset="2"/>
                  <a:buChar char="Ø"/>
                  <a:defRPr sz="2000" kern="0">
                    <a:solidFill>
                      <a:srgbClr val="000000"/>
                    </a:solidFill>
                    <a:latin typeface="+mn-lt"/>
                  </a:defRPr>
                </a:lvl3pPr>
                <a:lvl4pPr marL="1339850" indent="-315913">
                  <a:spcBef>
                    <a:spcPct val="20000"/>
                  </a:spcBef>
                  <a:buClr>
                    <a:srgbClr val="B2B2B2"/>
                  </a:buClr>
                  <a:buSzPct val="70000"/>
                  <a:buFont typeface="Wingdings" panose="05000000000000000000" pitchFamily="2" charset="2"/>
                  <a:buChar char="q"/>
                  <a:defRPr sz="2000">
                    <a:latin typeface="+mn-lt"/>
                  </a:defRPr>
                </a:lvl4pPr>
                <a:lvl5pPr marL="1681163" indent="-339725">
                  <a:spcBef>
                    <a:spcPct val="20000"/>
                  </a:spcBef>
                  <a:buClr>
                    <a:srgbClr val="000099"/>
                  </a:buClr>
                  <a:buSzPct val="75000"/>
                  <a:buFont typeface="Wingdings" panose="05000000000000000000" pitchFamily="2" charset="2"/>
                  <a:buChar char="§"/>
                  <a:defRPr sz="2000">
                    <a:latin typeface="+mn-lt"/>
                  </a:defRPr>
                </a:lvl5pPr>
                <a:lvl6pPr marL="2138363" indent="-339725" fontAlgn="base">
                  <a:spcBef>
                    <a:spcPct val="20000"/>
                  </a:spcBef>
                  <a:spcAft>
                    <a:spcPct val="0"/>
                  </a:spcAft>
                  <a:buClr>
                    <a:srgbClr val="000099"/>
                  </a:buClr>
                  <a:buSzPct val="75000"/>
                  <a:buFont typeface="Wingdings" pitchFamily="2" charset="2"/>
                  <a:buChar char="§"/>
                  <a:defRPr sz="2000">
                    <a:latin typeface="+mn-lt"/>
                  </a:defRPr>
                </a:lvl6pPr>
                <a:lvl7pPr marL="2595563" indent="-339725" fontAlgn="base">
                  <a:spcBef>
                    <a:spcPct val="20000"/>
                  </a:spcBef>
                  <a:spcAft>
                    <a:spcPct val="0"/>
                  </a:spcAft>
                  <a:buClr>
                    <a:srgbClr val="000099"/>
                  </a:buClr>
                  <a:buSzPct val="75000"/>
                  <a:buFont typeface="Wingdings" pitchFamily="2" charset="2"/>
                  <a:buChar char="§"/>
                  <a:defRPr sz="2000">
                    <a:latin typeface="+mn-lt"/>
                  </a:defRPr>
                </a:lvl7pPr>
                <a:lvl8pPr marL="3052763" indent="-339725" fontAlgn="base">
                  <a:spcBef>
                    <a:spcPct val="20000"/>
                  </a:spcBef>
                  <a:spcAft>
                    <a:spcPct val="0"/>
                  </a:spcAft>
                  <a:buClr>
                    <a:srgbClr val="000099"/>
                  </a:buClr>
                  <a:buSzPct val="75000"/>
                  <a:buFont typeface="Wingdings" pitchFamily="2" charset="2"/>
                  <a:buChar char="§"/>
                  <a:defRPr sz="2000">
                    <a:latin typeface="+mn-lt"/>
                  </a:defRPr>
                </a:lvl8pPr>
                <a:lvl9pPr marL="3509963" indent="-339725" fontAlgn="base">
                  <a:spcBef>
                    <a:spcPct val="20000"/>
                  </a:spcBef>
                  <a:spcAft>
                    <a:spcPct val="0"/>
                  </a:spcAft>
                  <a:buClr>
                    <a:srgbClr val="000099"/>
                  </a:buClr>
                  <a:buSzPct val="75000"/>
                  <a:buFont typeface="Wingdings" pitchFamily="2" charset="2"/>
                  <a:buChar char="§"/>
                  <a:defRPr sz="2000">
                    <a:latin typeface="+mn-lt"/>
                  </a:defRPr>
                </a:lvl9pPr>
              </a:lstStyle>
              <a:p>
                <a:r>
                  <a:rPr lang="en-US" dirty="0"/>
                  <a:t>Typically, decision variables are represented with lower case letters, e.g., </a:t>
                </a:r>
                <a:r>
                  <a:rPr lang="en-US" i="1" dirty="0"/>
                  <a:t>x</a:t>
                </a:r>
                <a:r>
                  <a:rPr lang="en-US" i="1" baseline="-25000" dirty="0"/>
                  <a:t>i</a:t>
                </a:r>
                <a:r>
                  <a:rPr lang="en-US" dirty="0"/>
                  <a:t> , </a:t>
                </a:r>
                <a:r>
                  <a:rPr lang="en-US" i="1" dirty="0" err="1"/>
                  <a:t>y</a:t>
                </a:r>
                <a:r>
                  <a:rPr lang="en-US" i="1" baseline="-25000" dirty="0" err="1"/>
                  <a:t>i</a:t>
                </a:r>
                <a:r>
                  <a:rPr lang="en-US" i="1" baseline="-25000" dirty="0"/>
                  <a:t> , </a:t>
                </a:r>
                <a:r>
                  <a:rPr lang="en-US" i="1" dirty="0"/>
                  <a:t>z</a:t>
                </a:r>
                <a:r>
                  <a:rPr lang="en-US" i="1" baseline="-25000" dirty="0"/>
                  <a:t>i</a:t>
                </a:r>
                <a:r>
                  <a:rPr lang="en-US" dirty="0"/>
                  <a:t>.</a:t>
                </a:r>
              </a:p>
              <a:p>
                <a:r>
                  <a:rPr lang="en-US" dirty="0"/>
                  <a:t>The index varies across a set, e.g. [</a:t>
                </a:r>
                <a:r>
                  <a:rPr lang="en-US" i="1" dirty="0"/>
                  <a:t>x</a:t>
                </a:r>
                <a:r>
                  <a:rPr lang="en-US" i="1" baseline="-25000" dirty="0"/>
                  <a:t>1</a:t>
                </a:r>
                <a:r>
                  <a:rPr lang="en-US" i="1" dirty="0"/>
                  <a:t>, x</a:t>
                </a:r>
                <a:r>
                  <a:rPr lang="en-US" i="1" baseline="-25000" dirty="0"/>
                  <a:t>2</a:t>
                </a:r>
                <a:r>
                  <a:rPr lang="en-US" i="1" dirty="0"/>
                  <a:t>, … </a:t>
                </a:r>
                <a:r>
                  <a:rPr lang="en-US" i="1" dirty="0" err="1"/>
                  <a:t>x</a:t>
                </a:r>
                <a:r>
                  <a:rPr lang="en-US" i="1" baseline="-25000" dirty="0" err="1"/>
                  <a:t>n</a:t>
                </a: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𝑋</m:t>
                    </m:r>
                  </m:oMath>
                </a14:m>
                <a:r>
                  <a:rPr lang="en-US" dirty="0"/>
                  <a:t> or equivalently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𝐼</m:t>
                    </m:r>
                  </m:oMath>
                </a14:m>
                <a:endParaRPr lang="en-US" dirty="0"/>
              </a:p>
              <a:p>
                <a:r>
                  <a:rPr lang="en-US" dirty="0"/>
                  <a:t>The decisions variables should be associated with a clear (i.e., including unit) description</a:t>
                </a:r>
              </a:p>
              <a:p>
                <a:endParaRPr lang="en-US" dirty="0"/>
              </a:p>
              <a:p>
                <a:r>
                  <a:rPr lang="en-US" dirty="0"/>
                  <a:t>For our Lego toy store example:</a:t>
                </a:r>
              </a:p>
              <a:p>
                <a:pPr lvl="1"/>
                <a:r>
                  <a:rPr lang="en-US" i="1" dirty="0"/>
                  <a:t>x</a:t>
                </a:r>
                <a:r>
                  <a:rPr lang="en-US" i="1" baseline="-25000" dirty="0"/>
                  <a:t>1</a:t>
                </a:r>
                <a:r>
                  <a:rPr lang="en-US" dirty="0"/>
                  <a:t> = number of trains produced in a week.</a:t>
                </a:r>
              </a:p>
              <a:p>
                <a:pPr lvl="1"/>
                <a:r>
                  <a:rPr lang="en-US" i="1" dirty="0"/>
                  <a:t>x</a:t>
                </a:r>
                <a:r>
                  <a:rPr lang="en-US" i="1" baseline="-25000" dirty="0"/>
                  <a:t>2</a:t>
                </a:r>
                <a:r>
                  <a:rPr lang="en-US" dirty="0"/>
                  <a:t> = number of cars produced in a week.</a:t>
                </a:r>
              </a:p>
            </p:txBody>
          </p:sp>
        </mc:Choice>
        <mc:Fallback xmlns="">
          <p:sp>
            <p:nvSpPr>
              <p:cNvPr id="4" name="TextBox 3">
                <a:extLst>
                  <a:ext uri="{FF2B5EF4-FFF2-40B4-BE49-F238E27FC236}">
                    <a16:creationId xmlns:a16="http://schemas.microsoft.com/office/drawing/2014/main" id="{EFF02CC7-1542-473B-8C27-0316A075C9A6}"/>
                  </a:ext>
                </a:extLst>
              </p:cNvPr>
              <p:cNvSpPr txBox="1">
                <a:spLocks noRot="1" noChangeAspect="1" noMove="1" noResize="1" noEditPoints="1" noAdjustHandles="1" noChangeArrowheads="1" noChangeShapeType="1" noTextEdit="1"/>
              </p:cNvSpPr>
              <p:nvPr/>
            </p:nvSpPr>
            <p:spPr>
              <a:xfrm>
                <a:off x="457200" y="1295400"/>
                <a:ext cx="8077200" cy="4800600"/>
              </a:xfrm>
              <a:prstGeom prst="rect">
                <a:avLst/>
              </a:prstGeom>
              <a:blipFill>
                <a:blip r:embed="rId2"/>
                <a:stretch>
                  <a:fillRect l="-453" t="-1398" b="-1271"/>
                </a:stretch>
              </a:blipFill>
            </p:spPr>
            <p:txBody>
              <a:bodyPr/>
              <a:lstStyle/>
              <a:p>
                <a:r>
                  <a:rPr lang="en-US">
                    <a:noFill/>
                  </a:rPr>
                  <a:t> </a:t>
                </a:r>
              </a:p>
            </p:txBody>
          </p:sp>
        </mc:Fallback>
      </mc:AlternateContent>
    </p:spTree>
    <p:extLst>
      <p:ext uri="{BB962C8B-B14F-4D97-AF65-F5344CB8AC3E}">
        <p14:creationId xmlns:p14="http://schemas.microsoft.com/office/powerpoint/2010/main" val="4112884935"/>
      </p:ext>
    </p:extLst>
  </p:cSld>
  <p:clrMapOvr>
    <a:masterClrMapping/>
  </p:clrMapOvr>
</p:sld>
</file>

<file path=ppt/theme/theme1.xml><?xml version="1.0" encoding="utf-8"?>
<a:theme xmlns:a="http://schemas.openxmlformats.org/drawingml/2006/main" name="Lesson 1 - Introduction and Logical Constraints">
  <a:themeElements>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esson 1 - Introduction and Logical Constraints">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sson 1 - Introduction and Logical Constraints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esson 1 - Introduction and Logical Constraints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esson 1 - Introduction and Logical Constraints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esson 1 - Introduction and Logical Constraints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esson 1 - Introduction and Logical Constraints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 15 - Langrangian Duality</Template>
  <TotalTime>3843</TotalTime>
  <Words>1446</Words>
  <Application>Microsoft Office PowerPoint</Application>
  <PresentationFormat>On-screen Show (4:3)</PresentationFormat>
  <Paragraphs>282</Paragraphs>
  <Slides>25</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 Unicode MS</vt:lpstr>
      <vt:lpstr>Arial</vt:lpstr>
      <vt:lpstr>Cambria Math</vt:lpstr>
      <vt:lpstr>CMSS10</vt:lpstr>
      <vt:lpstr>CMSS12</vt:lpstr>
      <vt:lpstr>CMSS8</vt:lpstr>
      <vt:lpstr>CMSSI10</vt:lpstr>
      <vt:lpstr>CMSSI8</vt:lpstr>
      <vt:lpstr>Courier New</vt:lpstr>
      <vt:lpstr>Garamond</vt:lpstr>
      <vt:lpstr>Roboto</vt:lpstr>
      <vt:lpstr>Times New Roman</vt:lpstr>
      <vt:lpstr>Wingdings</vt:lpstr>
      <vt:lpstr>Lesson 1 - Introduction and Logical Constraints</vt:lpstr>
      <vt:lpstr>OPER 623 Heuristic Search Methods </vt:lpstr>
      <vt:lpstr>Outline</vt:lpstr>
      <vt:lpstr>Families of Problems</vt:lpstr>
      <vt:lpstr>Algorithm Family Tree</vt:lpstr>
      <vt:lpstr>What is a Heuristic? Background – ‘Problem’ Levels</vt:lpstr>
      <vt:lpstr>Mathematical Modeling</vt:lpstr>
      <vt:lpstr>Example of a Problem Statement</vt:lpstr>
      <vt:lpstr>Structure of a Mathematical Model</vt:lpstr>
      <vt:lpstr>Decision Variables</vt:lpstr>
      <vt:lpstr>Objective Function</vt:lpstr>
      <vt:lpstr>Constraints</vt:lpstr>
      <vt:lpstr>Putting it together</vt:lpstr>
      <vt:lpstr>More Models</vt:lpstr>
      <vt:lpstr>Scheduling</vt:lpstr>
      <vt:lpstr>Developing the Model</vt:lpstr>
      <vt:lpstr>The Mathematical Model</vt:lpstr>
      <vt:lpstr>Blending</vt:lpstr>
      <vt:lpstr>Developing the Model</vt:lpstr>
      <vt:lpstr>Developing Model 2</vt:lpstr>
      <vt:lpstr>Break</vt:lpstr>
      <vt:lpstr>Install Google OR Tools</vt:lpstr>
      <vt:lpstr>First Python Math Model</vt:lpstr>
      <vt:lpstr>On your own</vt:lpstr>
      <vt:lpstr>Hints:</vt:lpstr>
      <vt:lpstr>The Python Code</vt:lpstr>
    </vt:vector>
  </TitlesOfParts>
  <Company>AFIT/ENS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623 – Heuristic Search Methods</dc:title>
  <dc:creator>Victor Wiley</dc:creator>
  <cp:lastModifiedBy>Cox, Bruce A Ctr USAF AETC AFIT/ENS</cp:lastModifiedBy>
  <cp:revision>92</cp:revision>
  <cp:lastPrinted>2017-03-24T19:35:31Z</cp:lastPrinted>
  <dcterms:created xsi:type="dcterms:W3CDTF">2003-09-29T21:36:07Z</dcterms:created>
  <dcterms:modified xsi:type="dcterms:W3CDTF">2021-10-06T13:14:46Z</dcterms:modified>
</cp:coreProperties>
</file>