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5" r:id="rId5"/>
  </p:sldMasterIdLst>
  <p:notesMasterIdLst>
    <p:notesMasterId r:id="rId37"/>
  </p:notesMasterIdLst>
  <p:sldIdLst>
    <p:sldId id="541" r:id="rId6"/>
    <p:sldId id="578" r:id="rId7"/>
    <p:sldId id="440" r:id="rId8"/>
    <p:sldId id="651" r:id="rId9"/>
    <p:sldId id="652" r:id="rId10"/>
    <p:sldId id="653" r:id="rId11"/>
    <p:sldId id="664" r:id="rId12"/>
    <p:sldId id="654" r:id="rId13"/>
    <p:sldId id="656" r:id="rId14"/>
    <p:sldId id="657" r:id="rId15"/>
    <p:sldId id="658" r:id="rId16"/>
    <p:sldId id="659" r:id="rId17"/>
    <p:sldId id="660" r:id="rId18"/>
    <p:sldId id="661" r:id="rId19"/>
    <p:sldId id="663" r:id="rId20"/>
    <p:sldId id="665" r:id="rId21"/>
    <p:sldId id="669" r:id="rId22"/>
    <p:sldId id="668" r:id="rId23"/>
    <p:sldId id="671" r:id="rId24"/>
    <p:sldId id="672" r:id="rId25"/>
    <p:sldId id="673" r:id="rId26"/>
    <p:sldId id="674" r:id="rId27"/>
    <p:sldId id="675" r:id="rId28"/>
    <p:sldId id="678" r:id="rId29"/>
    <p:sldId id="676" r:id="rId30"/>
    <p:sldId id="677" r:id="rId31"/>
    <p:sldId id="680" r:id="rId32"/>
    <p:sldId id="666" r:id="rId33"/>
    <p:sldId id="667" r:id="rId34"/>
    <p:sldId id="681" r:id="rId35"/>
    <p:sldId id="577" r:id="rId3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6BB516DB-55BE-4C37-90B3-1322DCD23C95}">
          <p14:sldIdLst>
            <p14:sldId id="541"/>
            <p14:sldId id="578"/>
          </p14:sldIdLst>
        </p14:section>
        <p14:section name="Random numbers" id="{FCEB8FAB-A0BF-40B5-B4C2-AD15F336CF8A}">
          <p14:sldIdLst>
            <p14:sldId id="440"/>
            <p14:sldId id="651"/>
            <p14:sldId id="652"/>
            <p14:sldId id="653"/>
          </p14:sldIdLst>
        </p14:section>
        <p14:section name="Random number generation" id="{64B1FEE9-1084-4821-86B3-96854BAE037B}">
          <p14:sldIdLst>
            <p14:sldId id="664"/>
            <p14:sldId id="654"/>
            <p14:sldId id="656"/>
            <p14:sldId id="657"/>
            <p14:sldId id="658"/>
            <p14:sldId id="659"/>
            <p14:sldId id="660"/>
            <p14:sldId id="661"/>
            <p14:sldId id="663"/>
          </p14:sldIdLst>
        </p14:section>
        <p14:section name="Random variate generation" id="{2F113CA5-E7DF-49F1-88DB-0AD39BFB8D7F}">
          <p14:sldIdLst>
            <p14:sldId id="665"/>
            <p14:sldId id="669"/>
            <p14:sldId id="668"/>
          </p14:sldIdLst>
        </p14:section>
        <p14:section name="RVG: Inverse Transform" id="{8EAB4331-09F2-45A9-A43F-DC2F3DB26B0E}">
          <p14:sldIdLst>
            <p14:sldId id="671"/>
            <p14:sldId id="672"/>
            <p14:sldId id="673"/>
            <p14:sldId id="674"/>
            <p14:sldId id="675"/>
            <p14:sldId id="678"/>
            <p14:sldId id="676"/>
          </p14:sldIdLst>
        </p14:section>
        <p14:section name="RVG: Accept-Reject" id="{2927E708-36A8-44F2-9C89-C05E2E0D24C0}">
          <p14:sldIdLst>
            <p14:sldId id="677"/>
            <p14:sldId id="680"/>
          </p14:sldIdLst>
        </p14:section>
        <p14:section name="Closing" id="{79A0C593-F1C3-48EE-B6F8-7964285765B7}">
          <p14:sldIdLst>
            <p14:sldId id="666"/>
            <p14:sldId id="667"/>
          </p14:sldIdLst>
        </p14:section>
        <p14:section name="Backups" id="{A20BBC9A-CA91-4EC2-A5E1-5862018BB4E5}">
          <p14:sldIdLst>
            <p14:sldId id="681"/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DA8AC"/>
    <a:srgbClr val="112C63"/>
    <a:srgbClr val="9315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9719" autoAdjust="0"/>
  </p:normalViewPr>
  <p:slideViewPr>
    <p:cSldViewPr snapToGrid="0">
      <p:cViewPr varScale="1">
        <p:scale>
          <a:sx n="71" d="100"/>
          <a:sy n="71" d="100"/>
        </p:scale>
        <p:origin x="59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0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E, MICHAEL J Maj USAF AETC AFIT/ENS" userId="c5c0c090-7e92-46c3-b20f-ac6c56430d78" providerId="ADAL" clId="{04BC58DD-AE63-46F3-8494-7F04B06906C2}"/>
    <pc:docChg chg="undo redo custSel addSld modSld sldOrd modSection">
      <pc:chgData name="GAREE, MICHAEL J Maj USAF AETC AFIT/ENS" userId="c5c0c090-7e92-46c3-b20f-ac6c56430d78" providerId="ADAL" clId="{04BC58DD-AE63-46F3-8494-7F04B06906C2}" dt="2022-02-08T03:28:51.892" v="594" actId="20577"/>
      <pc:docMkLst>
        <pc:docMk/>
      </pc:docMkLst>
      <pc:sldChg chg="modSp">
        <pc:chgData name="GAREE, MICHAEL J Maj USAF AETC AFIT/ENS" userId="c5c0c090-7e92-46c3-b20f-ac6c56430d78" providerId="ADAL" clId="{04BC58DD-AE63-46F3-8494-7F04B06906C2}" dt="2022-02-08T02:48:21.171" v="85" actId="20577"/>
        <pc:sldMkLst>
          <pc:docMk/>
          <pc:sldMk cId="3770124460" sldId="652"/>
        </pc:sldMkLst>
        <pc:spChg chg="mod">
          <ac:chgData name="GAREE, MICHAEL J Maj USAF AETC AFIT/ENS" userId="c5c0c090-7e92-46c3-b20f-ac6c56430d78" providerId="ADAL" clId="{04BC58DD-AE63-46F3-8494-7F04B06906C2}" dt="2022-02-08T02:48:21.171" v="85" actId="20577"/>
          <ac:spMkLst>
            <pc:docMk/>
            <pc:sldMk cId="3770124460" sldId="652"/>
            <ac:spMk id="6" creationId="{E0765E7E-C16B-4E9C-A1D2-3D5887FDD250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49:32.116" v="88" actId="207"/>
        <pc:sldMkLst>
          <pc:docMk/>
          <pc:sldMk cId="80088556" sldId="653"/>
        </pc:sldMkLst>
        <pc:spChg chg="mod">
          <ac:chgData name="GAREE, MICHAEL J Maj USAF AETC AFIT/ENS" userId="c5c0c090-7e92-46c3-b20f-ac6c56430d78" providerId="ADAL" clId="{04BC58DD-AE63-46F3-8494-7F04B06906C2}" dt="2022-02-08T02:49:32.116" v="88" actId="207"/>
          <ac:spMkLst>
            <pc:docMk/>
            <pc:sldMk cId="80088556" sldId="653"/>
            <ac:spMk id="2" creationId="{87D547D9-9F37-4E35-A576-A62F64D2C773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53:24.518" v="90" actId="1035"/>
        <pc:sldMkLst>
          <pc:docMk/>
          <pc:sldMk cId="2809299403" sldId="656"/>
        </pc:sldMkLst>
        <pc:cxnChg chg="mod">
          <ac:chgData name="GAREE, MICHAEL J Maj USAF AETC AFIT/ENS" userId="c5c0c090-7e92-46c3-b20f-ac6c56430d78" providerId="ADAL" clId="{04BC58DD-AE63-46F3-8494-7F04B06906C2}" dt="2022-02-08T02:53:24.518" v="90" actId="1035"/>
          <ac:cxnSpMkLst>
            <pc:docMk/>
            <pc:sldMk cId="2809299403" sldId="656"/>
            <ac:cxnSpMk id="7" creationId="{E4658E6C-AAEF-4A35-A923-79E5AEA262D0}"/>
          </ac:cxnSpMkLst>
        </pc:cxnChg>
      </pc:sldChg>
      <pc:sldChg chg="addSp delSp modSp mod modClrScheme chgLayout">
        <pc:chgData name="GAREE, MICHAEL J Maj USAF AETC AFIT/ENS" userId="c5c0c090-7e92-46c3-b20f-ac6c56430d78" providerId="ADAL" clId="{04BC58DD-AE63-46F3-8494-7F04B06906C2}" dt="2022-02-08T03:09:53.863" v="98" actId="700"/>
        <pc:sldMkLst>
          <pc:docMk/>
          <pc:sldMk cId="3544901750" sldId="658"/>
        </pc:sldMkLst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2" creationId="{B483F5AA-D647-486D-973D-3FB56841E6C1}"/>
          </ac:spMkLst>
        </pc:spChg>
        <pc:spChg chg="add del 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4" creationId="{E1410125-80CA-40DB-B439-D2BD6E16E998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5" creationId="{673A12EF-9209-4C30-A3CD-6C19D510AA73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6" creationId="{E7750C9E-0E1C-4606-BCD5-7B297349A61B}"/>
          </ac:spMkLst>
        </pc:spChg>
        <pc:spChg chg="add del mod">
          <ac:chgData name="GAREE, MICHAEL J Maj USAF AETC AFIT/ENS" userId="c5c0c090-7e92-46c3-b20f-ac6c56430d78" providerId="ADAL" clId="{04BC58DD-AE63-46F3-8494-7F04B06906C2}" dt="2022-02-08T03:09:41.635" v="94" actId="478"/>
          <ac:spMkLst>
            <pc:docMk/>
            <pc:sldMk cId="3544901750" sldId="658"/>
            <ac:spMk id="7" creationId="{0F16BD4B-F17F-482A-9FC9-763B31CE3089}"/>
          </ac:spMkLst>
        </pc:spChg>
      </pc:sldChg>
      <pc:sldChg chg="ord">
        <pc:chgData name="GAREE, MICHAEL J Maj USAF AETC AFIT/ENS" userId="c5c0c090-7e92-46c3-b20f-ac6c56430d78" providerId="ADAL" clId="{04BC58DD-AE63-46F3-8494-7F04B06906C2}" dt="2022-02-08T03:14:34.241" v="102"/>
        <pc:sldMkLst>
          <pc:docMk/>
          <pc:sldMk cId="1728957013" sldId="660"/>
        </pc:sldMkLst>
      </pc:sldChg>
      <pc:sldChg chg="ord">
        <pc:chgData name="GAREE, MICHAEL J Maj USAF AETC AFIT/ENS" userId="c5c0c090-7e92-46c3-b20f-ac6c56430d78" providerId="ADAL" clId="{04BC58DD-AE63-46F3-8494-7F04B06906C2}" dt="2022-02-08T03:17:29.843" v="183"/>
        <pc:sldMkLst>
          <pc:docMk/>
          <pc:sldMk cId="3659081306" sldId="661"/>
        </pc:sldMkLst>
      </pc:sldChg>
      <pc:sldChg chg="modSp mod ord">
        <pc:chgData name="GAREE, MICHAEL J Maj USAF AETC AFIT/ENS" userId="c5c0c090-7e92-46c3-b20f-ac6c56430d78" providerId="ADAL" clId="{04BC58DD-AE63-46F3-8494-7F04B06906C2}" dt="2022-02-08T03:17:06.234" v="181" actId="27636"/>
        <pc:sldMkLst>
          <pc:docMk/>
          <pc:sldMk cId="3023803687" sldId="663"/>
        </pc:sldMkLst>
        <pc:spChg chg="mod">
          <ac:chgData name="GAREE, MICHAEL J Maj USAF AETC AFIT/ENS" userId="c5c0c090-7e92-46c3-b20f-ac6c56430d78" providerId="ADAL" clId="{04BC58DD-AE63-46F3-8494-7F04B06906C2}" dt="2022-02-08T03:17:06.234" v="181" actId="27636"/>
          <ac:spMkLst>
            <pc:docMk/>
            <pc:sldMk cId="3023803687" sldId="663"/>
            <ac:spMk id="4" creationId="{0CE41D11-77D2-4BC0-BA05-F9DDAB325549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2:38:45.918" v="56" actId="20577"/>
        <pc:sldMkLst>
          <pc:docMk/>
          <pc:sldMk cId="3643782114" sldId="667"/>
        </pc:sldMkLst>
      </pc:sldChg>
      <pc:sldChg chg="modSp mod">
        <pc:chgData name="GAREE, MICHAEL J Maj USAF AETC AFIT/ENS" userId="c5c0c090-7e92-46c3-b20f-ac6c56430d78" providerId="ADAL" clId="{04BC58DD-AE63-46F3-8494-7F04B06906C2}" dt="2022-02-08T03:17:48.288" v="184" actId="207"/>
        <pc:sldMkLst>
          <pc:docMk/>
          <pc:sldMk cId="3477825732" sldId="668"/>
        </pc:sldMkLst>
        <pc:spChg chg="mod">
          <ac:chgData name="GAREE, MICHAEL J Maj USAF AETC AFIT/ENS" userId="c5c0c090-7e92-46c3-b20f-ac6c56430d78" providerId="ADAL" clId="{04BC58DD-AE63-46F3-8494-7F04B06906C2}" dt="2022-02-08T03:17:48.288" v="184" actId="207"/>
          <ac:spMkLst>
            <pc:docMk/>
            <pc:sldMk cId="3477825732" sldId="668"/>
            <ac:spMk id="3" creationId="{66E1AF29-8CD5-415A-AA5D-4E9DEE7F94F4}"/>
          </ac:spMkLst>
        </pc:spChg>
      </pc:sldChg>
      <pc:sldChg chg="ord modNotesTx">
        <pc:chgData name="GAREE, MICHAEL J Maj USAF AETC AFIT/ENS" userId="c5c0c090-7e92-46c3-b20f-ac6c56430d78" providerId="ADAL" clId="{04BC58DD-AE63-46F3-8494-7F04B06906C2}" dt="2022-02-08T03:19:31.768" v="294" actId="20577"/>
        <pc:sldMkLst>
          <pc:docMk/>
          <pc:sldMk cId="3243878377" sldId="669"/>
        </pc:sldMkLst>
      </pc:sldChg>
      <pc:sldChg chg="modSp mod">
        <pc:chgData name="GAREE, MICHAEL J Maj USAF AETC AFIT/ENS" userId="c5c0c090-7e92-46c3-b20f-ac6c56430d78" providerId="ADAL" clId="{04BC58DD-AE63-46F3-8494-7F04B06906C2}" dt="2022-02-08T03:18:58.472" v="226" actId="1037"/>
        <pc:sldMkLst>
          <pc:docMk/>
          <pc:sldMk cId="2862388286" sldId="671"/>
        </pc:sldMkLst>
        <pc:spChg chg="mod">
          <ac:chgData name="GAREE, MICHAEL J Maj USAF AETC AFIT/ENS" userId="c5c0c090-7e92-46c3-b20f-ac6c56430d78" providerId="ADAL" clId="{04BC58DD-AE63-46F3-8494-7F04B06906C2}" dt="2022-02-08T03:18:58.472" v="226" actId="1037"/>
          <ac:spMkLst>
            <pc:docMk/>
            <pc:sldMk cId="2862388286" sldId="671"/>
            <ac:spMk id="8" creationId="{A12C7FB2-B9D5-473F-A958-C2CC93415DA4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35.824" v="338" actId="20577"/>
        <pc:sldMkLst>
          <pc:docMk/>
          <pc:sldMk cId="1108142741" sldId="672"/>
        </pc:sldMkLst>
        <pc:spChg chg="mod">
          <ac:chgData name="GAREE, MICHAEL J Maj USAF AETC AFIT/ENS" userId="c5c0c090-7e92-46c3-b20f-ac6c56430d78" providerId="ADAL" clId="{04BC58DD-AE63-46F3-8494-7F04B06906C2}" dt="2022-02-08T03:22:35.824" v="338" actId="20577"/>
          <ac:spMkLst>
            <pc:docMk/>
            <pc:sldMk cId="1108142741" sldId="672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55.854" v="355" actId="207"/>
        <pc:sldMkLst>
          <pc:docMk/>
          <pc:sldMk cId="3766914806" sldId="673"/>
        </pc:sldMkLst>
        <pc:spChg chg="mod">
          <ac:chgData name="GAREE, MICHAEL J Maj USAF AETC AFIT/ENS" userId="c5c0c090-7e92-46c3-b20f-ac6c56430d78" providerId="ADAL" clId="{04BC58DD-AE63-46F3-8494-7F04B06906C2}" dt="2022-02-08T03:22:55.854" v="355" actId="207"/>
          <ac:spMkLst>
            <pc:docMk/>
            <pc:sldMk cId="3766914806" sldId="673"/>
            <ac:spMk id="2" creationId="{30C56DC3-5529-4B61-9DD9-CD966C798F67}"/>
          </ac:spMkLst>
        </pc:spChg>
      </pc:sldChg>
      <pc:sldChg chg="modSp mod modNotesTx">
        <pc:chgData name="GAREE, MICHAEL J Maj USAF AETC AFIT/ENS" userId="c5c0c090-7e92-46c3-b20f-ac6c56430d78" providerId="ADAL" clId="{04BC58DD-AE63-46F3-8494-7F04B06906C2}" dt="2022-02-08T03:23:22.541" v="411" actId="20577"/>
        <pc:sldMkLst>
          <pc:docMk/>
          <pc:sldMk cId="2242941847" sldId="674"/>
        </pc:sldMkLst>
        <pc:spChg chg="mod">
          <ac:chgData name="GAREE, MICHAEL J Maj USAF AETC AFIT/ENS" userId="c5c0c090-7e92-46c3-b20f-ac6c56430d78" providerId="ADAL" clId="{04BC58DD-AE63-46F3-8494-7F04B06906C2}" dt="2022-02-08T03:22:59.190" v="356"/>
          <ac:spMkLst>
            <pc:docMk/>
            <pc:sldMk cId="2242941847" sldId="674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4:00.402" v="415" actId="6549"/>
        <pc:sldMkLst>
          <pc:docMk/>
          <pc:sldMk cId="830920541" sldId="675"/>
        </pc:sldMkLst>
        <pc:spChg chg="mod">
          <ac:chgData name="GAREE, MICHAEL J Maj USAF AETC AFIT/ENS" userId="c5c0c090-7e92-46c3-b20f-ac6c56430d78" providerId="ADAL" clId="{04BC58DD-AE63-46F3-8494-7F04B06906C2}" dt="2022-02-08T03:23:02.858" v="357"/>
          <ac:spMkLst>
            <pc:docMk/>
            <pc:sldMk cId="830920541" sldId="675"/>
            <ac:spMk id="2" creationId="{30C56DC3-5529-4B61-9DD9-CD966C798F67}"/>
          </ac:spMkLst>
        </pc:spChg>
        <pc:spChg chg="mod">
          <ac:chgData name="GAREE, MICHAEL J Maj USAF AETC AFIT/ENS" userId="c5c0c090-7e92-46c3-b20f-ac6c56430d78" providerId="ADAL" clId="{04BC58DD-AE63-46F3-8494-7F04B06906C2}" dt="2022-02-08T03:24:00.402" v="415" actId="6549"/>
          <ac:spMkLst>
            <pc:docMk/>
            <pc:sldMk cId="830920541" sldId="675"/>
            <ac:spMk id="4" creationId="{146F9063-F2CD-4D33-A040-48E6AF4AA89A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3:26:45.011" v="544" actId="20577"/>
        <pc:sldMkLst>
          <pc:docMk/>
          <pc:sldMk cId="363241790" sldId="676"/>
        </pc:sldMkLst>
      </pc:sldChg>
      <pc:sldChg chg="modNotesTx">
        <pc:chgData name="GAREE, MICHAEL J Maj USAF AETC AFIT/ENS" userId="c5c0c090-7e92-46c3-b20f-ac6c56430d78" providerId="ADAL" clId="{04BC58DD-AE63-46F3-8494-7F04B06906C2}" dt="2022-02-08T03:28:51.892" v="594" actId="20577"/>
        <pc:sldMkLst>
          <pc:docMk/>
          <pc:sldMk cId="1175592974" sldId="677"/>
        </pc:sldMkLst>
      </pc:sldChg>
      <pc:sldChg chg="addSp modSp new mod ord modShow">
        <pc:chgData name="GAREE, MICHAEL J Maj USAF AETC AFIT/ENS" userId="c5c0c090-7e92-46c3-b20f-ac6c56430d78" providerId="ADAL" clId="{04BC58DD-AE63-46F3-8494-7F04B06906C2}" dt="2022-02-08T02:48:26.707" v="87" actId="20577"/>
        <pc:sldMkLst>
          <pc:docMk/>
          <pc:sldMk cId="2623591406" sldId="681"/>
        </pc:sldMkLst>
        <pc:spChg chg="mod">
          <ac:chgData name="GAREE, MICHAEL J Maj USAF AETC AFIT/ENS" userId="c5c0c090-7e92-46c3-b20f-ac6c56430d78" providerId="ADAL" clId="{04BC58DD-AE63-46F3-8494-7F04B06906C2}" dt="2022-02-08T02:48:26.707" v="87" actId="20577"/>
          <ac:spMkLst>
            <pc:docMk/>
            <pc:sldMk cId="2623591406" sldId="681"/>
            <ac:spMk id="2" creationId="{5E0C42C1-D0C9-4401-A122-CA5A58257885}"/>
          </ac:spMkLst>
        </pc:spChg>
        <pc:picChg chg="add mod">
          <ac:chgData name="GAREE, MICHAEL J Maj USAF AETC AFIT/ENS" userId="c5c0c090-7e92-46c3-b20f-ac6c56430d78" providerId="ADAL" clId="{04BC58DD-AE63-46F3-8494-7F04B06906C2}" dt="2022-02-08T02:38:26.847" v="3" actId="14100"/>
          <ac:picMkLst>
            <pc:docMk/>
            <pc:sldMk cId="2623591406" sldId="681"/>
            <ac:picMk id="6" creationId="{93DDED4E-7A79-4813-9BCD-5D304CC2B6DF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Sheet1!$HT$8:$HT$263</cx:f>
        <cx:lvl ptCount="256" formatCode="General">
          <cx:pt idx="0">0</cx:pt>
          <cx:pt idx="1">8</cx:pt>
          <cx:pt idx="2">109</cx:pt>
          <cx:pt idx="3">220</cx:pt>
          <cx:pt idx="4">222</cx:pt>
          <cx:pt idx="5">241</cx:pt>
          <cx:pt idx="6">149</cx:pt>
          <cx:pt idx="7">107</cx:pt>
          <cx:pt idx="8">75</cx:pt>
          <cx:pt idx="9">248</cx:pt>
          <cx:pt idx="10">254</cx:pt>
          <cx:pt idx="11">140</cx:pt>
          <cx:pt idx="12">16</cx:pt>
          <cx:pt idx="13">66</cx:pt>
          <cx:pt idx="14">74</cx:pt>
          <cx:pt idx="15">21</cx:pt>
          <cx:pt idx="16">211</cx:pt>
          <cx:pt idx="17">47</cx:pt>
          <cx:pt idx="18">80</cx:pt>
          <cx:pt idx="19">242</cx:pt>
          <cx:pt idx="20">154</cx:pt>
          <cx:pt idx="21">27</cx:pt>
          <cx:pt idx="22">205</cx:pt>
          <cx:pt idx="23">128</cx:pt>
          <cx:pt idx="24">161</cx:pt>
          <cx:pt idx="25">89</cx:pt>
          <cx:pt idx="26">77</cx:pt>
          <cx:pt idx="27">36</cx:pt>
          <cx:pt idx="28">95</cx:pt>
          <cx:pt idx="29">110</cx:pt>
          <cx:pt idx="30">85</cx:pt>
          <cx:pt idx="31">48</cx:pt>
          <cx:pt idx="32">212</cx:pt>
          <cx:pt idx="33">140</cx:pt>
          <cx:pt idx="34">211</cx:pt>
          <cx:pt idx="35">249</cx:pt>
          <cx:pt idx="36">22</cx:pt>
          <cx:pt idx="37">79</cx:pt>
          <cx:pt idx="38">200</cx:pt>
          <cx:pt idx="39">50</cx:pt>
          <cx:pt idx="40">28</cx:pt>
          <cx:pt idx="41">188</cx:pt>
          <cx:pt idx="42">52</cx:pt>
          <cx:pt idx="43">140</cx:pt>
          <cx:pt idx="44">202</cx:pt>
          <cx:pt idx="45">120</cx:pt>
          <cx:pt idx="46">68</cx:pt>
          <cx:pt idx="47">145</cx:pt>
          <cx:pt idx="48">62</cx:pt>
          <cx:pt idx="49">70</cx:pt>
          <cx:pt idx="50">184</cx:pt>
          <cx:pt idx="51">190</cx:pt>
          <cx:pt idx="52">91</cx:pt>
          <cx:pt idx="53">197</cx:pt>
          <cx:pt idx="54">152</cx:pt>
          <cx:pt idx="55">224</cx:pt>
          <cx:pt idx="56">149</cx:pt>
          <cx:pt idx="57">104</cx:pt>
          <cx:pt idx="58">25</cx:pt>
          <cx:pt idx="59">178</cx:pt>
          <cx:pt idx="60">252</cx:pt>
          <cx:pt idx="61">182</cx:pt>
          <cx:pt idx="62">202</cx:pt>
          <cx:pt idx="63">182</cx:pt>
          <cx:pt idx="64">141</cx:pt>
          <cx:pt idx="65">197</cx:pt>
          <cx:pt idx="66">4</cx:pt>
          <cx:pt idx="67">81</cx:pt>
          <cx:pt idx="68">181</cx:pt>
          <cx:pt idx="69">242</cx:pt>
          <cx:pt idx="70">145</cx:pt>
          <cx:pt idx="71">42</cx:pt>
          <cx:pt idx="72">39</cx:pt>
          <cx:pt idx="73">227</cx:pt>
          <cx:pt idx="74">156</cx:pt>
          <cx:pt idx="75">198</cx:pt>
          <cx:pt idx="76">225</cx:pt>
          <cx:pt idx="77">193</cx:pt>
          <cx:pt idx="78">219</cx:pt>
          <cx:pt idx="79">93</cx:pt>
          <cx:pt idx="80">122</cx:pt>
          <cx:pt idx="81">175</cx:pt>
          <cx:pt idx="82">249</cx:pt>
          <cx:pt idx="83">0</cx:pt>
          <cx:pt idx="84">175</cx:pt>
          <cx:pt idx="85">143</cx:pt>
          <cx:pt idx="86">70</cx:pt>
          <cx:pt idx="87">239</cx:pt>
          <cx:pt idx="88">46</cx:pt>
          <cx:pt idx="89">246</cx:pt>
          <cx:pt idx="90">163</cx:pt>
          <cx:pt idx="91">53</cx:pt>
          <cx:pt idx="92">163</cx:pt>
          <cx:pt idx="93">109</cx:pt>
          <cx:pt idx="94">168</cx:pt>
          <cx:pt idx="95">135</cx:pt>
          <cx:pt idx="96">2</cx:pt>
          <cx:pt idx="97">235</cx:pt>
          <cx:pt idx="98">25</cx:pt>
          <cx:pt idx="99">92</cx:pt>
          <cx:pt idx="100">20</cx:pt>
          <cx:pt idx="101">145</cx:pt>
          <cx:pt idx="102">138</cx:pt>
          <cx:pt idx="103">77</cx:pt>
          <cx:pt idx="104">69</cx:pt>
          <cx:pt idx="105">166</cx:pt>
          <cx:pt idx="106">78</cx:pt>
          <cx:pt idx="107">176</cx:pt>
          <cx:pt idx="108">173</cx:pt>
          <cx:pt idx="109">212</cx:pt>
          <cx:pt idx="110">166</cx:pt>
          <cx:pt idx="111">113</cx:pt>
          <cx:pt idx="112">94</cx:pt>
          <cx:pt idx="113">161</cx:pt>
          <cx:pt idx="114">41</cx:pt>
          <cx:pt idx="115">50</cx:pt>
          <cx:pt idx="116">239</cx:pt>
          <cx:pt idx="117">49</cx:pt>
          <cx:pt idx="118">111</cx:pt>
          <cx:pt idx="119">164</cx:pt>
          <cx:pt idx="120">70</cx:pt>
          <cx:pt idx="121">60</cx:pt>
          <cx:pt idx="122">2</cx:pt>
          <cx:pt idx="123">37</cx:pt>
          <cx:pt idx="124">171</cx:pt>
          <cx:pt idx="125">75</cx:pt>
          <cx:pt idx="126">136</cx:pt>
          <cx:pt idx="127">156</cx:pt>
          <cx:pt idx="128">11</cx:pt>
          <cx:pt idx="129">56</cx:pt>
          <cx:pt idx="130">42</cx:pt>
          <cx:pt idx="131">146</cx:pt>
          <cx:pt idx="132">138</cx:pt>
          <cx:pt idx="133">229</cx:pt>
          <cx:pt idx="134">73</cx:pt>
          <cx:pt idx="135">146</cx:pt>
          <cx:pt idx="136">77</cx:pt>
          <cx:pt idx="137">61</cx:pt>
          <cx:pt idx="138">98</cx:pt>
          <cx:pt idx="139">196</cx:pt>
          <cx:pt idx="140">135</cx:pt>
          <cx:pt idx="141">106</cx:pt>
          <cx:pt idx="142">63</cx:pt>
          <cx:pt idx="143">197</cx:pt>
          <cx:pt idx="144">195</cx:pt>
          <cx:pt idx="145">86</cx:pt>
          <cx:pt idx="146">96</cx:pt>
          <cx:pt idx="147">203</cx:pt>
          <cx:pt idx="148">113</cx:pt>
          <cx:pt idx="149">101</cx:pt>
          <cx:pt idx="150">170</cx:pt>
          <cx:pt idx="151">247</cx:pt>
          <cx:pt idx="152">181</cx:pt>
          <cx:pt idx="153">113</cx:pt>
          <cx:pt idx="154">80</cx:pt>
          <cx:pt idx="155">250</cx:pt>
          <cx:pt idx="156">108</cx:pt>
          <cx:pt idx="157">7</cx:pt>
          <cx:pt idx="158">255</cx:pt>
          <cx:pt idx="159">237</cx:pt>
          <cx:pt idx="160">129</cx:pt>
          <cx:pt idx="161">226</cx:pt>
          <cx:pt idx="162">79</cx:pt>
          <cx:pt idx="163">107</cx:pt>
          <cx:pt idx="164">112</cx:pt>
          <cx:pt idx="165">166</cx:pt>
          <cx:pt idx="166">103</cx:pt>
          <cx:pt idx="167">241</cx:pt>
          <cx:pt idx="168">24</cx:pt>
          <cx:pt idx="169">223</cx:pt>
          <cx:pt idx="170">239</cx:pt>
          <cx:pt idx="171">120</cx:pt>
          <cx:pt idx="172">198</cx:pt>
          <cx:pt idx="173">58</cx:pt>
          <cx:pt idx="174">60</cx:pt>
          <cx:pt idx="175">82</cx:pt>
          <cx:pt idx="176">128</cx:pt>
          <cx:pt idx="177">3</cx:pt>
          <cx:pt idx="178">184</cx:pt>
          <cx:pt idx="179">66</cx:pt>
          <cx:pt idx="180">143</cx:pt>
          <cx:pt idx="181">224</cx:pt>
          <cx:pt idx="182">145</cx:pt>
          <cx:pt idx="183">224</cx:pt>
          <cx:pt idx="184">81</cx:pt>
          <cx:pt idx="185">206</cx:pt>
          <cx:pt idx="186">163</cx:pt>
          <cx:pt idx="187">45</cx:pt>
          <cx:pt idx="188">63</cx:pt>
          <cx:pt idx="189">90</cx:pt>
          <cx:pt idx="190">168</cx:pt>
          <cx:pt idx="191">114</cx:pt>
          <cx:pt idx="192">59</cx:pt>
          <cx:pt idx="193">33</cx:pt>
          <cx:pt idx="194">159</cx:pt>
          <cx:pt idx="195">95</cx:pt>
          <cx:pt idx="196">28</cx:pt>
          <cx:pt idx="197">139</cx:pt>
          <cx:pt idx="198">123</cx:pt>
          <cx:pt idx="199">98</cx:pt>
          <cx:pt idx="200">125</cx:pt>
          <cx:pt idx="201">196</cx:pt>
          <cx:pt idx="202">15</cx:pt>
          <cx:pt idx="203">70</cx:pt>
          <cx:pt idx="204">194</cx:pt>
          <cx:pt idx="205">253</cx:pt>
          <cx:pt idx="206">54</cx:pt>
          <cx:pt idx="207">14</cx:pt>
          <cx:pt idx="208">109</cx:pt>
          <cx:pt idx="209">226</cx:pt>
          <cx:pt idx="210">71</cx:pt>
          <cx:pt idx="211">17</cx:pt>
          <cx:pt idx="212">161</cx:pt>
          <cx:pt idx="213">93</cx:pt>
          <cx:pt idx="214">186</cx:pt>
          <cx:pt idx="215">87</cx:pt>
          <cx:pt idx="216">244</cx:pt>
          <cx:pt idx="217">138</cx:pt>
          <cx:pt idx="218">20</cx:pt>
          <cx:pt idx="219">52</cx:pt>
          <cx:pt idx="220">123</cx:pt>
          <cx:pt idx="221">251</cx:pt>
          <cx:pt idx="222">26</cx:pt>
          <cx:pt idx="223">36</cx:pt>
          <cx:pt idx="224">17</cx:pt>
          <cx:pt idx="225">46</cx:pt>
          <cx:pt idx="226">52</cx:pt>
          <cx:pt idx="227">231</cx:pt>
          <cx:pt idx="228">232</cx:pt>
          <cx:pt idx="229">76</cx:pt>
          <cx:pt idx="230">31</cx:pt>
          <cx:pt idx="231">221</cx:pt>
          <cx:pt idx="232">84</cx:pt>
          <cx:pt idx="233">37</cx:pt>
          <cx:pt idx="234">216</cx:pt>
          <cx:pt idx="235">165</cx:pt>
          <cx:pt idx="236">212</cx:pt>
          <cx:pt idx="237">106</cx:pt>
          <cx:pt idx="238">197</cx:pt>
          <cx:pt idx="239">242</cx:pt>
          <cx:pt idx="240">98</cx:pt>
          <cx:pt idx="241">43</cx:pt>
          <cx:pt idx="242">39</cx:pt>
          <cx:pt idx="243">175</cx:pt>
          <cx:pt idx="244">254</cx:pt>
          <cx:pt idx="245">145</cx:pt>
          <cx:pt idx="246">190</cx:pt>
          <cx:pt idx="247">84</cx:pt>
          <cx:pt idx="248">118</cx:pt>
          <cx:pt idx="249">222</cx:pt>
          <cx:pt idx="250">187</cx:pt>
          <cx:pt idx="251">136</cx:pt>
          <cx:pt idx="252">120</cx:pt>
          <cx:pt idx="253">163</cx:pt>
          <cx:pt idx="254">236</cx:pt>
          <cx:pt idx="255">249</cx:pt>
        </cx:lvl>
      </cx:numDim>
    </cx:data>
  </cx:chartData>
  <cx:chart>
    <cx:plotArea>
      <cx:plotAreaRegion>
        <cx:series layoutId="clusteredColumn" uniqueId="{A41230C9-83A1-4917-AC56-7A51F08FA20E}">
          <cx:spPr>
            <a:solidFill>
              <a:schemeClr val="accent5"/>
            </a:solidFill>
            <a:ln>
              <a:noFill/>
            </a:ln>
          </cx:spPr>
          <cx:dataId val="0"/>
          <cx:layoutPr>
            <cx:binning intervalClosed="r">
              <cx:binSize val="16"/>
            </cx:binning>
          </cx:layoutPr>
        </cx:series>
      </cx:plotAreaRegion>
      <cx:axis id="0" hidden="1">
        <cx:catScaling gapWidth="0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65684B-EC77-43F8-AFFF-1E0D5F1B365A}" type="datetimeFigureOut">
              <a:rPr lang="en-US" smtClean="0"/>
              <a:t>2022.02.08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CD1344-69AD-499E-A67F-B4368FB7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Streams let us use the same generator (function, choice of a, c, m etc.) for different independent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3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RNG Demos Jupyter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24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https://www.youtube.com/watch?v=pq3x1Jy8pYM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variates also are samples from a random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1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30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PDF and CDF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17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is the “inverse” part of inverse transform.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//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combined with an RNG, that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6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You’ll want to choose a specific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around now.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You’ll want to choose a specific </a:t>
                </a:r>
                <a:r>
                  <a:rPr lang="en-US" b="0" i="0">
                    <a:latin typeface="Cambria Math" panose="02040503050406030204" pitchFamily="18" charset="0"/>
                  </a:rPr>
                  <a:t>𝜆</a:t>
                </a:r>
                <a:r>
                  <a:rPr lang="en-US" dirty="0"/>
                  <a:t> around now.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3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hardest part of inverse-transform is computing the </a:t>
            </a:r>
            <a:r>
              <a:rPr lang="en-US" dirty="0" err="1"/>
              <a:t>cdf</a:t>
            </a:r>
            <a:r>
              <a:rPr lang="en-US" dirty="0"/>
              <a:t>, since that’s going to involve integration &amp; calculus. Piecewise especially: care must be taken to get the pieces to line up. There’s one of these in the homework, but I recommend you work more. BCNN 8.1.4 &amp; Problem 8.2 (triangular) are good choices.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 Segue into accept-reject: dice rolling RNG—given a D6, how to make: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Integers 1-6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Integers 1-5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561, focus is understanding the general procedure &amp; its costs/benefits, not on being proficient at doing it.</a:t>
            </a:r>
          </a:p>
          <a:p>
            <a:endParaRPr lang="en-US" dirty="0"/>
          </a:p>
          <a:p>
            <a:r>
              <a:rPr lang="en-US" dirty="0"/>
              <a:t>Whiteboard demo accept-reject on normal distro.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RVG Demos Jupyter notebook (accept-reject)</a:t>
            </a:r>
          </a:p>
          <a:p>
            <a:endParaRPr lang="en-US" dirty="0"/>
          </a:p>
          <a:p>
            <a:r>
              <a:rPr lang="en-US" dirty="0"/>
              <a:t>Figure source: https://rpubs.com/rgtpprmt/Acceptance-rejection-RVG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62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07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HW 2 is assigned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Analysis project is assigned: for next time, form groups &amp; review project specs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Simio exam due Friday – any Q&amp;A?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Any problems based on RNG/RVG you’d like to work out?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8.1.4 (p305)?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Practice problem (backup slide)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7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simulation, 3 is not a random number. Nor 27, nor 50. </a:t>
            </a:r>
          </a:p>
          <a:p>
            <a:endParaRPr lang="en-US" dirty="0"/>
          </a:p>
          <a:p>
            <a:r>
              <a:rPr lang="en-US" dirty="0"/>
              <a:t>Independence: another def = n-tuples are uniformly distributed in n-dimensional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Repeatability/controllability for statistical experimentation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Uniformity &amp; independence!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8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techniques exist for generating random numbers</a:t>
            </a:r>
          </a:p>
          <a:p>
            <a:endParaRPr lang="en-US" dirty="0"/>
          </a:p>
          <a:p>
            <a:r>
              <a:rPr lang="en-US" dirty="0"/>
              <a:t>In most practice, we don’t get too excited about the endpoints (ex/included).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88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X_1 = (17*27+43) mod 100 = 502 mod 100 = 2</a:t>
            </a:r>
          </a:p>
          <a:p>
            <a:r>
              <a:rPr lang="en-US" dirty="0"/>
              <a:t>R_1 = 2 / 100 = 0.02</a:t>
            </a:r>
          </a:p>
          <a:p>
            <a:endParaRPr lang="en-US" dirty="0"/>
          </a:p>
          <a:p>
            <a:r>
              <a:rPr lang="en-US" dirty="0"/>
              <a:t>X_2 = (177*2+43) mod 100 = 77 mod 100 = 77</a:t>
            </a:r>
          </a:p>
          <a:p>
            <a:r>
              <a:rPr lang="en-US" dirty="0"/>
              <a:t>R_2 = 77 / 100 = 0.77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15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Newer statistics tests do not pass MT, though it’s still good enough for most things (small marginal returns on better &amp; better generators). MT is a bit slow, however.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79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addition to the desired statistical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3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49D3-C4F4-49B9-B666-3CC17798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8C44-6A44-4879-83E6-C5C75D44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09C-797D-40FA-9B89-2524DC78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6908-BE59-488E-B7B0-91C7D9E6397D}" type="datetime1">
              <a:rPr lang="en-US" smtClean="0"/>
              <a:t>2022.02.08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582B-AD0D-4F91-98D2-42187F0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22B2-A614-4367-B048-353E23C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D2-E6BF-47AA-9EE3-5108D0E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7287-DD12-43AD-8D47-9E208BE0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5451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5BD-4249-448A-924A-2C4BF6C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426-2863-475F-A784-2A62791F7B54}" type="datetime1">
              <a:rPr lang="en-US" smtClean="0"/>
              <a:t>2022.02.08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9FF7-D6F8-460D-9D08-4DF478A5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81B-C005-413B-98B5-1A0AEB8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B1A-AC81-40CF-A49E-B82B940D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179-C6BC-41B7-A1DA-91E38910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F96-9C9F-4811-822A-FDA7B1CD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3BE-B9FB-4970-B2ED-5081883F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9472-C4F7-43B3-9AD7-8E3106CD39CA}" type="datetime1">
              <a:rPr lang="en-US" smtClean="0"/>
              <a:t>2022.02.08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6905-14CB-4B1F-B276-9D9A4C4D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7CF3-075A-4798-B972-28E432A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FE4-E32E-469C-B3B5-8103EFD8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F5CE-B48D-4E44-84CE-2F88709D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C08-118E-4D59-B45E-EC824107CC57}" type="datetime1">
              <a:rPr lang="en-US" smtClean="0"/>
              <a:t>2022.02.08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72D7-7533-4E0C-A670-4CAB9EC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2E53-658F-437A-B00F-70D0E06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DC46-5671-4FE0-BCA1-EA3E94E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2F7B-B388-42F1-9775-A3A352E6FCFE}" type="datetime1">
              <a:rPr lang="en-US" smtClean="0"/>
              <a:t>2022.02.08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601E-5E23-4B44-899A-ED6B1655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7B23-BEA0-4649-B1B5-1FEA5D2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7" y="2130126"/>
            <a:ext cx="10362617" cy="1470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5" y="3885873"/>
            <a:ext cx="8533235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7166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y 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>
            <a:extLst>
              <a:ext uri="{FF2B5EF4-FFF2-40B4-BE49-F238E27FC236}">
                <a16:creationId xmlns:a16="http://schemas.microsoft.com/office/drawing/2014/main" id="{C593030B-AAE3-42E6-A801-E69282AC1342}"/>
              </a:ext>
            </a:extLst>
          </p:cNvPr>
          <p:cNvSpPr/>
          <p:nvPr userDrawn="1"/>
        </p:nvSpPr>
        <p:spPr>
          <a:xfrm>
            <a:off x="9541765" y="1188721"/>
            <a:ext cx="2647315" cy="4867910"/>
          </a:xfrm>
          <a:custGeom>
            <a:avLst/>
            <a:gdLst/>
            <a:ahLst/>
            <a:cxnLst/>
            <a:rect l="l" t="t" r="r" b="b"/>
            <a:pathLst>
              <a:path w="2647315" h="4867910">
                <a:moveTo>
                  <a:pt x="2647188" y="0"/>
                </a:moveTo>
                <a:lnTo>
                  <a:pt x="0" y="0"/>
                </a:lnTo>
                <a:lnTo>
                  <a:pt x="2647188" y="4867414"/>
                </a:lnTo>
                <a:lnTo>
                  <a:pt x="26471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577" y="2130129"/>
            <a:ext cx="9314915" cy="2426709"/>
          </a:xfrm>
        </p:spPr>
        <p:txBody>
          <a:bodyPr/>
          <a:lstStyle>
            <a:lvl1pPr marL="0" algn="l" defTabSz="90510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000" b="1" kern="1200" dirty="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77" y="4571589"/>
            <a:ext cx="9314915" cy="1470288"/>
          </a:xfrm>
        </p:spPr>
        <p:txBody>
          <a:bodyPr/>
          <a:lstStyle>
            <a:lvl1pPr marL="0" indent="0" algn="l">
              <a:buNone/>
              <a:defRPr lang="en-US" sz="24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pPr marL="0" lvl="0" indent="0" algn="l" defTabSz="905103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45589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85D-5005-486A-94E1-0426FA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5116D-7C38-4D9F-9E4F-4C4E4AF52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01A80-7DFA-4C1F-BC6E-A2FE76CAFE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91484-72A4-4787-9DA2-A5688DAC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1A1E973-2B8A-40E8-8074-141D0257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741332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6B75D-19BC-40C6-99F3-2190813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62CB-15A8-43CE-B79E-8ED469E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FA32-B350-47DF-9C7A-B70DA1E0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DA-856C-492C-B5B3-046521ED174C}" type="datetime1">
              <a:rPr lang="en-US" smtClean="0"/>
              <a:t>2022.02.08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877-11A8-4FC5-97A4-AC3C2298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12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CE1-698A-4B24-91AE-D6307B1C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8534400" y="989755"/>
            <a:ext cx="3657600" cy="760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0908" y="-114753"/>
            <a:ext cx="8970189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24" y="1550620"/>
            <a:ext cx="10966585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989755"/>
            <a:ext cx="3657600" cy="7459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4101833" y="902258"/>
            <a:ext cx="3988339" cy="2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>
            <a:spAutoFit/>
          </a:bodyPr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Develop America's Airmen Today ... for Tomorrow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 flipV="1">
            <a:off x="1943" y="6508000"/>
            <a:ext cx="3474720" cy="4159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 flipV="1">
            <a:off x="8717280" y="6492226"/>
            <a:ext cx="3474720" cy="41599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3531541" y="6377470"/>
            <a:ext cx="5128925" cy="2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5067" tIns="37535" rIns="75067" bIns="37535">
            <a:spAutoFit/>
          </a:bodyPr>
          <a:lstStyle/>
          <a:p>
            <a:pPr marL="0" marR="0" lvl="0" indent="0" algn="l" defTabSz="7510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Air University: The Intellectual and Leadership Center of the Air Force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5075213" y="6615583"/>
            <a:ext cx="2041572" cy="2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4289" tIns="37152" rIns="74289" bIns="37152">
            <a:spAutoFit/>
          </a:bodyPr>
          <a:lstStyle/>
          <a:p>
            <a:pPr marL="0" marR="0" lvl="0" indent="0" algn="l" defTabSz="74150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4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Aim High…Fly – Fight – Win </a:t>
            </a:r>
            <a:endParaRPr kumimoji="0" lang="en-US" sz="1084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13" name="Picture 33" descr="chrmblue_std small">
            <a:extLst>
              <a:ext uri="{FF2B5EF4-FFF2-40B4-BE49-F238E27FC236}">
                <a16:creationId xmlns:a16="http://schemas.microsoft.com/office/drawing/2014/main" id="{75F70967-286A-4660-88F6-ECE9414E2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319" y="75143"/>
            <a:ext cx="87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>
            <a:extLst>
              <a:ext uri="{FF2B5EF4-FFF2-40B4-BE49-F238E27FC236}">
                <a16:creationId xmlns:a16="http://schemas.microsoft.com/office/drawing/2014/main" id="{B6EB820F-5086-4272-821F-C63075049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566652" y="137473"/>
            <a:ext cx="1447801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0BE7E7F-1ADC-42D1-B32E-D9E126599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583" y="6465915"/>
            <a:ext cx="2325476" cy="404089"/>
          </a:xfrm>
          <a:prstGeom prst="rect">
            <a:avLst/>
          </a:prstGeom>
        </p:spPr>
        <p:txBody>
          <a:bodyPr vert="horz" lIns="100289" tIns="50143" rIns="100289" bIns="50143" rtlCol="0" anchor="ctr"/>
          <a:lstStyle>
            <a:lvl1pPr algn="r">
              <a:defRPr sz="1300">
                <a:solidFill>
                  <a:srgbClr val="000000">
                    <a:tint val="75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A8E01A80-7DFA-4C1F-BC6E-A2FE76CAF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transition advClick="0"/>
  <p:hf hdr="0" ftr="0"/>
  <p:txStyles>
    <p:titleStyle>
      <a:lvl1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2pPr>
      <a:lvl3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3pPr>
      <a:lvl4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4pPr>
      <a:lvl5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5pPr>
      <a:lvl6pPr marL="413062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6pPr>
      <a:lvl7pPr marL="826126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7pPr>
      <a:lvl8pPr marL="1239188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8pPr>
      <a:lvl9pPr marL="1652251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9pPr>
    </p:titleStyle>
    <p:bodyStyle>
      <a:lvl1pPr marL="338518" indent="-338518" algn="l" defTabSz="905103" rtl="0" eaLnBrk="0" fontAlgn="base" hangingPunct="0">
        <a:spcBef>
          <a:spcPct val="20000"/>
        </a:spcBef>
        <a:spcAft>
          <a:spcPct val="0"/>
        </a:spcAft>
        <a:buChar char="•"/>
        <a:defRPr sz="2620">
          <a:solidFill>
            <a:schemeClr val="tx1"/>
          </a:solidFill>
          <a:latin typeface="+mn-lt"/>
          <a:ea typeface="+mn-ea"/>
          <a:cs typeface="+mn-cs"/>
        </a:defRPr>
      </a:lvl1pPr>
      <a:lvl2pPr marL="734410" indent="-281141" algn="l" defTabSz="905103" rtl="0" eaLnBrk="0" fontAlgn="base" hangingPunct="0">
        <a:spcBef>
          <a:spcPct val="20000"/>
        </a:spcBef>
        <a:spcAft>
          <a:spcPct val="0"/>
        </a:spcAft>
        <a:buChar char="•"/>
        <a:defRPr sz="2169">
          <a:solidFill>
            <a:schemeClr val="tx1"/>
          </a:solidFill>
          <a:latin typeface="+mn-lt"/>
        </a:defRPr>
      </a:lvl2pPr>
      <a:lvl3pPr marL="1131737" indent="-225200" algn="l" defTabSz="905103" rtl="0" eaLnBrk="0" fontAlgn="base" hangingPunct="0">
        <a:spcBef>
          <a:spcPct val="20000"/>
        </a:spcBef>
        <a:spcAft>
          <a:spcPct val="0"/>
        </a:spcAft>
        <a:buChar char="•"/>
        <a:defRPr sz="1807">
          <a:solidFill>
            <a:schemeClr val="tx1"/>
          </a:solidFill>
          <a:latin typeface="+mn-lt"/>
        </a:defRPr>
      </a:lvl3pPr>
      <a:lvl4pPr marL="1585004" indent="-225200" algn="l" defTabSz="905103" rtl="0" eaLnBrk="0" fontAlgn="base" hangingPunct="0">
        <a:spcBef>
          <a:spcPct val="20000"/>
        </a:spcBef>
        <a:spcAft>
          <a:spcPct val="0"/>
        </a:spcAft>
        <a:defRPr sz="1807">
          <a:solidFill>
            <a:schemeClr val="tx1"/>
          </a:solidFill>
          <a:latin typeface="+mn-lt"/>
        </a:defRPr>
      </a:lvl4pPr>
      <a:lvl5pPr marL="2038273" indent="-225200" algn="l" defTabSz="905103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5pPr>
      <a:lvl6pPr marL="2452560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6pPr>
      <a:lvl7pPr marL="2865623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7pPr>
      <a:lvl8pPr marL="3278685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8pPr>
      <a:lvl9pPr marL="3691748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1pPr>
      <a:lvl2pPr marL="41306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2pPr>
      <a:lvl3pPr marL="826126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239188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4pPr>
      <a:lvl5pPr marL="165225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5pPr>
      <a:lvl6pPr marL="206531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6pPr>
      <a:lvl7pPr marL="2478377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7pPr>
      <a:lvl8pPr marL="289144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8pPr>
      <a:lvl9pPr marL="330450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14/relationships/chartEx" Target="../charts/chartEx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C7D23-0E70-4F73-BE9E-852BDA2D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78" y="2130129"/>
            <a:ext cx="9687290" cy="2426709"/>
          </a:xfrm>
        </p:spPr>
        <p:txBody>
          <a:bodyPr/>
          <a:lstStyle/>
          <a:p>
            <a:r>
              <a:rPr lang="en-US" sz="5400" dirty="0"/>
              <a:t>Random Number </a:t>
            </a:r>
            <a:br>
              <a:rPr lang="en-US" sz="5400" dirty="0"/>
            </a:br>
            <a:r>
              <a:rPr lang="en-US" sz="5400" dirty="0"/>
              <a:t>&amp; Variate Generation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A3489B-AB8C-4D88-A01C-063B42A3F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561 Discrete-Event Simulation</a:t>
            </a:r>
          </a:p>
          <a:p>
            <a:r>
              <a:rPr lang="en-US" dirty="0"/>
              <a:t>Lesson 11</a:t>
            </a:r>
          </a:p>
        </p:txBody>
      </p:sp>
    </p:spTree>
    <p:extLst>
      <p:ext uri="{BB962C8B-B14F-4D97-AF65-F5344CB8AC3E}">
        <p14:creationId xmlns:p14="http://schemas.microsoft.com/office/powerpoint/2010/main" val="2180556989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97EBE-EDEB-450C-AB6D-826090BFE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[LCM Exercise]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given…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97EBE-EDEB-450C-AB6D-826090BF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79FBA-B1F7-471E-A64B-0D32B2C985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3600" b="0" dirty="0"/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=43</m:t>
                    </m:r>
                  </m:oMath>
                </a14:m>
                <a:r>
                  <a:rPr lang="en-US" sz="3600" b="0" dirty="0"/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sz="3600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79FBA-B1F7-471E-A64B-0D32B2C98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1B1CCF-735C-4A5D-AFB4-12BC23EE3C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…by following a recursive relationship: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A1B1CCF-735C-4A5D-AFB4-12BC23EE3C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36D41-0EF1-4C85-AE87-D6C0775B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F5AA-D647-486D-973D-3FB56841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RNGs </a:t>
            </a:r>
            <a:br>
              <a:rPr lang="en-US" dirty="0"/>
            </a:br>
            <a:r>
              <a:rPr lang="en-US" dirty="0"/>
              <a:t>are variations on the LCM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750C9E-0E1C-4606-BCD5-7B297349A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Combined Linear Congruential Generators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Add up random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ints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from different generators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Mersenne Twister – used by Simio &amp; others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Cycle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6001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passes tests* to 623d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PCG – better in many ways, less available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But programming library support is growing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7750C9E-0E1C-4606-BCD5-7B297349A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2279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A12EF-9209-4C30-A3CD-6C19D510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5180-FD92-4463-9BE9-00B780A8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RNGs exhibit high density </a:t>
            </a:r>
            <a:br>
              <a:rPr lang="en-US" dirty="0"/>
            </a:br>
            <a:r>
              <a:rPr lang="en-US" dirty="0"/>
              <a:t>and long period/cycle lengths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E9ED58-0E7A-4B46-93DB-4C8763D486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Density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Cycle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D63A5-D8C0-4516-8658-93986C51B4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599" y="1825627"/>
                <a:ext cx="7915835" cy="45601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dirty="0"/>
                  <a:t> should leave no large gaps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Problem: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actually discrete</a:t>
                </a:r>
                <a:br>
                  <a:rPr lang="en-US" dirty="0"/>
                </a:br>
                <a:r>
                  <a:rPr lang="en-US" dirty="0"/>
                  <a:t>Solution: choose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good approximation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Long cycles maximize density, avoid repeats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Achieved by proper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3ED63A5-D8C0-4516-8658-93986C51B4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599" y="1825627"/>
                <a:ext cx="7915835" cy="4560185"/>
              </a:xfrm>
              <a:blipFill>
                <a:blip r:embed="rId3"/>
                <a:stretch>
                  <a:fillRect l="-1540" t="-2270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5AC76-E4D2-4AF6-9A87-DF4F9DC9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2047-DC55-4098-B464-7DE9EC97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RNGs with long cycles can be split </a:t>
            </a:r>
            <a:br>
              <a:rPr lang="en-US" dirty="0"/>
            </a:br>
            <a:r>
              <a:rPr lang="en-US" dirty="0"/>
              <a:t>into subsequences, or </a:t>
            </a:r>
            <a:r>
              <a:rPr lang="en-US" dirty="0">
                <a:solidFill>
                  <a:schemeClr val="accent1"/>
                </a:solidFill>
              </a:rPr>
              <a:t>streams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BF1E-7798-4A31-96D4-618A6D3312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Streams: virtual generators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6D26C9-1567-46E5-AFD8-A8DC9741347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LCM will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, so seeding with any of those will cycle fully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Seed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bother? Just use a distinct generator?</a:t>
                </a:r>
                <a:br>
                  <a:rPr lang="en-US" dirty="0"/>
                </a:br>
                <a:r>
                  <a:rPr lang="en-US" dirty="0"/>
                  <a:t>Well, good RNGs are hard to make!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6D26C9-1567-46E5-AFD8-A8DC97413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9A1EB-1C10-4D5B-A214-DC141E4A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AC0E-14C1-463C-9716-61305A1D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ABB2-ECC5-4933-BFB4-4C35D63349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6B36-5F20-4CFA-96F4-02069D93C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RNG demo (Python)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2D17-C03F-4493-96EB-3DCA547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1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CAEF85-20AE-40EC-A254-C5F6D0F6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213559"/>
            <a:ext cx="10058400" cy="563413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41D11-77D2-4BC0-BA05-F9DDAB325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2760133"/>
            <a:ext cx="7315200" cy="3625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Doom (1990s) RNG:</a:t>
            </a:r>
          </a:p>
          <a:p>
            <a:pPr marL="0" indent="0">
              <a:buNone/>
            </a:pPr>
            <a:r>
              <a:rPr lang="en-US" dirty="0"/>
              <a:t>	Cycle length 256</a:t>
            </a:r>
          </a:p>
          <a:p>
            <a:pPr marL="0" indent="0">
              <a:buNone/>
            </a:pPr>
            <a:r>
              <a:rPr lang="en-US" dirty="0"/>
              <a:t>	Decent uniformity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worked well enough: multiple independent processes pulled from same stream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101FD-610F-4521-ADF3-4E16C6B7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5F4E9D-E2F1-406E-A97D-D6DC1E85EF83}"/>
              </a:ext>
            </a:extLst>
          </p:cNvPr>
          <p:cNvGrpSpPr/>
          <p:nvPr/>
        </p:nvGrpSpPr>
        <p:grpSpPr>
          <a:xfrm>
            <a:off x="8610600" y="2760133"/>
            <a:ext cx="3397623" cy="2038574"/>
            <a:chOff x="7620000" y="3901241"/>
            <a:chExt cx="4572000" cy="2743200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D9D50922-9C19-4218-8C73-6BCD3FF1AEB9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802567493"/>
                    </p:ext>
                  </p:extLst>
                </p:nvPr>
              </p:nvGraphicFramePr>
              <p:xfrm>
                <a:off x="7620000" y="3901241"/>
                <a:ext cx="4572000" cy="274320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4"/>
                </a:graphicData>
              </a:graphic>
            </p:graphicFrame>
          </mc:Choice>
          <mc:Fallback xmlns="">
            <p:pic>
              <p:nvPicPr>
                <p:cNvPr id="10" name="Chart 9">
                  <a:extLst>
                    <a:ext uri="{FF2B5EF4-FFF2-40B4-BE49-F238E27FC236}">
                      <a16:creationId xmlns:a16="http://schemas.microsoft.com/office/drawing/2014/main" id="{D9D50922-9C19-4218-8C73-6BCD3FF1AEB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0600" y="2760133"/>
                  <a:ext cx="3397623" cy="2038574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AE39BC-6D41-4531-B223-F0AF4554400A}"/>
                </a:ext>
              </a:extLst>
            </p:cNvPr>
            <p:cNvCxnSpPr>
              <a:cxnSpLocks/>
            </p:cNvCxnSpPr>
            <p:nvPr/>
          </p:nvCxnSpPr>
          <p:spPr>
            <a:xfrm>
              <a:off x="7705725" y="4887079"/>
              <a:ext cx="44577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9A93D34-3C53-4E2D-8E76-64F79995F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2086" y="825959"/>
            <a:ext cx="2364901" cy="17703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380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Random Number &amp; Variate Generation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Random numbers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Random number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variate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1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5C21A8-58BA-4B52-BDC3-7D94478B42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Random values from distributions other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dirty="0"/>
                  <a:t> are called </a:t>
                </a:r>
                <a:r>
                  <a:rPr lang="en-US" dirty="0">
                    <a:solidFill>
                      <a:schemeClr val="accent2"/>
                    </a:solidFill>
                  </a:rPr>
                  <a:t>random variates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5C21A8-58BA-4B52-BDC3-7D94478B4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1394C54-A256-49DB-81C4-AC5EC1509DD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Random </a:t>
                </a:r>
                <a:r>
                  <a:rPr lang="en-US" dirty="0">
                    <a:solidFill>
                      <a:schemeClr val="accent6"/>
                    </a:solidFill>
                  </a:rPr>
                  <a:t>numbers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random </a:t>
                </a:r>
                <a:r>
                  <a:rPr lang="en-US" dirty="0">
                    <a:solidFill>
                      <a:schemeClr val="accent2"/>
                    </a:solidFill>
                  </a:rPr>
                  <a:t>variates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6"/>
                    </a:solidFill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So now, we are interested in </a:t>
                </a:r>
                <a:br>
                  <a:rPr lang="en-US" dirty="0"/>
                </a:br>
                <a:r>
                  <a:rPr lang="en-US" dirty="0">
                    <a:solidFill>
                      <a:schemeClr val="accent2"/>
                    </a:solidFill>
                  </a:rPr>
                  <a:t>random variate generation </a:t>
                </a:r>
                <a:r>
                  <a:rPr lang="en-US" dirty="0"/>
                  <a:t>(RVG)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1394C54-A256-49DB-81C4-AC5EC1509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F27E3-7BCC-47B7-A524-DB837B9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8B8C-4E26-4327-9E20-FF7C9D8F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Have</a:t>
            </a:r>
            <a:r>
              <a:rPr lang="en-US" dirty="0"/>
              <a:t> RNG &amp; a </a:t>
            </a:r>
            <a:r>
              <a:rPr lang="en-US" dirty="0">
                <a:solidFill>
                  <a:schemeClr val="accent2"/>
                </a:solidFill>
              </a:rPr>
              <a:t>desired probability distribution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Want</a:t>
            </a:r>
            <a:r>
              <a:rPr lang="en-US" dirty="0"/>
              <a:t> random values distributed </a:t>
            </a:r>
            <a:r>
              <a:rPr lang="en-US" dirty="0">
                <a:solidFill>
                  <a:schemeClr val="accent2"/>
                </a:solidFill>
              </a:rPr>
              <a:t>in that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AF29-8CD5-415A-AA5D-4E9DEE7F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Solution</a:t>
            </a:r>
            <a:r>
              <a:rPr lang="en-US" dirty="0"/>
              <a:t>: mathematical transformations to “deform” random numbers into target dist.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Specific transform depends on desired dist.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We’ll study inverse transform &amp; accept-reject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Deeper coverage &amp; more tech in OPER 661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DADA-81E9-4B5E-A027-441D379D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99AA2-B8AF-489F-8766-F7CA6226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92"/>
            <a:ext cx="2539193" cy="186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75BAC-05E8-4BE9-8D8D-5C4E55C1B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000" y="3811216"/>
            <a:ext cx="2539193" cy="188648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7B20CEE-37DA-48FB-BA61-40F3599B2B75}"/>
              </a:ext>
            </a:extLst>
          </p:cNvPr>
          <p:cNvSpPr/>
          <p:nvPr/>
        </p:nvSpPr>
        <p:spPr>
          <a:xfrm>
            <a:off x="2014663" y="3425570"/>
            <a:ext cx="186266" cy="38221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2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9ECD-3387-46FB-9502-4B3E01C2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Inverse transform </a:t>
            </a:r>
            <a:r>
              <a:rPr lang="en-US" dirty="0"/>
              <a:t>leverages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cdf</a:t>
            </a:r>
            <a:r>
              <a:rPr lang="en-US" dirty="0"/>
              <a:t> of our target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07373-4E73-4441-A65E-04E945C57E9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2442634" cy="4560184"/>
              </a:xfrm>
            </p:spPr>
            <p:txBody>
              <a:bodyPr/>
              <a:lstStyle/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One-time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Per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607373-4E73-4441-A65E-04E945C57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2442634" cy="4560184"/>
              </a:xfrm>
              <a:blipFill>
                <a:blip r:embed="rId3"/>
                <a:stretch>
                  <a:fillRect r="-5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9EE6D2-67B3-4A18-B144-1945E9F429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Compute </a:t>
                </a:r>
                <a:r>
                  <a:rPr lang="en-US" dirty="0" err="1"/>
                  <a:t>cdf</a:t>
                </a:r>
                <a:r>
                  <a:rPr lang="en-US" dirty="0"/>
                  <a:t> of desired RV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Use RNG &amp; inverse equation as needed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C9EE6D2-67B3-4A18-B144-1945E9F42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1DED1-6D65-4836-BD2B-6526CEB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19</a:t>
            </a:fld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A11D1E7-B288-4C64-83D3-758E4CF047E1}"/>
              </a:ext>
            </a:extLst>
          </p:cNvPr>
          <p:cNvSpPr/>
          <p:nvPr/>
        </p:nvSpPr>
        <p:spPr>
          <a:xfrm>
            <a:off x="3280834" y="1825625"/>
            <a:ext cx="762000" cy="24754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9192601-30F3-4A7C-9DA0-64CEA6D994A9}"/>
              </a:ext>
            </a:extLst>
          </p:cNvPr>
          <p:cNvSpPr/>
          <p:nvPr/>
        </p:nvSpPr>
        <p:spPr>
          <a:xfrm>
            <a:off x="3280834" y="4851670"/>
            <a:ext cx="762000" cy="525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C7FB2-B9D5-473F-A958-C2CC93415DA4}"/>
                  </a:ext>
                </a:extLst>
              </p:cNvPr>
              <p:cNvSpPr txBox="1"/>
              <p:nvPr/>
            </p:nvSpPr>
            <p:spPr>
              <a:xfrm>
                <a:off x="9436706" y="365129"/>
                <a:ext cx="27432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Note: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/>
                  <a:t>now a random variable, not random integers in RNG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C7FB2-B9D5-473F-A958-C2CC9341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706" y="365129"/>
                <a:ext cx="2743200" cy="1015663"/>
              </a:xfrm>
              <a:prstGeom prst="rect">
                <a:avLst/>
              </a:prstGeom>
              <a:blipFill>
                <a:blip r:embed="rId5"/>
                <a:stretch>
                  <a:fillRect l="-2222" t="-2994" r="-3111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A2333C3-895D-4F55-B77F-660B5AB8AF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79471" y="1380793"/>
            <a:ext cx="1320796" cy="685071"/>
          </a:xfrm>
          <a:prstGeom prst="bentConnector3">
            <a:avLst>
              <a:gd name="adj1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3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Generate random numbers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random numbers &amp; variates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Generate random variates using </a:t>
            </a:r>
            <a:br>
              <a:rPr lang="en-US" dirty="0"/>
            </a:br>
            <a:r>
              <a:rPr lang="en-US" dirty="0"/>
              <a:t>the inverse transform &amp; accept-reject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79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DC3-5529-4B61-9DD9-CD966C79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transform for exponential distribution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BCNN 8.1.1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1. Compute </a:t>
                </a:r>
                <a:r>
                  <a:rPr lang="en-US" dirty="0" err="1"/>
                  <a:t>cdf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4. Use RNG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6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exponential </a:t>
                </a:r>
                <a:r>
                  <a:rPr lang="en-US" dirty="0" err="1"/>
                  <a:t>cdf</a:t>
                </a:r>
                <a:r>
                  <a:rPr lang="en-US" dirty="0"/>
                  <a:t>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(and zero otherwise)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 calculation required for theoretical dist.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Piece-wise or empirical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dists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not so much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3A3D-51E3-46E1-A71C-EC841B3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4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DC3-5529-4B61-9DD9-CD966C79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Inverse transform for 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1. Compute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cdf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4. Use RNG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66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cdf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Key fact!</a:t>
                </a:r>
                <a:r>
                  <a:rPr lang="en-US" dirty="0"/>
                  <a:t> The </a:t>
                </a:r>
                <a:r>
                  <a:rPr lang="en-US" dirty="0" err="1"/>
                  <a:t>cdf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dirty="0"/>
                  <a:t> for all distros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3A3D-51E3-46E1-A71C-EC841B3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DC3-5529-4B61-9DD9-CD966C79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Inverse transform for exponential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1. Compute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cdf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4. Use RNG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66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…math…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our RVG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3A3D-51E3-46E1-A71C-EC841B3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6DC3-5529-4B61-9DD9-CD966C79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Inverse transform for exponential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1. Compute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cdf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Use RNG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66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inverse </a:t>
                </a:r>
                <a:r>
                  <a:rPr lang="en-US" dirty="0" err="1"/>
                  <a:t>cdf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RNG of your choice, generate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as needed &amp;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46F9063-F2CD-4D33-A040-48E6AF4A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3A3D-51E3-46E1-A71C-EC841B3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2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C56DC3-5529-4B61-9DD9-CD966C798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C56DC3-5529-4B61-9DD9-CD966C798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1. Compute </a:t>
                </a:r>
                <a:r>
                  <a:rPr lang="en-US" dirty="0" err="1">
                    <a:solidFill>
                      <a:schemeClr val="tx1"/>
                    </a:solidFill>
                  </a:rPr>
                  <a:t>cdf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2.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3. 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4. Use RNG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27E70-2260-4223-990E-8E8CF2F06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66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F75FD6-0FB2-4FA5-92FD-796BADD6B5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66"/>
          <a:stretch/>
        </p:blipFill>
        <p:spPr>
          <a:xfrm>
            <a:off x="4375493" y="365129"/>
            <a:ext cx="6978307" cy="602067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D3A3D-51E3-46E1-A71C-EC841B3E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8459-15C8-47D3-9FC5-9BAFF5E4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Inverse transform is excellent for RVG, </a:t>
            </a:r>
            <a:br>
              <a:rPr lang="en-US" dirty="0"/>
            </a:br>
            <a:r>
              <a:rPr lang="en-US" dirty="0"/>
              <a:t>but it won’t work for many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8F98-EFBC-4E1B-9AE9-7EA985A3B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Discrete—all okay!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Continuous—requires the existence of 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closed-form inverse </a:t>
            </a:r>
            <a:r>
              <a:rPr lang="en-US" dirty="0"/>
              <a:t>solution to the </a:t>
            </a:r>
            <a:r>
              <a:rPr lang="en-US" dirty="0" err="1"/>
              <a:t>cdf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e.g., Uniform, Weibull, Triangular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Numerical approximations might work if not, but we’ll more likely need the next technique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AD16A-F63B-463F-BB47-5B4E9B00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1A81BC-ED1A-42A2-BF2C-8937E67992B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Somehow,</a:t>
                </a:r>
                <a:r>
                  <a:rPr lang="en-US" dirty="0"/>
                  <a:t> because this can approach can be very customized to the target distribution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One approach:</a:t>
                </a:r>
              </a:p>
              <a:p>
                <a:pPr marL="0" indent="0">
                  <a:buNone/>
                </a:pPr>
                <a:r>
                  <a:rPr lang="en-US" dirty="0"/>
                  <a:t>1. Choose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such that RV generation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easy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Generate a point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return the point. Else, discard and try again.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1A81BC-ED1A-42A2-BF2C-8937E6799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36C8F36-D654-487C-95EF-C507E8D2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Accept</a:t>
            </a:r>
            <a:r>
              <a:rPr lang="en-US" dirty="0"/>
              <a:t>ance-</a:t>
            </a:r>
            <a:r>
              <a:rPr lang="en-US" dirty="0">
                <a:solidFill>
                  <a:schemeClr val="accent1"/>
                </a:solidFill>
              </a:rPr>
              <a:t>reject</a:t>
            </a:r>
            <a:r>
              <a:rPr lang="en-US" dirty="0"/>
              <a:t>ion technique makes RVs </a:t>
            </a:r>
            <a:r>
              <a:rPr lang="en-US" i="1" dirty="0"/>
              <a:t>somehow</a:t>
            </a:r>
            <a:r>
              <a:rPr lang="en-US" dirty="0"/>
              <a:t>, then throws away unsuitable ones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53173E-6A77-4065-B9F1-08019FAB93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35" y="3100142"/>
            <a:ext cx="2231329" cy="201185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DA57-DE22-4F55-B10B-FD843186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26</a:t>
            </a:fld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47A2899-ADF1-4564-AED4-221BB75AE9BF}"/>
              </a:ext>
            </a:extLst>
          </p:cNvPr>
          <p:cNvCxnSpPr/>
          <p:nvPr/>
        </p:nvCxnSpPr>
        <p:spPr>
          <a:xfrm>
            <a:off x="1811867" y="1507067"/>
            <a:ext cx="2226731" cy="575733"/>
          </a:xfrm>
          <a:prstGeom prst="bentConnector3">
            <a:avLst>
              <a:gd name="adj1" fmla="val -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92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8F36-D654-487C-95EF-C507E8D2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fact! This is </a:t>
            </a:r>
            <a:r>
              <a:rPr lang="en-US" dirty="0">
                <a:solidFill>
                  <a:srgbClr val="FF0000"/>
                </a:solidFill>
              </a:rPr>
              <a:t>wasteful</a:t>
            </a:r>
            <a:r>
              <a:rPr lang="en-US" dirty="0"/>
              <a:t> of random </a:t>
            </a:r>
            <a:br>
              <a:rPr lang="en-US" dirty="0"/>
            </a:br>
            <a:r>
              <a:rPr lang="en-US" dirty="0"/>
              <a:t>numbers but is always a viable technique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A81BC-ED1A-42A2-BF2C-8937E679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RVG demo (Python)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DA57-DE22-4F55-B10B-FD843186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27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098A6B-8E18-4776-AB6A-99956DCA7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6"/>
          <a:stretch/>
        </p:blipFill>
        <p:spPr bwMode="auto">
          <a:xfrm>
            <a:off x="4038598" y="2929467"/>
            <a:ext cx="6498527" cy="392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92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Random Number &amp; Variate Generation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number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variate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52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Generate random numbers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Differentiate between random numbers &amp; variates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Generate random variates using </a:t>
            </a:r>
            <a:br>
              <a:rPr lang="en-US" dirty="0"/>
            </a:br>
            <a:r>
              <a:rPr lang="en-US" dirty="0"/>
              <a:t>the inverse transform &amp; accept-reject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8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Random Number &amp; Variate Generation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Random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number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variate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42C1-D0C9-4401-A122-CA5A5825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for inverse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C4A9-ADAD-412E-8B6C-69F2C8232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A39D6-B368-4D17-BFD3-35401460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DED4E-7A79-4813-9BCD-5D304CC2B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300" y="1825624"/>
            <a:ext cx="5710246" cy="22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91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44A-F50F-4AEA-9802-C069FDA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Learning outcomes: </a:t>
            </a:r>
            <a:r>
              <a:rPr lang="en-US" dirty="0"/>
              <a:t>At the end of </a:t>
            </a:r>
            <a:br>
              <a:rPr lang="en-US" dirty="0"/>
            </a:br>
            <a:r>
              <a:rPr lang="en-US" dirty="0"/>
              <a:t>this course, students will be able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81BD-CF00-40B6-9E6B-CF23B254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 1. </a:t>
            </a:r>
            <a:r>
              <a:rPr lang="en-US" sz="2400" dirty="0">
                <a:solidFill>
                  <a:srgbClr val="0070C0"/>
                </a:solidFill>
              </a:rPr>
              <a:t>Construct or modify a simulation model </a:t>
            </a:r>
            <a:r>
              <a:rPr lang="en-US" sz="2400" dirty="0"/>
              <a:t>in response to a </a:t>
            </a:r>
            <a:br>
              <a:rPr lang="en-US" sz="2400" dirty="0"/>
            </a:br>
            <a:r>
              <a:rPr lang="en-US" sz="2400" dirty="0"/>
              <a:t>system description using discrete-event simulation methodology. 	 </a:t>
            </a:r>
          </a:p>
          <a:p>
            <a:pPr marL="0" indent="0">
              <a:buNone/>
            </a:pPr>
            <a:r>
              <a:rPr lang="en-US" sz="2400" dirty="0"/>
              <a:t>LO 2. Differentiate between important and trivial </a:t>
            </a:r>
            <a:r>
              <a:rPr lang="en-US" sz="2400" dirty="0">
                <a:solidFill>
                  <a:srgbClr val="0070C0"/>
                </a:solidFill>
              </a:rPr>
              <a:t>sources of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randomness or variability </a:t>
            </a:r>
            <a:r>
              <a:rPr lang="en-US" sz="2400" dirty="0"/>
              <a:t>in real-world processes.</a:t>
            </a:r>
          </a:p>
          <a:p>
            <a:pPr marL="0" indent="0">
              <a:buNone/>
            </a:pPr>
            <a:r>
              <a:rPr lang="en-US" sz="2400" dirty="0"/>
              <a:t>LO 3. Describe the </a:t>
            </a:r>
            <a:r>
              <a:rPr lang="en-US" sz="2400" dirty="0">
                <a:solidFill>
                  <a:srgbClr val="0070C0"/>
                </a:solidFill>
              </a:rPr>
              <a:t>theory</a:t>
            </a:r>
            <a:r>
              <a:rPr lang="en-US" sz="2400" dirty="0"/>
              <a:t> behind popular </a:t>
            </a:r>
            <a:r>
              <a:rPr lang="en-US" sz="2400" dirty="0">
                <a:solidFill>
                  <a:srgbClr val="0070C0"/>
                </a:solidFill>
              </a:rPr>
              <a:t>random variate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generation techniques </a:t>
            </a:r>
            <a:r>
              <a:rPr lang="en-US" sz="2400" dirty="0"/>
              <a:t>and understand how they are </a:t>
            </a:r>
            <a:br>
              <a:rPr lang="en-US" sz="2400" dirty="0"/>
            </a:br>
            <a:r>
              <a:rPr lang="en-US" sz="2400" dirty="0"/>
              <a:t>implemented in computer simulation.</a:t>
            </a:r>
          </a:p>
          <a:p>
            <a:pPr marL="0" indent="0">
              <a:buNone/>
            </a:pPr>
            <a:r>
              <a:rPr lang="en-US" sz="2400" dirty="0"/>
              <a:t>LO 4. Analyze the output of a computer simulation </a:t>
            </a:r>
            <a:r>
              <a:rPr lang="en-US" sz="2400" dirty="0">
                <a:solidFill>
                  <a:srgbClr val="0070C0"/>
                </a:solidFill>
              </a:rPr>
              <a:t>to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estimate system performance </a:t>
            </a:r>
            <a:r>
              <a:rPr lang="en-US" sz="2400" dirty="0"/>
              <a:t>parameters.</a:t>
            </a:r>
          </a:p>
          <a:p>
            <a:pPr marL="0" indent="0">
              <a:buNone/>
            </a:pPr>
            <a:r>
              <a:rPr lang="en-US" sz="2400" dirty="0"/>
              <a:t>LO 5. </a:t>
            </a:r>
            <a:r>
              <a:rPr lang="en-US" sz="2400" dirty="0">
                <a:solidFill>
                  <a:srgbClr val="0070C0"/>
                </a:solidFill>
              </a:rPr>
              <a:t>Evaluate alternative system designs </a:t>
            </a:r>
            <a:r>
              <a:rPr lang="en-US" sz="2400" dirty="0"/>
              <a:t>using simulation.</a:t>
            </a:r>
          </a:p>
          <a:p>
            <a:pPr marL="0" indent="0">
              <a:buNone/>
            </a:pPr>
            <a:r>
              <a:rPr lang="en-US" sz="2400" dirty="0"/>
              <a:t>LO 6. Carry out the process of model </a:t>
            </a:r>
            <a:r>
              <a:rPr lang="en-US" sz="2400" dirty="0">
                <a:solidFill>
                  <a:srgbClr val="0070C0"/>
                </a:solidFill>
              </a:rPr>
              <a:t>verification and validation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CEF3-B81F-4AF2-BA8A-11B2F19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4D24-36FB-47A6-A5A5-8DE5EFBD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 are a “basic ingredient” </a:t>
            </a:r>
            <a:br>
              <a:rPr lang="en-US" dirty="0"/>
            </a:br>
            <a:r>
              <a:rPr lang="en-US" dirty="0"/>
              <a:t>for nearly any discrete-event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A7530-55CB-4948-94F4-64CECF3C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Systems and processes exhibit variability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numbers let us imitate 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5D7C-EF71-4928-944C-B440D51B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D8183-4728-49F9-BB54-212C68DE45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 number</a:t>
                </a:r>
                <a:r>
                  <a:rPr lang="en-US" dirty="0"/>
                  <a:t>: a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r>
                  <a:rPr lang="en-US" dirty="0"/>
                  <a:t> that exhibits two important statistical properties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D8183-4728-49F9-BB54-212C68DE45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r="-214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9EEE0-6D47-4CD8-A401-29775101E4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Uniformity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3200" dirty="0"/>
            </a:br>
            <a:br>
              <a:rPr lang="en-US" dirty="0"/>
            </a:br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765E7E-C16B-4E9C-A1D2-3D5887FDD2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Numbers appear to come from a continuous uniform distribution between zero and one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probability of observing a value in any particular sample is independent of others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No different from usual statistical definition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765E7E-C16B-4E9C-A1D2-3D5887FDD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7EBC7-8B67-4120-B0B9-F6105BFC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2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47D9-9F37-4E35-A576-A62F64D2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simulation, we use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pseudo</a:t>
            </a:r>
            <a:r>
              <a:rPr lang="en-US" dirty="0"/>
              <a:t>-random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8FE77-89DB-4779-992C-C043538F1E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using a known algorithm, we remove </a:t>
            </a:r>
            <a:br>
              <a:rPr lang="en-US" dirty="0"/>
            </a:br>
            <a:r>
              <a:rPr lang="en-US" dirty="0"/>
              <a:t>the potential for true randomness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that’s okay! Why?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E4C26-F272-4223-A4AC-3E474B6D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Random Number &amp; Variate Generation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Random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number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Random variate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B25DB06-3BCE-44A8-BD32-67B7F5E6C3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[Goal] </a:t>
                </a:r>
                <a:r>
                  <a:rPr lang="en-US" dirty="0"/>
                  <a:t>Produce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/>
                  <a:t> that imitate the ideal properties of random numbers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B25DB06-3BCE-44A8-BD32-67B7F5E6C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46CDE-A6CD-46A1-86A6-18E6394C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random number </a:t>
            </a:r>
            <a:r>
              <a:rPr lang="en-US" dirty="0">
                <a:solidFill>
                  <a:schemeClr val="accent1"/>
                </a:solidFill>
              </a:rPr>
              <a:t>generator</a:t>
            </a:r>
            <a:r>
              <a:rPr lang="en-US" dirty="0"/>
              <a:t> must: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Be fast</a:t>
            </a:r>
            <a:br>
              <a:rPr lang="en-US" dirty="0"/>
            </a:br>
            <a:r>
              <a:rPr lang="en-US" dirty="0"/>
              <a:t>	Be portable to different computers</a:t>
            </a:r>
            <a:br>
              <a:rPr lang="en-US" dirty="0"/>
            </a:br>
            <a:r>
              <a:rPr lang="en-US" dirty="0"/>
              <a:t>	Have a sufficiently long cycle</a:t>
            </a:r>
            <a:br>
              <a:rPr lang="en-US" dirty="0"/>
            </a:br>
            <a:r>
              <a:rPr lang="en-US" dirty="0"/>
              <a:t>	Be replicable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And perhaps most of all, closely approximate the ideal statistical properties of ___ and ___</a:t>
            </a:r>
            <a:br>
              <a:rPr lang="en-US" dirty="0"/>
            </a:b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757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1A5668-63A4-4A76-912E-355512239D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Linear Congruential Method </a:t>
                </a:r>
                <a:r>
                  <a:rPr lang="en-US" dirty="0"/>
                  <a:t>produces </a:t>
                </a:r>
                <a:br>
                  <a:rPr lang="en-US" dirty="0"/>
                </a:br>
                <a:r>
                  <a:rPr lang="en-US" dirty="0"/>
                  <a:t>a sequence of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…∈[0,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1A5668-63A4-4A76-912E-35551223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DAD84-6401-4A47-A473-5302E3503AD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2743200" cy="4896906"/>
              </a:xfrm>
            </p:spPr>
            <p:txBody>
              <a:bodyPr/>
              <a:lstStyle/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– multiplier</a:t>
                </a: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– increment</a:t>
                </a: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– modulus</a:t>
                </a:r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3000" dirty="0"/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 algn="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 algn="r">
                  <a:lnSpc>
                    <a:spcPct val="100000"/>
                  </a:lnSpc>
                  <a:spcBef>
                    <a:spcPts val="2400"/>
                  </a:spcBef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random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DAD84-6401-4A47-A473-5302E3503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2743200" cy="4896906"/>
              </a:xfrm>
              <a:blipFill>
                <a:blip r:embed="rId4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C08B2B-FF50-4CF0-8284-71483A3452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7"/>
                <a:ext cx="7315200" cy="48969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…by following a recursive relationship: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1, 2, 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Values selected for these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chemeClr val="accent6"/>
                    </a:solidFill>
                  </a:rPr>
                  <a:t>seed</a:t>
                </a:r>
                <a:r>
                  <a:rPr lang="en-US" dirty="0"/>
                  <a:t>) will drastically affect the stat. properties &amp; cycle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/>
                  <a:t>          </a:t>
                </a:r>
                <a:r>
                  <a:rPr lang="en-US" dirty="0">
                    <a:solidFill>
                      <a:schemeClr val="accent6"/>
                    </a:solidFill>
                  </a:rPr>
                  <a:t>integers</a:t>
                </a:r>
                <a:r>
                  <a:rPr lang="en-US" dirty="0"/>
                  <a:t>                </a:t>
                </a:r>
                <a:r>
                  <a:rPr lang="en-US" dirty="0">
                    <a:solidFill>
                      <a:schemeClr val="accent1"/>
                    </a:solidFill>
                  </a:rPr>
                  <a:t>numbers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C08B2B-FF50-4CF0-8284-71483A345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7"/>
                <a:ext cx="7315200" cy="4896906"/>
              </a:xfrm>
              <a:blipFill>
                <a:blip r:embed="rId5"/>
                <a:stretch>
                  <a:fillRect l="-1750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6B92-A9DC-440F-9E49-03D87E98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9</a:t>
            </a:fld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4658E6C-AAEF-4A35-A923-79E5AEA262D0}"/>
              </a:ext>
            </a:extLst>
          </p:cNvPr>
          <p:cNvCxnSpPr>
            <a:cxnSpLocks/>
          </p:cNvCxnSpPr>
          <p:nvPr/>
        </p:nvCxnSpPr>
        <p:spPr>
          <a:xfrm rot="10800000">
            <a:off x="3826933" y="3407229"/>
            <a:ext cx="3826936" cy="347133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FIT style to use with title car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DEDBD8FCDE849B9EC869A11D3DAFD" ma:contentTypeVersion="9" ma:contentTypeDescription="Create a new document." ma:contentTypeScope="" ma:versionID="8e2207acf2bd74f16e253cc5705bd380">
  <xsd:schema xmlns:xsd="http://www.w3.org/2001/XMLSchema" xmlns:xs="http://www.w3.org/2001/XMLSchema" xmlns:p="http://schemas.microsoft.com/office/2006/metadata/properties" xmlns:ns2="cca31fd3-e266-414b-ad9e-ba62e09589e8" targetNamespace="http://schemas.microsoft.com/office/2006/metadata/properties" ma:root="true" ma:fieldsID="a1d19c97fd285a5a0fcf4350cf376c34" ns2:_="">
    <xsd:import namespace="cca31fd3-e266-414b-ad9e-ba62e0958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31fd3-e266-414b-ad9e-ba62e0958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AE5CF4-357B-41FA-BFB2-0A8C2CCBC7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94CACF-E151-49B3-87CC-E5DF29ABD6D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ca31fd3-e266-414b-ad9e-ba62e09589e8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074CE9B-EBA7-40FE-A5F3-87A9BC440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31fd3-e266-414b-ad9e-ba62e0958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68846</TotalTime>
  <Words>1880</Words>
  <Application>Microsoft Office PowerPoint</Application>
  <PresentationFormat>Widescreen</PresentationFormat>
  <Paragraphs>335</Paragraphs>
  <Slides>31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Office Theme</vt:lpstr>
      <vt:lpstr>AFIT style to use with title cards</vt:lpstr>
      <vt:lpstr>Random Number  &amp; Variate Generation</vt:lpstr>
      <vt:lpstr>Lesson objectives</vt:lpstr>
      <vt:lpstr>Random Number &amp; Variate Generation</vt:lpstr>
      <vt:lpstr>Random numbers are a “basic ingredient”  for nearly any discrete-event simulation</vt:lpstr>
      <vt:lpstr>A random number: a sample from U(0, 1) that exhibits two important statistical properties</vt:lpstr>
      <vt:lpstr>In simulation, we use  pseudo-random numbers</vt:lpstr>
      <vt:lpstr>Random Number &amp; Variate Generation</vt:lpstr>
      <vt:lpstr>[Goal] Produce numbers ∈[0, 1] that imitate the ideal properties of random numbers</vt:lpstr>
      <vt:lpstr>The Linear Congruential Method produces  a sequence of integers X_1, X_2, …∈[0, m-1]</vt:lpstr>
      <vt:lpstr>[LCM Exercise] Find R_1 and R_2, given… </vt:lpstr>
      <vt:lpstr>More sophisticated RNGs  are variations on the LCM</vt:lpstr>
      <vt:lpstr>Good RNGs exhibit high density  and long period/cycle lengths</vt:lpstr>
      <vt:lpstr>RNGs with long cycles can be split  into subsequences, or streams</vt:lpstr>
      <vt:lpstr>PowerPoint Presentation</vt:lpstr>
      <vt:lpstr>PowerPoint Presentation</vt:lpstr>
      <vt:lpstr>Random Number &amp; Variate Generation</vt:lpstr>
      <vt:lpstr>Random values from distributions other than U(0, 1) are called random variates</vt:lpstr>
      <vt:lpstr>Have RNG &amp; a desired probability distribution Want random values distributed in that way</vt:lpstr>
      <vt:lpstr>Inverse transform leverages  the cdf of our target distribution</vt:lpstr>
      <vt:lpstr>Inverse transform for exponential distribution BCNN 8.1.1</vt:lpstr>
      <vt:lpstr>Inverse transform for exponential distribution</vt:lpstr>
      <vt:lpstr>Inverse transform for exponential distribution</vt:lpstr>
      <vt:lpstr>Inverse transform for exponential distribution</vt:lpstr>
      <vt:lpstr>Expo(λ=1):</vt:lpstr>
      <vt:lpstr>Inverse transform is excellent for RVG,  but it won’t work for many distributions</vt:lpstr>
      <vt:lpstr>Acceptance-rejection technique makes RVs somehow, then throws away unsuitable ones</vt:lpstr>
      <vt:lpstr>Key fact! This is wasteful of random  numbers but is always a viable technique</vt:lpstr>
      <vt:lpstr>Random Number &amp; Variate Generation</vt:lpstr>
      <vt:lpstr>Lesson objectives</vt:lpstr>
      <vt:lpstr>Practice problem for inverse transform</vt:lpstr>
      <vt:lpstr>Learning outcomes: At the end of  this course, students will be able 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Garee</dc:creator>
  <cp:lastModifiedBy>GAREE, MICHAEL J Maj USAF AETC AFIT/ENS</cp:lastModifiedBy>
  <cp:revision>570</cp:revision>
  <cp:lastPrinted>2018-12-07T15:13:47Z</cp:lastPrinted>
  <dcterms:created xsi:type="dcterms:W3CDTF">2018-09-17T13:22:51Z</dcterms:created>
  <dcterms:modified xsi:type="dcterms:W3CDTF">2022-02-08T12:40:57Z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0x010100B0DDEDBD8FCDE849B9EC869A11D3DAFD</vt:lpwstr>
  </property>
</Properties>
</file>