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4"/>
  </p:notesMasterIdLst>
  <p:handoutMasterIdLst>
    <p:handoutMasterId r:id="rId25"/>
  </p:handoutMasterIdLst>
  <p:sldIdLst>
    <p:sldId id="512" r:id="rId2"/>
    <p:sldId id="483" r:id="rId3"/>
    <p:sldId id="486" r:id="rId4"/>
    <p:sldId id="487" r:id="rId5"/>
    <p:sldId id="489" r:id="rId6"/>
    <p:sldId id="492" r:id="rId7"/>
    <p:sldId id="507" r:id="rId8"/>
    <p:sldId id="508" r:id="rId9"/>
    <p:sldId id="509" r:id="rId10"/>
    <p:sldId id="496" r:id="rId11"/>
    <p:sldId id="497" r:id="rId12"/>
    <p:sldId id="498" r:id="rId13"/>
    <p:sldId id="499" r:id="rId14"/>
    <p:sldId id="500" r:id="rId15"/>
    <p:sldId id="501" r:id="rId16"/>
    <p:sldId id="502" r:id="rId17"/>
    <p:sldId id="510" r:id="rId18"/>
    <p:sldId id="511" r:id="rId19"/>
    <p:sldId id="505" r:id="rId20"/>
    <p:sldId id="504" r:id="rId21"/>
    <p:sldId id="506" r:id="rId22"/>
    <p:sldId id="485" r:id="rId2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CC00"/>
    <a:srgbClr val="FF7C80"/>
    <a:srgbClr val="FF99CC"/>
    <a:srgbClr val="B2B2B2"/>
    <a:srgbClr val="CC9900"/>
    <a:srgbClr val="0066FF"/>
    <a:srgbClr val="FFFF66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0" autoAdjust="0"/>
  </p:normalViewPr>
  <p:slideViewPr>
    <p:cSldViewPr snapToGrid="0">
      <p:cViewPr varScale="1">
        <p:scale>
          <a:sx n="110" d="100"/>
          <a:sy n="110" d="100"/>
        </p:scale>
        <p:origin x="16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2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3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0303" y="-114753"/>
            <a:ext cx="6702192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0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" r="2384"/>
          <a:stretch/>
        </p:blipFill>
        <p:spPr>
          <a:xfrm>
            <a:off x="1069675" y="1"/>
            <a:ext cx="6469812" cy="6927010"/>
          </a:xfrm>
        </p:spPr>
      </p:pic>
    </p:spTree>
    <p:extLst>
      <p:ext uri="{BB962C8B-B14F-4D97-AF65-F5344CB8AC3E}">
        <p14:creationId xmlns:p14="http://schemas.microsoft.com/office/powerpoint/2010/main" val="1603378597"/>
      </p:ext>
    </p:extLst>
  </p:cSld>
  <p:clrMapOvr>
    <a:masterClrMapping/>
  </p:clrMapOvr>
  <p:transition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77" t="2449" r="1581" b="1638"/>
          <a:stretch/>
        </p:blipFill>
        <p:spPr>
          <a:xfrm>
            <a:off x="3073940" y="2431916"/>
            <a:ext cx="6001966" cy="285020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Lemke-Howson Algorithm</a:t>
            </a:r>
            <a:br>
              <a:rPr lang="en-US" dirty="0" smtClean="0"/>
            </a:br>
            <a:r>
              <a:rPr lang="en-US" sz="2400" dirty="0" smtClean="0"/>
              <a:t>Strategy Space Representation of NF Game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09" y="2431916"/>
            <a:ext cx="2585527" cy="2867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5127" y="2791838"/>
                <a:ext cx="584647" cy="4651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7" y="2791838"/>
                <a:ext cx="584647" cy="465192"/>
              </a:xfrm>
              <a:prstGeom prst="rect">
                <a:avLst/>
              </a:prstGeom>
              <a:blipFill rotWithShape="0"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5127" y="3637194"/>
                <a:ext cx="591251" cy="465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7" y="3637194"/>
                <a:ext cx="591251" cy="465961"/>
              </a:xfrm>
              <a:prstGeom prst="rect">
                <a:avLst/>
              </a:prstGeom>
              <a:blipFill rotWithShape="0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5127" y="4482551"/>
                <a:ext cx="591251" cy="467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7" y="4482551"/>
                <a:ext cx="591251" cy="467757"/>
              </a:xfrm>
              <a:prstGeom prst="rect">
                <a:avLst/>
              </a:prstGeom>
              <a:blipFill rotWithShape="0"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71705" y="2071536"/>
                <a:ext cx="584647" cy="465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05" y="2071536"/>
                <a:ext cx="584647" cy="465897"/>
              </a:xfrm>
              <a:prstGeom prst="rect">
                <a:avLst/>
              </a:prstGeom>
              <a:blipFill rotWithShape="0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57820" y="2071536"/>
                <a:ext cx="591251" cy="466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20" y="2071536"/>
                <a:ext cx="591251" cy="466666"/>
              </a:xfrm>
              <a:prstGeom prst="rect">
                <a:avLst/>
              </a:prstGeom>
              <a:blipFill rotWithShape="0"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91990" y="1609871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NF Game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5736" y="5129967"/>
            <a:ext cx="2396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Player 1 Strategy Space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63961" y="5129967"/>
            <a:ext cx="2396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9900"/>
                </a:solidFill>
              </a:rPr>
              <a:t>Player 2 Strategy Space</a:t>
            </a:r>
            <a:endParaRPr lang="en-US" sz="16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877" t="2449" r="1581" b="1638"/>
          <a:stretch/>
        </p:blipFill>
        <p:spPr>
          <a:xfrm>
            <a:off x="3103163" y="1252222"/>
            <a:ext cx="6001966" cy="285020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Lemke-Howson Algorithm</a:t>
            </a:r>
            <a:br>
              <a:rPr lang="en-US" dirty="0"/>
            </a:br>
            <a:r>
              <a:rPr lang="en-US" sz="2400" dirty="0" smtClean="0"/>
              <a:t>Labelled Strategy Spaces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891" y="3990513"/>
            <a:ext cx="6001966" cy="28674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70671" y="1369669"/>
            <a:ext cx="1960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Strategy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Space </a:t>
            </a:r>
            <a:r>
              <a:rPr lang="en-US" sz="1800" dirty="0">
                <a:solidFill>
                  <a:srgbClr val="0000FF"/>
                </a:solidFill>
              </a:rPr>
              <a:t>Representation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0671" y="4530683"/>
            <a:ext cx="1960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Labelled Strategy Spaces</a:t>
            </a:r>
            <a:endParaRPr lang="en-US" sz="1800" dirty="0">
              <a:solidFill>
                <a:srgbClr val="0000F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2521459"/>
            <a:ext cx="1529145" cy="1845925"/>
            <a:chOff x="135127" y="2071536"/>
            <a:chExt cx="3008809" cy="322770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409" y="2431916"/>
              <a:ext cx="2585527" cy="286732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35127" y="2791837"/>
                  <a:ext cx="820579" cy="5416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27" y="2791837"/>
                  <a:ext cx="820579" cy="54164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5127" y="3637194"/>
                  <a:ext cx="828149" cy="5424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27" y="3637194"/>
                  <a:ext cx="828149" cy="54242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35127" y="4482552"/>
                  <a:ext cx="828149" cy="544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27" y="4482552"/>
                  <a:ext cx="828149" cy="544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971705" y="2071536"/>
                  <a:ext cx="820579" cy="542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705" y="2071536"/>
                  <a:ext cx="820579" cy="5423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057820" y="2071536"/>
                  <a:ext cx="828149" cy="543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820" y="2071536"/>
                  <a:ext cx="828149" cy="5430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Oval 20"/>
          <p:cNvSpPr/>
          <p:nvPr/>
        </p:nvSpPr>
        <p:spPr bwMode="auto">
          <a:xfrm>
            <a:off x="4310634" y="5221818"/>
            <a:ext cx="333756" cy="333756"/>
          </a:xfrm>
          <a:prstGeom prst="ellipse">
            <a:avLst/>
          </a:prstGeom>
          <a:solidFill>
            <a:srgbClr val="00CC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706874" y="5846658"/>
            <a:ext cx="333756" cy="333756"/>
          </a:xfrm>
          <a:prstGeom prst="ellipse">
            <a:avLst/>
          </a:prstGeom>
          <a:solidFill>
            <a:srgbClr val="00CC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114794" y="4473908"/>
            <a:ext cx="333756" cy="333756"/>
          </a:xfrm>
          <a:prstGeom prst="ellipse">
            <a:avLst/>
          </a:prstGeom>
          <a:solidFill>
            <a:srgbClr val="0000FF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714234" y="5083848"/>
            <a:ext cx="333756" cy="333756"/>
          </a:xfrm>
          <a:prstGeom prst="ellipse">
            <a:avLst/>
          </a:prstGeom>
          <a:solidFill>
            <a:srgbClr val="0000FF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278114" y="5653856"/>
            <a:ext cx="333756" cy="333756"/>
          </a:xfrm>
          <a:prstGeom prst="ellipse">
            <a:avLst/>
          </a:prstGeom>
          <a:solidFill>
            <a:srgbClr val="0000FF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75883" y="5179361"/>
                <a:ext cx="2407788" cy="1652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4625" indent="-1746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400" dirty="0" smtClean="0"/>
                  <a:t>Label the </a:t>
                </a:r>
                <a:r>
                  <a:rPr lang="en-US" sz="1400" dirty="0" err="1" smtClean="0"/>
                  <a:t>subregions</a:t>
                </a:r>
                <a:r>
                  <a:rPr lang="en-US" sz="1400" dirty="0" smtClean="0"/>
                  <a:t> with the opponent’s BR</a:t>
                </a:r>
              </a:p>
              <a:p>
                <a:pPr marL="174625" indent="-174625">
                  <a:spcBef>
                    <a:spcPts val="0"/>
                  </a:spcBef>
                  <a:buFont typeface="+mj-lt"/>
                  <a:buAutoNum type="arabicPeriod"/>
                </a:pPr>
                <a:endParaRPr lang="en-US" sz="1400" dirty="0" smtClean="0"/>
              </a:p>
              <a:p>
                <a:pPr marL="174625" indent="-1746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1400" dirty="0" smtClean="0"/>
                  <a:t>Label the </a:t>
                </a:r>
                <a:r>
                  <a:rPr lang="en-US" sz="1400" i="1" dirty="0" smtClean="0"/>
                  <a:t>proper faces</a:t>
                </a:r>
                <a:r>
                  <a:rPr lang="en-US" sz="1400" dirty="0" smtClean="0"/>
                  <a:t> that include the origin with the player’s response for which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3" y="5179361"/>
                <a:ext cx="2407788" cy="1652119"/>
              </a:xfrm>
              <a:prstGeom prst="rect">
                <a:avLst/>
              </a:prstGeom>
              <a:blipFill rotWithShape="0">
                <a:blip r:embed="rId10"/>
                <a:stretch>
                  <a:fillRect l="-506" t="-738" r="-2785" b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 bwMode="auto">
          <a:xfrm>
            <a:off x="5217729" y="5320100"/>
            <a:ext cx="333756" cy="333756"/>
          </a:xfrm>
          <a:prstGeom prst="ellipse">
            <a:avLst/>
          </a:prstGeom>
          <a:solidFill>
            <a:srgbClr val="0000FF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913367" y="4928053"/>
            <a:ext cx="333756" cy="333756"/>
          </a:xfrm>
          <a:prstGeom prst="ellipse">
            <a:avLst/>
          </a:prstGeom>
          <a:solidFill>
            <a:srgbClr val="0000FF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448550" y="6247387"/>
            <a:ext cx="333756" cy="333756"/>
          </a:xfrm>
          <a:prstGeom prst="ellipse">
            <a:avLst/>
          </a:prstGeom>
          <a:solidFill>
            <a:srgbClr val="00CC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540941" y="5215828"/>
            <a:ext cx="333756" cy="333756"/>
          </a:xfrm>
          <a:prstGeom prst="ellipse">
            <a:avLst/>
          </a:prstGeom>
          <a:solidFill>
            <a:srgbClr val="00CC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320059" y="6132331"/>
            <a:ext cx="333756" cy="333756"/>
          </a:xfrm>
          <a:prstGeom prst="ellipse">
            <a:avLst/>
          </a:prstGeom>
          <a:solidFill>
            <a:srgbClr val="0000FF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9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  <p:bldP spid="28" grpId="0" animBg="1"/>
      <p:bldP spid="29" grpId="0" animBg="1"/>
      <p:bldP spid="32" grpId="0" animBg="1"/>
      <p:bldP spid="33" grpId="0" animBg="1"/>
      <p:bldP spid="35" grpId="0" animBg="1"/>
      <p:bldP spid="36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66" y="4124434"/>
            <a:ext cx="5885234" cy="25737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891" y="1290594"/>
            <a:ext cx="6001966" cy="286748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Lemke-Howson Algorithm</a:t>
            </a:r>
            <a:br>
              <a:rPr lang="en-US" dirty="0"/>
            </a:br>
            <a:r>
              <a:rPr lang="en-US" sz="2400" dirty="0" smtClean="0"/>
              <a:t>Fully Labelled Strategy Spaces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70671" y="1369669"/>
            <a:ext cx="1960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800" dirty="0">
                <a:solidFill>
                  <a:srgbClr val="0000FF"/>
                </a:solidFill>
              </a:rPr>
              <a:t>Labelled Strategy Spaces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0671" y="4530683"/>
            <a:ext cx="1960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Fully Labelled Strategy Spaces</a:t>
            </a:r>
            <a:endParaRPr lang="en-US" sz="1800" dirty="0">
              <a:solidFill>
                <a:srgbClr val="0000F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2521459"/>
            <a:ext cx="1529145" cy="1845925"/>
            <a:chOff x="135127" y="2071536"/>
            <a:chExt cx="3008809" cy="322770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409" y="2431916"/>
              <a:ext cx="2585527" cy="286732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35127" y="2791837"/>
                  <a:ext cx="820579" cy="5416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27" y="2791837"/>
                  <a:ext cx="820579" cy="54164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5127" y="3637194"/>
                  <a:ext cx="828149" cy="5424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27" y="3637194"/>
                  <a:ext cx="828149" cy="54242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35127" y="4482552"/>
                  <a:ext cx="828149" cy="544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27" y="4482552"/>
                  <a:ext cx="828149" cy="544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971705" y="2071536"/>
                  <a:ext cx="820579" cy="5423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705" y="2071536"/>
                  <a:ext cx="820579" cy="5423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057820" y="2071536"/>
                  <a:ext cx="828149" cy="543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820" y="2071536"/>
                  <a:ext cx="828149" cy="5430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Oval 26"/>
          <p:cNvSpPr/>
          <p:nvPr/>
        </p:nvSpPr>
        <p:spPr bwMode="auto">
          <a:xfrm>
            <a:off x="4310634" y="2521899"/>
            <a:ext cx="333756" cy="333756"/>
          </a:xfrm>
          <a:prstGeom prst="ellipse">
            <a:avLst/>
          </a:prstGeom>
          <a:solidFill>
            <a:srgbClr val="00CC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706874" y="3146739"/>
            <a:ext cx="333756" cy="333756"/>
          </a:xfrm>
          <a:prstGeom prst="ellipse">
            <a:avLst/>
          </a:prstGeom>
          <a:solidFill>
            <a:srgbClr val="00CC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114794" y="1773989"/>
            <a:ext cx="333756" cy="333756"/>
          </a:xfrm>
          <a:prstGeom prst="ellipse">
            <a:avLst/>
          </a:prstGeom>
          <a:solidFill>
            <a:srgbClr val="0000FF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714234" y="2383929"/>
            <a:ext cx="333756" cy="333756"/>
          </a:xfrm>
          <a:prstGeom prst="ellipse">
            <a:avLst/>
          </a:prstGeom>
          <a:solidFill>
            <a:srgbClr val="0000FF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8278114" y="2953937"/>
            <a:ext cx="333756" cy="333756"/>
          </a:xfrm>
          <a:prstGeom prst="ellipse">
            <a:avLst/>
          </a:prstGeom>
          <a:solidFill>
            <a:srgbClr val="0000FF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5217729" y="2620181"/>
            <a:ext cx="333756" cy="333756"/>
          </a:xfrm>
          <a:prstGeom prst="ellipse">
            <a:avLst/>
          </a:prstGeom>
          <a:solidFill>
            <a:srgbClr val="0000FF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3913367" y="2228134"/>
            <a:ext cx="333756" cy="333756"/>
          </a:xfrm>
          <a:prstGeom prst="ellipse">
            <a:avLst/>
          </a:prstGeom>
          <a:solidFill>
            <a:srgbClr val="0000FF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4320059" y="3432412"/>
            <a:ext cx="333756" cy="333756"/>
          </a:xfrm>
          <a:prstGeom prst="ellipse">
            <a:avLst/>
          </a:prstGeom>
          <a:solidFill>
            <a:srgbClr val="0000FF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7448550" y="3547468"/>
            <a:ext cx="333756" cy="333756"/>
          </a:xfrm>
          <a:prstGeom prst="ellipse">
            <a:avLst/>
          </a:prstGeom>
          <a:solidFill>
            <a:srgbClr val="00CC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6540941" y="2515909"/>
            <a:ext cx="333756" cy="333756"/>
          </a:xfrm>
          <a:prstGeom prst="ellipse">
            <a:avLst/>
          </a:prstGeom>
          <a:solidFill>
            <a:srgbClr val="00CC00">
              <a:alpha val="36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3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Lemke-Howson Algorithm</a:t>
            </a:r>
            <a:br>
              <a:rPr lang="en-US" dirty="0"/>
            </a:br>
            <a:r>
              <a:rPr lang="en-US" sz="1800" dirty="0" smtClean="0"/>
              <a:t>Alternating Pivots, Searching for Completely Labelled Pair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4411" y="1141574"/>
            <a:ext cx="4256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Example from the Textbook</a:t>
            </a:r>
            <a:endParaRPr lang="en-US" sz="1800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" y="4104962"/>
            <a:ext cx="5829300" cy="2549334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2812004" y="5684975"/>
            <a:ext cx="87457" cy="8745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806520" y="6085821"/>
            <a:ext cx="87457" cy="87457"/>
          </a:xfrm>
          <a:prstGeom prst="ellipse">
            <a:avLst/>
          </a:pr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412059" y="6289889"/>
            <a:ext cx="87457" cy="8745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4804576" y="4496039"/>
            <a:ext cx="87457" cy="87457"/>
          </a:xfrm>
          <a:prstGeom prst="ellipse">
            <a:avLst/>
          </a:pr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2210977" y="5885641"/>
            <a:ext cx="87457" cy="8745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325434" y="5013010"/>
            <a:ext cx="87457" cy="87457"/>
          </a:xfrm>
          <a:prstGeom prst="ellipse">
            <a:avLst/>
          </a:pr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>
            <a:stCxn id="2" idx="5"/>
            <a:endCxn id="29" idx="1"/>
          </p:cNvCxnSpPr>
          <p:nvPr/>
        </p:nvCxnSpPr>
        <p:spPr bwMode="auto">
          <a:xfrm>
            <a:off x="2886653" y="5759624"/>
            <a:ext cx="538214" cy="54307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stCxn id="28" idx="0"/>
            <a:endCxn id="31" idx="4"/>
          </p:cNvCxnSpPr>
          <p:nvPr/>
        </p:nvCxnSpPr>
        <p:spPr bwMode="auto">
          <a:xfrm flipH="1" flipV="1">
            <a:off x="4848305" y="4583496"/>
            <a:ext cx="1943" cy="150232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stCxn id="31" idx="5"/>
            <a:endCxn id="33" idx="1"/>
          </p:cNvCxnSpPr>
          <p:nvPr/>
        </p:nvCxnSpPr>
        <p:spPr bwMode="auto">
          <a:xfrm>
            <a:off x="4879226" y="4570688"/>
            <a:ext cx="459016" cy="45512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684020" y="1680922"/>
              <a:ext cx="5582445" cy="22028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50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51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89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2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26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267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8267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8267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Feasibility?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Degree of Labeling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9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Iteration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9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99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99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99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99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684020" y="1680922"/>
              <a:ext cx="5582445" cy="220287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5017"/>
                    <a:gridCol w="935101"/>
                    <a:gridCol w="958977"/>
                    <a:gridCol w="582670"/>
                    <a:gridCol w="582670"/>
                    <a:gridCol w="582670"/>
                    <a:gridCol w="582670"/>
                    <a:gridCol w="582670"/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Feasibility?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Degree of Labeling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sz="105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56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Iteration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83117" t="-110870" r="-414286" b="-2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79618" t="-110870" r="-306369" b="-2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57292" t="-110870" r="-401042" b="-2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7292" t="-110870" r="-301042" b="-2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7292" t="-110870" r="-201042" b="-2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5263" t="-110870" r="-103158" b="-2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856250" t="-110870" r="-2083" b="-252174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36" name="Straight Arrow Connector 35"/>
          <p:cNvCxnSpPr>
            <a:stCxn id="29" idx="2"/>
            <a:endCxn id="32" idx="6"/>
          </p:cNvCxnSpPr>
          <p:nvPr/>
        </p:nvCxnSpPr>
        <p:spPr bwMode="auto">
          <a:xfrm flipH="1" flipV="1">
            <a:off x="2298434" y="5929370"/>
            <a:ext cx="1113625" cy="40424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004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Lemke-Howson Algorithm</a:t>
            </a:r>
            <a:br>
              <a:rPr lang="en-US" dirty="0"/>
            </a:br>
            <a:r>
              <a:rPr lang="en-US" sz="1800" dirty="0" smtClean="0"/>
              <a:t>Alternating Pivots, Searching for Completely Labelled Pair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4411" y="1141574"/>
            <a:ext cx="4256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Starting in a Different Initial Direction</a:t>
            </a:r>
            <a:endParaRPr lang="en-US" sz="1800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18" y="4104962"/>
            <a:ext cx="5829302" cy="2549334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2812002" y="5684975"/>
            <a:ext cx="87457" cy="8745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806519" y="6085821"/>
            <a:ext cx="87457" cy="87457"/>
          </a:xfrm>
          <a:prstGeom prst="ellipse">
            <a:avLst/>
          </a:pr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613708" y="5692508"/>
            <a:ext cx="87457" cy="8745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401727" y="6085821"/>
            <a:ext cx="87457" cy="87457"/>
          </a:xfrm>
          <a:prstGeom prst="ellipse">
            <a:avLst/>
          </a:pr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2814970" y="4493058"/>
            <a:ext cx="87457" cy="8745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>
            <a:stCxn id="2" idx="2"/>
            <a:endCxn id="29" idx="6"/>
          </p:cNvCxnSpPr>
          <p:nvPr/>
        </p:nvCxnSpPr>
        <p:spPr bwMode="auto">
          <a:xfrm flipH="1">
            <a:off x="1701165" y="5728704"/>
            <a:ext cx="1110837" cy="753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>
            <a:stCxn id="29" idx="2"/>
            <a:endCxn id="32" idx="3"/>
          </p:cNvCxnSpPr>
          <p:nvPr/>
        </p:nvCxnSpPr>
        <p:spPr bwMode="auto">
          <a:xfrm flipV="1">
            <a:off x="1613708" y="4567707"/>
            <a:ext cx="1214070" cy="116853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endCxn id="31" idx="2"/>
          </p:cNvCxnSpPr>
          <p:nvPr/>
        </p:nvCxnSpPr>
        <p:spPr bwMode="auto">
          <a:xfrm>
            <a:off x="4893976" y="6129549"/>
            <a:ext cx="1507751" cy="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684020" y="1680922"/>
              <a:ext cx="5582445" cy="19285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50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51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89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2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26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267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8267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8267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Feasibility?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Degree of Labeling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9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Iteration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9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99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99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99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684020" y="1680922"/>
              <a:ext cx="5582445" cy="192855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5017"/>
                    <a:gridCol w="935101"/>
                    <a:gridCol w="958977"/>
                    <a:gridCol w="582670"/>
                    <a:gridCol w="582670"/>
                    <a:gridCol w="582670"/>
                    <a:gridCol w="582670"/>
                    <a:gridCol w="582670"/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Feasibility?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Degree of Labeling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sz="105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56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Iteration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83117" t="-110870" r="-414286" b="-20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79618" t="-110870" r="-306369" b="-20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57292" t="-110870" r="-401042" b="-20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7292" t="-110870" r="-301042" b="-20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7292" t="-110870" r="-201042" b="-20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5263" t="-110870" r="-103158" b="-203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856250" t="-110870" r="-2083" b="-203261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63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Lemke-Howson Algorithm</a:t>
            </a:r>
            <a:br>
              <a:rPr lang="en-US" dirty="0"/>
            </a:br>
            <a:r>
              <a:rPr lang="en-US" sz="1800" dirty="0" smtClean="0"/>
              <a:t>Alternating Pivots, Searching for Completely Labelled Pair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4411" y="1141574"/>
            <a:ext cx="5445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rgbClr val="0000FF"/>
                </a:solidFill>
              </a:rPr>
              <a:t>Starting in </a:t>
            </a:r>
            <a:r>
              <a:rPr lang="en-US" sz="1800" dirty="0" smtClean="0">
                <a:solidFill>
                  <a:srgbClr val="0000FF"/>
                </a:solidFill>
              </a:rPr>
              <a:t>yet Another, Different </a:t>
            </a:r>
            <a:r>
              <a:rPr lang="en-US" sz="1800" dirty="0">
                <a:solidFill>
                  <a:srgbClr val="0000FF"/>
                </a:solidFill>
              </a:rPr>
              <a:t>Initial Direction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" y="4104962"/>
            <a:ext cx="5829300" cy="2549334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2812004" y="5684975"/>
            <a:ext cx="87457" cy="8745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806520" y="6085821"/>
            <a:ext cx="87457" cy="87457"/>
          </a:xfrm>
          <a:prstGeom prst="ellipse">
            <a:avLst/>
          </a:pr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815823" y="4494134"/>
            <a:ext cx="87457" cy="8745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400966" y="6085821"/>
            <a:ext cx="87457" cy="87457"/>
          </a:xfrm>
          <a:prstGeom prst="ellipse">
            <a:avLst/>
          </a:pr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Straight Arrow Connector 6"/>
          <p:cNvCxnSpPr>
            <a:stCxn id="2" idx="0"/>
            <a:endCxn id="29" idx="4"/>
          </p:cNvCxnSpPr>
          <p:nvPr/>
        </p:nvCxnSpPr>
        <p:spPr bwMode="auto">
          <a:xfrm flipV="1">
            <a:off x="2855733" y="4581591"/>
            <a:ext cx="3819" cy="110338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stCxn id="28" idx="6"/>
            <a:endCxn id="31" idx="2"/>
          </p:cNvCxnSpPr>
          <p:nvPr/>
        </p:nvCxnSpPr>
        <p:spPr bwMode="auto">
          <a:xfrm>
            <a:off x="4893977" y="6129550"/>
            <a:ext cx="1506989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684020" y="1680922"/>
              <a:ext cx="5582445" cy="16542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50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51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89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2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26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267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8267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8267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Feasibility?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Degree of Labeling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9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Iteration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20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20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9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99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99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684020" y="1680922"/>
              <a:ext cx="5582445" cy="16542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75017"/>
                    <a:gridCol w="935101"/>
                    <a:gridCol w="958977"/>
                    <a:gridCol w="582670"/>
                    <a:gridCol w="582670"/>
                    <a:gridCol w="582670"/>
                    <a:gridCol w="582670"/>
                    <a:gridCol w="582670"/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Feasibility?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chemeClr val="tx1"/>
                              </a:solidFill>
                            </a:rPr>
                            <a:t>Degree of Labeling</a:t>
                          </a:r>
                          <a:endParaRPr 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/>
                          <a:endParaRPr lang="en-US" sz="105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556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Iteration</a:t>
                          </a:r>
                          <a:endParaRPr 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83117" t="-110870" r="-414286" b="-155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3"/>
                          <a:stretch>
                            <a:fillRect l="-179618" t="-110870" r="-306369" b="-155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57292" t="-110870" r="-401042" b="-155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7292" t="-110870" r="-301042" b="-155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7292" t="-110870" r="-201042" b="-155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5263" t="-110870" r="-103158" b="-155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856250" t="-110870" r="-2083" b="-155435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sz="1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Y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47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Lemke-Howson Algorithm</a:t>
            </a:r>
            <a:br>
              <a:rPr lang="en-US" dirty="0"/>
            </a:br>
            <a:r>
              <a:rPr lang="en-US" sz="2000" dirty="0" smtClean="0"/>
              <a:t>The Set of Completely Labelled Pairs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4411" y="1141574"/>
            <a:ext cx="5445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Nash Equilibria</a:t>
            </a:r>
            <a:endParaRPr lang="en-US" sz="1800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11" y="1708459"/>
            <a:ext cx="8373963" cy="36621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3002280" y="2072640"/>
            <a:ext cx="952500" cy="480060"/>
          </a:xfrm>
          <a:prstGeom prst="rect">
            <a:avLst/>
          </a:prstGeom>
          <a:solidFill>
            <a:srgbClr val="FFFF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978140" y="4381500"/>
            <a:ext cx="952500" cy="480060"/>
          </a:xfrm>
          <a:prstGeom prst="rect">
            <a:avLst/>
          </a:prstGeom>
          <a:solidFill>
            <a:srgbClr val="FFFF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503951" y="2720340"/>
            <a:ext cx="796009" cy="601980"/>
          </a:xfrm>
          <a:prstGeom prst="rect">
            <a:avLst/>
          </a:prstGeom>
          <a:solidFill>
            <a:srgbClr val="7030A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93470" y="2916880"/>
            <a:ext cx="951810" cy="588319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299960" y="3491186"/>
            <a:ext cx="762000" cy="588319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4411" y="5749382"/>
            <a:ext cx="8301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Can the Lemke-Howson algorithm find all 3 Nash Equilibria?  Why or why not?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332075" y="4484831"/>
            <a:ext cx="1005840" cy="548640"/>
          </a:xfrm>
          <a:prstGeom prst="rect">
            <a:avLst/>
          </a:prstGeom>
          <a:solidFill>
            <a:srgbClr val="7030A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322576" y="4297680"/>
            <a:ext cx="950976" cy="5486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82150" y="1402670"/>
            <a:ext cx="4018450" cy="66387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Class </a:t>
            </a:r>
            <a:r>
              <a:rPr lang="en-US" sz="3200" dirty="0" smtClean="0"/>
              <a:t>Discussion</a:t>
            </a:r>
            <a:br>
              <a:rPr lang="en-US" sz="3200" dirty="0" smtClean="0"/>
            </a:br>
            <a:r>
              <a:rPr lang="en-US" sz="2000" dirty="0" smtClean="0"/>
              <a:t>(3 of 4)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65176" y="1402670"/>
                <a:ext cx="5444982" cy="441126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1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140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</m:e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5176" y="1402670"/>
                <a:ext cx="5444982" cy="441126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70448" y="1550619"/>
            <a:ext cx="3108960" cy="4115373"/>
          </a:xfrm>
        </p:spPr>
        <p:txBody>
          <a:bodyPr/>
          <a:lstStyle/>
          <a:p>
            <a:r>
              <a:rPr lang="en-US" dirty="0" smtClean="0"/>
              <a:t>How would you classify this formulation?</a:t>
            </a:r>
          </a:p>
          <a:p>
            <a:endParaRPr lang="en-US" dirty="0"/>
          </a:p>
          <a:p>
            <a:r>
              <a:rPr lang="en-US" dirty="0" smtClean="0"/>
              <a:t>What commercial solvers can we use </a:t>
            </a:r>
            <a:r>
              <a:rPr lang="en-US" i="1" dirty="0" smtClean="0"/>
              <a:t>now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899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322576" y="4297680"/>
            <a:ext cx="950976" cy="5486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Class </a:t>
            </a:r>
            <a:r>
              <a:rPr lang="en-US" sz="3200" dirty="0" smtClean="0"/>
              <a:t>Discussion</a:t>
            </a:r>
            <a:br>
              <a:rPr lang="en-US" sz="3200" dirty="0" smtClean="0"/>
            </a:br>
            <a:r>
              <a:rPr lang="en-US" sz="2000" dirty="0" smtClean="0"/>
              <a:t>(4 of 4)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65176" y="1402670"/>
                <a:ext cx="5444982" cy="441126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sz="1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14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14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140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≤1,</m:t>
                            </m:r>
                          </m: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sz="14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5176" y="1402670"/>
                <a:ext cx="5444982" cy="441126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70448" y="1550619"/>
            <a:ext cx="3108960" cy="4115373"/>
          </a:xfrm>
        </p:spPr>
        <p:txBody>
          <a:bodyPr/>
          <a:lstStyle/>
          <a:p>
            <a:r>
              <a:rPr lang="en-US" dirty="0" smtClean="0"/>
              <a:t>Is the relaxation of binary restrictions acceptable?</a:t>
            </a:r>
          </a:p>
          <a:p>
            <a:endParaRPr lang="en-US" dirty="0"/>
          </a:p>
          <a:p>
            <a:r>
              <a:rPr lang="en-US" dirty="0" smtClean="0"/>
              <a:t>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23369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Test Given Supports (TGS)</a:t>
                </a:r>
                <a:br>
                  <a:rPr lang="en-US" dirty="0" smtClean="0"/>
                </a:br>
                <a:r>
                  <a:rPr lang="en-US" sz="2400" dirty="0" smtClean="0"/>
                  <a:t>Is there an NE with supports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12" name="Title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134706" y="2085640"/>
                <a:ext cx="6323194" cy="31964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sz="20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sz="200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=0,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=1,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706" y="2085640"/>
                <a:ext cx="6323194" cy="319648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457900" y="2231555"/>
            <a:ext cx="26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Opponent strategy creates indifference among supports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57900" y="3015298"/>
            <a:ext cx="26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With no preference for other supports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57900" y="3815318"/>
            <a:ext cx="26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Only non-zero weights for supports of interest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57900" y="4536374"/>
            <a:ext cx="268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Complete strategies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 </a:t>
            </a:r>
            <a:r>
              <a:rPr lang="en-US" dirty="0" smtClean="0"/>
              <a:t>618 </a:t>
            </a:r>
            <a:r>
              <a:rPr lang="en-US"/>
              <a:t>Lesson </a:t>
            </a:r>
            <a:r>
              <a:rPr lang="en-US" smtClean="0"/>
              <a:t>05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</a:t>
            </a:r>
            <a:r>
              <a:rPr lang="en-US" sz="3600" b="1" dirty="0" smtClean="0">
                <a:solidFill>
                  <a:schemeClr val="folHlink"/>
                </a:solidFill>
                <a:effectLst/>
                <a:latin typeface="+mj-lt"/>
                <a:ea typeface="+mj-ea"/>
                <a:cs typeface="+mj-cs"/>
              </a:rPr>
              <a:t>omputing Solution Concepts for Normal Form Games</a:t>
            </a:r>
            <a:endParaRPr lang="en-US" sz="3600" b="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Dr.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  <p:extLst>
      <p:ext uri="{BB962C8B-B14F-4D97-AF65-F5344CB8AC3E}">
        <p14:creationId xmlns:p14="http://schemas.microsoft.com/office/powerpoint/2010/main" val="23922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Search for NE</a:t>
            </a:r>
            <a:br>
              <a:rPr lang="en-US" dirty="0" smtClean="0"/>
            </a:br>
            <a:r>
              <a:rPr lang="en-US" sz="2400" dirty="0" smtClean="0"/>
              <a:t>Support Enumeration Method (SEM)</a:t>
            </a:r>
            <a:endParaRPr lang="en-US" sz="2400" dirty="0"/>
          </a:p>
        </p:txBody>
      </p:sp>
      <p:pic>
        <p:nvPicPr>
          <p:cNvPr id="5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88938" y="1204839"/>
            <a:ext cx="8715291" cy="3406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4638" y="4552863"/>
            <a:ext cx="83644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sz="2000" dirty="0" smtClean="0">
                <a:solidFill>
                  <a:srgbClr val="0000FF"/>
                </a:solidFill>
              </a:rPr>
              <a:t>What is the importance of the metrics for ordering the outer loop?</a:t>
            </a:r>
          </a:p>
          <a:p>
            <a:pPr marL="285750" indent="-285750"/>
            <a:r>
              <a:rPr lang="en-US" sz="2000" dirty="0" smtClean="0">
                <a:solidFill>
                  <a:srgbClr val="0000FF"/>
                </a:solidFill>
              </a:rPr>
              <a:t>What is </a:t>
            </a:r>
            <a:r>
              <a:rPr lang="en-US" sz="2000" i="1" dirty="0" smtClean="0">
                <a:solidFill>
                  <a:srgbClr val="0000FF"/>
                </a:solidFill>
              </a:rPr>
              <a:t>conditional domination</a:t>
            </a:r>
            <a:r>
              <a:rPr lang="en-US" sz="2000" dirty="0" smtClean="0">
                <a:solidFill>
                  <a:srgbClr val="0000FF"/>
                </a:solidFill>
              </a:rPr>
              <a:t>?</a:t>
            </a:r>
          </a:p>
          <a:p>
            <a:pPr marL="285750" indent="-285750"/>
            <a:r>
              <a:rPr lang="en-US" sz="2000" dirty="0" smtClean="0">
                <a:solidFill>
                  <a:srgbClr val="0000FF"/>
                </a:solidFill>
              </a:rPr>
              <a:t>Will this heuristic find all Nash equilibria?</a:t>
            </a:r>
          </a:p>
          <a:p>
            <a:pPr marL="742950" lvl="1" indent="-285750"/>
            <a:r>
              <a:rPr lang="en-US" sz="2000" dirty="0" smtClean="0">
                <a:solidFill>
                  <a:srgbClr val="0000FF"/>
                </a:solidFill>
              </a:rPr>
              <a:t>If so, why is it called a heuristic?</a:t>
            </a:r>
          </a:p>
          <a:p>
            <a:pPr marL="742950" lvl="1" indent="-285750"/>
            <a:r>
              <a:rPr lang="en-US" sz="2000" dirty="0" smtClean="0">
                <a:solidFill>
                  <a:srgbClr val="0000FF"/>
                </a:solidFill>
              </a:rPr>
              <a:t>If not, why not?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80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NE Computation</a:t>
            </a:r>
            <a:br>
              <a:rPr lang="en-US" dirty="0" smtClean="0"/>
            </a:br>
            <a:r>
              <a:rPr lang="en-US" sz="2000" dirty="0" smtClean="0"/>
              <a:t>(Not all NE are Equally Desirable)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4411" y="1141574"/>
            <a:ext cx="5445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Nash Equilibria</a:t>
            </a:r>
            <a:endParaRPr lang="en-US" sz="1800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23994"/>
            <a:ext cx="5652497" cy="24720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975434" y="1869819"/>
            <a:ext cx="642946" cy="324045"/>
          </a:xfrm>
          <a:prstGeom prst="rect">
            <a:avLst/>
          </a:prstGeom>
          <a:solidFill>
            <a:srgbClr val="FFFF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334182" y="3428320"/>
            <a:ext cx="642946" cy="324045"/>
          </a:xfrm>
          <a:prstGeom prst="rect">
            <a:avLst/>
          </a:prstGeom>
          <a:solidFill>
            <a:srgbClr val="FFFF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339092" y="2307023"/>
            <a:ext cx="537313" cy="406342"/>
          </a:xfrm>
          <a:prstGeom prst="rect">
            <a:avLst/>
          </a:prstGeom>
          <a:solidFill>
            <a:srgbClr val="7030A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104489" y="2439689"/>
            <a:ext cx="642480" cy="397120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876405" y="2827350"/>
            <a:ext cx="514357" cy="397120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4411" y="4288600"/>
            <a:ext cx="8301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NE Payoffs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44352" y="1677591"/>
            <a:ext cx="1552880" cy="2074774"/>
            <a:chOff x="135127" y="1609871"/>
            <a:chExt cx="3157553" cy="3689373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152" y="2431915"/>
              <a:ext cx="2585528" cy="286732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35127" y="2791838"/>
                  <a:ext cx="847983" cy="550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27" y="2791838"/>
                  <a:ext cx="847983" cy="55082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5127" y="3637193"/>
                  <a:ext cx="855806" cy="551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27" y="3637193"/>
                  <a:ext cx="855806" cy="55162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35127" y="4482550"/>
                  <a:ext cx="855806" cy="553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27" y="4482550"/>
                  <a:ext cx="855806" cy="55344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71705" y="2071536"/>
                  <a:ext cx="847983" cy="5515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705" y="2071536"/>
                  <a:ext cx="847983" cy="5515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057821" y="2071536"/>
                  <a:ext cx="855806" cy="552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821" y="2071536"/>
                  <a:ext cx="855806" cy="55230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/>
            <p:cNvSpPr txBox="1"/>
            <p:nvPr/>
          </p:nvSpPr>
          <p:spPr>
            <a:xfrm>
              <a:off x="1091990" y="1609871"/>
              <a:ext cx="1953074" cy="547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>
                  <a:solidFill>
                    <a:srgbClr val="0000FF"/>
                  </a:solidFill>
                </a:rPr>
                <a:t>NF Game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70191" y="5716141"/>
            <a:ext cx="2222838" cy="370337"/>
          </a:xfrm>
          <a:prstGeom prst="rect">
            <a:avLst/>
          </a:prstGeom>
          <a:solidFill>
            <a:srgbClr val="7030A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78246" y="4657932"/>
            <a:ext cx="2218358" cy="386380"/>
          </a:xfrm>
          <a:prstGeom prst="rect">
            <a:avLst/>
          </a:prstGeom>
          <a:solidFill>
            <a:srgbClr val="FFFF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77835" y="5181667"/>
            <a:ext cx="2216750" cy="397120"/>
          </a:xfrm>
          <a:prstGeom prst="rect">
            <a:avLst/>
          </a:prstGeom>
          <a:solidFill>
            <a:srgbClr val="FF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99628" y="4657932"/>
                <a:ext cx="33501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3,4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8" y="4657932"/>
                <a:ext cx="335011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99628" y="5195561"/>
                <a:ext cx="33501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4,0.67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8" y="5195561"/>
                <a:ext cx="335011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11217" y="3459278"/>
                <a:ext cx="552715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r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2/3</m:t>
                          </m:r>
                          <m:r>
                            <a:rPr lang="en-US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/3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17" y="3459278"/>
                <a:ext cx="552715" cy="21544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 bwMode="auto">
          <a:xfrm>
            <a:off x="848993" y="3484899"/>
            <a:ext cx="678951" cy="370337"/>
          </a:xfrm>
          <a:prstGeom prst="rect">
            <a:avLst/>
          </a:prstGeom>
          <a:solidFill>
            <a:srgbClr val="7030A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9628" y="5715774"/>
                <a:ext cx="33501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3,2.67</m:t>
                          </m:r>
                        </m:e>
                      </m:d>
                    </m:oMath>
                  </m:oMathPara>
                </a14:m>
                <a:endParaRPr lang="en-US" sz="18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8" y="5715774"/>
                <a:ext cx="335011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5133583" y="5055496"/>
            <a:ext cx="3260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How would </a:t>
            </a:r>
            <a:r>
              <a:rPr lang="en-US" sz="1800" u="sng" dirty="0" smtClean="0">
                <a:solidFill>
                  <a:srgbClr val="0000FF"/>
                </a:solidFill>
              </a:rPr>
              <a:t>you</a:t>
            </a:r>
            <a:r>
              <a:rPr lang="en-US" sz="1800" dirty="0" smtClean="0">
                <a:solidFill>
                  <a:srgbClr val="0000FF"/>
                </a:solidFill>
              </a:rPr>
              <a:t> discriminate among the multiple NE?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1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4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Maximin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</m:e>
                          <m:e/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19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</m:e>
                          <m:e/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91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the </a:t>
            </a:r>
            <a:r>
              <a:rPr lang="en-US" dirty="0" err="1" smtClean="0"/>
              <a:t>maximin</a:t>
            </a:r>
            <a:r>
              <a:rPr lang="en-US" dirty="0" smtClean="0"/>
              <a:t> and the </a:t>
            </a:r>
            <a:r>
              <a:rPr lang="en-US" dirty="0" err="1" smtClean="0"/>
              <a:t>minmax</a:t>
            </a:r>
            <a:r>
              <a:rPr lang="en-US" dirty="0" smtClean="0"/>
              <a:t> solutions yield the same outcome?</a:t>
            </a:r>
          </a:p>
          <a:p>
            <a:pPr lvl="1"/>
            <a:r>
              <a:rPr lang="en-US" dirty="0" smtClean="0"/>
              <a:t>If so, under what conditions?</a:t>
            </a:r>
          </a:p>
          <a:p>
            <a:pPr lvl="1"/>
            <a:r>
              <a:rPr lang="en-US" dirty="0" smtClean="0"/>
              <a:t>If not, why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6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Minmax</a:t>
            </a:r>
            <a:r>
              <a:rPr lang="en-US" dirty="0" smtClean="0"/>
              <a:t> with Slack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</m:e>
                          <m:e/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Linear Complementarity Problem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500582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20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20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</m:mr>
                        <m:m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200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</m:e>
                          <m:e/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500582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47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Class </a:t>
            </a:r>
            <a:r>
              <a:rPr lang="en-US" sz="3200" dirty="0" smtClean="0"/>
              <a:t>Discussion</a:t>
            </a:r>
            <a:br>
              <a:rPr lang="en-US" sz="3200" dirty="0" smtClean="0"/>
            </a:br>
            <a:r>
              <a:rPr lang="en-US" sz="2000" dirty="0" smtClean="0"/>
              <a:t>(1 of 4)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18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80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</m:mr>
                        <m:m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180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</m:e>
                          <m:e/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8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b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454584" cy="5307381"/>
          </a:xfrm>
        </p:spPr>
        <p:txBody>
          <a:bodyPr>
            <a:noAutofit/>
          </a:bodyPr>
          <a:lstStyle/>
          <a:p>
            <a:r>
              <a:rPr lang="en-US" sz="2400" dirty="0" smtClean="0"/>
              <a:t>What do the complementary conditions </a:t>
            </a:r>
            <a:r>
              <a:rPr lang="en-US" sz="2400" i="1" dirty="0" smtClean="0"/>
              <a:t>mean</a:t>
            </a:r>
            <a:r>
              <a:rPr lang="en-US" sz="2400" dirty="0" smtClean="0"/>
              <a:t>, in a practical sense?</a:t>
            </a:r>
          </a:p>
          <a:p>
            <a:endParaRPr lang="en-US" sz="2400" dirty="0" smtClean="0"/>
          </a:p>
          <a:p>
            <a:r>
              <a:rPr lang="en-US" sz="2400" dirty="0" smtClean="0"/>
              <a:t>How can we solve the LCP?</a:t>
            </a:r>
          </a:p>
          <a:p>
            <a:endParaRPr lang="en-US" sz="2400" dirty="0"/>
          </a:p>
          <a:p>
            <a:r>
              <a:rPr lang="en-US" sz="2400" dirty="0" smtClean="0"/>
              <a:t>What is a complementary basis?</a:t>
            </a:r>
          </a:p>
          <a:p>
            <a:endParaRPr lang="en-US" sz="2400" dirty="0"/>
          </a:p>
          <a:p>
            <a:r>
              <a:rPr lang="en-US" sz="2400" dirty="0" smtClean="0"/>
              <a:t>How does the Lemke-Howson algorithm exploit this structure?</a:t>
            </a:r>
          </a:p>
        </p:txBody>
      </p:sp>
    </p:spTree>
    <p:extLst>
      <p:ext uri="{BB962C8B-B14F-4D97-AF65-F5344CB8AC3E}">
        <p14:creationId xmlns:p14="http://schemas.microsoft.com/office/powerpoint/2010/main" val="54306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Class </a:t>
            </a:r>
            <a:r>
              <a:rPr lang="en-US" sz="3200" dirty="0" smtClean="0"/>
              <a:t>Discussion</a:t>
            </a:r>
            <a:br>
              <a:rPr lang="en-US" sz="3200" dirty="0" smtClean="0"/>
            </a:br>
            <a:r>
              <a:rPr lang="en-US" sz="2000" dirty="0" smtClean="0"/>
              <a:t>(2 of 4)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16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</m:e>
                          <m:e/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0,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r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7448" y="1706067"/>
            <a:ext cx="4416552" cy="4115373"/>
          </a:xfrm>
        </p:spPr>
        <p:txBody>
          <a:bodyPr/>
          <a:lstStyle/>
          <a:p>
            <a:r>
              <a:rPr lang="en-US" sz="2400" dirty="0" smtClean="0"/>
              <a:t>Are the nonlinear constraints convex functions?</a:t>
            </a:r>
          </a:p>
          <a:p>
            <a:endParaRPr lang="en-US" sz="2400" dirty="0" smtClean="0"/>
          </a:p>
          <a:p>
            <a:r>
              <a:rPr lang="en-US" sz="2400" dirty="0" smtClean="0"/>
              <a:t>What does this result portend for the solvers we can use? </a:t>
            </a:r>
          </a:p>
          <a:p>
            <a:pPr lvl="1"/>
            <a:r>
              <a:rPr lang="en-US" sz="2000" dirty="0" smtClean="0"/>
              <a:t>Antigone, BARON, </a:t>
            </a:r>
            <a:r>
              <a:rPr lang="en-US" sz="2000" dirty="0" err="1" smtClean="0"/>
              <a:t>Counne</a:t>
            </a:r>
            <a:r>
              <a:rPr lang="en-US" sz="2000" dirty="0" smtClean="0"/>
              <a:t>, </a:t>
            </a:r>
            <a:r>
              <a:rPr lang="en-US" sz="2000" dirty="0" err="1" smtClean="0"/>
              <a:t>LINDOGlobal</a:t>
            </a:r>
            <a:r>
              <a:rPr lang="en-US" sz="2000" dirty="0" smtClean="0"/>
              <a:t>, SCIP</a:t>
            </a:r>
          </a:p>
          <a:p>
            <a:endParaRPr lang="en-US" sz="2400" dirty="0" smtClean="0"/>
          </a:p>
          <a:p>
            <a:r>
              <a:rPr lang="en-US" sz="2400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61753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9590</TotalTime>
  <Words>439</Words>
  <Application>Microsoft Office PowerPoint</Application>
  <PresentationFormat>On-screen Show (4:3)</PresentationFormat>
  <Paragraphs>218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Cambria Math</vt:lpstr>
      <vt:lpstr>Standard PowerPoint Brief - Template</vt:lpstr>
      <vt:lpstr>PowerPoint Presentation</vt:lpstr>
      <vt:lpstr>OPER 618 Lesson 05 Computing Solution Concepts for Normal Form Games</vt:lpstr>
      <vt:lpstr>Maximin</vt:lpstr>
      <vt:lpstr>Minmax</vt:lpstr>
      <vt:lpstr>Discussion Question</vt:lpstr>
      <vt:lpstr>Minmax with Slack Variables</vt:lpstr>
      <vt:lpstr>Linear Complementarity Problem</vt:lpstr>
      <vt:lpstr>Class Discussion (1 of 4)</vt:lpstr>
      <vt:lpstr>Class Discussion (2 of 4)</vt:lpstr>
      <vt:lpstr>Lemke-Howson Algorithm Strategy Space Representation of NF Game</vt:lpstr>
      <vt:lpstr>Lemke-Howson Algorithm Labelled Strategy Spaces</vt:lpstr>
      <vt:lpstr>Lemke-Howson Algorithm Fully Labelled Strategy Spaces</vt:lpstr>
      <vt:lpstr>Lemke-Howson Algorithm Alternating Pivots, Searching for Completely Labelled Pair</vt:lpstr>
      <vt:lpstr>Lemke-Howson Algorithm Alternating Pivots, Searching for Completely Labelled Pair</vt:lpstr>
      <vt:lpstr>Lemke-Howson Algorithm Alternating Pivots, Searching for Completely Labelled Pair</vt:lpstr>
      <vt:lpstr>Lemke-Howson Algorithm The Set of Completely Labelled Pairs</vt:lpstr>
      <vt:lpstr>Class Discussion (3 of 4)</vt:lpstr>
      <vt:lpstr>Class Discussion (4 of 4)</vt:lpstr>
      <vt:lpstr>Test Given Supports (TGS) Is there an NE with supports σ=(σ_1,σ_2 )? </vt:lpstr>
      <vt:lpstr>Heuristic Search for NE Support Enumeration Method (SEM)</vt:lpstr>
      <vt:lpstr>Beyond NE Computation (Not all NE are Equally Desirable)</vt:lpstr>
      <vt:lpstr>Questions &amp; Discussion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536</cp:revision>
  <dcterms:created xsi:type="dcterms:W3CDTF">2004-05-05T12:20:29Z</dcterms:created>
  <dcterms:modified xsi:type="dcterms:W3CDTF">2023-07-14T13:22:30Z</dcterms:modified>
</cp:coreProperties>
</file>