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0"/>
  </p:notesMasterIdLst>
  <p:handoutMasterIdLst>
    <p:handoutMasterId r:id="rId21"/>
  </p:handoutMasterIdLst>
  <p:sldIdLst>
    <p:sldId id="547" r:id="rId2"/>
    <p:sldId id="523" r:id="rId3"/>
    <p:sldId id="526" r:id="rId4"/>
    <p:sldId id="540" r:id="rId5"/>
    <p:sldId id="541" r:id="rId6"/>
    <p:sldId id="531" r:id="rId7"/>
    <p:sldId id="529" r:id="rId8"/>
    <p:sldId id="530" r:id="rId9"/>
    <p:sldId id="534" r:id="rId10"/>
    <p:sldId id="535" r:id="rId11"/>
    <p:sldId id="536" r:id="rId12"/>
    <p:sldId id="532" r:id="rId13"/>
    <p:sldId id="533" r:id="rId14"/>
    <p:sldId id="545" r:id="rId15"/>
    <p:sldId id="546" r:id="rId16"/>
    <p:sldId id="520" r:id="rId17"/>
    <p:sldId id="542" r:id="rId18"/>
    <p:sldId id="543" r:id="rId1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CC"/>
    <a:srgbClr val="FF66FF"/>
    <a:srgbClr val="CC00CC"/>
    <a:srgbClr val="009900"/>
    <a:srgbClr val="00CC00"/>
    <a:srgbClr val="00602B"/>
    <a:srgbClr val="9900CC"/>
    <a:srgbClr val="800000"/>
    <a:srgbClr val="FFD3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434" autoAdjust="0"/>
  </p:normalViewPr>
  <p:slideViewPr>
    <p:cSldViewPr snapToGrid="0">
      <p:cViewPr varScale="1">
        <p:scale>
          <a:sx n="62" d="100"/>
          <a:sy n="62" d="100"/>
        </p:scale>
        <p:origin x="1122" y="7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429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4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51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0.png"/><Relationship Id="rId3" Type="http://schemas.openxmlformats.org/officeDocument/2006/relationships/image" Target="../media/image56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7.png"/><Relationship Id="rId14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#11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Problem 6.27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4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1600" b="0" i="1" smtClean="0">
                                <a:solidFill>
                                  <a:schemeClr val="accent4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accent4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solidFill>
                                      <a:schemeClr val="accent4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4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What is the dual formulation?</a:t>
                </a:r>
              </a:p>
              <a:p>
                <a:r>
                  <a:rPr lang="en-US" sz="2000" dirty="0" smtClean="0"/>
                  <a:t>If the primal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 smtClean="0"/>
                  <a:t>, as the maximum payoff obtained by an opponent, what is the dual parallel with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 smtClean="0"/>
                  <a:t>?</a:t>
                </a:r>
              </a:p>
              <a:p>
                <a:r>
                  <a:rPr lang="en-US" sz="2000" dirty="0" smtClean="0"/>
                  <a:t>Complementary slackness works in the dual-to-primal mapping, not just the primal-to-dual mapping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3495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Transforming an LP in </a:t>
            </a:r>
            <a:r>
              <a:rPr lang="en-US" sz="2400" dirty="0" smtClean="0">
                <a:solidFill>
                  <a:srgbClr val="0000FF"/>
                </a:solidFill>
              </a:rPr>
              <a:t>Standard Form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Karmarkar’s</a:t>
            </a:r>
            <a:r>
              <a:rPr lang="en-US" sz="2400" dirty="0" smtClean="0"/>
              <a:t> Projective Algorithm (1 of 4)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21358" y="2990402"/>
                <a:ext cx="5352542" cy="1346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 algn="ctr">
                  <a:spcBef>
                    <a:spcPts val="0"/>
                  </a:spcBef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Add a bounding constraint</a:t>
                </a:r>
              </a:p>
              <a:p>
                <a:pPr marL="231775" indent="-231775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marL="231775" indent="-231775" algn="ctr">
                  <a:spcBef>
                    <a:spcPts val="0"/>
                  </a:spcBef>
                  <a:buNone/>
                </a:pPr>
                <a:r>
                  <a:rPr lang="en-US" sz="1800" dirty="0" smtClean="0">
                    <a:solidFill>
                      <a:schemeClr val="tx1"/>
                    </a:solidFill>
                  </a:rPr>
                  <a:t>What value for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? (pg. 414)  At worst,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i="1" baseline="30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8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8" y="2990402"/>
                <a:ext cx="5352542" cy="1346394"/>
              </a:xfrm>
              <a:prstGeom prst="rect">
                <a:avLst/>
              </a:prstGeom>
              <a:blipFill rotWithShape="0">
                <a:blip r:embed="rId2"/>
                <a:stretch>
                  <a:fillRect t="-272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47457" y="1201747"/>
                <a:ext cx="3408817" cy="16168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7" y="1201747"/>
                <a:ext cx="3408817" cy="16168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02052" y="1298110"/>
                <a:ext cx="1453155" cy="752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2" y="1298110"/>
                <a:ext cx="1453155" cy="7529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2051" y="4479712"/>
                <a:ext cx="1460785" cy="1016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1" y="4479712"/>
                <a:ext cx="1460785" cy="10163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47457" y="4479712"/>
                <a:ext cx="3847912" cy="18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7" y="4479712"/>
                <a:ext cx="3847912" cy="18853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Transforming an LP in </a:t>
            </a:r>
            <a:r>
              <a:rPr lang="en-US" sz="2400" dirty="0" smtClean="0">
                <a:solidFill>
                  <a:srgbClr val="0000FF"/>
                </a:solidFill>
              </a:rPr>
              <a:t>Standard Form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Karmarkar’s</a:t>
            </a:r>
            <a:r>
              <a:rPr lang="en-US" sz="2400" dirty="0" smtClean="0"/>
              <a:t> Projective Algorithm (2 of 4)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76858" y="3763912"/>
            <a:ext cx="603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Add a slack variable to convert to standard form 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2051" y="1449223"/>
                <a:ext cx="1460785" cy="1016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1" y="1449223"/>
                <a:ext cx="1460785" cy="10163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937857" y="1449223"/>
                <a:ext cx="3847912" cy="18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≤100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7" y="1449223"/>
                <a:ext cx="3847912" cy="1885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2051" y="4317532"/>
                <a:ext cx="2184316" cy="1053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1" y="4317532"/>
                <a:ext cx="2184316" cy="10533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37857" y="4317532"/>
                <a:ext cx="4295086" cy="18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57" y="4317532"/>
                <a:ext cx="4295086" cy="18853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Transforming an LP in </a:t>
            </a:r>
            <a:r>
              <a:rPr lang="en-US" sz="2400" dirty="0" smtClean="0">
                <a:solidFill>
                  <a:srgbClr val="0000FF"/>
                </a:solidFill>
              </a:rPr>
              <a:t>Standard Form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Karmarkar’s</a:t>
            </a:r>
            <a:r>
              <a:rPr lang="en-US" sz="2400" dirty="0" smtClean="0"/>
              <a:t> Projective Algorithm (3 of 4)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8133" y="3653172"/>
            <a:ext cx="897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 algn="ctr">
              <a:spcBef>
                <a:spcPts val="0"/>
              </a:spcBef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Add a slack variable (having a value of 1) to modify the original constraint set</a:t>
            </a:r>
            <a:endParaRPr 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3426" y="1393203"/>
                <a:ext cx="2184316" cy="10533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6" y="1393203"/>
                <a:ext cx="2184316" cy="105330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34525" y="1393203"/>
                <a:ext cx="4295086" cy="18853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=100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5" y="1393203"/>
                <a:ext cx="4295086" cy="18853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73426" y="4236548"/>
                <a:ext cx="3132716" cy="13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6" y="4236548"/>
                <a:ext cx="3132716" cy="13491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734525" y="4236548"/>
                <a:ext cx="5510943" cy="2156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5" y="4236548"/>
                <a:ext cx="5510943" cy="21561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Transforming an LP in </a:t>
            </a:r>
            <a:r>
              <a:rPr lang="en-US" sz="2400" dirty="0" smtClean="0">
                <a:solidFill>
                  <a:srgbClr val="0000FF"/>
                </a:solidFill>
              </a:rPr>
              <a:t>Standard Form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Karmarkar’s</a:t>
            </a:r>
            <a:r>
              <a:rPr lang="en-US" sz="2400" dirty="0" smtClean="0"/>
              <a:t> Projective Algorithm (4 of 4)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406958" y="3460226"/>
                <a:ext cx="3478024" cy="834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 algn="ctr">
                  <a:spcBef>
                    <a:spcPts val="0"/>
                  </a:spcBef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Transform the decision variables</a:t>
                </a:r>
              </a:p>
              <a:p>
                <a:pPr marL="231775" indent="-231775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58" y="3460226"/>
                <a:ext cx="3478024" cy="834780"/>
              </a:xfrm>
              <a:prstGeom prst="rect">
                <a:avLst/>
              </a:prstGeom>
              <a:blipFill rotWithShape="0">
                <a:blip r:embed="rId2"/>
                <a:stretch>
                  <a:fillRect l="-1579" t="-4380" r="-1404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7101" y="3635753"/>
                <a:ext cx="2853304" cy="540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400" dirty="0" smtClean="0">
                    <a:solidFill>
                      <a:srgbClr val="FF0000"/>
                    </a:solidFill>
                  </a:rPr>
                  <a:t>(Why did I use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i="1" baseline="-2500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 in this example when the textbook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rgbClr val="FF0000"/>
                    </a:solidFill>
                  </a:rPr>
                  <a:t>?)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1" y="3635753"/>
                <a:ext cx="2853304" cy="540533"/>
              </a:xfrm>
              <a:prstGeom prst="rect">
                <a:avLst/>
              </a:prstGeom>
              <a:blipFill rotWithShape="0">
                <a:blip r:embed="rId3"/>
                <a:stretch>
                  <a:fillRect l="-641" t="-112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3426" y="1095599"/>
                <a:ext cx="3132716" cy="1349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6" y="1095599"/>
                <a:ext cx="3132716" cy="13491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734525" y="1095599"/>
                <a:ext cx="5510943" cy="2156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=10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5" y="1095599"/>
                <a:ext cx="5510943" cy="21561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73426" y="4444454"/>
                <a:ext cx="2824428" cy="134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𝒄𝒓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6" y="4444454"/>
                <a:ext cx="2824428" cy="13458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734525" y="4444454"/>
                <a:ext cx="5510943" cy="2156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5" y="4444454"/>
                <a:ext cx="5510943" cy="21561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480332" y="4877992"/>
            <a:ext cx="1015343" cy="256032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153400" y="5620512"/>
            <a:ext cx="419100" cy="256032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34206" y="4611511"/>
            <a:ext cx="899519" cy="26648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399111" y="4502657"/>
            <a:ext cx="495300" cy="109804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365708" y="4365007"/>
            <a:ext cx="615617" cy="255378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69085" y="4358039"/>
            <a:ext cx="369570" cy="205359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Satisfying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Assumption #1</a:t>
                </a:r>
                <a:r>
                  <a:rPr lang="en-US" sz="2800" dirty="0" smtClean="0"/>
                  <a:t>: </a:t>
                </a:r>
                <a:r>
                  <a:rPr lang="en-US" sz="2800" i="1" dirty="0" smtClean="0">
                    <a:latin typeface="Cambria Math" panose="02040503050406030204" pitchFamily="18" charset="0"/>
                    <a:sym typeface="Wingdings" pitchFamily="2" charset="2"/>
                  </a:rPr>
                  <a:t/>
                </a:r>
                <a:br>
                  <a:rPr lang="en-US" sz="2800" i="1" dirty="0" smtClean="0">
                    <a:latin typeface="Cambria Math" panose="02040503050406030204" pitchFamily="18" charset="0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=(1/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,…1/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  <m:r>
                      <a:rPr lang="en-US" sz="2800" i="1" baseline="300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800" dirty="0" smtClean="0">
                    <a:sym typeface="Wingdings" pitchFamily="2" charset="2"/>
                  </a:rPr>
                  <a:t>is a feasible point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5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6194" y="3262360"/>
                <a:ext cx="7617206" cy="783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 algn="ctr">
                  <a:spcBef>
                    <a:spcPts val="0"/>
                  </a:spcBef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Add an artificial variable such that the following point is feasible</a:t>
                </a:r>
              </a:p>
              <a:p>
                <a:pPr marL="231775" indent="-231775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 smtClean="0">
                    <a:solidFill>
                      <a:srgbClr val="0000FF"/>
                    </a:solidFill>
                  </a:rPr>
                  <a:t> </a:t>
                </a:r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4" y="3262360"/>
                <a:ext cx="7617206" cy="783420"/>
              </a:xfrm>
              <a:prstGeom prst="rect">
                <a:avLst/>
              </a:prstGeom>
              <a:blipFill rotWithShape="0">
                <a:blip r:embed="rId4"/>
                <a:stretch>
                  <a:fillRect t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91135" y="6488668"/>
                <a:ext cx="3709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 algn="ctr">
                  <a:spcBef>
                    <a:spcPts val="0"/>
                  </a:spcBef>
                  <a:buNone/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How did we get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 smtClean="0">
                    <a:solidFill>
                      <a:srgbClr val="0000FF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135" y="6488668"/>
                <a:ext cx="3709670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73426" y="1113639"/>
                <a:ext cx="2816027" cy="1345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𝒄𝒓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26" y="1113639"/>
                <a:ext cx="2816027" cy="13458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34525" y="1113639"/>
                <a:ext cx="5510943" cy="2156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525" y="1113639"/>
                <a:ext cx="5510943" cy="215610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0" y="4327073"/>
                <a:ext cx="4298574" cy="1384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+1−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27073"/>
                <a:ext cx="4298574" cy="138403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35552" y="4279760"/>
                <a:ext cx="5209916" cy="2156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93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52" y="4279760"/>
                <a:ext cx="5209916" cy="215610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050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95400" y="1356312"/>
            <a:ext cx="5825229" cy="3644313"/>
            <a:chOff x="1295400" y="1775412"/>
            <a:chExt cx="5825229" cy="3644313"/>
          </a:xfrm>
        </p:grpSpPr>
        <p:sp>
          <p:nvSpPr>
            <p:cNvPr id="18" name="Rectangle 17"/>
            <p:cNvSpPr/>
            <p:nvPr/>
          </p:nvSpPr>
          <p:spPr bwMode="auto">
            <a:xfrm>
              <a:off x="6036478" y="4514848"/>
              <a:ext cx="488148" cy="561975"/>
            </a:xfrm>
            <a:prstGeom prst="rect">
              <a:avLst/>
            </a:prstGeom>
            <a:solidFill>
              <a:srgbClr val="FF99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568179" y="5133975"/>
              <a:ext cx="552450" cy="28575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5876476" y="5153025"/>
              <a:ext cx="541621" cy="2667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6390005" y="4238624"/>
              <a:ext cx="590550" cy="25692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62275" y="2105025"/>
              <a:ext cx="406066" cy="31432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6601516" y="4519486"/>
              <a:ext cx="485776" cy="561975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704975" y="1775412"/>
              <a:ext cx="1085850" cy="329613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29873" y="5143500"/>
              <a:ext cx="996521" cy="2667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5534025" y="4519487"/>
              <a:ext cx="466725" cy="56197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295400" y="2105026"/>
              <a:ext cx="1419225" cy="31432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879602" y="4519487"/>
              <a:ext cx="473448" cy="56197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4983705" y="4238624"/>
              <a:ext cx="1270634" cy="26670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see any patterns in the transformation?</a:t>
            </a:r>
            <a:endParaRPr lang="en-US" dirty="0"/>
          </a:p>
        </p:txBody>
      </p:sp>
      <p:sp>
        <p:nvSpPr>
          <p:cNvPr id="5" name="Bent Arrow 4"/>
          <p:cNvSpPr/>
          <p:nvPr/>
        </p:nvSpPr>
        <p:spPr bwMode="auto">
          <a:xfrm rot="10800000" flipH="1">
            <a:off x="1552575" y="2659477"/>
            <a:ext cx="1815766" cy="2050181"/>
          </a:xfrm>
          <a:prstGeom prst="bentArrow">
            <a:avLst>
              <a:gd name="adj1" fmla="val 14305"/>
              <a:gd name="adj2" fmla="val 18850"/>
              <a:gd name="adj3" fmla="val 26070"/>
              <a:gd name="adj4" fmla="val 41076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3890" y="6069568"/>
                <a:ext cx="8670109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0"/>
                  </a:spcBef>
                </a:pPr>
                <a:r>
                  <a:rPr lang="en-US" sz="1800" dirty="0" smtClean="0">
                    <a:solidFill>
                      <a:srgbClr val="0000FF"/>
                    </a:solidFill>
                  </a:rPr>
                  <a:t>Change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err="1" smtClean="0">
                    <a:solidFill>
                      <a:srgbClr val="0000FF"/>
                    </a:solidFill>
                  </a:rPr>
                  <a:t>’s</a:t>
                </a:r>
                <a:r>
                  <a:rPr lang="en-US" sz="1800" dirty="0" smtClean="0">
                    <a:solidFill>
                      <a:srgbClr val="0000FF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0000FF"/>
                    </a:solidFill>
                  </a:rPr>
                  <a:t>’s (for notational consistency), and now you can start </a:t>
                </a:r>
                <a:r>
                  <a:rPr lang="en-US" sz="1800" dirty="0" err="1" smtClean="0">
                    <a:solidFill>
                      <a:srgbClr val="0000FF"/>
                    </a:solidFill>
                  </a:rPr>
                  <a:t>Karmarkar’s</a:t>
                </a:r>
                <a:r>
                  <a:rPr lang="en-US" sz="1800" dirty="0" smtClean="0">
                    <a:solidFill>
                      <a:srgbClr val="0000FF"/>
                    </a:solidFill>
                  </a:rPr>
                  <a:t> algorithm.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0" y="6069568"/>
                <a:ext cx="8670109" cy="668645"/>
              </a:xfrm>
              <a:prstGeom prst="rect">
                <a:avLst/>
              </a:prstGeom>
              <a:blipFill rotWithShape="0">
                <a:blip r:embed="rId2"/>
                <a:stretch>
                  <a:fillRect l="-492" t="-5505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73890" y="1318333"/>
                <a:ext cx="2958117" cy="1002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90" y="1318333"/>
                <a:ext cx="2958117" cy="10020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256054" y="3522522"/>
                <a:ext cx="5209916" cy="2422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−30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93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54" y="3522522"/>
                <a:ext cx="5209916" cy="2422971"/>
              </a:xfrm>
              <a:prstGeom prst="rect">
                <a:avLst/>
              </a:prstGeom>
              <a:blipFill rotWithShape="0">
                <a:blip r:embed="rId4"/>
                <a:stretch>
                  <a:fillRect r="-8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09451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Karmarkar’s</a:t>
            </a:r>
            <a:r>
              <a:rPr lang="en-US" dirty="0" smtClean="0"/>
              <a:t> Projective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Advantages?</a:t>
            </a:r>
          </a:p>
          <a:p>
            <a:r>
              <a:rPr lang="en-US" dirty="0" smtClean="0"/>
              <a:t>Disadvantages?</a:t>
            </a:r>
          </a:p>
          <a:p>
            <a:r>
              <a:rPr lang="en-US" dirty="0" smtClean="0"/>
              <a:t>Quirks?</a:t>
            </a:r>
          </a:p>
          <a:p>
            <a:r>
              <a:rPr lang="en-US" dirty="0" smtClean="0"/>
              <a:t>Why are Assumption #2 and Assumption #1 (and the standard form) necessary for this algorithm to work?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8.6</a:t>
            </a:r>
          </a:p>
          <a:p>
            <a:endParaRPr lang="en-US" dirty="0" smtClean="0"/>
          </a:p>
          <a:p>
            <a:r>
              <a:rPr lang="en-US" dirty="0" smtClean="0"/>
              <a:t>Homework #13: Problem 8.1</a:t>
            </a:r>
          </a:p>
          <a:p>
            <a:pPr lvl="1"/>
            <a:r>
              <a:rPr lang="en-US" dirty="0"/>
              <a:t>Show convergence (in the original x-space) via a plot for full credit</a:t>
            </a:r>
          </a:p>
          <a:p>
            <a:pPr lvl="1"/>
            <a:r>
              <a:rPr lang="en-US" dirty="0"/>
              <a:t>Experiment with algorithmic settings (i.e., one factor at-a-time sensitivity analysis) for 11/10 points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6571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ationalInsignia1916RedStar1stAeroSq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5762" y="1800293"/>
            <a:ext cx="724428" cy="729832"/>
          </a:xfrm>
          <a:prstGeom prst="rect">
            <a:avLst/>
          </a:prstGeom>
        </p:spPr>
      </p:pic>
      <p:pic>
        <p:nvPicPr>
          <p:cNvPr id="4" name="Picture 3" descr="NationalInsignia1918USArmyAirCorpsRound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5843" y="1751700"/>
            <a:ext cx="773082" cy="773082"/>
          </a:xfrm>
          <a:prstGeom prst="rect">
            <a:avLst/>
          </a:prstGeom>
        </p:spPr>
      </p:pic>
      <p:pic>
        <p:nvPicPr>
          <p:cNvPr id="5" name="Picture 4" descr="NationalInsignia1918USMCRounde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23243" y="1818514"/>
            <a:ext cx="713614" cy="713614"/>
          </a:xfrm>
          <a:prstGeom prst="rect">
            <a:avLst/>
          </a:prstGeom>
        </p:spPr>
      </p:pic>
      <p:pic>
        <p:nvPicPr>
          <p:cNvPr id="6" name="Picture 5" descr="NationalInsignia1919-1941USAAC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19839" y="1757774"/>
            <a:ext cx="762272" cy="767676"/>
          </a:xfrm>
          <a:prstGeom prst="rect">
            <a:avLst/>
          </a:prstGeom>
        </p:spPr>
      </p:pic>
      <p:pic>
        <p:nvPicPr>
          <p:cNvPr id="7" name="Picture 6" descr="NationalInsignia1942-1943USAAF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91223" y="1727403"/>
            <a:ext cx="773082" cy="794708"/>
          </a:xfrm>
          <a:prstGeom prst="rect">
            <a:avLst/>
          </a:prstGeom>
        </p:spPr>
      </p:pic>
      <p:pic>
        <p:nvPicPr>
          <p:cNvPr id="8" name="Picture 7" descr="NationalInsignia1942NAfricaOperationTorchRAFRoundel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091" y="3754243"/>
            <a:ext cx="702802" cy="713614"/>
          </a:xfrm>
          <a:prstGeom prst="rect">
            <a:avLst/>
          </a:prstGeom>
        </p:spPr>
      </p:pic>
      <p:pic>
        <p:nvPicPr>
          <p:cNvPr id="9" name="Picture 8" descr="NationalInsignia1942NAfricaOperationTorchRoundel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3172" y="3759587"/>
            <a:ext cx="751458" cy="756862"/>
          </a:xfrm>
          <a:prstGeom prst="rect">
            <a:avLst/>
          </a:prstGeom>
        </p:spPr>
      </p:pic>
      <p:pic>
        <p:nvPicPr>
          <p:cNvPr id="10" name="Picture 9" descr="NationalInsignia1943JuneUSAAF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976137" y="3764261"/>
            <a:ext cx="1356948" cy="794706"/>
          </a:xfrm>
          <a:prstGeom prst="rect">
            <a:avLst/>
          </a:prstGeom>
        </p:spPr>
      </p:pic>
      <p:pic>
        <p:nvPicPr>
          <p:cNvPr id="11" name="Picture 10" descr="NationalInsignia1943SeptUSAAF-1947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68726" y="3763593"/>
            <a:ext cx="1373168" cy="789300"/>
          </a:xfrm>
          <a:prstGeom prst="rect">
            <a:avLst/>
          </a:prstGeom>
        </p:spPr>
      </p:pic>
      <p:pic>
        <p:nvPicPr>
          <p:cNvPr id="12" name="Picture 11" descr="NationalInsignia1947USAAF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75963" y="3761061"/>
            <a:ext cx="1321724" cy="768812"/>
          </a:xfrm>
          <a:prstGeom prst="rect">
            <a:avLst/>
          </a:prstGeom>
        </p:spPr>
      </p:pic>
      <p:pic>
        <p:nvPicPr>
          <p:cNvPr id="13" name="Picture 12" descr="NationalInsignia1947USAAFLowVisability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99933" y="5531998"/>
            <a:ext cx="1442924" cy="800970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these called?</a:t>
            </a:r>
            <a:br>
              <a:rPr lang="en-US" dirty="0" smtClean="0"/>
            </a:br>
            <a:r>
              <a:rPr lang="en-US" dirty="0" smtClean="0"/>
              <a:t>Which is not a US one?</a:t>
            </a:r>
            <a:endParaRPr lang="en-US" dirty="0"/>
          </a:p>
        </p:txBody>
      </p:sp>
      <p:pic>
        <p:nvPicPr>
          <p:cNvPr id="40963" name="Picture 3" descr="C:\Users\bLunday\Desktop\Brian's Squadron Patches of WWII helps you 'Keep Em Flying'_ Today's date is Wednesday, February 25, 2015_files\NationalInsignia1916RedStar1stAeroSquadron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6323" y="2636294"/>
            <a:ext cx="3273525" cy="1035142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 bwMode="auto">
          <a:xfrm>
            <a:off x="221381" y="2550695"/>
            <a:ext cx="3445844" cy="11646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182.photobucket.com/albums/x167/yoshef/5a606d0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773" y="1733888"/>
            <a:ext cx="8580453" cy="4433238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country flew this aircraft?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252014"/>
            <a:ext cx="7771963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16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Interior Point </a:t>
            </a:r>
            <a:r>
              <a:rPr lang="en-US"/>
              <a:t>Methods </a:t>
            </a:r>
            <a:r>
              <a:rPr lang="en-US" smtClean="0"/>
              <a:t>1B:  </a:t>
            </a:r>
            <a:r>
              <a:rPr lang="en-US" dirty="0" err="1"/>
              <a:t>Karmarkar’s</a:t>
            </a:r>
            <a:r>
              <a:rPr lang="en-US" dirty="0"/>
              <a:t> Projective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pic>
        <p:nvPicPr>
          <p:cNvPr id="10" name="Picture 2" descr="http://www.iitk.ac.in/kangal/seal10/images_template1/narendra1.jpg"/>
          <p:cNvPicPr>
            <a:picLocks noChangeAspect="1" noChangeArrowheads="1"/>
          </p:cNvPicPr>
          <p:nvPr/>
        </p:nvPicPr>
        <p:blipFill>
          <a:blip r:embed="rId2" cstate="print"/>
          <a:srcRect l="4980" t="5394" r="3890" b="2905"/>
          <a:stretch>
            <a:fillRect/>
          </a:stretch>
        </p:blipFill>
        <p:spPr bwMode="auto">
          <a:xfrm>
            <a:off x="3793682" y="2772879"/>
            <a:ext cx="1556635" cy="209766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3793682" y="4870539"/>
            <a:ext cx="150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1957 –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6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Problem &amp;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dirty="0" smtClean="0"/>
                  <a:t>Problem P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Assumptions</a:t>
                </a:r>
              </a:p>
              <a:p>
                <a:pPr marL="913639" lvl="1" indent="-51435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The following point is feasible: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913639" lvl="1" indent="-514350">
                  <a:spcBef>
                    <a:spcPts val="0"/>
                  </a:spcBef>
                  <a:buAutoNum type="arabicPeriod"/>
                </a:pPr>
                <a:r>
                  <a:rPr lang="en-US" dirty="0" smtClean="0"/>
                  <a:t>The optimal objective function value of Problem P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231775" indent="-231775">
                  <a:spcBef>
                    <a:spcPts val="0"/>
                  </a:spcBef>
                </a:pPr>
                <a:endParaRPr lang="en-US" dirty="0" smtClean="0"/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dirty="0" smtClean="0">
                    <a:solidFill>
                      <a:srgbClr val="0000FF"/>
                    </a:solidFill>
                  </a:rPr>
                  <a:t>Time to revisit these assumptions!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  <a:blipFill rotWithShape="0">
                <a:blip r:embed="rId2"/>
                <a:stretch>
                  <a:fillRect l="-1186" t="-1333" b="-2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740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65973" y="1894460"/>
                <a:ext cx="1809470" cy="12145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3" y="1894460"/>
                <a:ext cx="1809470" cy="12145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Problem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" y="4192651"/>
            <a:ext cx="7343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indent="-628650">
              <a:spcBef>
                <a:spcPts val="0"/>
              </a:spcBef>
              <a:buNone/>
            </a:pPr>
            <a:r>
              <a:rPr lang="en-US" sz="2000" u="sng" dirty="0" smtClean="0">
                <a:solidFill>
                  <a:srgbClr val="0000FF"/>
                </a:solidFill>
              </a:rPr>
              <a:t>Order of transformations  </a:t>
            </a:r>
          </a:p>
          <a:p>
            <a:pPr marL="573088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Satisfy Assumption #2</a:t>
            </a:r>
          </a:p>
          <a:p>
            <a:pPr marL="573088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Put it into Standard Form (for this algorithm)</a:t>
            </a:r>
          </a:p>
          <a:p>
            <a:pPr marL="573088" indent="-342900"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rgbClr val="0000FF"/>
                </a:solidFill>
              </a:rPr>
              <a:t>Satisfy Assumption #1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17393" y="1894460"/>
                <a:ext cx="2958117" cy="1002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393" y="1894460"/>
                <a:ext cx="2958117" cy="10020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723900" y="-114753"/>
                <a:ext cx="6844142" cy="1143239"/>
              </a:xfrm>
            </p:spPr>
            <p:txBody>
              <a:bodyPr/>
              <a:lstStyle/>
              <a:p>
                <a:r>
                  <a:rPr lang="en-US" sz="2400" dirty="0" smtClean="0"/>
                  <a:t>Satisfying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Assumption #2</a:t>
                </a:r>
                <a:r>
                  <a:rPr lang="en-US" sz="2400" dirty="0" smtClean="0"/>
                  <a:t>: the optimal objective function value of Problem P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aseline="30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3900" y="-114753"/>
                <a:ext cx="6844142" cy="114323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 bwMode="auto">
          <a:xfrm>
            <a:off x="4669536" y="1219200"/>
            <a:ext cx="0" cy="5364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7671" y="1475964"/>
                <a:ext cx="145315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1" y="1475964"/>
                <a:ext cx="1453155" cy="7496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652007" y="2339748"/>
            <a:ext cx="2017776" cy="922100"/>
            <a:chOff x="652007" y="2339748"/>
            <a:chExt cx="2017776" cy="922100"/>
          </a:xfrm>
        </p:grpSpPr>
        <p:sp>
          <p:nvSpPr>
            <p:cNvPr id="18" name="TextBox 17"/>
            <p:cNvSpPr txBox="1"/>
            <p:nvPr/>
          </p:nvSpPr>
          <p:spPr>
            <a:xfrm>
              <a:off x="652007" y="2339748"/>
              <a:ext cx="2017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Recall the dual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3900" y="2744334"/>
                  <a:ext cx="1518364" cy="5175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𝒘𝒃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" y="2744334"/>
                  <a:ext cx="1518364" cy="51751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652006" y="3546751"/>
            <a:ext cx="3919993" cy="753527"/>
            <a:chOff x="652006" y="3546751"/>
            <a:chExt cx="3919993" cy="753527"/>
          </a:xfrm>
        </p:grpSpPr>
        <p:sp>
          <p:nvSpPr>
            <p:cNvPr id="19" name="TextBox 18"/>
            <p:cNvSpPr txBox="1"/>
            <p:nvPr/>
          </p:nvSpPr>
          <p:spPr>
            <a:xfrm>
              <a:off x="652006" y="3546751"/>
              <a:ext cx="3919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u="sng" dirty="0" smtClean="0">
                  <a:solidFill>
                    <a:srgbClr val="0000FF"/>
                  </a:solidFill>
                </a:rPr>
                <a:t>If</a:t>
              </a:r>
              <a:r>
                <a:rPr lang="en-US" sz="1600" dirty="0" smtClean="0">
                  <a:solidFill>
                    <a:srgbClr val="0000FF"/>
                  </a:solidFill>
                </a:rPr>
                <a:t> a finite optimum exits, by strong duality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723900" y="3961724"/>
                  <a:ext cx="1020023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𝒘𝒃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" y="3961724"/>
                  <a:ext cx="1020023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52007" y="4603480"/>
            <a:ext cx="3798910" cy="1598362"/>
            <a:chOff x="652007" y="4603480"/>
            <a:chExt cx="3798910" cy="1598362"/>
          </a:xfrm>
        </p:grpSpPr>
        <p:sp>
          <p:nvSpPr>
            <p:cNvPr id="22" name="TextBox 21"/>
            <p:cNvSpPr txBox="1"/>
            <p:nvPr/>
          </p:nvSpPr>
          <p:spPr>
            <a:xfrm>
              <a:off x="652007" y="4603480"/>
              <a:ext cx="3798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The problem can be rewritten as follows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723900" y="4971056"/>
                  <a:ext cx="2151294" cy="12307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𝒄𝒙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/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" y="4971056"/>
                  <a:ext cx="2151294" cy="123078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888156" y="1634465"/>
            <a:ext cx="4210651" cy="1869235"/>
            <a:chOff x="4888156" y="1634465"/>
            <a:chExt cx="4210651" cy="1869235"/>
          </a:xfrm>
        </p:grpSpPr>
        <p:sp>
          <p:nvSpPr>
            <p:cNvPr id="23" name="TextBox 22"/>
            <p:cNvSpPr txBox="1"/>
            <p:nvPr/>
          </p:nvSpPr>
          <p:spPr>
            <a:xfrm>
              <a:off x="4961213" y="1634465"/>
              <a:ext cx="41375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The problem can be put into standard form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888156" y="2179235"/>
                  <a:ext cx="3476657" cy="13244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/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sz="1600" b="1" dirty="0"/>
                                <m:t> 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156" y="2179235"/>
                  <a:ext cx="3476657" cy="13244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4961213" y="3945172"/>
            <a:ext cx="3565630" cy="1161230"/>
            <a:chOff x="4961213" y="3945172"/>
            <a:chExt cx="3565630" cy="1161230"/>
          </a:xfrm>
        </p:grpSpPr>
        <p:sp>
          <p:nvSpPr>
            <p:cNvPr id="25" name="TextBox 24"/>
            <p:cNvSpPr txBox="1"/>
            <p:nvPr/>
          </p:nvSpPr>
          <p:spPr>
            <a:xfrm>
              <a:off x="4961213" y="3945172"/>
              <a:ext cx="3565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Which can be transformed into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5384" y="4353439"/>
                  <a:ext cx="1637435" cy="7529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/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384" y="4353439"/>
                  <a:ext cx="1637435" cy="7529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14753"/>
            <a:ext cx="6615542" cy="1143239"/>
          </a:xfrm>
        </p:spPr>
        <p:txBody>
          <a:bodyPr/>
          <a:lstStyle/>
          <a:p>
            <a:r>
              <a:rPr lang="en-US" sz="2400" dirty="0" smtClean="0">
                <a:solidFill>
                  <a:srgbClr val="000066"/>
                </a:solidFill>
              </a:rPr>
              <a:t>Satisfying </a:t>
            </a:r>
            <a:r>
              <a:rPr lang="en-US" sz="2400" dirty="0" smtClean="0">
                <a:solidFill>
                  <a:srgbClr val="FF0000"/>
                </a:solidFill>
              </a:rPr>
              <a:t>Assumption #2</a:t>
            </a:r>
            <a:r>
              <a:rPr lang="en-US" sz="2400" dirty="0" smtClean="0">
                <a:solidFill>
                  <a:srgbClr val="000066"/>
                </a:solidFill>
              </a:rPr>
              <a:t>: the optimal objective function value of Problem P is 0</a:t>
            </a:r>
            <a:endParaRPr lang="en-US" sz="3600" baseline="30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928607" y="1250680"/>
            <a:ext cx="4326393" cy="2047190"/>
            <a:chOff x="3928607" y="1250680"/>
            <a:chExt cx="4326393" cy="2047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4067654" y="1643314"/>
                  <a:ext cx="3569374" cy="16545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=30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654" y="1643314"/>
                  <a:ext cx="3569374" cy="16545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/>
            <p:cNvSpPr txBox="1"/>
            <p:nvPr/>
          </p:nvSpPr>
          <p:spPr>
            <a:xfrm>
              <a:off x="3928607" y="1250680"/>
              <a:ext cx="4326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The problem can then be rewritten as follows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27" name="Straight Connector 26"/>
          <p:cNvCxnSpPr/>
          <p:nvPr/>
        </p:nvCxnSpPr>
        <p:spPr bwMode="auto">
          <a:xfrm>
            <a:off x="3564636" y="1219200"/>
            <a:ext cx="0" cy="5364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220120" y="4170866"/>
            <a:ext cx="3004862" cy="2248472"/>
            <a:chOff x="220120" y="4170866"/>
            <a:chExt cx="3004862" cy="22484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20120" y="4583323"/>
                  <a:ext cx="2767745" cy="1836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=30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  <m:mr>
                            <m:e/>
                            <m:e/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20" y="4583323"/>
                  <a:ext cx="2767745" cy="183601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271008" y="4170866"/>
              <a:ext cx="2953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Rewrite the problem as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36037" y="1608673"/>
                <a:ext cx="2400657" cy="820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37" y="1608673"/>
                <a:ext cx="2400657" cy="8202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5900" y="2572854"/>
            <a:ext cx="2017776" cy="1216991"/>
            <a:chOff x="215900" y="2572854"/>
            <a:chExt cx="2017776" cy="1216991"/>
          </a:xfrm>
        </p:grpSpPr>
        <p:sp>
          <p:nvSpPr>
            <p:cNvPr id="18" name="TextBox 17"/>
            <p:cNvSpPr txBox="1"/>
            <p:nvPr/>
          </p:nvSpPr>
          <p:spPr>
            <a:xfrm>
              <a:off x="215900" y="2572854"/>
              <a:ext cx="20177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Formulate the dual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36037" y="2969556"/>
                  <a:ext cx="1693284" cy="8202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≤3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37" y="2969556"/>
                  <a:ext cx="1693284" cy="8202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3837009" y="3497458"/>
            <a:ext cx="4137594" cy="2356720"/>
            <a:chOff x="3837009" y="3497458"/>
            <a:chExt cx="4137594" cy="2356720"/>
          </a:xfrm>
        </p:grpSpPr>
        <p:sp>
          <p:nvSpPr>
            <p:cNvPr id="29" name="TextBox 28"/>
            <p:cNvSpPr txBox="1"/>
            <p:nvPr/>
          </p:nvSpPr>
          <p:spPr>
            <a:xfrm>
              <a:off x="3837009" y="3497458"/>
              <a:ext cx="4137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And then put into standard form by adding slack variables, where needed…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141408" y="4199622"/>
                  <a:ext cx="3569374" cy="16545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+10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=30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=3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408" y="4199622"/>
                  <a:ext cx="3569374" cy="16545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Let’s redefine some terms to make the next part easier to follow</a:t>
            </a:r>
            <a:endParaRPr lang="en-US" sz="2800" dirty="0"/>
          </a:p>
        </p:txBody>
      </p:sp>
      <p:sp>
        <p:nvSpPr>
          <p:cNvPr id="6" name="Bent Arrow 5"/>
          <p:cNvSpPr/>
          <p:nvPr/>
        </p:nvSpPr>
        <p:spPr bwMode="auto">
          <a:xfrm rot="10800000" flipH="1">
            <a:off x="2435192" y="3850103"/>
            <a:ext cx="1799924" cy="2050181"/>
          </a:xfrm>
          <a:prstGeom prst="bentArrow">
            <a:avLst>
              <a:gd name="adj1" fmla="val 14305"/>
              <a:gd name="adj2" fmla="val 18850"/>
              <a:gd name="adj3" fmla="val 26070"/>
              <a:gd name="adj4" fmla="val 41076"/>
            </a:avLst>
          </a:prstGeom>
          <a:solidFill>
            <a:srgbClr val="0000FF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508" y="1384200"/>
                <a:ext cx="3992952" cy="1849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08" y="1384200"/>
                <a:ext cx="3992952" cy="184967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0" y="4602340"/>
                <a:ext cx="3819314" cy="1807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+10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=30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02340"/>
                <a:ext cx="3819314" cy="18072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16801</TotalTime>
  <Words>352</Words>
  <Application>Microsoft Office PowerPoint</Application>
  <PresentationFormat>On-screen Show (4:3)</PresentationFormat>
  <Paragraphs>105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Wingdings</vt:lpstr>
      <vt:lpstr>Standard PowerPoint Brief - Template</vt:lpstr>
      <vt:lpstr>Homework #11 Feedback</vt:lpstr>
      <vt:lpstr>What are these called? Which is not a US one?</vt:lpstr>
      <vt:lpstr>What country flew this aircraft?</vt:lpstr>
      <vt:lpstr>OPER 610 Lesson 16 Interior Point Methods 1B:  Karmarkar’s Projective Algorithm</vt:lpstr>
      <vt:lpstr>Basic Problem &amp; Assumptions</vt:lpstr>
      <vt:lpstr>The Original Problem</vt:lpstr>
      <vt:lpstr>Satisfying Assumption #2: the optimal objective function value of Problem P is 0</vt:lpstr>
      <vt:lpstr>Satisfying Assumption #2: the optimal objective function value of Problem P is 0</vt:lpstr>
      <vt:lpstr>Let’s redefine some terms to make the next part easier to follow</vt:lpstr>
      <vt:lpstr>Transforming an LP in Standard Form  for Karmarkar’s Projective Algorithm (1 of 4)</vt:lpstr>
      <vt:lpstr>Transforming an LP in Standard Form  for Karmarkar’s Projective Algorithm (2 of 4)</vt:lpstr>
      <vt:lpstr>Transforming an LP in Standard Form  for Karmarkar’s Projective Algorithm (3 of 4)</vt:lpstr>
      <vt:lpstr>Transforming an LP in Standard Form  for Karmarkar’s Projective Algorithm (4 of 4)</vt:lpstr>
      <vt:lpstr>Satisfying Assumption #1:  x0=(1/n,…1/n)t is a feasible point</vt:lpstr>
      <vt:lpstr>Do you see any patterns in the transformation?</vt:lpstr>
      <vt:lpstr>Karmarkar’s Projective Algorithm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1018</cp:revision>
  <dcterms:created xsi:type="dcterms:W3CDTF">2004-05-05T12:20:29Z</dcterms:created>
  <dcterms:modified xsi:type="dcterms:W3CDTF">2022-10-31T14:34:46Z</dcterms:modified>
</cp:coreProperties>
</file>