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handoutMasterIdLst>
    <p:handoutMasterId r:id="rId20"/>
  </p:handoutMasterIdLst>
  <p:sldIdLst>
    <p:sldId id="442" r:id="rId2"/>
    <p:sldId id="486" r:id="rId3"/>
    <p:sldId id="468" r:id="rId4"/>
    <p:sldId id="469" r:id="rId5"/>
    <p:sldId id="483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4" r:id="rId17"/>
    <p:sldId id="482" r:id="rId1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Of note, not every LL solution need be a response to an UL solution.</a:t>
            </a:r>
          </a:p>
          <a:p>
            <a:pPr marL="227013" marR="0" lvl="0" indent="-227013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We could enumerate feasible LL solutions.</a:t>
            </a:r>
          </a:p>
          <a:p>
            <a:pPr marL="227013" marR="0" lvl="0" indent="-227013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  <a:sym typeface="Wingdings" pitchFamily="2" charset="2"/>
              </a:rPr>
              <a:t>However, we can’t readily identify an UL solution that corresponds to a given LL solution.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3123" y="-114753"/>
            <a:ext cx="670937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63" y="2635965"/>
            <a:ext cx="8540880" cy="1470288"/>
          </a:xfrm>
        </p:spPr>
        <p:txBody>
          <a:bodyPr/>
          <a:lstStyle/>
          <a:p>
            <a:r>
              <a:rPr lang="en-US" dirty="0"/>
              <a:t>OPER 618 </a:t>
            </a:r>
            <a:r>
              <a:rPr lang="en-US"/>
              <a:t>Lesson </a:t>
            </a:r>
            <a:r>
              <a:rPr lang="en-US" smtClean="0"/>
              <a:t>13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BLPP – </a:t>
            </a:r>
            <a:r>
              <a:rPr lang="en-US" smtClean="0"/>
              <a:t>A Metaheuristic </a:t>
            </a:r>
            <a:r>
              <a:rPr lang="en-US" dirty="0"/>
              <a:t>Approach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Robbins, M. J. &amp; Lunday, B.J.  (2016). A </a:t>
            </a:r>
            <a:r>
              <a:rPr lang="en-US" sz="1600" dirty="0" err="1"/>
              <a:t>Bilevel</a:t>
            </a:r>
            <a:r>
              <a:rPr lang="en-US" sz="1600" dirty="0"/>
              <a:t> Formulation of the Pediatric Vaccine Pricing Problem.  </a:t>
            </a:r>
            <a:r>
              <a:rPr lang="en-US" sz="1600" i="1" dirty="0"/>
              <a:t>European Journal of Operational Research</a:t>
            </a:r>
            <a:r>
              <a:rPr lang="en-US" sz="1600" dirty="0"/>
              <a:t>, 248(2), 634-645.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64"/>
          <p:cNvSpPr>
            <a:spLocks noGrp="1"/>
          </p:cNvSpPr>
          <p:nvPr>
            <p:ph idx="1"/>
          </p:nvPr>
        </p:nvSpPr>
        <p:spPr>
          <a:xfrm>
            <a:off x="388892" y="2089003"/>
            <a:ext cx="5635894" cy="378195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u="sng" dirty="0" smtClean="0"/>
              <a:t>Extensive Form Game with </a:t>
            </a:r>
            <a:r>
              <a:rPr lang="en-US" u="sng" dirty="0" smtClean="0">
                <a:solidFill>
                  <a:srgbClr val="0000FF"/>
                </a:solidFill>
              </a:rPr>
              <a:t>Discrete</a:t>
            </a:r>
            <a:r>
              <a:rPr lang="en-US" u="sng" dirty="0" smtClean="0"/>
              <a:t> Sets of Strategies </a:t>
            </a:r>
          </a:p>
          <a:p>
            <a:r>
              <a:rPr lang="en-US" dirty="0" smtClean="0"/>
              <a:t>If the manufacturer had a </a:t>
            </a:r>
            <a:r>
              <a:rPr lang="en-US" dirty="0" err="1" smtClean="0"/>
              <a:t>countably</a:t>
            </a:r>
            <a:r>
              <a:rPr lang="en-US" dirty="0" smtClean="0"/>
              <a:t> finite number of strategies, we could enumerate the game tree.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Extensive Form Game with </a:t>
            </a:r>
            <a:r>
              <a:rPr lang="en-US" u="sng" dirty="0" smtClean="0">
                <a:solidFill>
                  <a:srgbClr val="0000FF"/>
                </a:solidFill>
              </a:rPr>
              <a:t>Continuous</a:t>
            </a:r>
            <a:r>
              <a:rPr lang="en-US" u="sng" dirty="0" smtClean="0"/>
              <a:t> Sets of Strategies </a:t>
            </a:r>
          </a:p>
          <a:p>
            <a:r>
              <a:rPr lang="en-US" dirty="0" smtClean="0"/>
              <a:t>Because the manufacturer has an infinite number of strategies, a different approach is warranted.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Game Tree Representation for </a:t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 err="1" smtClean="0"/>
              <a:t>Bilevel</a:t>
            </a:r>
            <a:r>
              <a:rPr lang="en-US" sz="2800" dirty="0" smtClean="0"/>
              <a:t> Programming Problem</a:t>
            </a:r>
            <a:endParaRPr lang="en-US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298396" y="1619468"/>
            <a:ext cx="3263768" cy="2082655"/>
            <a:chOff x="639763" y="2600325"/>
            <a:chExt cx="6375609" cy="4068362"/>
          </a:xfrm>
        </p:grpSpPr>
        <p:cxnSp>
          <p:nvCxnSpPr>
            <p:cNvPr id="21" name="Straight Connector 20"/>
            <p:cNvCxnSpPr>
              <a:stCxn id="61" idx="0"/>
              <a:endCxn id="26" idx="4"/>
            </p:cNvCxnSpPr>
            <p:nvPr/>
          </p:nvCxnSpPr>
          <p:spPr>
            <a:xfrm>
              <a:off x="4477569" y="2752725"/>
              <a:ext cx="1813693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0"/>
              <a:endCxn id="27" idx="4"/>
            </p:cNvCxnSpPr>
            <p:nvPr/>
          </p:nvCxnSpPr>
          <p:spPr>
            <a:xfrm>
              <a:off x="62912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6" idx="0"/>
              <a:endCxn id="28" idx="4"/>
            </p:cNvCxnSpPr>
            <p:nvPr/>
          </p:nvCxnSpPr>
          <p:spPr>
            <a:xfrm>
              <a:off x="629126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6" idx="0"/>
              <a:endCxn id="29" idx="4"/>
            </p:cNvCxnSpPr>
            <p:nvPr/>
          </p:nvCxnSpPr>
          <p:spPr>
            <a:xfrm flipH="1">
              <a:off x="607529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0"/>
              <a:endCxn id="30" idx="4"/>
            </p:cNvCxnSpPr>
            <p:nvPr/>
          </p:nvCxnSpPr>
          <p:spPr>
            <a:xfrm flipH="1">
              <a:off x="564335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 flipV="1">
              <a:off x="621506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686297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43103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 flipV="1">
              <a:off x="599909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flipV="1">
              <a:off x="556715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61" idx="0"/>
              <a:endCxn id="36" idx="4"/>
            </p:cNvCxnSpPr>
            <p:nvPr/>
          </p:nvCxnSpPr>
          <p:spPr>
            <a:xfrm>
              <a:off x="4477569" y="2752725"/>
              <a:ext cx="10217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6" idx="0"/>
              <a:endCxn id="37" idx="4"/>
            </p:cNvCxnSpPr>
            <p:nvPr/>
          </p:nvCxnSpPr>
          <p:spPr>
            <a:xfrm>
              <a:off x="448778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6" idx="0"/>
              <a:endCxn id="38" idx="4"/>
            </p:cNvCxnSpPr>
            <p:nvPr/>
          </p:nvCxnSpPr>
          <p:spPr>
            <a:xfrm>
              <a:off x="448778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0"/>
              <a:endCxn id="39" idx="4"/>
            </p:cNvCxnSpPr>
            <p:nvPr/>
          </p:nvCxnSpPr>
          <p:spPr>
            <a:xfrm flipH="1">
              <a:off x="427181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6" idx="0"/>
              <a:endCxn id="40" idx="4"/>
            </p:cNvCxnSpPr>
            <p:nvPr/>
          </p:nvCxnSpPr>
          <p:spPr>
            <a:xfrm flipH="1">
              <a:off x="383987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 flipV="1">
              <a:off x="441158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05949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2755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19561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376367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61" idx="0"/>
              <a:endCxn id="46" idx="4"/>
            </p:cNvCxnSpPr>
            <p:nvPr/>
          </p:nvCxnSpPr>
          <p:spPr>
            <a:xfrm flipH="1">
              <a:off x="2679572" y="2752725"/>
              <a:ext cx="1797997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6" idx="0"/>
              <a:endCxn id="47" idx="4"/>
            </p:cNvCxnSpPr>
            <p:nvPr/>
          </p:nvCxnSpPr>
          <p:spPr>
            <a:xfrm>
              <a:off x="267957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6" idx="0"/>
              <a:endCxn id="48" idx="4"/>
            </p:cNvCxnSpPr>
            <p:nvPr/>
          </p:nvCxnSpPr>
          <p:spPr>
            <a:xfrm>
              <a:off x="267957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6" idx="0"/>
              <a:endCxn id="49" idx="4"/>
            </p:cNvCxnSpPr>
            <p:nvPr/>
          </p:nvCxnSpPr>
          <p:spPr>
            <a:xfrm flipH="1">
              <a:off x="246360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0"/>
              <a:endCxn id="50" idx="4"/>
            </p:cNvCxnSpPr>
            <p:nvPr/>
          </p:nvCxnSpPr>
          <p:spPr>
            <a:xfrm flipH="1">
              <a:off x="20316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flipV="1">
              <a:off x="260337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325128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281934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238740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flipV="1">
              <a:off x="195546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4401369" y="2600325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075" name="Object 2"/>
            <p:cNvGraphicFramePr>
              <a:graphicFrameLocks noChangeAspect="1"/>
            </p:cNvGraphicFramePr>
            <p:nvPr/>
          </p:nvGraphicFramePr>
          <p:xfrm>
            <a:off x="2334019" y="3152774"/>
            <a:ext cx="939406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3" imgW="647700" imgH="431800" progId="Equation.DSMT4">
                    <p:embed/>
                  </p:oleObj>
                </mc:Choice>
                <mc:Fallback>
                  <p:oleObj name="Equation" r:id="rId3" imgW="64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019" y="3152774"/>
                          <a:ext cx="939406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"/>
            <p:cNvGraphicFramePr>
              <a:graphicFrameLocks noChangeAspect="1"/>
            </p:cNvGraphicFramePr>
            <p:nvPr/>
          </p:nvGraphicFramePr>
          <p:xfrm>
            <a:off x="639763" y="4953000"/>
            <a:ext cx="1547812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5" imgW="1066800" imgH="431800" progId="Equation.DSMT4">
                    <p:embed/>
                  </p:oleObj>
                </mc:Choice>
                <mc:Fallback>
                  <p:oleObj name="Equation" r:id="rId5" imgW="1066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63" y="4953000"/>
                          <a:ext cx="1547812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563515" y="6229348"/>
            <a:ext cx="878676" cy="439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7" imgW="507780" imgH="253890" progId="Equation.DSMT4">
                    <p:embed/>
                  </p:oleObj>
                </mc:Choice>
                <mc:Fallback>
                  <p:oleObj name="Equation" r:id="rId7" imgW="50778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515" y="6229348"/>
                          <a:ext cx="878676" cy="439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oup 51"/>
          <p:cNvGrpSpPr/>
          <p:nvPr/>
        </p:nvGrpSpPr>
        <p:grpSpPr>
          <a:xfrm>
            <a:off x="5298396" y="4446701"/>
            <a:ext cx="3263768" cy="2047865"/>
            <a:chOff x="639763" y="2600325"/>
            <a:chExt cx="6375609" cy="4000401"/>
          </a:xfrm>
        </p:grpSpPr>
        <p:sp>
          <p:nvSpPr>
            <p:cNvPr id="53" name="Freeform 52"/>
            <p:cNvSpPr/>
            <p:nvPr/>
          </p:nvSpPr>
          <p:spPr bwMode="auto">
            <a:xfrm>
              <a:off x="2686050" y="2752725"/>
              <a:ext cx="3609975" cy="1571625"/>
            </a:xfrm>
            <a:custGeom>
              <a:avLst/>
              <a:gdLst>
                <a:gd name="connsiteX0" fmla="*/ 0 w 3609975"/>
                <a:gd name="connsiteY0" fmla="*/ 1552575 h 1571625"/>
                <a:gd name="connsiteX1" fmla="*/ 1800225 w 3609975"/>
                <a:gd name="connsiteY1" fmla="*/ 0 h 1571625"/>
                <a:gd name="connsiteX2" fmla="*/ 3609975 w 3609975"/>
                <a:gd name="connsiteY2" fmla="*/ 1571625 h 1571625"/>
                <a:gd name="connsiteX3" fmla="*/ 3524250 w 3609975"/>
                <a:gd name="connsiteY3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975" h="1571625">
                  <a:moveTo>
                    <a:pt x="0" y="1552575"/>
                  </a:moveTo>
                  <a:lnTo>
                    <a:pt x="1800225" y="0"/>
                  </a:lnTo>
                  <a:lnTo>
                    <a:pt x="3609975" y="1571625"/>
                  </a:lnTo>
                  <a:lnTo>
                    <a:pt x="3524250" y="15716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4" name="Straight Connector 53"/>
            <p:cNvCxnSpPr>
              <a:stCxn id="87" idx="0"/>
              <a:endCxn id="59" idx="4"/>
            </p:cNvCxnSpPr>
            <p:nvPr/>
          </p:nvCxnSpPr>
          <p:spPr>
            <a:xfrm>
              <a:off x="4477569" y="2752725"/>
              <a:ext cx="1813693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9" idx="0"/>
              <a:endCxn id="60" idx="4"/>
            </p:cNvCxnSpPr>
            <p:nvPr/>
          </p:nvCxnSpPr>
          <p:spPr>
            <a:xfrm>
              <a:off x="62912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9" idx="0"/>
              <a:endCxn id="62" idx="4"/>
            </p:cNvCxnSpPr>
            <p:nvPr/>
          </p:nvCxnSpPr>
          <p:spPr>
            <a:xfrm>
              <a:off x="629126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9" idx="0"/>
              <a:endCxn id="66" idx="4"/>
            </p:cNvCxnSpPr>
            <p:nvPr/>
          </p:nvCxnSpPr>
          <p:spPr>
            <a:xfrm flipH="1">
              <a:off x="607529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9" idx="0"/>
              <a:endCxn id="67" idx="4"/>
            </p:cNvCxnSpPr>
            <p:nvPr/>
          </p:nvCxnSpPr>
          <p:spPr>
            <a:xfrm flipH="1">
              <a:off x="564335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 flipV="1">
              <a:off x="621506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 flipV="1">
              <a:off x="686297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 flipV="1">
              <a:off x="643103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 flipV="1">
              <a:off x="599909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56715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Connector 67"/>
            <p:cNvCxnSpPr>
              <a:stCxn id="72" idx="0"/>
              <a:endCxn id="73" idx="4"/>
            </p:cNvCxnSpPr>
            <p:nvPr/>
          </p:nvCxnSpPr>
          <p:spPr>
            <a:xfrm>
              <a:off x="448778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72" idx="0"/>
              <a:endCxn id="74" idx="4"/>
            </p:cNvCxnSpPr>
            <p:nvPr/>
          </p:nvCxnSpPr>
          <p:spPr>
            <a:xfrm>
              <a:off x="448778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72" idx="0"/>
              <a:endCxn id="75" idx="4"/>
            </p:cNvCxnSpPr>
            <p:nvPr/>
          </p:nvCxnSpPr>
          <p:spPr>
            <a:xfrm flipH="1">
              <a:off x="427181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72" idx="0"/>
              <a:endCxn id="76" idx="4"/>
            </p:cNvCxnSpPr>
            <p:nvPr/>
          </p:nvCxnSpPr>
          <p:spPr>
            <a:xfrm flipH="1">
              <a:off x="383987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441158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505949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462755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419561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376367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stCxn id="87" idx="0"/>
              <a:endCxn id="82" idx="4"/>
            </p:cNvCxnSpPr>
            <p:nvPr/>
          </p:nvCxnSpPr>
          <p:spPr>
            <a:xfrm flipH="1">
              <a:off x="2679572" y="2752725"/>
              <a:ext cx="1797997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2" idx="0"/>
              <a:endCxn id="83" idx="4"/>
            </p:cNvCxnSpPr>
            <p:nvPr/>
          </p:nvCxnSpPr>
          <p:spPr>
            <a:xfrm>
              <a:off x="267957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2" idx="0"/>
              <a:endCxn id="84" idx="4"/>
            </p:cNvCxnSpPr>
            <p:nvPr/>
          </p:nvCxnSpPr>
          <p:spPr>
            <a:xfrm>
              <a:off x="267957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82" idx="0"/>
              <a:endCxn id="85" idx="4"/>
            </p:cNvCxnSpPr>
            <p:nvPr/>
          </p:nvCxnSpPr>
          <p:spPr>
            <a:xfrm flipH="1">
              <a:off x="246360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2" idx="0"/>
              <a:endCxn id="86" idx="4"/>
            </p:cNvCxnSpPr>
            <p:nvPr/>
          </p:nvCxnSpPr>
          <p:spPr>
            <a:xfrm flipH="1">
              <a:off x="20316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 flipV="1">
              <a:off x="260337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325128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281934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238740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195546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4401369" y="2600325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88" name="Object 2"/>
            <p:cNvGraphicFramePr>
              <a:graphicFrameLocks noChangeAspect="1"/>
            </p:cNvGraphicFramePr>
            <p:nvPr/>
          </p:nvGraphicFramePr>
          <p:xfrm>
            <a:off x="2334019" y="3152774"/>
            <a:ext cx="939406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9" imgW="647700" imgH="431800" progId="Equation.DSMT4">
                    <p:embed/>
                  </p:oleObj>
                </mc:Choice>
                <mc:Fallback>
                  <p:oleObj name="Equation" r:id="rId9" imgW="64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019" y="3152774"/>
                          <a:ext cx="939406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2"/>
            <p:cNvGraphicFramePr>
              <a:graphicFrameLocks noChangeAspect="1"/>
            </p:cNvGraphicFramePr>
            <p:nvPr/>
          </p:nvGraphicFramePr>
          <p:xfrm>
            <a:off x="639763" y="4953000"/>
            <a:ext cx="1547812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10" imgW="1066800" imgH="431800" progId="Equation.DSMT4">
                    <p:embed/>
                  </p:oleObj>
                </mc:Choice>
                <mc:Fallback>
                  <p:oleObj name="Equation" r:id="rId10" imgW="1066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63" y="4953000"/>
                          <a:ext cx="1547812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656061" y="6229348"/>
            <a:ext cx="742753" cy="371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11" imgW="507780" imgH="253890" progId="Equation.DSMT4">
                    <p:embed/>
                  </p:oleObj>
                </mc:Choice>
                <mc:Fallback>
                  <p:oleObj name="Equation" r:id="rId11" imgW="50778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061" y="6229348"/>
                          <a:ext cx="742753" cy="371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90"/>
            <p:cNvSpPr/>
            <p:nvPr/>
          </p:nvSpPr>
          <p:spPr>
            <a:xfrm flipV="1">
              <a:off x="419191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3972234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3532880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3313203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95" name="Object 2"/>
            <p:cNvGraphicFramePr>
              <a:graphicFrameLocks noChangeAspect="1"/>
            </p:cNvGraphicFramePr>
            <p:nvPr/>
          </p:nvGraphicFramePr>
          <p:xfrm>
            <a:off x="2823049" y="4333875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12" imgW="139518" imgH="76101" progId="Equation.DSMT4">
                    <p:embed/>
                  </p:oleObj>
                </mc:Choice>
                <mc:Fallback>
                  <p:oleObj name="Equation" r:id="rId12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049" y="4333875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2"/>
            <p:cNvGraphicFramePr>
              <a:graphicFrameLocks noChangeAspect="1"/>
            </p:cNvGraphicFramePr>
            <p:nvPr/>
          </p:nvGraphicFramePr>
          <p:xfrm>
            <a:off x="5945181" y="4362450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14" imgW="139518" imgH="76101" progId="Equation.DSMT4">
                    <p:embed/>
                  </p:oleObj>
                </mc:Choice>
                <mc:Fallback>
                  <p:oleObj name="Equation" r:id="rId14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181" y="4362450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Oval 96"/>
            <p:cNvSpPr/>
            <p:nvPr/>
          </p:nvSpPr>
          <p:spPr>
            <a:xfrm flipV="1">
              <a:off x="484975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528792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550701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572609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506884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463067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3752557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309352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5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2" y="-114753"/>
            <a:ext cx="6740102" cy="1143239"/>
          </a:xfrm>
        </p:spPr>
        <p:txBody>
          <a:bodyPr/>
          <a:lstStyle/>
          <a:p>
            <a:r>
              <a:rPr lang="en-US" sz="2800" dirty="0" smtClean="0"/>
              <a:t>Relation the Game Theoretic Representation to the BLPP Solution</a:t>
            </a:r>
            <a:endParaRPr lang="en-US" sz="2000" dirty="0"/>
          </a:p>
        </p:txBody>
      </p:sp>
      <p:sp>
        <p:nvSpPr>
          <p:cNvPr id="65" name="Content Placeholder 64"/>
          <p:cNvSpPr>
            <a:spLocks noGrp="1"/>
          </p:cNvSpPr>
          <p:nvPr>
            <p:ph idx="1"/>
          </p:nvPr>
        </p:nvSpPr>
        <p:spPr>
          <a:xfrm>
            <a:off x="388892" y="1931345"/>
            <a:ext cx="5473524" cy="424726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Given an extensive form game, the </a:t>
            </a:r>
            <a:r>
              <a:rPr lang="en-US" sz="2400" dirty="0" err="1" smtClean="0"/>
              <a:t>subperfect</a:t>
            </a:r>
            <a:r>
              <a:rPr lang="en-US" sz="2400" dirty="0" smtClean="0"/>
              <a:t> Nash equilibrium corresponds to the optimal solution to the </a:t>
            </a:r>
            <a:r>
              <a:rPr lang="en-US" sz="2400" dirty="0" err="1" smtClean="0"/>
              <a:t>bilevel</a:t>
            </a:r>
            <a:r>
              <a:rPr lang="en-US" sz="2400" dirty="0" smtClean="0"/>
              <a:t> programming problem.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occurs when the manufacturer won’t benefit by changing prices </a:t>
            </a:r>
            <a:r>
              <a:rPr lang="en-US" sz="2400" u="sng" dirty="0" smtClean="0"/>
              <a:t>and</a:t>
            </a:r>
            <a:r>
              <a:rPr lang="en-US" sz="2400" dirty="0" smtClean="0"/>
              <a:t> the customer won’t benefit by changing vaccines.</a:t>
            </a:r>
          </a:p>
          <a:p>
            <a:pPr lvl="1"/>
            <a:r>
              <a:rPr lang="en-US" sz="2000" dirty="0" smtClean="0"/>
              <a:t>The SPNE does exist, consisting of UL and LL solutions.</a:t>
            </a:r>
          </a:p>
          <a:p>
            <a:pPr lvl="1"/>
            <a:r>
              <a:rPr lang="en-US" sz="2000" dirty="0" smtClean="0"/>
              <a:t>Finding it is non-trivial for this structure.</a:t>
            </a:r>
            <a:endParaRPr lang="en-US" sz="2000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5312831" y="4449027"/>
            <a:ext cx="3229585" cy="2025863"/>
            <a:chOff x="639763" y="1647825"/>
            <a:chExt cx="6375609" cy="3999309"/>
          </a:xfrm>
        </p:grpSpPr>
        <p:sp>
          <p:nvSpPr>
            <p:cNvPr id="51" name="Freeform 50"/>
            <p:cNvSpPr/>
            <p:nvPr/>
          </p:nvSpPr>
          <p:spPr bwMode="auto">
            <a:xfrm>
              <a:off x="2686050" y="1800225"/>
              <a:ext cx="3609975" cy="1571625"/>
            </a:xfrm>
            <a:custGeom>
              <a:avLst/>
              <a:gdLst>
                <a:gd name="connsiteX0" fmla="*/ 0 w 3609975"/>
                <a:gd name="connsiteY0" fmla="*/ 1552575 h 1571625"/>
                <a:gd name="connsiteX1" fmla="*/ 1800225 w 3609975"/>
                <a:gd name="connsiteY1" fmla="*/ 0 h 1571625"/>
                <a:gd name="connsiteX2" fmla="*/ 3609975 w 3609975"/>
                <a:gd name="connsiteY2" fmla="*/ 1571625 h 1571625"/>
                <a:gd name="connsiteX3" fmla="*/ 3524250 w 3609975"/>
                <a:gd name="connsiteY3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975" h="1571625">
                  <a:moveTo>
                    <a:pt x="0" y="1552575"/>
                  </a:moveTo>
                  <a:lnTo>
                    <a:pt x="1800225" y="0"/>
                  </a:lnTo>
                  <a:lnTo>
                    <a:pt x="3609975" y="1571625"/>
                  </a:lnTo>
                  <a:lnTo>
                    <a:pt x="3524250" y="15716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>
              <a:stCxn id="61" idx="0"/>
              <a:endCxn id="26" idx="4"/>
            </p:cNvCxnSpPr>
            <p:nvPr/>
          </p:nvCxnSpPr>
          <p:spPr>
            <a:xfrm>
              <a:off x="4477569" y="1800225"/>
              <a:ext cx="1813693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0"/>
              <a:endCxn id="27" idx="4"/>
            </p:cNvCxnSpPr>
            <p:nvPr/>
          </p:nvCxnSpPr>
          <p:spPr>
            <a:xfrm>
              <a:off x="6291262" y="35237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6" idx="0"/>
              <a:endCxn id="28" idx="4"/>
            </p:cNvCxnSpPr>
            <p:nvPr/>
          </p:nvCxnSpPr>
          <p:spPr>
            <a:xfrm>
              <a:off x="6291262" y="35237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6" idx="0"/>
              <a:endCxn id="29" idx="4"/>
            </p:cNvCxnSpPr>
            <p:nvPr/>
          </p:nvCxnSpPr>
          <p:spPr>
            <a:xfrm flipH="1">
              <a:off x="6075292" y="35237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0"/>
              <a:endCxn id="30" idx="4"/>
            </p:cNvCxnSpPr>
            <p:nvPr/>
          </p:nvCxnSpPr>
          <p:spPr>
            <a:xfrm flipH="1">
              <a:off x="5643352" y="3523753"/>
              <a:ext cx="647910" cy="157112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 flipV="1">
              <a:off x="6215062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686297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643103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 flipV="1">
              <a:off x="599909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 flipV="1">
              <a:off x="556715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/>
            <p:cNvCxnSpPr>
              <a:stCxn id="36" idx="0"/>
              <a:endCxn id="37" idx="4"/>
            </p:cNvCxnSpPr>
            <p:nvPr/>
          </p:nvCxnSpPr>
          <p:spPr>
            <a:xfrm>
              <a:off x="4487786" y="35237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6" idx="0"/>
              <a:endCxn id="38" idx="4"/>
            </p:cNvCxnSpPr>
            <p:nvPr/>
          </p:nvCxnSpPr>
          <p:spPr>
            <a:xfrm>
              <a:off x="4487786" y="35237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0"/>
              <a:endCxn id="39" idx="4"/>
            </p:cNvCxnSpPr>
            <p:nvPr/>
          </p:nvCxnSpPr>
          <p:spPr>
            <a:xfrm flipH="1">
              <a:off x="4271816" y="3523753"/>
              <a:ext cx="215970" cy="157112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6" idx="0"/>
              <a:endCxn id="40" idx="4"/>
            </p:cNvCxnSpPr>
            <p:nvPr/>
          </p:nvCxnSpPr>
          <p:spPr>
            <a:xfrm flipH="1">
              <a:off x="3839876" y="35237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 flipV="1">
              <a:off x="4411586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5059496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27556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195616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3763676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61" idx="0"/>
              <a:endCxn id="46" idx="4"/>
            </p:cNvCxnSpPr>
            <p:nvPr/>
          </p:nvCxnSpPr>
          <p:spPr>
            <a:xfrm flipH="1">
              <a:off x="2679572" y="1800225"/>
              <a:ext cx="1797997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6" idx="0"/>
              <a:endCxn id="47" idx="4"/>
            </p:cNvCxnSpPr>
            <p:nvPr/>
          </p:nvCxnSpPr>
          <p:spPr>
            <a:xfrm>
              <a:off x="2679572" y="3523753"/>
              <a:ext cx="647910" cy="157112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6" idx="0"/>
              <a:endCxn id="48" idx="4"/>
            </p:cNvCxnSpPr>
            <p:nvPr/>
          </p:nvCxnSpPr>
          <p:spPr>
            <a:xfrm>
              <a:off x="2679572" y="35237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6" idx="0"/>
              <a:endCxn id="49" idx="4"/>
            </p:cNvCxnSpPr>
            <p:nvPr/>
          </p:nvCxnSpPr>
          <p:spPr>
            <a:xfrm flipH="1">
              <a:off x="2463602" y="35237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0"/>
              <a:endCxn id="50" idx="4"/>
            </p:cNvCxnSpPr>
            <p:nvPr/>
          </p:nvCxnSpPr>
          <p:spPr>
            <a:xfrm flipH="1">
              <a:off x="2031662" y="35237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flipV="1">
              <a:off x="2603372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 flipV="1">
              <a:off x="325128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281934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 flipV="1">
              <a:off x="238740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 flipV="1">
              <a:off x="1955462" y="50948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 flipV="1">
              <a:off x="4401369" y="1647825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3075" name="Object 2"/>
            <p:cNvGraphicFramePr>
              <a:graphicFrameLocks noChangeAspect="1"/>
            </p:cNvGraphicFramePr>
            <p:nvPr/>
          </p:nvGraphicFramePr>
          <p:xfrm>
            <a:off x="2334019" y="2200274"/>
            <a:ext cx="939406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Equation" r:id="rId3" imgW="647700" imgH="431800" progId="Equation.DSMT4">
                    <p:embed/>
                  </p:oleObj>
                </mc:Choice>
                <mc:Fallback>
                  <p:oleObj name="Equation" r:id="rId3" imgW="64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019" y="2200274"/>
                          <a:ext cx="939406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"/>
            <p:cNvGraphicFramePr>
              <a:graphicFrameLocks noChangeAspect="1"/>
            </p:cNvGraphicFramePr>
            <p:nvPr/>
          </p:nvGraphicFramePr>
          <p:xfrm>
            <a:off x="639763" y="4000500"/>
            <a:ext cx="1547812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5" imgW="1066800" imgH="431800" progId="Equation.DSMT4">
                    <p:embed/>
                  </p:oleObj>
                </mc:Choice>
                <mc:Fallback>
                  <p:oleObj name="Equation" r:id="rId5" imgW="1066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63" y="4000500"/>
                          <a:ext cx="1547812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636669" y="5276849"/>
            <a:ext cx="740570" cy="370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7" imgW="507780" imgH="253890" progId="Equation.DSMT4">
                    <p:embed/>
                  </p:oleObj>
                </mc:Choice>
                <mc:Fallback>
                  <p:oleObj name="Equation" r:id="rId7" imgW="50778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669" y="5276849"/>
                          <a:ext cx="740570" cy="370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Oval 55"/>
            <p:cNvSpPr/>
            <p:nvPr/>
          </p:nvSpPr>
          <p:spPr>
            <a:xfrm flipV="1">
              <a:off x="4191911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flipV="1">
              <a:off x="3972234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 flipV="1">
              <a:off x="3532880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 flipV="1">
              <a:off x="3313203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0" name="Object 2"/>
            <p:cNvGraphicFramePr>
              <a:graphicFrameLocks noChangeAspect="1"/>
            </p:cNvGraphicFramePr>
            <p:nvPr/>
          </p:nvGraphicFramePr>
          <p:xfrm>
            <a:off x="2823049" y="3381375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9" imgW="139518" imgH="76101" progId="Equation.DSMT4">
                    <p:embed/>
                  </p:oleObj>
                </mc:Choice>
                <mc:Fallback>
                  <p:oleObj name="Equation" r:id="rId9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049" y="3381375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2"/>
            <p:cNvGraphicFramePr>
              <a:graphicFrameLocks noChangeAspect="1"/>
            </p:cNvGraphicFramePr>
            <p:nvPr/>
          </p:nvGraphicFramePr>
          <p:xfrm>
            <a:off x="5945181" y="3409950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11" imgW="139518" imgH="76101" progId="Equation.DSMT4">
                    <p:embed/>
                  </p:oleObj>
                </mc:Choice>
                <mc:Fallback>
                  <p:oleObj name="Equation" r:id="rId11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181" y="3409950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Oval 65"/>
            <p:cNvSpPr/>
            <p:nvPr/>
          </p:nvSpPr>
          <p:spPr>
            <a:xfrm flipV="1">
              <a:off x="4849756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287926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5507011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5726096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5068841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4630671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3752557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3093526" y="33713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61" idx="0"/>
              <a:endCxn id="36" idx="4"/>
            </p:cNvCxnSpPr>
            <p:nvPr/>
          </p:nvCxnSpPr>
          <p:spPr>
            <a:xfrm>
              <a:off x="4477569" y="1800225"/>
              <a:ext cx="10217" cy="1571128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/>
          <p:cNvGrpSpPr/>
          <p:nvPr/>
        </p:nvGrpSpPr>
        <p:grpSpPr>
          <a:xfrm>
            <a:off x="5301947" y="1619068"/>
            <a:ext cx="3263768" cy="2045261"/>
            <a:chOff x="639763" y="2600325"/>
            <a:chExt cx="6375609" cy="3995314"/>
          </a:xfrm>
        </p:grpSpPr>
        <p:sp>
          <p:nvSpPr>
            <p:cNvPr id="206" name="Freeform 205"/>
            <p:cNvSpPr/>
            <p:nvPr/>
          </p:nvSpPr>
          <p:spPr bwMode="auto">
            <a:xfrm>
              <a:off x="2686050" y="2752725"/>
              <a:ext cx="3609975" cy="1571625"/>
            </a:xfrm>
            <a:custGeom>
              <a:avLst/>
              <a:gdLst>
                <a:gd name="connsiteX0" fmla="*/ 0 w 3609975"/>
                <a:gd name="connsiteY0" fmla="*/ 1552575 h 1571625"/>
                <a:gd name="connsiteX1" fmla="*/ 1800225 w 3609975"/>
                <a:gd name="connsiteY1" fmla="*/ 0 h 1571625"/>
                <a:gd name="connsiteX2" fmla="*/ 3609975 w 3609975"/>
                <a:gd name="connsiteY2" fmla="*/ 1571625 h 1571625"/>
                <a:gd name="connsiteX3" fmla="*/ 3524250 w 3609975"/>
                <a:gd name="connsiteY3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975" h="1571625">
                  <a:moveTo>
                    <a:pt x="0" y="1552575"/>
                  </a:moveTo>
                  <a:lnTo>
                    <a:pt x="1800225" y="0"/>
                  </a:lnTo>
                  <a:lnTo>
                    <a:pt x="3609975" y="1571625"/>
                  </a:lnTo>
                  <a:lnTo>
                    <a:pt x="3524250" y="157162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07" name="Straight Connector 206"/>
            <p:cNvCxnSpPr>
              <a:stCxn id="236" idx="0"/>
              <a:endCxn id="212" idx="4"/>
            </p:cNvCxnSpPr>
            <p:nvPr/>
          </p:nvCxnSpPr>
          <p:spPr>
            <a:xfrm>
              <a:off x="4477569" y="2752725"/>
              <a:ext cx="1813693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12" idx="0"/>
              <a:endCxn id="213" idx="4"/>
            </p:cNvCxnSpPr>
            <p:nvPr/>
          </p:nvCxnSpPr>
          <p:spPr>
            <a:xfrm>
              <a:off x="62912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2" idx="0"/>
              <a:endCxn id="214" idx="4"/>
            </p:cNvCxnSpPr>
            <p:nvPr/>
          </p:nvCxnSpPr>
          <p:spPr>
            <a:xfrm>
              <a:off x="629126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>
              <a:stCxn id="212" idx="0"/>
              <a:endCxn id="215" idx="4"/>
            </p:cNvCxnSpPr>
            <p:nvPr/>
          </p:nvCxnSpPr>
          <p:spPr>
            <a:xfrm flipH="1">
              <a:off x="607529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12" idx="0"/>
              <a:endCxn id="216" idx="4"/>
            </p:cNvCxnSpPr>
            <p:nvPr/>
          </p:nvCxnSpPr>
          <p:spPr>
            <a:xfrm flipH="1">
              <a:off x="564335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 flipV="1">
              <a:off x="621506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 flipV="1">
              <a:off x="686297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 flipV="1">
              <a:off x="643103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 flipV="1">
              <a:off x="599909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 flipV="1">
              <a:off x="556715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Straight Connector 216"/>
            <p:cNvCxnSpPr>
              <a:stCxn id="221" idx="0"/>
              <a:endCxn id="222" idx="4"/>
            </p:cNvCxnSpPr>
            <p:nvPr/>
          </p:nvCxnSpPr>
          <p:spPr>
            <a:xfrm>
              <a:off x="448778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21" idx="0"/>
              <a:endCxn id="223" idx="4"/>
            </p:cNvCxnSpPr>
            <p:nvPr/>
          </p:nvCxnSpPr>
          <p:spPr>
            <a:xfrm>
              <a:off x="448778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stCxn id="221" idx="0"/>
              <a:endCxn id="224" idx="4"/>
            </p:cNvCxnSpPr>
            <p:nvPr/>
          </p:nvCxnSpPr>
          <p:spPr>
            <a:xfrm flipH="1">
              <a:off x="4271816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21" idx="0"/>
              <a:endCxn id="225" idx="4"/>
            </p:cNvCxnSpPr>
            <p:nvPr/>
          </p:nvCxnSpPr>
          <p:spPr>
            <a:xfrm flipH="1">
              <a:off x="3839876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/>
            <p:cNvSpPr/>
            <p:nvPr/>
          </p:nvSpPr>
          <p:spPr>
            <a:xfrm flipV="1">
              <a:off x="441158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 flipV="1">
              <a:off x="505949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 flipV="1">
              <a:off x="462755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 flipV="1">
              <a:off x="419561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 flipV="1">
              <a:off x="3763676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Straight Connector 225"/>
            <p:cNvCxnSpPr>
              <a:stCxn id="236" idx="0"/>
              <a:endCxn id="231" idx="4"/>
            </p:cNvCxnSpPr>
            <p:nvPr/>
          </p:nvCxnSpPr>
          <p:spPr>
            <a:xfrm flipH="1">
              <a:off x="2679572" y="2752725"/>
              <a:ext cx="1797997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31" idx="0"/>
              <a:endCxn id="232" idx="4"/>
            </p:cNvCxnSpPr>
            <p:nvPr/>
          </p:nvCxnSpPr>
          <p:spPr>
            <a:xfrm>
              <a:off x="267957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31" idx="0"/>
              <a:endCxn id="233" idx="4"/>
            </p:cNvCxnSpPr>
            <p:nvPr/>
          </p:nvCxnSpPr>
          <p:spPr>
            <a:xfrm>
              <a:off x="267957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31" idx="0"/>
              <a:endCxn id="234" idx="4"/>
            </p:cNvCxnSpPr>
            <p:nvPr/>
          </p:nvCxnSpPr>
          <p:spPr>
            <a:xfrm flipH="1">
              <a:off x="2463602" y="4476253"/>
              <a:ext cx="21597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31" idx="0"/>
              <a:endCxn id="235" idx="4"/>
            </p:cNvCxnSpPr>
            <p:nvPr/>
          </p:nvCxnSpPr>
          <p:spPr>
            <a:xfrm flipH="1">
              <a:off x="2031662" y="4476253"/>
              <a:ext cx="647910" cy="1571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Oval 230"/>
            <p:cNvSpPr/>
            <p:nvPr/>
          </p:nvSpPr>
          <p:spPr>
            <a:xfrm flipV="1">
              <a:off x="2603372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 flipV="1">
              <a:off x="325128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 flipV="1">
              <a:off x="281934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 flipV="1">
              <a:off x="238740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 flipV="1">
              <a:off x="1955462" y="6047381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 flipV="1">
              <a:off x="4401369" y="2600325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37" name="Object 2"/>
            <p:cNvGraphicFramePr>
              <a:graphicFrameLocks noChangeAspect="1"/>
            </p:cNvGraphicFramePr>
            <p:nvPr/>
          </p:nvGraphicFramePr>
          <p:xfrm>
            <a:off x="2334019" y="3152774"/>
            <a:ext cx="939406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12" imgW="647700" imgH="431800" progId="Equation.DSMT4">
                    <p:embed/>
                  </p:oleObj>
                </mc:Choice>
                <mc:Fallback>
                  <p:oleObj name="Equation" r:id="rId12" imgW="647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019" y="3152774"/>
                          <a:ext cx="939406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" name="Object 2"/>
            <p:cNvGraphicFramePr>
              <a:graphicFrameLocks noChangeAspect="1"/>
            </p:cNvGraphicFramePr>
            <p:nvPr/>
          </p:nvGraphicFramePr>
          <p:xfrm>
            <a:off x="639763" y="4953000"/>
            <a:ext cx="1547812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13" imgW="1066800" imgH="431800" progId="Equation.DSMT4">
                    <p:embed/>
                  </p:oleObj>
                </mc:Choice>
                <mc:Fallback>
                  <p:oleObj name="Equation" r:id="rId13" imgW="1066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63" y="4953000"/>
                          <a:ext cx="1547812" cy="625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" name="Object 2"/>
            <p:cNvGraphicFramePr>
              <a:graphicFrameLocks noChangeAspect="1"/>
            </p:cNvGraphicFramePr>
            <p:nvPr>
              <p:extLst/>
            </p:nvPr>
          </p:nvGraphicFramePr>
          <p:xfrm>
            <a:off x="1637550" y="6229348"/>
            <a:ext cx="732581" cy="366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Equation" r:id="rId14" imgW="507780" imgH="253890" progId="Equation.DSMT4">
                    <p:embed/>
                  </p:oleObj>
                </mc:Choice>
                <mc:Fallback>
                  <p:oleObj name="Equation" r:id="rId14" imgW="50778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550" y="6229348"/>
                          <a:ext cx="732581" cy="366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" name="Oval 239"/>
            <p:cNvSpPr/>
            <p:nvPr/>
          </p:nvSpPr>
          <p:spPr>
            <a:xfrm flipV="1">
              <a:off x="419191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 flipV="1">
              <a:off x="3972234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 flipV="1">
              <a:off x="3532880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 flipV="1">
              <a:off x="3313203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44" name="Object 2"/>
            <p:cNvGraphicFramePr>
              <a:graphicFrameLocks noChangeAspect="1"/>
            </p:cNvGraphicFramePr>
            <p:nvPr/>
          </p:nvGraphicFramePr>
          <p:xfrm>
            <a:off x="2823049" y="4333875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Equation" r:id="rId15" imgW="139518" imgH="76101" progId="Equation.DSMT4">
                    <p:embed/>
                  </p:oleObj>
                </mc:Choice>
                <mc:Fallback>
                  <p:oleObj name="Equation" r:id="rId15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049" y="4333875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2"/>
            <p:cNvGraphicFramePr>
              <a:graphicFrameLocks noChangeAspect="1"/>
            </p:cNvGraphicFramePr>
            <p:nvPr/>
          </p:nvGraphicFramePr>
          <p:xfrm>
            <a:off x="5945181" y="4362450"/>
            <a:ext cx="203200" cy="109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16" imgW="139518" imgH="76101" progId="Equation.DSMT4">
                    <p:embed/>
                  </p:oleObj>
                </mc:Choice>
                <mc:Fallback>
                  <p:oleObj name="Equation" r:id="rId16" imgW="139518" imgH="76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5181" y="4362450"/>
                          <a:ext cx="203200" cy="109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Oval 245"/>
            <p:cNvSpPr/>
            <p:nvPr/>
          </p:nvSpPr>
          <p:spPr>
            <a:xfrm flipV="1">
              <a:off x="484975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 flipV="1">
              <a:off x="528792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 flipV="1">
              <a:off x="550701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 flipV="1">
              <a:off x="572609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V="1">
              <a:off x="506884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 flipV="1">
              <a:off x="4630671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 flipV="1">
              <a:off x="3752557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V="1">
              <a:off x="3093526" y="4323853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4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5774055" y="2321585"/>
            <a:ext cx="2628900" cy="2552700"/>
          </a:xfrm>
          <a:custGeom>
            <a:avLst/>
            <a:gdLst>
              <a:gd name="connsiteX0" fmla="*/ 0 w 2628900"/>
              <a:gd name="connsiteY0" fmla="*/ 200025 h 2552700"/>
              <a:gd name="connsiteX1" fmla="*/ 9525 w 2628900"/>
              <a:gd name="connsiteY1" fmla="*/ 2543175 h 2552700"/>
              <a:gd name="connsiteX2" fmla="*/ 2409825 w 2628900"/>
              <a:gd name="connsiteY2" fmla="*/ 2552700 h 2552700"/>
              <a:gd name="connsiteX3" fmla="*/ 2628900 w 2628900"/>
              <a:gd name="connsiteY3" fmla="*/ 1647825 h 2552700"/>
              <a:gd name="connsiteX4" fmla="*/ 2343150 w 2628900"/>
              <a:gd name="connsiteY4" fmla="*/ 704850 h 2552700"/>
              <a:gd name="connsiteX5" fmla="*/ 2276475 w 2628900"/>
              <a:gd name="connsiteY5" fmla="*/ 647700 h 2552700"/>
              <a:gd name="connsiteX6" fmla="*/ 1390650 w 2628900"/>
              <a:gd name="connsiteY6" fmla="*/ 76200 h 2552700"/>
              <a:gd name="connsiteX7" fmla="*/ 676275 w 2628900"/>
              <a:gd name="connsiteY7" fmla="*/ 0 h 2552700"/>
              <a:gd name="connsiteX8" fmla="*/ 0 w 2628900"/>
              <a:gd name="connsiteY8" fmla="*/ 200025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28900" h="2552700">
                <a:moveTo>
                  <a:pt x="0" y="200025"/>
                </a:moveTo>
                <a:lnTo>
                  <a:pt x="9525" y="2543175"/>
                </a:lnTo>
                <a:lnTo>
                  <a:pt x="2409825" y="2552700"/>
                </a:lnTo>
                <a:lnTo>
                  <a:pt x="2628900" y="1647825"/>
                </a:lnTo>
                <a:lnTo>
                  <a:pt x="2343150" y="704850"/>
                </a:lnTo>
                <a:lnTo>
                  <a:pt x="2276475" y="647700"/>
                </a:lnTo>
                <a:lnTo>
                  <a:pt x="1390650" y="76200"/>
                </a:lnTo>
                <a:lnTo>
                  <a:pt x="676275" y="0"/>
                </a:lnTo>
                <a:lnTo>
                  <a:pt x="0" y="20002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860" y="-114753"/>
            <a:ext cx="6727641" cy="1143239"/>
          </a:xfrm>
        </p:spPr>
        <p:txBody>
          <a:bodyPr/>
          <a:lstStyle/>
          <a:p>
            <a:r>
              <a:rPr lang="en-US" sz="2800" dirty="0" smtClean="0"/>
              <a:t>Consider the UL Problem for a Manufacturer with 2 Vaccines to Price</a:t>
            </a:r>
            <a:endParaRPr lang="en-US" sz="2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3812" y="1341068"/>
            <a:ext cx="4438650" cy="4825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For an UL solution (</a:t>
            </a:r>
            <a:r>
              <a:rPr lang="en-US" sz="1400" i="1" dirty="0" smtClean="0"/>
              <a:t>P</a:t>
            </a:r>
            <a:r>
              <a:rPr lang="en-US" sz="1400" i="1" baseline="-25000" dirty="0" smtClean="0"/>
              <a:t>1</a:t>
            </a:r>
            <a:r>
              <a:rPr lang="en-US" sz="1400" dirty="0" smtClean="0"/>
              <a:t>,</a:t>
            </a:r>
            <a:r>
              <a:rPr lang="en-US" sz="1400" i="1" dirty="0" smtClean="0"/>
              <a:t>P</a:t>
            </a:r>
            <a:r>
              <a:rPr lang="en-US" sz="1400" i="1" baseline="-25000" dirty="0" smtClean="0"/>
              <a:t>2</a:t>
            </a:r>
            <a:r>
              <a:rPr lang="en-US" sz="1400" dirty="0" smtClean="0"/>
              <a:t>), we can solve the LL optimally  to find the best response (</a:t>
            </a:r>
            <a:r>
              <a:rPr lang="en-US" sz="1400" i="1" dirty="0" smtClean="0"/>
              <a:t>X*</a:t>
            </a:r>
            <a:r>
              <a:rPr lang="en-US" sz="1400" dirty="0" smtClean="0"/>
              <a:t>,</a:t>
            </a:r>
            <a:r>
              <a:rPr lang="en-US" sz="1400" i="1" dirty="0" smtClean="0"/>
              <a:t>Y*</a:t>
            </a:r>
            <a:r>
              <a:rPr lang="en-US" sz="1400" dirty="0" smtClean="0"/>
              <a:t>).  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</a:rPr>
              <a:t>For fixed prices, the LL problem is a ZOIP.</a:t>
            </a:r>
          </a:p>
          <a:p>
            <a:pPr marL="227013" indent="-227013"/>
            <a:endParaRPr lang="en-US" sz="1400" dirty="0" smtClean="0"/>
          </a:p>
          <a:p>
            <a:pPr marL="227013" indent="-227013">
              <a:buNone/>
            </a:pPr>
            <a:r>
              <a:rPr lang="en-US" sz="1400" dirty="0" smtClean="0"/>
              <a:t>Each UL solution has a best response LL solution.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  <a:sym typeface="Wingdings" pitchFamily="2" charset="2"/>
              </a:rPr>
              <a:t>The UL region can be considered as “partitioned” among best LL solutions.  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  <a:sym typeface="Wingdings" pitchFamily="2" charset="2"/>
              </a:rPr>
              <a:t>Changing the UL solution may change the optimal LL solution.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  <a:sym typeface="Wingdings" pitchFamily="2" charset="2"/>
              </a:rPr>
              <a:t>These partitions cannot be readily mapped.</a:t>
            </a:r>
          </a:p>
          <a:p>
            <a:pPr marL="227013" indent="-227013"/>
            <a:endParaRPr lang="en-US" sz="1400" dirty="0" smtClean="0"/>
          </a:p>
          <a:p>
            <a:pPr marL="227013" indent="-227013">
              <a:buNone/>
            </a:pPr>
            <a:r>
              <a:rPr lang="en-US" sz="1400" dirty="0" smtClean="0"/>
              <a:t>A given UL solution is not necessarily the best UL solution for a corresponding LL solution.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  <a:sym typeface="Wingdings" pitchFamily="2" charset="2"/>
              </a:rPr>
              <a:t>Search is necessary</a:t>
            </a:r>
          </a:p>
          <a:p>
            <a:pPr marL="227013" indent="-227013"/>
            <a:endParaRPr lang="en-US" sz="1400" dirty="0" smtClean="0"/>
          </a:p>
          <a:p>
            <a:pPr marL="227013" indent="-227013">
              <a:buNone/>
            </a:pPr>
            <a:r>
              <a:rPr lang="en-US" sz="1400" dirty="0" smtClean="0"/>
              <a:t>Even if it were, we might not be finding an UL solution for which the corresponding best LL solution is part of the SPNE. </a:t>
            </a:r>
          </a:p>
          <a:p>
            <a:pPr marL="227013" indent="-227013"/>
            <a:r>
              <a:rPr lang="en-US" sz="1400" dirty="0" smtClean="0">
                <a:solidFill>
                  <a:srgbClr val="0000FF"/>
                </a:solidFill>
                <a:sym typeface="Wingdings" pitchFamily="2" charset="2"/>
              </a:rPr>
              <a:t>Robust sampling is necessary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45430" y="4864760"/>
            <a:ext cx="3438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 flipV="1">
            <a:off x="5778817" y="2350160"/>
            <a:ext cx="1" cy="2900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677218" y="5220360"/>
          <a:ext cx="2571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4" imgW="177646" imgH="228402" progId="Equation.DSMT4">
                  <p:embed/>
                </p:oleObj>
              </mc:Choice>
              <mc:Fallback>
                <p:oleObj name="Equation" r:id="rId4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218" y="5220360"/>
                        <a:ext cx="25717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059680" y="4696485"/>
          <a:ext cx="2746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6" imgW="190500" imgH="228600" progId="Equation.DSMT4">
                  <p:embed/>
                </p:oleObj>
              </mc:Choice>
              <mc:Fallback>
                <p:oleObj name="Equation" r:id="rId6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680" y="4696485"/>
                        <a:ext cx="27463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8647430" y="4925085"/>
          <a:ext cx="2206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8" imgW="152334" imgH="228501" progId="Equation.DSMT4">
                  <p:embed/>
                </p:oleObj>
              </mc:Choice>
              <mc:Fallback>
                <p:oleObj name="Equation" r:id="rId8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430" y="4925085"/>
                        <a:ext cx="220663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5391468" y="2772435"/>
          <a:ext cx="2381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0" imgW="165028" imgH="228501" progId="Equation.DSMT4">
                  <p:embed/>
                </p:oleObj>
              </mc:Choice>
              <mc:Fallback>
                <p:oleObj name="Equation" r:id="rId10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468" y="2772435"/>
                        <a:ext cx="238125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5"/>
          <p:cNvSpPr/>
          <p:nvPr/>
        </p:nvSpPr>
        <p:spPr bwMode="auto">
          <a:xfrm>
            <a:off x="6926581" y="3297933"/>
            <a:ext cx="1030124" cy="866241"/>
          </a:xfrm>
          <a:custGeom>
            <a:avLst/>
            <a:gdLst>
              <a:gd name="connsiteX0" fmla="*/ 66675 w 876300"/>
              <a:gd name="connsiteY0" fmla="*/ 619125 h 695325"/>
              <a:gd name="connsiteX1" fmla="*/ 0 w 876300"/>
              <a:gd name="connsiteY1" fmla="*/ 123825 h 695325"/>
              <a:gd name="connsiteX2" fmla="*/ 419100 w 876300"/>
              <a:gd name="connsiteY2" fmla="*/ 0 h 695325"/>
              <a:gd name="connsiteX3" fmla="*/ 752475 w 876300"/>
              <a:gd name="connsiteY3" fmla="*/ 123825 h 695325"/>
              <a:gd name="connsiteX4" fmla="*/ 876300 w 876300"/>
              <a:gd name="connsiteY4" fmla="*/ 466725 h 695325"/>
              <a:gd name="connsiteX5" fmla="*/ 638175 w 876300"/>
              <a:gd name="connsiteY5" fmla="*/ 695325 h 695325"/>
              <a:gd name="connsiteX6" fmla="*/ 66675 w 876300"/>
              <a:gd name="connsiteY6" fmla="*/ 619125 h 695325"/>
              <a:gd name="connsiteX0" fmla="*/ 66675 w 897753"/>
              <a:gd name="connsiteY0" fmla="*/ 623486 h 699686"/>
              <a:gd name="connsiteX1" fmla="*/ 0 w 897753"/>
              <a:gd name="connsiteY1" fmla="*/ 128186 h 699686"/>
              <a:gd name="connsiteX2" fmla="*/ 419100 w 897753"/>
              <a:gd name="connsiteY2" fmla="*/ 4361 h 699686"/>
              <a:gd name="connsiteX3" fmla="*/ 897753 w 897753"/>
              <a:gd name="connsiteY3" fmla="*/ 0 h 699686"/>
              <a:gd name="connsiteX4" fmla="*/ 876300 w 897753"/>
              <a:gd name="connsiteY4" fmla="*/ 471086 h 699686"/>
              <a:gd name="connsiteX5" fmla="*/ 638175 w 897753"/>
              <a:gd name="connsiteY5" fmla="*/ 699686 h 699686"/>
              <a:gd name="connsiteX6" fmla="*/ 66675 w 897753"/>
              <a:gd name="connsiteY6" fmla="*/ 623486 h 699686"/>
              <a:gd name="connsiteX0" fmla="*/ 66675 w 897753"/>
              <a:gd name="connsiteY0" fmla="*/ 790041 h 866241"/>
              <a:gd name="connsiteX1" fmla="*/ 0 w 897753"/>
              <a:gd name="connsiteY1" fmla="*/ 294741 h 866241"/>
              <a:gd name="connsiteX2" fmla="*/ 359280 w 897753"/>
              <a:gd name="connsiteY2" fmla="*/ 0 h 866241"/>
              <a:gd name="connsiteX3" fmla="*/ 897753 w 897753"/>
              <a:gd name="connsiteY3" fmla="*/ 166555 h 866241"/>
              <a:gd name="connsiteX4" fmla="*/ 876300 w 897753"/>
              <a:gd name="connsiteY4" fmla="*/ 637641 h 866241"/>
              <a:gd name="connsiteX5" fmla="*/ 638175 w 897753"/>
              <a:gd name="connsiteY5" fmla="*/ 866241 h 866241"/>
              <a:gd name="connsiteX6" fmla="*/ 66675 w 897753"/>
              <a:gd name="connsiteY6" fmla="*/ 790041 h 866241"/>
              <a:gd name="connsiteX0" fmla="*/ 66675 w 1030124"/>
              <a:gd name="connsiteY0" fmla="*/ 790041 h 866241"/>
              <a:gd name="connsiteX1" fmla="*/ 0 w 1030124"/>
              <a:gd name="connsiteY1" fmla="*/ 294741 h 866241"/>
              <a:gd name="connsiteX2" fmla="*/ 359280 w 1030124"/>
              <a:gd name="connsiteY2" fmla="*/ 0 h 866241"/>
              <a:gd name="connsiteX3" fmla="*/ 897753 w 1030124"/>
              <a:gd name="connsiteY3" fmla="*/ 166555 h 866241"/>
              <a:gd name="connsiteX4" fmla="*/ 1030124 w 1030124"/>
              <a:gd name="connsiteY4" fmla="*/ 637641 h 866241"/>
              <a:gd name="connsiteX5" fmla="*/ 638175 w 1030124"/>
              <a:gd name="connsiteY5" fmla="*/ 866241 h 866241"/>
              <a:gd name="connsiteX6" fmla="*/ 66675 w 1030124"/>
              <a:gd name="connsiteY6" fmla="*/ 790041 h 86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124" h="866241">
                <a:moveTo>
                  <a:pt x="66675" y="790041"/>
                </a:moveTo>
                <a:lnTo>
                  <a:pt x="0" y="294741"/>
                </a:lnTo>
                <a:lnTo>
                  <a:pt x="359280" y="0"/>
                </a:lnTo>
                <a:lnTo>
                  <a:pt x="897753" y="166555"/>
                </a:lnTo>
                <a:lnTo>
                  <a:pt x="1030124" y="637641"/>
                </a:lnTo>
                <a:lnTo>
                  <a:pt x="638175" y="866241"/>
                </a:lnTo>
                <a:lnTo>
                  <a:pt x="66675" y="790041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 flipV="1">
            <a:off x="7346499" y="3659350"/>
            <a:ext cx="152400" cy="152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5"/>
          </p:cNvCxnSpPr>
          <p:nvPr/>
        </p:nvCxnSpPr>
        <p:spPr bwMode="auto">
          <a:xfrm flipV="1">
            <a:off x="7476581" y="3566607"/>
            <a:ext cx="169888" cy="115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>
            <a:stCxn id="15" idx="0"/>
          </p:cNvCxnSpPr>
          <p:nvPr/>
        </p:nvCxnSpPr>
        <p:spPr bwMode="auto">
          <a:xfrm>
            <a:off x="7422699" y="3811750"/>
            <a:ext cx="3192" cy="19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Straight Arrow Connector 22"/>
          <p:cNvCxnSpPr>
            <a:stCxn id="15" idx="3"/>
          </p:cNvCxnSpPr>
          <p:nvPr/>
        </p:nvCxnSpPr>
        <p:spPr bwMode="auto">
          <a:xfrm flipH="1" flipV="1">
            <a:off x="7217343" y="3542543"/>
            <a:ext cx="151474" cy="139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596177" y="2484729"/>
            <a:ext cx="678994" cy="661415"/>
            <a:chOff x="1095147" y="5579059"/>
            <a:chExt cx="678994" cy="661415"/>
          </a:xfrm>
        </p:grpSpPr>
        <p:sp>
          <p:nvSpPr>
            <p:cNvPr id="28" name="Freeform 27"/>
            <p:cNvSpPr/>
            <p:nvPr/>
          </p:nvSpPr>
          <p:spPr bwMode="auto">
            <a:xfrm>
              <a:off x="1095147" y="5579059"/>
              <a:ext cx="678994" cy="661415"/>
            </a:xfrm>
            <a:custGeom>
              <a:avLst/>
              <a:gdLst>
                <a:gd name="connsiteX0" fmla="*/ 66675 w 876300"/>
                <a:gd name="connsiteY0" fmla="*/ 619125 h 695325"/>
                <a:gd name="connsiteX1" fmla="*/ 0 w 876300"/>
                <a:gd name="connsiteY1" fmla="*/ 123825 h 695325"/>
                <a:gd name="connsiteX2" fmla="*/ 419100 w 876300"/>
                <a:gd name="connsiteY2" fmla="*/ 0 h 695325"/>
                <a:gd name="connsiteX3" fmla="*/ 752475 w 876300"/>
                <a:gd name="connsiteY3" fmla="*/ 123825 h 695325"/>
                <a:gd name="connsiteX4" fmla="*/ 876300 w 876300"/>
                <a:gd name="connsiteY4" fmla="*/ 466725 h 695325"/>
                <a:gd name="connsiteX5" fmla="*/ 638175 w 876300"/>
                <a:gd name="connsiteY5" fmla="*/ 695325 h 695325"/>
                <a:gd name="connsiteX6" fmla="*/ 66675 w 876300"/>
                <a:gd name="connsiteY6" fmla="*/ 619125 h 695325"/>
                <a:gd name="connsiteX0" fmla="*/ 66675 w 897753"/>
                <a:gd name="connsiteY0" fmla="*/ 623486 h 699686"/>
                <a:gd name="connsiteX1" fmla="*/ 0 w 897753"/>
                <a:gd name="connsiteY1" fmla="*/ 128186 h 699686"/>
                <a:gd name="connsiteX2" fmla="*/ 419100 w 897753"/>
                <a:gd name="connsiteY2" fmla="*/ 4361 h 699686"/>
                <a:gd name="connsiteX3" fmla="*/ 897753 w 897753"/>
                <a:gd name="connsiteY3" fmla="*/ 0 h 699686"/>
                <a:gd name="connsiteX4" fmla="*/ 876300 w 897753"/>
                <a:gd name="connsiteY4" fmla="*/ 471086 h 699686"/>
                <a:gd name="connsiteX5" fmla="*/ 638175 w 897753"/>
                <a:gd name="connsiteY5" fmla="*/ 699686 h 699686"/>
                <a:gd name="connsiteX6" fmla="*/ 66675 w 897753"/>
                <a:gd name="connsiteY6" fmla="*/ 623486 h 699686"/>
                <a:gd name="connsiteX0" fmla="*/ 66675 w 897753"/>
                <a:gd name="connsiteY0" fmla="*/ 790041 h 866241"/>
                <a:gd name="connsiteX1" fmla="*/ 0 w 897753"/>
                <a:gd name="connsiteY1" fmla="*/ 294741 h 866241"/>
                <a:gd name="connsiteX2" fmla="*/ 359280 w 897753"/>
                <a:gd name="connsiteY2" fmla="*/ 0 h 866241"/>
                <a:gd name="connsiteX3" fmla="*/ 897753 w 897753"/>
                <a:gd name="connsiteY3" fmla="*/ 166555 h 866241"/>
                <a:gd name="connsiteX4" fmla="*/ 876300 w 897753"/>
                <a:gd name="connsiteY4" fmla="*/ 637641 h 866241"/>
                <a:gd name="connsiteX5" fmla="*/ 638175 w 897753"/>
                <a:gd name="connsiteY5" fmla="*/ 866241 h 866241"/>
                <a:gd name="connsiteX6" fmla="*/ 66675 w 897753"/>
                <a:gd name="connsiteY6" fmla="*/ 790041 h 866241"/>
                <a:gd name="connsiteX0" fmla="*/ 66675 w 1030124"/>
                <a:gd name="connsiteY0" fmla="*/ 790041 h 866241"/>
                <a:gd name="connsiteX1" fmla="*/ 0 w 1030124"/>
                <a:gd name="connsiteY1" fmla="*/ 294741 h 866241"/>
                <a:gd name="connsiteX2" fmla="*/ 359280 w 1030124"/>
                <a:gd name="connsiteY2" fmla="*/ 0 h 866241"/>
                <a:gd name="connsiteX3" fmla="*/ 897753 w 1030124"/>
                <a:gd name="connsiteY3" fmla="*/ 166555 h 866241"/>
                <a:gd name="connsiteX4" fmla="*/ 1030124 w 1030124"/>
                <a:gd name="connsiteY4" fmla="*/ 637641 h 866241"/>
                <a:gd name="connsiteX5" fmla="*/ 638175 w 1030124"/>
                <a:gd name="connsiteY5" fmla="*/ 866241 h 866241"/>
                <a:gd name="connsiteX6" fmla="*/ 66675 w 1030124"/>
                <a:gd name="connsiteY6" fmla="*/ 790041 h 866241"/>
                <a:gd name="connsiteX0" fmla="*/ 66675 w 1030124"/>
                <a:gd name="connsiteY0" fmla="*/ 672998 h 749198"/>
                <a:gd name="connsiteX1" fmla="*/ 0 w 1030124"/>
                <a:gd name="connsiteY1" fmla="*/ 177698 h 749198"/>
                <a:gd name="connsiteX2" fmla="*/ 381225 w 1030124"/>
                <a:gd name="connsiteY2" fmla="*/ 0 h 749198"/>
                <a:gd name="connsiteX3" fmla="*/ 897753 w 1030124"/>
                <a:gd name="connsiteY3" fmla="*/ 49512 h 749198"/>
                <a:gd name="connsiteX4" fmla="*/ 1030124 w 1030124"/>
                <a:gd name="connsiteY4" fmla="*/ 520598 h 749198"/>
                <a:gd name="connsiteX5" fmla="*/ 638175 w 1030124"/>
                <a:gd name="connsiteY5" fmla="*/ 749198 h 749198"/>
                <a:gd name="connsiteX6" fmla="*/ 66675 w 1030124"/>
                <a:gd name="connsiteY6" fmla="*/ 672998 h 749198"/>
                <a:gd name="connsiteX0" fmla="*/ 0 w 963449"/>
                <a:gd name="connsiteY0" fmla="*/ 672998 h 749198"/>
                <a:gd name="connsiteX1" fmla="*/ 130835 w 963449"/>
                <a:gd name="connsiteY1" fmla="*/ 141122 h 749198"/>
                <a:gd name="connsiteX2" fmla="*/ 314550 w 963449"/>
                <a:gd name="connsiteY2" fmla="*/ 0 h 749198"/>
                <a:gd name="connsiteX3" fmla="*/ 831078 w 963449"/>
                <a:gd name="connsiteY3" fmla="*/ 49512 h 749198"/>
                <a:gd name="connsiteX4" fmla="*/ 963449 w 963449"/>
                <a:gd name="connsiteY4" fmla="*/ 520598 h 749198"/>
                <a:gd name="connsiteX5" fmla="*/ 571500 w 963449"/>
                <a:gd name="connsiteY5" fmla="*/ 749198 h 749198"/>
                <a:gd name="connsiteX6" fmla="*/ 0 w 963449"/>
                <a:gd name="connsiteY6" fmla="*/ 672998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40665 w 832614"/>
                <a:gd name="connsiteY5" fmla="*/ 749198 h 749198"/>
                <a:gd name="connsiteX6" fmla="*/ 22785 w 832614"/>
                <a:gd name="connsiteY6" fmla="*/ 468172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92250 w 832614"/>
                <a:gd name="connsiteY5" fmla="*/ 492556 h 749198"/>
                <a:gd name="connsiteX6" fmla="*/ 440665 w 832614"/>
                <a:gd name="connsiteY6" fmla="*/ 749198 h 749198"/>
                <a:gd name="connsiteX7" fmla="*/ 22785 w 832614"/>
                <a:gd name="connsiteY7" fmla="*/ 468172 h 749198"/>
                <a:gd name="connsiteX0" fmla="*/ 22785 w 700243"/>
                <a:gd name="connsiteY0" fmla="*/ 468172 h 749198"/>
                <a:gd name="connsiteX1" fmla="*/ 0 w 700243"/>
                <a:gd name="connsiteY1" fmla="*/ 141122 h 749198"/>
                <a:gd name="connsiteX2" fmla="*/ 183715 w 700243"/>
                <a:gd name="connsiteY2" fmla="*/ 0 h 749198"/>
                <a:gd name="connsiteX3" fmla="*/ 700243 w 700243"/>
                <a:gd name="connsiteY3" fmla="*/ 49512 h 749198"/>
                <a:gd name="connsiteX4" fmla="*/ 678994 w 700243"/>
                <a:gd name="connsiteY4" fmla="*/ 374294 h 749198"/>
                <a:gd name="connsiteX5" fmla="*/ 492250 w 700243"/>
                <a:gd name="connsiteY5" fmla="*/ 492556 h 749198"/>
                <a:gd name="connsiteX6" fmla="*/ 440665 w 700243"/>
                <a:gd name="connsiteY6" fmla="*/ 749198 h 749198"/>
                <a:gd name="connsiteX7" fmla="*/ 22785 w 700243"/>
                <a:gd name="connsiteY7" fmla="*/ 468172 h 749198"/>
                <a:gd name="connsiteX0" fmla="*/ 22785 w 678994"/>
                <a:gd name="connsiteY0" fmla="*/ 468172 h 749198"/>
                <a:gd name="connsiteX1" fmla="*/ 0 w 678994"/>
                <a:gd name="connsiteY1" fmla="*/ 141122 h 749198"/>
                <a:gd name="connsiteX2" fmla="*/ 183715 w 678994"/>
                <a:gd name="connsiteY2" fmla="*/ 0 h 749198"/>
                <a:gd name="connsiteX3" fmla="*/ 627091 w 678994"/>
                <a:gd name="connsiteY3" fmla="*/ 49512 h 749198"/>
                <a:gd name="connsiteX4" fmla="*/ 678994 w 678994"/>
                <a:gd name="connsiteY4" fmla="*/ 374294 h 749198"/>
                <a:gd name="connsiteX5" fmla="*/ 492250 w 678994"/>
                <a:gd name="connsiteY5" fmla="*/ 492556 h 749198"/>
                <a:gd name="connsiteX6" fmla="*/ 440665 w 678994"/>
                <a:gd name="connsiteY6" fmla="*/ 749198 h 749198"/>
                <a:gd name="connsiteX7" fmla="*/ 22785 w 678994"/>
                <a:gd name="connsiteY7" fmla="*/ 468172 h 749198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492556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397458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8994" h="661415">
                  <a:moveTo>
                    <a:pt x="22785" y="468172"/>
                  </a:moveTo>
                  <a:lnTo>
                    <a:pt x="0" y="141122"/>
                  </a:lnTo>
                  <a:lnTo>
                    <a:pt x="183715" y="0"/>
                  </a:lnTo>
                  <a:lnTo>
                    <a:pt x="627091" y="49512"/>
                  </a:lnTo>
                  <a:lnTo>
                    <a:pt x="678994" y="374294"/>
                  </a:lnTo>
                  <a:lnTo>
                    <a:pt x="492250" y="397458"/>
                  </a:lnTo>
                  <a:lnTo>
                    <a:pt x="404089" y="661415"/>
                  </a:lnTo>
                  <a:lnTo>
                    <a:pt x="22785" y="46817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 flipV="1">
              <a:off x="1317555" y="5823433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5"/>
            </p:cNvCxnSpPr>
            <p:nvPr/>
          </p:nvCxnSpPr>
          <p:spPr bwMode="auto">
            <a:xfrm flipV="1">
              <a:off x="1447637" y="5730690"/>
              <a:ext cx="169888" cy="115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>
              <a:stCxn id="29" idx="0"/>
            </p:cNvCxnSpPr>
            <p:nvPr/>
          </p:nvCxnSpPr>
          <p:spPr bwMode="auto">
            <a:xfrm>
              <a:off x="1393755" y="5975833"/>
              <a:ext cx="3192" cy="192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>
              <a:stCxn id="29" idx="3"/>
            </p:cNvCxnSpPr>
            <p:nvPr/>
          </p:nvCxnSpPr>
          <p:spPr bwMode="auto">
            <a:xfrm flipH="1" flipV="1">
              <a:off x="1188399" y="5706626"/>
              <a:ext cx="151474" cy="139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326355" y="4096205"/>
            <a:ext cx="604306" cy="600760"/>
            <a:chOff x="1117932" y="5625083"/>
            <a:chExt cx="604306" cy="600760"/>
          </a:xfrm>
        </p:grpSpPr>
        <p:sp>
          <p:nvSpPr>
            <p:cNvPr id="35" name="Freeform 34"/>
            <p:cNvSpPr/>
            <p:nvPr/>
          </p:nvSpPr>
          <p:spPr bwMode="auto">
            <a:xfrm>
              <a:off x="1117932" y="5625083"/>
              <a:ext cx="604306" cy="600760"/>
            </a:xfrm>
            <a:custGeom>
              <a:avLst/>
              <a:gdLst>
                <a:gd name="connsiteX0" fmla="*/ 66675 w 876300"/>
                <a:gd name="connsiteY0" fmla="*/ 619125 h 695325"/>
                <a:gd name="connsiteX1" fmla="*/ 0 w 876300"/>
                <a:gd name="connsiteY1" fmla="*/ 123825 h 695325"/>
                <a:gd name="connsiteX2" fmla="*/ 419100 w 876300"/>
                <a:gd name="connsiteY2" fmla="*/ 0 h 695325"/>
                <a:gd name="connsiteX3" fmla="*/ 752475 w 876300"/>
                <a:gd name="connsiteY3" fmla="*/ 123825 h 695325"/>
                <a:gd name="connsiteX4" fmla="*/ 876300 w 876300"/>
                <a:gd name="connsiteY4" fmla="*/ 466725 h 695325"/>
                <a:gd name="connsiteX5" fmla="*/ 638175 w 876300"/>
                <a:gd name="connsiteY5" fmla="*/ 695325 h 695325"/>
                <a:gd name="connsiteX6" fmla="*/ 66675 w 876300"/>
                <a:gd name="connsiteY6" fmla="*/ 619125 h 695325"/>
                <a:gd name="connsiteX0" fmla="*/ 66675 w 897753"/>
                <a:gd name="connsiteY0" fmla="*/ 623486 h 699686"/>
                <a:gd name="connsiteX1" fmla="*/ 0 w 897753"/>
                <a:gd name="connsiteY1" fmla="*/ 128186 h 699686"/>
                <a:gd name="connsiteX2" fmla="*/ 419100 w 897753"/>
                <a:gd name="connsiteY2" fmla="*/ 4361 h 699686"/>
                <a:gd name="connsiteX3" fmla="*/ 897753 w 897753"/>
                <a:gd name="connsiteY3" fmla="*/ 0 h 699686"/>
                <a:gd name="connsiteX4" fmla="*/ 876300 w 897753"/>
                <a:gd name="connsiteY4" fmla="*/ 471086 h 699686"/>
                <a:gd name="connsiteX5" fmla="*/ 638175 w 897753"/>
                <a:gd name="connsiteY5" fmla="*/ 699686 h 699686"/>
                <a:gd name="connsiteX6" fmla="*/ 66675 w 897753"/>
                <a:gd name="connsiteY6" fmla="*/ 623486 h 699686"/>
                <a:gd name="connsiteX0" fmla="*/ 66675 w 897753"/>
                <a:gd name="connsiteY0" fmla="*/ 790041 h 866241"/>
                <a:gd name="connsiteX1" fmla="*/ 0 w 897753"/>
                <a:gd name="connsiteY1" fmla="*/ 294741 h 866241"/>
                <a:gd name="connsiteX2" fmla="*/ 359280 w 897753"/>
                <a:gd name="connsiteY2" fmla="*/ 0 h 866241"/>
                <a:gd name="connsiteX3" fmla="*/ 897753 w 897753"/>
                <a:gd name="connsiteY3" fmla="*/ 166555 h 866241"/>
                <a:gd name="connsiteX4" fmla="*/ 876300 w 897753"/>
                <a:gd name="connsiteY4" fmla="*/ 637641 h 866241"/>
                <a:gd name="connsiteX5" fmla="*/ 638175 w 897753"/>
                <a:gd name="connsiteY5" fmla="*/ 866241 h 866241"/>
                <a:gd name="connsiteX6" fmla="*/ 66675 w 897753"/>
                <a:gd name="connsiteY6" fmla="*/ 790041 h 866241"/>
                <a:gd name="connsiteX0" fmla="*/ 66675 w 1030124"/>
                <a:gd name="connsiteY0" fmla="*/ 790041 h 866241"/>
                <a:gd name="connsiteX1" fmla="*/ 0 w 1030124"/>
                <a:gd name="connsiteY1" fmla="*/ 294741 h 866241"/>
                <a:gd name="connsiteX2" fmla="*/ 359280 w 1030124"/>
                <a:gd name="connsiteY2" fmla="*/ 0 h 866241"/>
                <a:gd name="connsiteX3" fmla="*/ 897753 w 1030124"/>
                <a:gd name="connsiteY3" fmla="*/ 166555 h 866241"/>
                <a:gd name="connsiteX4" fmla="*/ 1030124 w 1030124"/>
                <a:gd name="connsiteY4" fmla="*/ 637641 h 866241"/>
                <a:gd name="connsiteX5" fmla="*/ 638175 w 1030124"/>
                <a:gd name="connsiteY5" fmla="*/ 866241 h 866241"/>
                <a:gd name="connsiteX6" fmla="*/ 66675 w 1030124"/>
                <a:gd name="connsiteY6" fmla="*/ 790041 h 866241"/>
                <a:gd name="connsiteX0" fmla="*/ 66675 w 1030124"/>
                <a:gd name="connsiteY0" fmla="*/ 672998 h 749198"/>
                <a:gd name="connsiteX1" fmla="*/ 0 w 1030124"/>
                <a:gd name="connsiteY1" fmla="*/ 177698 h 749198"/>
                <a:gd name="connsiteX2" fmla="*/ 381225 w 1030124"/>
                <a:gd name="connsiteY2" fmla="*/ 0 h 749198"/>
                <a:gd name="connsiteX3" fmla="*/ 897753 w 1030124"/>
                <a:gd name="connsiteY3" fmla="*/ 49512 h 749198"/>
                <a:gd name="connsiteX4" fmla="*/ 1030124 w 1030124"/>
                <a:gd name="connsiteY4" fmla="*/ 520598 h 749198"/>
                <a:gd name="connsiteX5" fmla="*/ 638175 w 1030124"/>
                <a:gd name="connsiteY5" fmla="*/ 749198 h 749198"/>
                <a:gd name="connsiteX6" fmla="*/ 66675 w 1030124"/>
                <a:gd name="connsiteY6" fmla="*/ 672998 h 749198"/>
                <a:gd name="connsiteX0" fmla="*/ 0 w 963449"/>
                <a:gd name="connsiteY0" fmla="*/ 672998 h 749198"/>
                <a:gd name="connsiteX1" fmla="*/ 130835 w 963449"/>
                <a:gd name="connsiteY1" fmla="*/ 141122 h 749198"/>
                <a:gd name="connsiteX2" fmla="*/ 314550 w 963449"/>
                <a:gd name="connsiteY2" fmla="*/ 0 h 749198"/>
                <a:gd name="connsiteX3" fmla="*/ 831078 w 963449"/>
                <a:gd name="connsiteY3" fmla="*/ 49512 h 749198"/>
                <a:gd name="connsiteX4" fmla="*/ 963449 w 963449"/>
                <a:gd name="connsiteY4" fmla="*/ 520598 h 749198"/>
                <a:gd name="connsiteX5" fmla="*/ 571500 w 963449"/>
                <a:gd name="connsiteY5" fmla="*/ 749198 h 749198"/>
                <a:gd name="connsiteX6" fmla="*/ 0 w 963449"/>
                <a:gd name="connsiteY6" fmla="*/ 672998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40665 w 832614"/>
                <a:gd name="connsiteY5" fmla="*/ 749198 h 749198"/>
                <a:gd name="connsiteX6" fmla="*/ 22785 w 832614"/>
                <a:gd name="connsiteY6" fmla="*/ 468172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92250 w 832614"/>
                <a:gd name="connsiteY5" fmla="*/ 492556 h 749198"/>
                <a:gd name="connsiteX6" fmla="*/ 440665 w 832614"/>
                <a:gd name="connsiteY6" fmla="*/ 749198 h 749198"/>
                <a:gd name="connsiteX7" fmla="*/ 22785 w 832614"/>
                <a:gd name="connsiteY7" fmla="*/ 468172 h 749198"/>
                <a:gd name="connsiteX0" fmla="*/ 22785 w 700243"/>
                <a:gd name="connsiteY0" fmla="*/ 468172 h 749198"/>
                <a:gd name="connsiteX1" fmla="*/ 0 w 700243"/>
                <a:gd name="connsiteY1" fmla="*/ 141122 h 749198"/>
                <a:gd name="connsiteX2" fmla="*/ 183715 w 700243"/>
                <a:gd name="connsiteY2" fmla="*/ 0 h 749198"/>
                <a:gd name="connsiteX3" fmla="*/ 700243 w 700243"/>
                <a:gd name="connsiteY3" fmla="*/ 49512 h 749198"/>
                <a:gd name="connsiteX4" fmla="*/ 678994 w 700243"/>
                <a:gd name="connsiteY4" fmla="*/ 374294 h 749198"/>
                <a:gd name="connsiteX5" fmla="*/ 492250 w 700243"/>
                <a:gd name="connsiteY5" fmla="*/ 492556 h 749198"/>
                <a:gd name="connsiteX6" fmla="*/ 440665 w 700243"/>
                <a:gd name="connsiteY6" fmla="*/ 749198 h 749198"/>
                <a:gd name="connsiteX7" fmla="*/ 22785 w 700243"/>
                <a:gd name="connsiteY7" fmla="*/ 468172 h 749198"/>
                <a:gd name="connsiteX0" fmla="*/ 22785 w 678994"/>
                <a:gd name="connsiteY0" fmla="*/ 468172 h 749198"/>
                <a:gd name="connsiteX1" fmla="*/ 0 w 678994"/>
                <a:gd name="connsiteY1" fmla="*/ 141122 h 749198"/>
                <a:gd name="connsiteX2" fmla="*/ 183715 w 678994"/>
                <a:gd name="connsiteY2" fmla="*/ 0 h 749198"/>
                <a:gd name="connsiteX3" fmla="*/ 627091 w 678994"/>
                <a:gd name="connsiteY3" fmla="*/ 49512 h 749198"/>
                <a:gd name="connsiteX4" fmla="*/ 678994 w 678994"/>
                <a:gd name="connsiteY4" fmla="*/ 374294 h 749198"/>
                <a:gd name="connsiteX5" fmla="*/ 492250 w 678994"/>
                <a:gd name="connsiteY5" fmla="*/ 492556 h 749198"/>
                <a:gd name="connsiteX6" fmla="*/ 440665 w 678994"/>
                <a:gd name="connsiteY6" fmla="*/ 749198 h 749198"/>
                <a:gd name="connsiteX7" fmla="*/ 22785 w 678994"/>
                <a:gd name="connsiteY7" fmla="*/ 468172 h 749198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492556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397458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587348 w 678994"/>
                <a:gd name="connsiteY5" fmla="*/ 521817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46784"/>
                <a:gd name="connsiteX1" fmla="*/ 0 w 678994"/>
                <a:gd name="connsiteY1" fmla="*/ 141122 h 646784"/>
                <a:gd name="connsiteX2" fmla="*/ 183715 w 678994"/>
                <a:gd name="connsiteY2" fmla="*/ 0 h 646784"/>
                <a:gd name="connsiteX3" fmla="*/ 627091 w 678994"/>
                <a:gd name="connsiteY3" fmla="*/ 49512 h 646784"/>
                <a:gd name="connsiteX4" fmla="*/ 678994 w 678994"/>
                <a:gd name="connsiteY4" fmla="*/ 374294 h 646784"/>
                <a:gd name="connsiteX5" fmla="*/ 587348 w 678994"/>
                <a:gd name="connsiteY5" fmla="*/ 521817 h 646784"/>
                <a:gd name="connsiteX6" fmla="*/ 228524 w 678994"/>
                <a:gd name="connsiteY6" fmla="*/ 646784 h 646784"/>
                <a:gd name="connsiteX7" fmla="*/ 22785 w 678994"/>
                <a:gd name="connsiteY7" fmla="*/ 468172 h 646784"/>
                <a:gd name="connsiteX0" fmla="*/ 22785 w 678994"/>
                <a:gd name="connsiteY0" fmla="*/ 418660 h 597272"/>
                <a:gd name="connsiteX1" fmla="*/ 0 w 678994"/>
                <a:gd name="connsiteY1" fmla="*/ 91610 h 597272"/>
                <a:gd name="connsiteX2" fmla="*/ 627091 w 678994"/>
                <a:gd name="connsiteY2" fmla="*/ 0 h 597272"/>
                <a:gd name="connsiteX3" fmla="*/ 678994 w 678994"/>
                <a:gd name="connsiteY3" fmla="*/ 324782 h 597272"/>
                <a:gd name="connsiteX4" fmla="*/ 587348 w 678994"/>
                <a:gd name="connsiteY4" fmla="*/ 472305 h 597272"/>
                <a:gd name="connsiteX5" fmla="*/ 228524 w 678994"/>
                <a:gd name="connsiteY5" fmla="*/ 597272 h 597272"/>
                <a:gd name="connsiteX6" fmla="*/ 22785 w 678994"/>
                <a:gd name="connsiteY6" fmla="*/ 418660 h 597272"/>
                <a:gd name="connsiteX0" fmla="*/ 0 w 656209"/>
                <a:gd name="connsiteY0" fmla="*/ 422148 h 600760"/>
                <a:gd name="connsiteX1" fmla="*/ 35736 w 656209"/>
                <a:gd name="connsiteY1" fmla="*/ 0 h 600760"/>
                <a:gd name="connsiteX2" fmla="*/ 604306 w 656209"/>
                <a:gd name="connsiteY2" fmla="*/ 3488 h 600760"/>
                <a:gd name="connsiteX3" fmla="*/ 656209 w 656209"/>
                <a:gd name="connsiteY3" fmla="*/ 328270 h 600760"/>
                <a:gd name="connsiteX4" fmla="*/ 564563 w 656209"/>
                <a:gd name="connsiteY4" fmla="*/ 475793 h 600760"/>
                <a:gd name="connsiteX5" fmla="*/ 205739 w 656209"/>
                <a:gd name="connsiteY5" fmla="*/ 600760 h 600760"/>
                <a:gd name="connsiteX6" fmla="*/ 0 w 656209"/>
                <a:gd name="connsiteY6" fmla="*/ 422148 h 600760"/>
                <a:gd name="connsiteX0" fmla="*/ 0 w 604306"/>
                <a:gd name="connsiteY0" fmla="*/ 422148 h 600760"/>
                <a:gd name="connsiteX1" fmla="*/ 35736 w 604306"/>
                <a:gd name="connsiteY1" fmla="*/ 0 h 600760"/>
                <a:gd name="connsiteX2" fmla="*/ 604306 w 604306"/>
                <a:gd name="connsiteY2" fmla="*/ 3488 h 600760"/>
                <a:gd name="connsiteX3" fmla="*/ 564563 w 604306"/>
                <a:gd name="connsiteY3" fmla="*/ 475793 h 600760"/>
                <a:gd name="connsiteX4" fmla="*/ 205739 w 604306"/>
                <a:gd name="connsiteY4" fmla="*/ 600760 h 600760"/>
                <a:gd name="connsiteX5" fmla="*/ 0 w 604306"/>
                <a:gd name="connsiteY5" fmla="*/ 422148 h 60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4306" h="600760">
                  <a:moveTo>
                    <a:pt x="0" y="422148"/>
                  </a:moveTo>
                  <a:lnTo>
                    <a:pt x="35736" y="0"/>
                  </a:lnTo>
                  <a:lnTo>
                    <a:pt x="604306" y="3488"/>
                  </a:lnTo>
                  <a:lnTo>
                    <a:pt x="564563" y="475793"/>
                  </a:lnTo>
                  <a:lnTo>
                    <a:pt x="205739" y="60076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1317555" y="5823433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5"/>
            </p:cNvCxnSpPr>
            <p:nvPr/>
          </p:nvCxnSpPr>
          <p:spPr bwMode="auto">
            <a:xfrm flipV="1">
              <a:off x="1447637" y="5730690"/>
              <a:ext cx="169888" cy="115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Straight Arrow Connector 37"/>
            <p:cNvCxnSpPr>
              <a:stCxn id="36" idx="0"/>
            </p:cNvCxnSpPr>
            <p:nvPr/>
          </p:nvCxnSpPr>
          <p:spPr bwMode="auto">
            <a:xfrm>
              <a:off x="1393755" y="5975833"/>
              <a:ext cx="3192" cy="192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>
              <a:stCxn id="36" idx="3"/>
            </p:cNvCxnSpPr>
            <p:nvPr/>
          </p:nvCxnSpPr>
          <p:spPr bwMode="auto">
            <a:xfrm flipH="1" flipV="1">
              <a:off x="1188399" y="5706626"/>
              <a:ext cx="151474" cy="139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7560565" y="4389120"/>
            <a:ext cx="670982" cy="614381"/>
            <a:chOff x="1058571" y="5553456"/>
            <a:chExt cx="670982" cy="614381"/>
          </a:xfrm>
        </p:grpSpPr>
        <p:sp>
          <p:nvSpPr>
            <p:cNvPr id="41" name="Freeform 40"/>
            <p:cNvSpPr/>
            <p:nvPr/>
          </p:nvSpPr>
          <p:spPr bwMode="auto">
            <a:xfrm>
              <a:off x="1058571" y="5553456"/>
              <a:ext cx="670982" cy="460246"/>
            </a:xfrm>
            <a:custGeom>
              <a:avLst/>
              <a:gdLst>
                <a:gd name="connsiteX0" fmla="*/ 66675 w 876300"/>
                <a:gd name="connsiteY0" fmla="*/ 619125 h 695325"/>
                <a:gd name="connsiteX1" fmla="*/ 0 w 876300"/>
                <a:gd name="connsiteY1" fmla="*/ 123825 h 695325"/>
                <a:gd name="connsiteX2" fmla="*/ 419100 w 876300"/>
                <a:gd name="connsiteY2" fmla="*/ 0 h 695325"/>
                <a:gd name="connsiteX3" fmla="*/ 752475 w 876300"/>
                <a:gd name="connsiteY3" fmla="*/ 123825 h 695325"/>
                <a:gd name="connsiteX4" fmla="*/ 876300 w 876300"/>
                <a:gd name="connsiteY4" fmla="*/ 466725 h 695325"/>
                <a:gd name="connsiteX5" fmla="*/ 638175 w 876300"/>
                <a:gd name="connsiteY5" fmla="*/ 695325 h 695325"/>
                <a:gd name="connsiteX6" fmla="*/ 66675 w 876300"/>
                <a:gd name="connsiteY6" fmla="*/ 619125 h 695325"/>
                <a:gd name="connsiteX0" fmla="*/ 66675 w 897753"/>
                <a:gd name="connsiteY0" fmla="*/ 623486 h 699686"/>
                <a:gd name="connsiteX1" fmla="*/ 0 w 897753"/>
                <a:gd name="connsiteY1" fmla="*/ 128186 h 699686"/>
                <a:gd name="connsiteX2" fmla="*/ 419100 w 897753"/>
                <a:gd name="connsiteY2" fmla="*/ 4361 h 699686"/>
                <a:gd name="connsiteX3" fmla="*/ 897753 w 897753"/>
                <a:gd name="connsiteY3" fmla="*/ 0 h 699686"/>
                <a:gd name="connsiteX4" fmla="*/ 876300 w 897753"/>
                <a:gd name="connsiteY4" fmla="*/ 471086 h 699686"/>
                <a:gd name="connsiteX5" fmla="*/ 638175 w 897753"/>
                <a:gd name="connsiteY5" fmla="*/ 699686 h 699686"/>
                <a:gd name="connsiteX6" fmla="*/ 66675 w 897753"/>
                <a:gd name="connsiteY6" fmla="*/ 623486 h 699686"/>
                <a:gd name="connsiteX0" fmla="*/ 66675 w 897753"/>
                <a:gd name="connsiteY0" fmla="*/ 790041 h 866241"/>
                <a:gd name="connsiteX1" fmla="*/ 0 w 897753"/>
                <a:gd name="connsiteY1" fmla="*/ 294741 h 866241"/>
                <a:gd name="connsiteX2" fmla="*/ 359280 w 897753"/>
                <a:gd name="connsiteY2" fmla="*/ 0 h 866241"/>
                <a:gd name="connsiteX3" fmla="*/ 897753 w 897753"/>
                <a:gd name="connsiteY3" fmla="*/ 166555 h 866241"/>
                <a:gd name="connsiteX4" fmla="*/ 876300 w 897753"/>
                <a:gd name="connsiteY4" fmla="*/ 637641 h 866241"/>
                <a:gd name="connsiteX5" fmla="*/ 638175 w 897753"/>
                <a:gd name="connsiteY5" fmla="*/ 866241 h 866241"/>
                <a:gd name="connsiteX6" fmla="*/ 66675 w 897753"/>
                <a:gd name="connsiteY6" fmla="*/ 790041 h 866241"/>
                <a:gd name="connsiteX0" fmla="*/ 66675 w 1030124"/>
                <a:gd name="connsiteY0" fmla="*/ 790041 h 866241"/>
                <a:gd name="connsiteX1" fmla="*/ 0 w 1030124"/>
                <a:gd name="connsiteY1" fmla="*/ 294741 h 866241"/>
                <a:gd name="connsiteX2" fmla="*/ 359280 w 1030124"/>
                <a:gd name="connsiteY2" fmla="*/ 0 h 866241"/>
                <a:gd name="connsiteX3" fmla="*/ 897753 w 1030124"/>
                <a:gd name="connsiteY3" fmla="*/ 166555 h 866241"/>
                <a:gd name="connsiteX4" fmla="*/ 1030124 w 1030124"/>
                <a:gd name="connsiteY4" fmla="*/ 637641 h 866241"/>
                <a:gd name="connsiteX5" fmla="*/ 638175 w 1030124"/>
                <a:gd name="connsiteY5" fmla="*/ 866241 h 866241"/>
                <a:gd name="connsiteX6" fmla="*/ 66675 w 1030124"/>
                <a:gd name="connsiteY6" fmla="*/ 790041 h 866241"/>
                <a:gd name="connsiteX0" fmla="*/ 66675 w 1030124"/>
                <a:gd name="connsiteY0" fmla="*/ 672998 h 749198"/>
                <a:gd name="connsiteX1" fmla="*/ 0 w 1030124"/>
                <a:gd name="connsiteY1" fmla="*/ 177698 h 749198"/>
                <a:gd name="connsiteX2" fmla="*/ 381225 w 1030124"/>
                <a:gd name="connsiteY2" fmla="*/ 0 h 749198"/>
                <a:gd name="connsiteX3" fmla="*/ 897753 w 1030124"/>
                <a:gd name="connsiteY3" fmla="*/ 49512 h 749198"/>
                <a:gd name="connsiteX4" fmla="*/ 1030124 w 1030124"/>
                <a:gd name="connsiteY4" fmla="*/ 520598 h 749198"/>
                <a:gd name="connsiteX5" fmla="*/ 638175 w 1030124"/>
                <a:gd name="connsiteY5" fmla="*/ 749198 h 749198"/>
                <a:gd name="connsiteX6" fmla="*/ 66675 w 1030124"/>
                <a:gd name="connsiteY6" fmla="*/ 672998 h 749198"/>
                <a:gd name="connsiteX0" fmla="*/ 0 w 963449"/>
                <a:gd name="connsiteY0" fmla="*/ 672998 h 749198"/>
                <a:gd name="connsiteX1" fmla="*/ 130835 w 963449"/>
                <a:gd name="connsiteY1" fmla="*/ 141122 h 749198"/>
                <a:gd name="connsiteX2" fmla="*/ 314550 w 963449"/>
                <a:gd name="connsiteY2" fmla="*/ 0 h 749198"/>
                <a:gd name="connsiteX3" fmla="*/ 831078 w 963449"/>
                <a:gd name="connsiteY3" fmla="*/ 49512 h 749198"/>
                <a:gd name="connsiteX4" fmla="*/ 963449 w 963449"/>
                <a:gd name="connsiteY4" fmla="*/ 520598 h 749198"/>
                <a:gd name="connsiteX5" fmla="*/ 571500 w 963449"/>
                <a:gd name="connsiteY5" fmla="*/ 749198 h 749198"/>
                <a:gd name="connsiteX6" fmla="*/ 0 w 963449"/>
                <a:gd name="connsiteY6" fmla="*/ 672998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40665 w 832614"/>
                <a:gd name="connsiteY5" fmla="*/ 749198 h 749198"/>
                <a:gd name="connsiteX6" fmla="*/ 22785 w 832614"/>
                <a:gd name="connsiteY6" fmla="*/ 468172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92250 w 832614"/>
                <a:gd name="connsiteY5" fmla="*/ 492556 h 749198"/>
                <a:gd name="connsiteX6" fmla="*/ 440665 w 832614"/>
                <a:gd name="connsiteY6" fmla="*/ 749198 h 749198"/>
                <a:gd name="connsiteX7" fmla="*/ 22785 w 832614"/>
                <a:gd name="connsiteY7" fmla="*/ 468172 h 749198"/>
                <a:gd name="connsiteX0" fmla="*/ 22785 w 700243"/>
                <a:gd name="connsiteY0" fmla="*/ 468172 h 749198"/>
                <a:gd name="connsiteX1" fmla="*/ 0 w 700243"/>
                <a:gd name="connsiteY1" fmla="*/ 141122 h 749198"/>
                <a:gd name="connsiteX2" fmla="*/ 183715 w 700243"/>
                <a:gd name="connsiteY2" fmla="*/ 0 h 749198"/>
                <a:gd name="connsiteX3" fmla="*/ 700243 w 700243"/>
                <a:gd name="connsiteY3" fmla="*/ 49512 h 749198"/>
                <a:gd name="connsiteX4" fmla="*/ 678994 w 700243"/>
                <a:gd name="connsiteY4" fmla="*/ 374294 h 749198"/>
                <a:gd name="connsiteX5" fmla="*/ 492250 w 700243"/>
                <a:gd name="connsiteY5" fmla="*/ 492556 h 749198"/>
                <a:gd name="connsiteX6" fmla="*/ 440665 w 700243"/>
                <a:gd name="connsiteY6" fmla="*/ 749198 h 749198"/>
                <a:gd name="connsiteX7" fmla="*/ 22785 w 700243"/>
                <a:gd name="connsiteY7" fmla="*/ 468172 h 749198"/>
                <a:gd name="connsiteX0" fmla="*/ 22785 w 678994"/>
                <a:gd name="connsiteY0" fmla="*/ 468172 h 749198"/>
                <a:gd name="connsiteX1" fmla="*/ 0 w 678994"/>
                <a:gd name="connsiteY1" fmla="*/ 141122 h 749198"/>
                <a:gd name="connsiteX2" fmla="*/ 183715 w 678994"/>
                <a:gd name="connsiteY2" fmla="*/ 0 h 749198"/>
                <a:gd name="connsiteX3" fmla="*/ 627091 w 678994"/>
                <a:gd name="connsiteY3" fmla="*/ 49512 h 749198"/>
                <a:gd name="connsiteX4" fmla="*/ 678994 w 678994"/>
                <a:gd name="connsiteY4" fmla="*/ 374294 h 749198"/>
                <a:gd name="connsiteX5" fmla="*/ 492250 w 678994"/>
                <a:gd name="connsiteY5" fmla="*/ 492556 h 749198"/>
                <a:gd name="connsiteX6" fmla="*/ 440665 w 678994"/>
                <a:gd name="connsiteY6" fmla="*/ 749198 h 749198"/>
                <a:gd name="connsiteX7" fmla="*/ 22785 w 678994"/>
                <a:gd name="connsiteY7" fmla="*/ 468172 h 749198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492556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397458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587348 w 678994"/>
                <a:gd name="connsiteY5" fmla="*/ 521817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46784"/>
                <a:gd name="connsiteX1" fmla="*/ 0 w 678994"/>
                <a:gd name="connsiteY1" fmla="*/ 141122 h 646784"/>
                <a:gd name="connsiteX2" fmla="*/ 183715 w 678994"/>
                <a:gd name="connsiteY2" fmla="*/ 0 h 646784"/>
                <a:gd name="connsiteX3" fmla="*/ 627091 w 678994"/>
                <a:gd name="connsiteY3" fmla="*/ 49512 h 646784"/>
                <a:gd name="connsiteX4" fmla="*/ 678994 w 678994"/>
                <a:gd name="connsiteY4" fmla="*/ 374294 h 646784"/>
                <a:gd name="connsiteX5" fmla="*/ 587348 w 678994"/>
                <a:gd name="connsiteY5" fmla="*/ 521817 h 646784"/>
                <a:gd name="connsiteX6" fmla="*/ 228524 w 678994"/>
                <a:gd name="connsiteY6" fmla="*/ 646784 h 646784"/>
                <a:gd name="connsiteX7" fmla="*/ 22785 w 678994"/>
                <a:gd name="connsiteY7" fmla="*/ 468172 h 646784"/>
                <a:gd name="connsiteX0" fmla="*/ 22785 w 678994"/>
                <a:gd name="connsiteY0" fmla="*/ 418660 h 597272"/>
                <a:gd name="connsiteX1" fmla="*/ 0 w 678994"/>
                <a:gd name="connsiteY1" fmla="*/ 91610 h 597272"/>
                <a:gd name="connsiteX2" fmla="*/ 627091 w 678994"/>
                <a:gd name="connsiteY2" fmla="*/ 0 h 597272"/>
                <a:gd name="connsiteX3" fmla="*/ 678994 w 678994"/>
                <a:gd name="connsiteY3" fmla="*/ 324782 h 597272"/>
                <a:gd name="connsiteX4" fmla="*/ 587348 w 678994"/>
                <a:gd name="connsiteY4" fmla="*/ 472305 h 597272"/>
                <a:gd name="connsiteX5" fmla="*/ 228524 w 678994"/>
                <a:gd name="connsiteY5" fmla="*/ 597272 h 597272"/>
                <a:gd name="connsiteX6" fmla="*/ 22785 w 678994"/>
                <a:gd name="connsiteY6" fmla="*/ 418660 h 597272"/>
                <a:gd name="connsiteX0" fmla="*/ 0 w 656209"/>
                <a:gd name="connsiteY0" fmla="*/ 422148 h 600760"/>
                <a:gd name="connsiteX1" fmla="*/ 35736 w 656209"/>
                <a:gd name="connsiteY1" fmla="*/ 0 h 600760"/>
                <a:gd name="connsiteX2" fmla="*/ 604306 w 656209"/>
                <a:gd name="connsiteY2" fmla="*/ 3488 h 600760"/>
                <a:gd name="connsiteX3" fmla="*/ 656209 w 656209"/>
                <a:gd name="connsiteY3" fmla="*/ 328270 h 600760"/>
                <a:gd name="connsiteX4" fmla="*/ 564563 w 656209"/>
                <a:gd name="connsiteY4" fmla="*/ 475793 h 600760"/>
                <a:gd name="connsiteX5" fmla="*/ 205739 w 656209"/>
                <a:gd name="connsiteY5" fmla="*/ 600760 h 600760"/>
                <a:gd name="connsiteX6" fmla="*/ 0 w 656209"/>
                <a:gd name="connsiteY6" fmla="*/ 422148 h 600760"/>
                <a:gd name="connsiteX0" fmla="*/ 0 w 604306"/>
                <a:gd name="connsiteY0" fmla="*/ 422148 h 600760"/>
                <a:gd name="connsiteX1" fmla="*/ 35736 w 604306"/>
                <a:gd name="connsiteY1" fmla="*/ 0 h 600760"/>
                <a:gd name="connsiteX2" fmla="*/ 604306 w 604306"/>
                <a:gd name="connsiteY2" fmla="*/ 3488 h 600760"/>
                <a:gd name="connsiteX3" fmla="*/ 564563 w 604306"/>
                <a:gd name="connsiteY3" fmla="*/ 475793 h 600760"/>
                <a:gd name="connsiteX4" fmla="*/ 205739 w 604306"/>
                <a:gd name="connsiteY4" fmla="*/ 600760 h 600760"/>
                <a:gd name="connsiteX5" fmla="*/ 0 w 604306"/>
                <a:gd name="connsiteY5" fmla="*/ 422148 h 600760"/>
                <a:gd name="connsiteX0" fmla="*/ 0 w 604306"/>
                <a:gd name="connsiteY0" fmla="*/ 493774 h 672386"/>
                <a:gd name="connsiteX1" fmla="*/ 35736 w 604306"/>
                <a:gd name="connsiteY1" fmla="*/ 71626 h 672386"/>
                <a:gd name="connsiteX2" fmla="*/ 382903 w 604306"/>
                <a:gd name="connsiteY2" fmla="*/ 0 h 672386"/>
                <a:gd name="connsiteX3" fmla="*/ 604306 w 604306"/>
                <a:gd name="connsiteY3" fmla="*/ 75114 h 672386"/>
                <a:gd name="connsiteX4" fmla="*/ 564563 w 604306"/>
                <a:gd name="connsiteY4" fmla="*/ 547419 h 672386"/>
                <a:gd name="connsiteX5" fmla="*/ 205739 w 604306"/>
                <a:gd name="connsiteY5" fmla="*/ 672386 h 672386"/>
                <a:gd name="connsiteX6" fmla="*/ 0 w 604306"/>
                <a:gd name="connsiteY6" fmla="*/ 493774 h 672386"/>
                <a:gd name="connsiteX0" fmla="*/ 0 w 904229"/>
                <a:gd name="connsiteY0" fmla="*/ 493774 h 672386"/>
                <a:gd name="connsiteX1" fmla="*/ 35736 w 904229"/>
                <a:gd name="connsiteY1" fmla="*/ 71626 h 672386"/>
                <a:gd name="connsiteX2" fmla="*/ 382903 w 904229"/>
                <a:gd name="connsiteY2" fmla="*/ 0 h 672386"/>
                <a:gd name="connsiteX3" fmla="*/ 904229 w 904229"/>
                <a:gd name="connsiteY3" fmla="*/ 206788 h 672386"/>
                <a:gd name="connsiteX4" fmla="*/ 564563 w 904229"/>
                <a:gd name="connsiteY4" fmla="*/ 547419 h 672386"/>
                <a:gd name="connsiteX5" fmla="*/ 205739 w 904229"/>
                <a:gd name="connsiteY5" fmla="*/ 672386 h 672386"/>
                <a:gd name="connsiteX6" fmla="*/ 0 w 904229"/>
                <a:gd name="connsiteY6" fmla="*/ 493774 h 672386"/>
                <a:gd name="connsiteX0" fmla="*/ 176404 w 868493"/>
                <a:gd name="connsiteY0" fmla="*/ 391361 h 672386"/>
                <a:gd name="connsiteX1" fmla="*/ 0 w 868493"/>
                <a:gd name="connsiteY1" fmla="*/ 71626 h 672386"/>
                <a:gd name="connsiteX2" fmla="*/ 347167 w 868493"/>
                <a:gd name="connsiteY2" fmla="*/ 0 h 672386"/>
                <a:gd name="connsiteX3" fmla="*/ 868493 w 868493"/>
                <a:gd name="connsiteY3" fmla="*/ 206788 h 672386"/>
                <a:gd name="connsiteX4" fmla="*/ 528827 w 868493"/>
                <a:gd name="connsiteY4" fmla="*/ 547419 h 672386"/>
                <a:gd name="connsiteX5" fmla="*/ 170003 w 868493"/>
                <a:gd name="connsiteY5" fmla="*/ 672386 h 672386"/>
                <a:gd name="connsiteX6" fmla="*/ 176404 w 868493"/>
                <a:gd name="connsiteY6" fmla="*/ 391361 h 672386"/>
                <a:gd name="connsiteX0" fmla="*/ 176404 w 868493"/>
                <a:gd name="connsiteY0" fmla="*/ 391361 h 547419"/>
                <a:gd name="connsiteX1" fmla="*/ 0 w 868493"/>
                <a:gd name="connsiteY1" fmla="*/ 71626 h 547419"/>
                <a:gd name="connsiteX2" fmla="*/ 347167 w 868493"/>
                <a:gd name="connsiteY2" fmla="*/ 0 h 547419"/>
                <a:gd name="connsiteX3" fmla="*/ 868493 w 868493"/>
                <a:gd name="connsiteY3" fmla="*/ 206788 h 547419"/>
                <a:gd name="connsiteX4" fmla="*/ 528827 w 868493"/>
                <a:gd name="connsiteY4" fmla="*/ 547419 h 547419"/>
                <a:gd name="connsiteX5" fmla="*/ 440665 w 868493"/>
                <a:gd name="connsiteY5" fmla="*/ 460246 h 547419"/>
                <a:gd name="connsiteX6" fmla="*/ 176404 w 868493"/>
                <a:gd name="connsiteY6" fmla="*/ 391361 h 547419"/>
                <a:gd name="connsiteX0" fmla="*/ 176404 w 868493"/>
                <a:gd name="connsiteY0" fmla="*/ 391361 h 460246"/>
                <a:gd name="connsiteX1" fmla="*/ 0 w 868493"/>
                <a:gd name="connsiteY1" fmla="*/ 71626 h 460246"/>
                <a:gd name="connsiteX2" fmla="*/ 347167 w 868493"/>
                <a:gd name="connsiteY2" fmla="*/ 0 h 460246"/>
                <a:gd name="connsiteX3" fmla="*/ 868493 w 868493"/>
                <a:gd name="connsiteY3" fmla="*/ 206788 h 460246"/>
                <a:gd name="connsiteX4" fmla="*/ 543457 w 868493"/>
                <a:gd name="connsiteY4" fmla="*/ 357224 h 460246"/>
                <a:gd name="connsiteX5" fmla="*/ 440665 w 868493"/>
                <a:gd name="connsiteY5" fmla="*/ 460246 h 460246"/>
                <a:gd name="connsiteX6" fmla="*/ 176404 w 868493"/>
                <a:gd name="connsiteY6" fmla="*/ 391361 h 460246"/>
                <a:gd name="connsiteX0" fmla="*/ 176404 w 868493"/>
                <a:gd name="connsiteY0" fmla="*/ 391361 h 460246"/>
                <a:gd name="connsiteX1" fmla="*/ 0 w 868493"/>
                <a:gd name="connsiteY1" fmla="*/ 71626 h 460246"/>
                <a:gd name="connsiteX2" fmla="*/ 347167 w 868493"/>
                <a:gd name="connsiteY2" fmla="*/ 0 h 460246"/>
                <a:gd name="connsiteX3" fmla="*/ 868493 w 868493"/>
                <a:gd name="connsiteY3" fmla="*/ 206788 h 460246"/>
                <a:gd name="connsiteX4" fmla="*/ 440665 w 868493"/>
                <a:gd name="connsiteY4" fmla="*/ 460246 h 460246"/>
                <a:gd name="connsiteX5" fmla="*/ 176404 w 868493"/>
                <a:gd name="connsiteY5" fmla="*/ 391361 h 460246"/>
                <a:gd name="connsiteX0" fmla="*/ 271501 w 963590"/>
                <a:gd name="connsiteY0" fmla="*/ 391361 h 460246"/>
                <a:gd name="connsiteX1" fmla="*/ 0 w 963590"/>
                <a:gd name="connsiteY1" fmla="*/ 108202 h 460246"/>
                <a:gd name="connsiteX2" fmla="*/ 442264 w 963590"/>
                <a:gd name="connsiteY2" fmla="*/ 0 h 460246"/>
                <a:gd name="connsiteX3" fmla="*/ 963590 w 963590"/>
                <a:gd name="connsiteY3" fmla="*/ 206788 h 460246"/>
                <a:gd name="connsiteX4" fmla="*/ 535762 w 963590"/>
                <a:gd name="connsiteY4" fmla="*/ 460246 h 460246"/>
                <a:gd name="connsiteX5" fmla="*/ 271501 w 963590"/>
                <a:gd name="connsiteY5" fmla="*/ 391361 h 460246"/>
                <a:gd name="connsiteX0" fmla="*/ 271501 w 670982"/>
                <a:gd name="connsiteY0" fmla="*/ 391361 h 460246"/>
                <a:gd name="connsiteX1" fmla="*/ 0 w 670982"/>
                <a:gd name="connsiteY1" fmla="*/ 108202 h 460246"/>
                <a:gd name="connsiteX2" fmla="*/ 442264 w 670982"/>
                <a:gd name="connsiteY2" fmla="*/ 0 h 460246"/>
                <a:gd name="connsiteX3" fmla="*/ 670982 w 670982"/>
                <a:gd name="connsiteY3" fmla="*/ 206788 h 460246"/>
                <a:gd name="connsiteX4" fmla="*/ 535762 w 670982"/>
                <a:gd name="connsiteY4" fmla="*/ 460246 h 460246"/>
                <a:gd name="connsiteX5" fmla="*/ 271501 w 670982"/>
                <a:gd name="connsiteY5" fmla="*/ 391361 h 46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0982" h="460246">
                  <a:moveTo>
                    <a:pt x="271501" y="391361"/>
                  </a:moveTo>
                  <a:lnTo>
                    <a:pt x="0" y="108202"/>
                  </a:lnTo>
                  <a:lnTo>
                    <a:pt x="442264" y="0"/>
                  </a:lnTo>
                  <a:lnTo>
                    <a:pt x="670982" y="206788"/>
                  </a:lnTo>
                  <a:lnTo>
                    <a:pt x="535762" y="460246"/>
                  </a:lnTo>
                  <a:lnTo>
                    <a:pt x="271501" y="39136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1317555" y="5823433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>
              <a:stCxn id="42" idx="5"/>
            </p:cNvCxnSpPr>
            <p:nvPr/>
          </p:nvCxnSpPr>
          <p:spPr bwMode="auto">
            <a:xfrm flipV="1">
              <a:off x="1447637" y="5730690"/>
              <a:ext cx="169888" cy="115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stCxn id="42" idx="0"/>
            </p:cNvCxnSpPr>
            <p:nvPr/>
          </p:nvCxnSpPr>
          <p:spPr bwMode="auto">
            <a:xfrm>
              <a:off x="1393755" y="5975833"/>
              <a:ext cx="3192" cy="192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42" idx="3"/>
            </p:cNvCxnSpPr>
            <p:nvPr/>
          </p:nvCxnSpPr>
          <p:spPr bwMode="auto">
            <a:xfrm flipH="1" flipV="1">
              <a:off x="1188399" y="5706626"/>
              <a:ext cx="151474" cy="139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915484" y="3155594"/>
            <a:ext cx="564563" cy="600760"/>
            <a:chOff x="1117931" y="5625083"/>
            <a:chExt cx="564563" cy="600760"/>
          </a:xfrm>
        </p:grpSpPr>
        <p:sp>
          <p:nvSpPr>
            <p:cNvPr id="47" name="Freeform 46"/>
            <p:cNvSpPr/>
            <p:nvPr/>
          </p:nvSpPr>
          <p:spPr bwMode="auto">
            <a:xfrm>
              <a:off x="1117931" y="5625083"/>
              <a:ext cx="564563" cy="600760"/>
            </a:xfrm>
            <a:custGeom>
              <a:avLst/>
              <a:gdLst>
                <a:gd name="connsiteX0" fmla="*/ 66675 w 876300"/>
                <a:gd name="connsiteY0" fmla="*/ 619125 h 695325"/>
                <a:gd name="connsiteX1" fmla="*/ 0 w 876300"/>
                <a:gd name="connsiteY1" fmla="*/ 123825 h 695325"/>
                <a:gd name="connsiteX2" fmla="*/ 419100 w 876300"/>
                <a:gd name="connsiteY2" fmla="*/ 0 h 695325"/>
                <a:gd name="connsiteX3" fmla="*/ 752475 w 876300"/>
                <a:gd name="connsiteY3" fmla="*/ 123825 h 695325"/>
                <a:gd name="connsiteX4" fmla="*/ 876300 w 876300"/>
                <a:gd name="connsiteY4" fmla="*/ 466725 h 695325"/>
                <a:gd name="connsiteX5" fmla="*/ 638175 w 876300"/>
                <a:gd name="connsiteY5" fmla="*/ 695325 h 695325"/>
                <a:gd name="connsiteX6" fmla="*/ 66675 w 876300"/>
                <a:gd name="connsiteY6" fmla="*/ 619125 h 695325"/>
                <a:gd name="connsiteX0" fmla="*/ 66675 w 897753"/>
                <a:gd name="connsiteY0" fmla="*/ 623486 h 699686"/>
                <a:gd name="connsiteX1" fmla="*/ 0 w 897753"/>
                <a:gd name="connsiteY1" fmla="*/ 128186 h 699686"/>
                <a:gd name="connsiteX2" fmla="*/ 419100 w 897753"/>
                <a:gd name="connsiteY2" fmla="*/ 4361 h 699686"/>
                <a:gd name="connsiteX3" fmla="*/ 897753 w 897753"/>
                <a:gd name="connsiteY3" fmla="*/ 0 h 699686"/>
                <a:gd name="connsiteX4" fmla="*/ 876300 w 897753"/>
                <a:gd name="connsiteY4" fmla="*/ 471086 h 699686"/>
                <a:gd name="connsiteX5" fmla="*/ 638175 w 897753"/>
                <a:gd name="connsiteY5" fmla="*/ 699686 h 699686"/>
                <a:gd name="connsiteX6" fmla="*/ 66675 w 897753"/>
                <a:gd name="connsiteY6" fmla="*/ 623486 h 699686"/>
                <a:gd name="connsiteX0" fmla="*/ 66675 w 897753"/>
                <a:gd name="connsiteY0" fmla="*/ 790041 h 866241"/>
                <a:gd name="connsiteX1" fmla="*/ 0 w 897753"/>
                <a:gd name="connsiteY1" fmla="*/ 294741 h 866241"/>
                <a:gd name="connsiteX2" fmla="*/ 359280 w 897753"/>
                <a:gd name="connsiteY2" fmla="*/ 0 h 866241"/>
                <a:gd name="connsiteX3" fmla="*/ 897753 w 897753"/>
                <a:gd name="connsiteY3" fmla="*/ 166555 h 866241"/>
                <a:gd name="connsiteX4" fmla="*/ 876300 w 897753"/>
                <a:gd name="connsiteY4" fmla="*/ 637641 h 866241"/>
                <a:gd name="connsiteX5" fmla="*/ 638175 w 897753"/>
                <a:gd name="connsiteY5" fmla="*/ 866241 h 866241"/>
                <a:gd name="connsiteX6" fmla="*/ 66675 w 897753"/>
                <a:gd name="connsiteY6" fmla="*/ 790041 h 866241"/>
                <a:gd name="connsiteX0" fmla="*/ 66675 w 1030124"/>
                <a:gd name="connsiteY0" fmla="*/ 790041 h 866241"/>
                <a:gd name="connsiteX1" fmla="*/ 0 w 1030124"/>
                <a:gd name="connsiteY1" fmla="*/ 294741 h 866241"/>
                <a:gd name="connsiteX2" fmla="*/ 359280 w 1030124"/>
                <a:gd name="connsiteY2" fmla="*/ 0 h 866241"/>
                <a:gd name="connsiteX3" fmla="*/ 897753 w 1030124"/>
                <a:gd name="connsiteY3" fmla="*/ 166555 h 866241"/>
                <a:gd name="connsiteX4" fmla="*/ 1030124 w 1030124"/>
                <a:gd name="connsiteY4" fmla="*/ 637641 h 866241"/>
                <a:gd name="connsiteX5" fmla="*/ 638175 w 1030124"/>
                <a:gd name="connsiteY5" fmla="*/ 866241 h 866241"/>
                <a:gd name="connsiteX6" fmla="*/ 66675 w 1030124"/>
                <a:gd name="connsiteY6" fmla="*/ 790041 h 866241"/>
                <a:gd name="connsiteX0" fmla="*/ 66675 w 1030124"/>
                <a:gd name="connsiteY0" fmla="*/ 672998 h 749198"/>
                <a:gd name="connsiteX1" fmla="*/ 0 w 1030124"/>
                <a:gd name="connsiteY1" fmla="*/ 177698 h 749198"/>
                <a:gd name="connsiteX2" fmla="*/ 381225 w 1030124"/>
                <a:gd name="connsiteY2" fmla="*/ 0 h 749198"/>
                <a:gd name="connsiteX3" fmla="*/ 897753 w 1030124"/>
                <a:gd name="connsiteY3" fmla="*/ 49512 h 749198"/>
                <a:gd name="connsiteX4" fmla="*/ 1030124 w 1030124"/>
                <a:gd name="connsiteY4" fmla="*/ 520598 h 749198"/>
                <a:gd name="connsiteX5" fmla="*/ 638175 w 1030124"/>
                <a:gd name="connsiteY5" fmla="*/ 749198 h 749198"/>
                <a:gd name="connsiteX6" fmla="*/ 66675 w 1030124"/>
                <a:gd name="connsiteY6" fmla="*/ 672998 h 749198"/>
                <a:gd name="connsiteX0" fmla="*/ 0 w 963449"/>
                <a:gd name="connsiteY0" fmla="*/ 672998 h 749198"/>
                <a:gd name="connsiteX1" fmla="*/ 130835 w 963449"/>
                <a:gd name="connsiteY1" fmla="*/ 141122 h 749198"/>
                <a:gd name="connsiteX2" fmla="*/ 314550 w 963449"/>
                <a:gd name="connsiteY2" fmla="*/ 0 h 749198"/>
                <a:gd name="connsiteX3" fmla="*/ 831078 w 963449"/>
                <a:gd name="connsiteY3" fmla="*/ 49512 h 749198"/>
                <a:gd name="connsiteX4" fmla="*/ 963449 w 963449"/>
                <a:gd name="connsiteY4" fmla="*/ 520598 h 749198"/>
                <a:gd name="connsiteX5" fmla="*/ 571500 w 963449"/>
                <a:gd name="connsiteY5" fmla="*/ 749198 h 749198"/>
                <a:gd name="connsiteX6" fmla="*/ 0 w 963449"/>
                <a:gd name="connsiteY6" fmla="*/ 672998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40665 w 832614"/>
                <a:gd name="connsiteY5" fmla="*/ 749198 h 749198"/>
                <a:gd name="connsiteX6" fmla="*/ 22785 w 832614"/>
                <a:gd name="connsiteY6" fmla="*/ 468172 h 749198"/>
                <a:gd name="connsiteX0" fmla="*/ 22785 w 832614"/>
                <a:gd name="connsiteY0" fmla="*/ 468172 h 749198"/>
                <a:gd name="connsiteX1" fmla="*/ 0 w 832614"/>
                <a:gd name="connsiteY1" fmla="*/ 141122 h 749198"/>
                <a:gd name="connsiteX2" fmla="*/ 183715 w 832614"/>
                <a:gd name="connsiteY2" fmla="*/ 0 h 749198"/>
                <a:gd name="connsiteX3" fmla="*/ 700243 w 832614"/>
                <a:gd name="connsiteY3" fmla="*/ 49512 h 749198"/>
                <a:gd name="connsiteX4" fmla="*/ 832614 w 832614"/>
                <a:gd name="connsiteY4" fmla="*/ 520598 h 749198"/>
                <a:gd name="connsiteX5" fmla="*/ 492250 w 832614"/>
                <a:gd name="connsiteY5" fmla="*/ 492556 h 749198"/>
                <a:gd name="connsiteX6" fmla="*/ 440665 w 832614"/>
                <a:gd name="connsiteY6" fmla="*/ 749198 h 749198"/>
                <a:gd name="connsiteX7" fmla="*/ 22785 w 832614"/>
                <a:gd name="connsiteY7" fmla="*/ 468172 h 749198"/>
                <a:gd name="connsiteX0" fmla="*/ 22785 w 700243"/>
                <a:gd name="connsiteY0" fmla="*/ 468172 h 749198"/>
                <a:gd name="connsiteX1" fmla="*/ 0 w 700243"/>
                <a:gd name="connsiteY1" fmla="*/ 141122 h 749198"/>
                <a:gd name="connsiteX2" fmla="*/ 183715 w 700243"/>
                <a:gd name="connsiteY2" fmla="*/ 0 h 749198"/>
                <a:gd name="connsiteX3" fmla="*/ 700243 w 700243"/>
                <a:gd name="connsiteY3" fmla="*/ 49512 h 749198"/>
                <a:gd name="connsiteX4" fmla="*/ 678994 w 700243"/>
                <a:gd name="connsiteY4" fmla="*/ 374294 h 749198"/>
                <a:gd name="connsiteX5" fmla="*/ 492250 w 700243"/>
                <a:gd name="connsiteY5" fmla="*/ 492556 h 749198"/>
                <a:gd name="connsiteX6" fmla="*/ 440665 w 700243"/>
                <a:gd name="connsiteY6" fmla="*/ 749198 h 749198"/>
                <a:gd name="connsiteX7" fmla="*/ 22785 w 700243"/>
                <a:gd name="connsiteY7" fmla="*/ 468172 h 749198"/>
                <a:gd name="connsiteX0" fmla="*/ 22785 w 678994"/>
                <a:gd name="connsiteY0" fmla="*/ 468172 h 749198"/>
                <a:gd name="connsiteX1" fmla="*/ 0 w 678994"/>
                <a:gd name="connsiteY1" fmla="*/ 141122 h 749198"/>
                <a:gd name="connsiteX2" fmla="*/ 183715 w 678994"/>
                <a:gd name="connsiteY2" fmla="*/ 0 h 749198"/>
                <a:gd name="connsiteX3" fmla="*/ 627091 w 678994"/>
                <a:gd name="connsiteY3" fmla="*/ 49512 h 749198"/>
                <a:gd name="connsiteX4" fmla="*/ 678994 w 678994"/>
                <a:gd name="connsiteY4" fmla="*/ 374294 h 749198"/>
                <a:gd name="connsiteX5" fmla="*/ 492250 w 678994"/>
                <a:gd name="connsiteY5" fmla="*/ 492556 h 749198"/>
                <a:gd name="connsiteX6" fmla="*/ 440665 w 678994"/>
                <a:gd name="connsiteY6" fmla="*/ 749198 h 749198"/>
                <a:gd name="connsiteX7" fmla="*/ 22785 w 678994"/>
                <a:gd name="connsiteY7" fmla="*/ 468172 h 749198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492556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492250 w 678994"/>
                <a:gd name="connsiteY5" fmla="*/ 397458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61415"/>
                <a:gd name="connsiteX1" fmla="*/ 0 w 678994"/>
                <a:gd name="connsiteY1" fmla="*/ 141122 h 661415"/>
                <a:gd name="connsiteX2" fmla="*/ 183715 w 678994"/>
                <a:gd name="connsiteY2" fmla="*/ 0 h 661415"/>
                <a:gd name="connsiteX3" fmla="*/ 627091 w 678994"/>
                <a:gd name="connsiteY3" fmla="*/ 49512 h 661415"/>
                <a:gd name="connsiteX4" fmla="*/ 678994 w 678994"/>
                <a:gd name="connsiteY4" fmla="*/ 374294 h 661415"/>
                <a:gd name="connsiteX5" fmla="*/ 587348 w 678994"/>
                <a:gd name="connsiteY5" fmla="*/ 521817 h 661415"/>
                <a:gd name="connsiteX6" fmla="*/ 404089 w 678994"/>
                <a:gd name="connsiteY6" fmla="*/ 661415 h 661415"/>
                <a:gd name="connsiteX7" fmla="*/ 22785 w 678994"/>
                <a:gd name="connsiteY7" fmla="*/ 468172 h 661415"/>
                <a:gd name="connsiteX0" fmla="*/ 22785 w 678994"/>
                <a:gd name="connsiteY0" fmla="*/ 468172 h 646784"/>
                <a:gd name="connsiteX1" fmla="*/ 0 w 678994"/>
                <a:gd name="connsiteY1" fmla="*/ 141122 h 646784"/>
                <a:gd name="connsiteX2" fmla="*/ 183715 w 678994"/>
                <a:gd name="connsiteY2" fmla="*/ 0 h 646784"/>
                <a:gd name="connsiteX3" fmla="*/ 627091 w 678994"/>
                <a:gd name="connsiteY3" fmla="*/ 49512 h 646784"/>
                <a:gd name="connsiteX4" fmla="*/ 678994 w 678994"/>
                <a:gd name="connsiteY4" fmla="*/ 374294 h 646784"/>
                <a:gd name="connsiteX5" fmla="*/ 587348 w 678994"/>
                <a:gd name="connsiteY5" fmla="*/ 521817 h 646784"/>
                <a:gd name="connsiteX6" fmla="*/ 228524 w 678994"/>
                <a:gd name="connsiteY6" fmla="*/ 646784 h 646784"/>
                <a:gd name="connsiteX7" fmla="*/ 22785 w 678994"/>
                <a:gd name="connsiteY7" fmla="*/ 468172 h 646784"/>
                <a:gd name="connsiteX0" fmla="*/ 22785 w 678994"/>
                <a:gd name="connsiteY0" fmla="*/ 418660 h 597272"/>
                <a:gd name="connsiteX1" fmla="*/ 0 w 678994"/>
                <a:gd name="connsiteY1" fmla="*/ 91610 h 597272"/>
                <a:gd name="connsiteX2" fmla="*/ 627091 w 678994"/>
                <a:gd name="connsiteY2" fmla="*/ 0 h 597272"/>
                <a:gd name="connsiteX3" fmla="*/ 678994 w 678994"/>
                <a:gd name="connsiteY3" fmla="*/ 324782 h 597272"/>
                <a:gd name="connsiteX4" fmla="*/ 587348 w 678994"/>
                <a:gd name="connsiteY4" fmla="*/ 472305 h 597272"/>
                <a:gd name="connsiteX5" fmla="*/ 228524 w 678994"/>
                <a:gd name="connsiteY5" fmla="*/ 597272 h 597272"/>
                <a:gd name="connsiteX6" fmla="*/ 22785 w 678994"/>
                <a:gd name="connsiteY6" fmla="*/ 418660 h 597272"/>
                <a:gd name="connsiteX0" fmla="*/ 0 w 656209"/>
                <a:gd name="connsiteY0" fmla="*/ 422148 h 600760"/>
                <a:gd name="connsiteX1" fmla="*/ 35736 w 656209"/>
                <a:gd name="connsiteY1" fmla="*/ 0 h 600760"/>
                <a:gd name="connsiteX2" fmla="*/ 604306 w 656209"/>
                <a:gd name="connsiteY2" fmla="*/ 3488 h 600760"/>
                <a:gd name="connsiteX3" fmla="*/ 656209 w 656209"/>
                <a:gd name="connsiteY3" fmla="*/ 328270 h 600760"/>
                <a:gd name="connsiteX4" fmla="*/ 564563 w 656209"/>
                <a:gd name="connsiteY4" fmla="*/ 475793 h 600760"/>
                <a:gd name="connsiteX5" fmla="*/ 205739 w 656209"/>
                <a:gd name="connsiteY5" fmla="*/ 600760 h 600760"/>
                <a:gd name="connsiteX6" fmla="*/ 0 w 656209"/>
                <a:gd name="connsiteY6" fmla="*/ 422148 h 600760"/>
                <a:gd name="connsiteX0" fmla="*/ 0 w 604306"/>
                <a:gd name="connsiteY0" fmla="*/ 422148 h 600760"/>
                <a:gd name="connsiteX1" fmla="*/ 35736 w 604306"/>
                <a:gd name="connsiteY1" fmla="*/ 0 h 600760"/>
                <a:gd name="connsiteX2" fmla="*/ 604306 w 604306"/>
                <a:gd name="connsiteY2" fmla="*/ 3488 h 600760"/>
                <a:gd name="connsiteX3" fmla="*/ 564563 w 604306"/>
                <a:gd name="connsiteY3" fmla="*/ 475793 h 600760"/>
                <a:gd name="connsiteX4" fmla="*/ 205739 w 604306"/>
                <a:gd name="connsiteY4" fmla="*/ 600760 h 600760"/>
                <a:gd name="connsiteX5" fmla="*/ 0 w 604306"/>
                <a:gd name="connsiteY5" fmla="*/ 422148 h 600760"/>
                <a:gd name="connsiteX0" fmla="*/ 0 w 564563"/>
                <a:gd name="connsiteY0" fmla="*/ 422148 h 600760"/>
                <a:gd name="connsiteX1" fmla="*/ 35736 w 564563"/>
                <a:gd name="connsiteY1" fmla="*/ 0 h 600760"/>
                <a:gd name="connsiteX2" fmla="*/ 326329 w 564563"/>
                <a:gd name="connsiteY2" fmla="*/ 266835 h 600760"/>
                <a:gd name="connsiteX3" fmla="*/ 564563 w 564563"/>
                <a:gd name="connsiteY3" fmla="*/ 475793 h 600760"/>
                <a:gd name="connsiteX4" fmla="*/ 205739 w 564563"/>
                <a:gd name="connsiteY4" fmla="*/ 600760 h 600760"/>
                <a:gd name="connsiteX5" fmla="*/ 0 w 564563"/>
                <a:gd name="connsiteY5" fmla="*/ 422148 h 60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563" h="600760">
                  <a:moveTo>
                    <a:pt x="0" y="422148"/>
                  </a:moveTo>
                  <a:lnTo>
                    <a:pt x="35736" y="0"/>
                  </a:lnTo>
                  <a:lnTo>
                    <a:pt x="326329" y="266835"/>
                  </a:lnTo>
                  <a:lnTo>
                    <a:pt x="564563" y="475793"/>
                  </a:lnTo>
                  <a:lnTo>
                    <a:pt x="205739" y="600760"/>
                  </a:lnTo>
                  <a:lnTo>
                    <a:pt x="0" y="42214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 flipV="1">
              <a:off x="1317555" y="5823433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48" idx="5"/>
            </p:cNvCxnSpPr>
            <p:nvPr/>
          </p:nvCxnSpPr>
          <p:spPr bwMode="auto">
            <a:xfrm flipV="1">
              <a:off x="1447637" y="5730690"/>
              <a:ext cx="169888" cy="1150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>
              <a:stCxn id="48" idx="0"/>
            </p:cNvCxnSpPr>
            <p:nvPr/>
          </p:nvCxnSpPr>
          <p:spPr bwMode="auto">
            <a:xfrm>
              <a:off x="1393755" y="5975833"/>
              <a:ext cx="3192" cy="1920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8" idx="3"/>
            </p:cNvCxnSpPr>
            <p:nvPr/>
          </p:nvCxnSpPr>
          <p:spPr bwMode="auto">
            <a:xfrm flipH="1" flipV="1">
              <a:off x="1188399" y="5706626"/>
              <a:ext cx="151474" cy="1391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3" name="Rectangle 52"/>
          <p:cNvSpPr/>
          <p:nvPr/>
        </p:nvSpPr>
        <p:spPr>
          <a:xfrm>
            <a:off x="6016597" y="5320883"/>
            <a:ext cx="2811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u="sng" dirty="0" smtClean="0">
                <a:solidFill>
                  <a:srgbClr val="0000FF"/>
                </a:solidFill>
                <a:sym typeface="Wingdings" pitchFamily="2" charset="2"/>
              </a:rPr>
              <a:t>Note</a:t>
            </a:r>
            <a:r>
              <a:rPr lang="en-US" sz="1000" dirty="0" smtClean="0">
                <a:solidFill>
                  <a:srgbClr val="0000FF"/>
                </a:solidFill>
                <a:sym typeface="Wingdings" pitchFamily="2" charset="2"/>
              </a:rPr>
              <a:t>:  displayed search directions are notional.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739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animBg="1"/>
      <p:bldP spid="15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 Examined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81208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Heuristic H1 – Latin Hypercube Sampling (LHS)</a:t>
            </a:r>
          </a:p>
          <a:p>
            <a:pPr lvl="1"/>
            <a:r>
              <a:rPr lang="en-US" dirty="0" smtClean="0"/>
              <a:t>Assumes an upper bound on prices (2 x current market price) and improves the likelihood of finding the SPNE via a robust sampling of 10, 100, 1000 UL solutions.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Heuristic H2 – LHS with local Nelder-Mead Search</a:t>
            </a:r>
          </a:p>
          <a:p>
            <a:pPr lvl="1"/>
            <a:r>
              <a:rPr lang="en-US" dirty="0" smtClean="0"/>
              <a:t>For each sampled price point, finds a locally optimal price point the corresponding to the LL-optimal solution.</a:t>
            </a:r>
          </a:p>
          <a:p>
            <a:pPr lvl="2"/>
            <a:r>
              <a:rPr lang="en-US" i="1" smtClean="0"/>
              <a:t>i.e</a:t>
            </a:r>
            <a:r>
              <a:rPr lang="en-US" i="1" dirty="0" smtClean="0"/>
              <a:t>., how much money can the manufacturer make by increasing prices without forcing the customer to change their decision?</a:t>
            </a:r>
          </a:p>
          <a:p>
            <a:pPr lvl="1"/>
            <a:r>
              <a:rPr lang="en-US" dirty="0" smtClean="0"/>
              <a:t>Leverages a simplex having |</a:t>
            </a:r>
            <a:r>
              <a:rPr lang="en-US" i="1" dirty="0" smtClean="0"/>
              <a:t>V</a:t>
            </a:r>
            <a:r>
              <a:rPr lang="en-US" dirty="0" smtClean="0"/>
              <a:t>|+1 dimensions.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Heuristic H3 – LHS with Local Cyclic Coordinate Search</a:t>
            </a:r>
          </a:p>
          <a:p>
            <a:pPr lvl="1"/>
            <a:r>
              <a:rPr lang="en-US" dirty="0" smtClean="0"/>
              <a:t>Same as H2, via a different search method.</a:t>
            </a:r>
          </a:p>
          <a:p>
            <a:pPr lvl="2"/>
            <a:r>
              <a:rPr lang="en-US" dirty="0" smtClean="0"/>
              <a:t>Cyclically searches to increase each vaccine price (i.e., coordinate direction).</a:t>
            </a:r>
          </a:p>
          <a:p>
            <a:pPr lvl="2"/>
            <a:r>
              <a:rPr lang="en-US" dirty="0" smtClean="0"/>
              <a:t>For each coordinate direction, conducts sequential searches using iteratively smaller discrete step sizes.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100" u="sng" dirty="0" smtClean="0"/>
              <a:t>Note</a:t>
            </a:r>
            <a:r>
              <a:rPr lang="en-US" sz="2100" dirty="0" smtClean="0"/>
              <a:t>:  Also tried the Hooke-</a:t>
            </a:r>
            <a:r>
              <a:rPr lang="en-US" sz="2100" dirty="0" err="1" smtClean="0"/>
              <a:t>Jeeves</a:t>
            </a:r>
            <a:r>
              <a:rPr lang="en-US" sz="2100" dirty="0" smtClean="0"/>
              <a:t> Method, but without a demonstrated improvement.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4991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 – Profits</a:t>
            </a:r>
            <a:br>
              <a:rPr lang="en-US" dirty="0" smtClean="0"/>
            </a:br>
            <a:r>
              <a:rPr lang="en-US" sz="2400" dirty="0" smtClean="0"/>
              <a:t>(GlaxoSmithKline)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891" y="1266092"/>
            <a:ext cx="8534045" cy="559190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/>
              <a:t>Examined for various levels of injection cost, </a:t>
            </a:r>
            <a:r>
              <a:rPr lang="en-US" sz="2400" i="1" dirty="0" smtClean="0"/>
              <a:t>K</a:t>
            </a:r>
            <a:r>
              <a:rPr lang="en-US" sz="2400" dirty="0" smtClean="0"/>
              <a:t>, due to parametric uncertainty</a:t>
            </a:r>
            <a:endParaRPr lang="en-US" sz="2400" i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3800" dirty="0" smtClean="0"/>
          </a:p>
          <a:p>
            <a:r>
              <a:rPr lang="en-US" sz="2400" dirty="0" smtClean="0"/>
              <a:t>Heuristic H3 with </a:t>
            </a:r>
            <a:r>
              <a:rPr lang="en-US" sz="2400" dirty="0" smtClean="0">
                <a:sym typeface="Symbol"/>
              </a:rPr>
              <a:t>=100 or =1000 was superlative</a:t>
            </a:r>
          </a:p>
          <a:p>
            <a:r>
              <a:rPr lang="en-US" sz="2400" dirty="0" smtClean="0">
                <a:sym typeface="Symbol"/>
              </a:rPr>
              <a:t>Can attain a minimum, average, and maximum increase in profit of 28.7%, 30.3%, and 34.8% per child over current price mechanisms</a:t>
            </a:r>
            <a:endParaRPr lang="en-US" sz="2400" dirty="0" smtClean="0"/>
          </a:p>
          <a:p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8915" y="1541229"/>
          <a:ext cx="6230293" cy="4455165"/>
        </p:xfrm>
        <a:graphic>
          <a:graphicData uri="http://schemas.openxmlformats.org/drawingml/2006/table">
            <a:tbl>
              <a:tblPr/>
              <a:tblGrid>
                <a:gridCol w="81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K=6.79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209.65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214.05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259.54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217.05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 Gap (%)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LCF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412.15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394.3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471.79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415.15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397.3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474.89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488.45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IPs solved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7334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23532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228806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 Time (sec)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1.326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13.525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26.286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111.868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32.475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375.811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4340.99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K=9.31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209.65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214.05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217.05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 Gap (%)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LCF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447.04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434.83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416.98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490.09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437.83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419.98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500.09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413.64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IPs solved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7352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22939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224635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 Time (sec)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1.498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13.915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9.859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108.7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30.765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543.923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3559.43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K=11.83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209.65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214.7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260.64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217.05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262.64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 Gap (%)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LCF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472.24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457.51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439.23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523.29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460.51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442.66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525.29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538.84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438.84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538.84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IPs solved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22617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219630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 Time (sec)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17.253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0.967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108.337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30.378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243.757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3100.28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K=14.35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228.06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229.46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257.68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228.06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231.46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261.75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302.47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302.47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 Gap (%)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23.35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24.14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13.46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LCF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497.44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562.57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541.72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505.97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562.57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543.72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486.71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564.04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527.43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527.43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IPs solved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7417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1971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21943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217462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 Time (sec)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1.373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13.806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1.092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10.048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111.882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332.931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3277.34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K=16.87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209.65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255.46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278.61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212.65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257.46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281.61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312.55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312.55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 Gap (%)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25.82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32.92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18.27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31.96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17.63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LCF ($)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522.636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502.871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568.51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549.577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505.871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570.51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552.577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589.236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560.186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560.186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IPs solved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718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7465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21975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216822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10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 Time (sec)</a:t>
                      </a:r>
                    </a:p>
                  </a:txBody>
                  <a:tcPr marL="6555" marR="6555" marT="655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1.342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14.976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0.984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10.249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110.962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32.37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326.006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2105.6</a:t>
                      </a:r>
                    </a:p>
                  </a:txBody>
                  <a:tcPr marL="6555" marR="6555" marT="655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10" name="Right Brace 9"/>
          <p:cNvSpPr/>
          <p:nvPr/>
        </p:nvSpPr>
        <p:spPr bwMode="auto">
          <a:xfrm>
            <a:off x="7645905" y="1849844"/>
            <a:ext cx="165847" cy="222067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7645905" y="2751686"/>
            <a:ext cx="165847" cy="222067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7645905" y="3589888"/>
            <a:ext cx="165847" cy="222067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7645905" y="4461585"/>
            <a:ext cx="165847" cy="222067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Brace 13"/>
          <p:cNvSpPr/>
          <p:nvPr/>
        </p:nvSpPr>
        <p:spPr bwMode="auto">
          <a:xfrm>
            <a:off x="7645905" y="5320721"/>
            <a:ext cx="165847" cy="222067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ontent Placeholder 13"/>
          <p:cNvSpPr txBox="1">
            <a:spLocks/>
          </p:cNvSpPr>
          <p:nvPr/>
        </p:nvSpPr>
        <p:spPr bwMode="auto">
          <a:xfrm>
            <a:off x="7799053" y="1702870"/>
            <a:ext cx="1344951" cy="8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Autofit/>
          </a:bodyPr>
          <a:lstStyle/>
          <a:p>
            <a:pPr marR="0" lvl="0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Attained profit </a:t>
            </a:r>
            <a:r>
              <a:rPr lang="en-US" sz="1050" kern="0" dirty="0" smtClean="0">
                <a:solidFill>
                  <a:srgbClr val="0000FF"/>
                </a:solidFill>
                <a:latin typeface="+mn-lt"/>
              </a:rPr>
              <a:t>and BR Gap (%) are the evaluation parameters of import.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870375" y="2590799"/>
            <a:ext cx="348343" cy="283029"/>
          </a:xfrm>
          <a:custGeom>
            <a:avLst/>
            <a:gdLst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343" h="283029">
                <a:moveTo>
                  <a:pt x="348343" y="0"/>
                </a:moveTo>
                <a:cubicBezTo>
                  <a:pt x="315686" y="72571"/>
                  <a:pt x="308428" y="170543"/>
                  <a:pt x="250371" y="217714"/>
                </a:cubicBezTo>
                <a:cubicBezTo>
                  <a:pt x="192314" y="264886"/>
                  <a:pt x="83457" y="261257"/>
                  <a:pt x="0" y="283029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  <p:sp>
        <p:nvSpPr>
          <p:cNvPr id="18" name="Freeform 17"/>
          <p:cNvSpPr/>
          <p:nvPr/>
        </p:nvSpPr>
        <p:spPr bwMode="auto">
          <a:xfrm>
            <a:off x="7870376" y="2710544"/>
            <a:ext cx="381000" cy="1001486"/>
          </a:xfrm>
          <a:custGeom>
            <a:avLst/>
            <a:gdLst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  <a:gd name="connsiteX0" fmla="*/ 381000 w 381000"/>
              <a:gd name="connsiteY0" fmla="*/ 0 h 1001486"/>
              <a:gd name="connsiteX1" fmla="*/ 250371 w 381000"/>
              <a:gd name="connsiteY1" fmla="*/ 936171 h 1001486"/>
              <a:gd name="connsiteX2" fmla="*/ 0 w 381000"/>
              <a:gd name="connsiteY2" fmla="*/ 1001486 h 1001486"/>
              <a:gd name="connsiteX0" fmla="*/ 381000 w 381000"/>
              <a:gd name="connsiteY0" fmla="*/ 0 h 1001486"/>
              <a:gd name="connsiteX1" fmla="*/ 250371 w 381000"/>
              <a:gd name="connsiteY1" fmla="*/ 936171 h 1001486"/>
              <a:gd name="connsiteX2" fmla="*/ 0 w 381000"/>
              <a:gd name="connsiteY2" fmla="*/ 1001486 h 1001486"/>
              <a:gd name="connsiteX0" fmla="*/ 381000 w 381000"/>
              <a:gd name="connsiteY0" fmla="*/ 0 h 1103085"/>
              <a:gd name="connsiteX1" fmla="*/ 250371 w 381000"/>
              <a:gd name="connsiteY1" fmla="*/ 936171 h 1103085"/>
              <a:gd name="connsiteX2" fmla="*/ 0 w 381000"/>
              <a:gd name="connsiteY2" fmla="*/ 1001486 h 1103085"/>
              <a:gd name="connsiteX0" fmla="*/ 381000 w 381000"/>
              <a:gd name="connsiteY0" fmla="*/ 0 h 1001486"/>
              <a:gd name="connsiteX1" fmla="*/ 261256 w 381000"/>
              <a:gd name="connsiteY1" fmla="*/ 631371 h 1001486"/>
              <a:gd name="connsiteX2" fmla="*/ 0 w 381000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1001486">
                <a:moveTo>
                  <a:pt x="381000" y="0"/>
                </a:moveTo>
                <a:cubicBezTo>
                  <a:pt x="337457" y="312057"/>
                  <a:pt x="324756" y="464457"/>
                  <a:pt x="261256" y="631371"/>
                </a:cubicBezTo>
                <a:cubicBezTo>
                  <a:pt x="197756" y="798285"/>
                  <a:pt x="83457" y="979714"/>
                  <a:pt x="0" y="1001486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7870375" y="2950033"/>
            <a:ext cx="424543" cy="1643743"/>
          </a:xfrm>
          <a:custGeom>
            <a:avLst/>
            <a:gdLst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  <a:gd name="connsiteX0" fmla="*/ 424543 w 424543"/>
              <a:gd name="connsiteY0" fmla="*/ 0 h 1643743"/>
              <a:gd name="connsiteX1" fmla="*/ 250371 w 424543"/>
              <a:gd name="connsiteY1" fmla="*/ 1578428 h 1643743"/>
              <a:gd name="connsiteX2" fmla="*/ 0 w 424543"/>
              <a:gd name="connsiteY2" fmla="*/ 1643743 h 1643743"/>
              <a:gd name="connsiteX0" fmla="*/ 424543 w 424543"/>
              <a:gd name="connsiteY0" fmla="*/ 0 h 1643743"/>
              <a:gd name="connsiteX1" fmla="*/ 272142 w 424543"/>
              <a:gd name="connsiteY1" fmla="*/ 1034142 h 1643743"/>
              <a:gd name="connsiteX2" fmla="*/ 0 w 424543"/>
              <a:gd name="connsiteY2" fmla="*/ 1643743 h 1643743"/>
              <a:gd name="connsiteX0" fmla="*/ 424543 w 424543"/>
              <a:gd name="connsiteY0" fmla="*/ 0 h 1643743"/>
              <a:gd name="connsiteX1" fmla="*/ 272142 w 424543"/>
              <a:gd name="connsiteY1" fmla="*/ 1034142 h 1643743"/>
              <a:gd name="connsiteX2" fmla="*/ 0 w 424543"/>
              <a:gd name="connsiteY2" fmla="*/ 1643743 h 1643743"/>
              <a:gd name="connsiteX0" fmla="*/ 424543 w 424543"/>
              <a:gd name="connsiteY0" fmla="*/ 0 h 1643743"/>
              <a:gd name="connsiteX1" fmla="*/ 272142 w 424543"/>
              <a:gd name="connsiteY1" fmla="*/ 1034142 h 1643743"/>
              <a:gd name="connsiteX2" fmla="*/ 0 w 424543"/>
              <a:gd name="connsiteY2" fmla="*/ 1643743 h 164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543" h="1643743">
                <a:moveTo>
                  <a:pt x="424543" y="0"/>
                </a:moveTo>
                <a:cubicBezTo>
                  <a:pt x="373743" y="344714"/>
                  <a:pt x="342899" y="760185"/>
                  <a:pt x="272142" y="1034142"/>
                </a:cubicBezTo>
                <a:cubicBezTo>
                  <a:pt x="201385" y="1308099"/>
                  <a:pt x="90714" y="1440543"/>
                  <a:pt x="0" y="1643743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  <p:sp>
        <p:nvSpPr>
          <p:cNvPr id="20" name="Freeform 19"/>
          <p:cNvSpPr/>
          <p:nvPr/>
        </p:nvSpPr>
        <p:spPr bwMode="auto">
          <a:xfrm>
            <a:off x="7859489" y="3145975"/>
            <a:ext cx="500743" cy="2220687"/>
          </a:xfrm>
          <a:custGeom>
            <a:avLst/>
            <a:gdLst>
              <a:gd name="connsiteX0" fmla="*/ 348343 w 348343"/>
              <a:gd name="connsiteY0" fmla="*/ 0 h 283029"/>
              <a:gd name="connsiteX1" fmla="*/ 250371 w 348343"/>
              <a:gd name="connsiteY1" fmla="*/ 217714 h 283029"/>
              <a:gd name="connsiteX2" fmla="*/ 0 w 348343"/>
              <a:gd name="connsiteY2" fmla="*/ 283029 h 283029"/>
              <a:gd name="connsiteX0" fmla="*/ 489857 w 489857"/>
              <a:gd name="connsiteY0" fmla="*/ 0 h 2307772"/>
              <a:gd name="connsiteX1" fmla="*/ 250371 w 489857"/>
              <a:gd name="connsiteY1" fmla="*/ 2242457 h 2307772"/>
              <a:gd name="connsiteX2" fmla="*/ 0 w 489857"/>
              <a:gd name="connsiteY2" fmla="*/ 2307772 h 2307772"/>
              <a:gd name="connsiteX0" fmla="*/ 489857 w 489857"/>
              <a:gd name="connsiteY0" fmla="*/ 0 h 2627086"/>
              <a:gd name="connsiteX1" fmla="*/ 250371 w 489857"/>
              <a:gd name="connsiteY1" fmla="*/ 2242457 h 2627086"/>
              <a:gd name="connsiteX2" fmla="*/ 0 w 489857"/>
              <a:gd name="connsiteY2" fmla="*/ 2307772 h 2627086"/>
              <a:gd name="connsiteX0" fmla="*/ 489857 w 489857"/>
              <a:gd name="connsiteY0" fmla="*/ 0 h 2627086"/>
              <a:gd name="connsiteX1" fmla="*/ 250371 w 489857"/>
              <a:gd name="connsiteY1" fmla="*/ 2242457 h 2627086"/>
              <a:gd name="connsiteX2" fmla="*/ 0 w 489857"/>
              <a:gd name="connsiteY2" fmla="*/ 2307772 h 2627086"/>
              <a:gd name="connsiteX0" fmla="*/ 489857 w 489857"/>
              <a:gd name="connsiteY0" fmla="*/ 0 h 2307772"/>
              <a:gd name="connsiteX1" fmla="*/ 326571 w 489857"/>
              <a:gd name="connsiteY1" fmla="*/ 1415143 h 2307772"/>
              <a:gd name="connsiteX2" fmla="*/ 0 w 489857"/>
              <a:gd name="connsiteY2" fmla="*/ 2307772 h 2307772"/>
              <a:gd name="connsiteX0" fmla="*/ 500743 w 500743"/>
              <a:gd name="connsiteY0" fmla="*/ 0 h 2220687"/>
              <a:gd name="connsiteX1" fmla="*/ 337457 w 500743"/>
              <a:gd name="connsiteY1" fmla="*/ 1415143 h 2220687"/>
              <a:gd name="connsiteX2" fmla="*/ 0 w 500743"/>
              <a:gd name="connsiteY2" fmla="*/ 2220687 h 222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743" h="2220687">
                <a:moveTo>
                  <a:pt x="500743" y="0"/>
                </a:moveTo>
                <a:cubicBezTo>
                  <a:pt x="420914" y="747486"/>
                  <a:pt x="420914" y="1045029"/>
                  <a:pt x="337457" y="1415143"/>
                </a:cubicBezTo>
                <a:cubicBezTo>
                  <a:pt x="254000" y="1785258"/>
                  <a:pt x="83457" y="2198915"/>
                  <a:pt x="0" y="2220687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38002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16629" y="2121205"/>
          <a:ext cx="4360613" cy="1871399"/>
        </p:xfrm>
        <a:graphic>
          <a:graphicData uri="http://schemas.openxmlformats.org/drawingml/2006/table">
            <a:tbl>
              <a:tblPr/>
              <a:tblGrid>
                <a:gridCol w="65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3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Vaccine Price per Dose ($)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Infanrix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Engerix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Kinrix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Pediarix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 ($)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231.84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K=6.79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K=9.31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K=11.83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298.44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K=14.35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302.47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K=16.87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312.55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 – Prices</a:t>
            </a:r>
            <a:br>
              <a:rPr lang="en-US" dirty="0" smtClean="0"/>
            </a:br>
            <a:r>
              <a:rPr lang="en-US" sz="2400" dirty="0" smtClean="0"/>
              <a:t>(GlaxoSmithKline)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191380"/>
            <a:ext cx="8224939" cy="4115373"/>
          </a:xfrm>
        </p:spPr>
        <p:txBody>
          <a:bodyPr/>
          <a:lstStyle/>
          <a:p>
            <a:r>
              <a:rPr lang="en-US" dirty="0" smtClean="0"/>
              <a:t>Some vaccines prices are more sensitive to parametric fluctuations than others</a:t>
            </a:r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0" y="4297680"/>
          <a:ext cx="438721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203">
                <a:tc gridSpan="2"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K=11.83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Min-Cost Customer Formulary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Manufacturer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Vaccine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t=1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1" dirty="0" smtClean="0"/>
                        <a:t>t=5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3">
                <a:tc rowSpan="4">
                  <a:txBody>
                    <a:bodyPr/>
                    <a:lstStyle/>
                    <a:p>
                      <a:r>
                        <a:rPr lang="en-US" sz="800" dirty="0" smtClean="0"/>
                        <a:t>GlaxoSmithKline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Infarix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Engerix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Kinrix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Pediarix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03">
                <a:tc rowSpan="2">
                  <a:txBody>
                    <a:bodyPr/>
                    <a:lstStyle/>
                    <a:p>
                      <a:r>
                        <a:rPr lang="en-US" sz="800" dirty="0" smtClean="0"/>
                        <a:t>Merck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PedvaxHiB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Recombivax</a:t>
                      </a:r>
                      <a:r>
                        <a:rPr lang="en-US" sz="800" dirty="0" smtClean="0"/>
                        <a:t> HB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03">
                <a:tc rowSpan="4">
                  <a:txBody>
                    <a:bodyPr/>
                    <a:lstStyle/>
                    <a:p>
                      <a:r>
                        <a:rPr lang="en-US" sz="800" dirty="0" err="1" smtClean="0"/>
                        <a:t>Sanofi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err="1" smtClean="0"/>
                        <a:t>Pastuer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Daptacel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ActHIB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IPOL</a:t>
                      </a:r>
                      <a:r>
                        <a:rPr lang="en-US" sz="800" baseline="30000" dirty="0" smtClean="0"/>
                        <a:t>®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Pentacel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1404257" y="3483427"/>
            <a:ext cx="925278" cy="80554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Content Placeholder 4"/>
          <p:cNvGraphicFramePr>
            <a:graphicFrameLocks/>
          </p:cNvGraphicFramePr>
          <p:nvPr/>
        </p:nvGraphicFramePr>
        <p:xfrm>
          <a:off x="4756784" y="4297680"/>
          <a:ext cx="438721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203">
                <a:tc gridSpan="2"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K=14.35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Min-Cost Customer Formulary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i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0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Manufacturer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Vaccine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t=1</a:t>
                      </a:r>
                      <a:endParaRPr lang="en-US" sz="8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1" dirty="0" smtClean="0"/>
                        <a:t>t=5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 dirty="0" smtClean="0"/>
                        <a:t>t=6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03">
                <a:tc rowSpan="4">
                  <a:txBody>
                    <a:bodyPr/>
                    <a:lstStyle/>
                    <a:p>
                      <a:r>
                        <a:rPr lang="en-US" sz="800" dirty="0" smtClean="0"/>
                        <a:t>GlaxoSmithKline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Infarix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Engerix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Kinrix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Pediarix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03">
                <a:tc rowSpan="2">
                  <a:txBody>
                    <a:bodyPr/>
                    <a:lstStyle/>
                    <a:p>
                      <a:r>
                        <a:rPr lang="en-US" sz="800" dirty="0" smtClean="0"/>
                        <a:t>Merck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PedvaxHiB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+mn-lt"/>
                        </a:rPr>
                        <a:t>X</a:t>
                      </a:r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Recombivax</a:t>
                      </a:r>
                      <a:r>
                        <a:rPr lang="en-US" sz="800" dirty="0" smtClean="0"/>
                        <a:t> HB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203">
                <a:tc rowSpan="4">
                  <a:txBody>
                    <a:bodyPr/>
                    <a:lstStyle/>
                    <a:p>
                      <a:r>
                        <a:rPr lang="en-US" sz="800" dirty="0" err="1" smtClean="0"/>
                        <a:t>Sanofi</a:t>
                      </a:r>
                      <a:r>
                        <a:rPr lang="en-US" sz="800" dirty="0" smtClean="0"/>
                        <a:t> </a:t>
                      </a:r>
                      <a:r>
                        <a:rPr lang="en-US" sz="800" dirty="0" err="1" smtClean="0"/>
                        <a:t>Pastuer</a:t>
                      </a:r>
                      <a:endParaRPr 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Daptacel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ActHIB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IPOL</a:t>
                      </a:r>
                      <a:r>
                        <a:rPr lang="en-US" sz="800" baseline="30000" dirty="0" smtClean="0"/>
                        <a:t>®</a:t>
                      </a:r>
                      <a:r>
                        <a:rPr lang="en-US" sz="800" dirty="0" smtClean="0"/>
                        <a:t> 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Pentacel</a:t>
                      </a:r>
                      <a:r>
                        <a:rPr lang="en-US" sz="800" baseline="30000" dirty="0" smtClean="0"/>
                        <a:t>®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Freeform 11"/>
          <p:cNvSpPr/>
          <p:nvPr/>
        </p:nvSpPr>
        <p:spPr bwMode="auto">
          <a:xfrm>
            <a:off x="2044700" y="3668487"/>
            <a:ext cx="2919185" cy="664028"/>
          </a:xfrm>
          <a:custGeom>
            <a:avLst/>
            <a:gdLst>
              <a:gd name="connsiteX0" fmla="*/ 239486 w 3048000"/>
              <a:gd name="connsiteY0" fmla="*/ 0 h 576943"/>
              <a:gd name="connsiteX1" fmla="*/ 0 w 3048000"/>
              <a:gd name="connsiteY1" fmla="*/ 272143 h 576943"/>
              <a:gd name="connsiteX2" fmla="*/ 1621972 w 3048000"/>
              <a:gd name="connsiteY2" fmla="*/ 500743 h 576943"/>
              <a:gd name="connsiteX3" fmla="*/ 3048000 w 3048000"/>
              <a:gd name="connsiteY3" fmla="*/ 576943 h 576943"/>
              <a:gd name="connsiteX0" fmla="*/ 469900 w 3278414"/>
              <a:gd name="connsiteY0" fmla="*/ 0 h 576943"/>
              <a:gd name="connsiteX1" fmla="*/ 230414 w 3278414"/>
              <a:gd name="connsiteY1" fmla="*/ 272143 h 576943"/>
              <a:gd name="connsiteX2" fmla="*/ 1852386 w 3278414"/>
              <a:gd name="connsiteY2" fmla="*/ 500743 h 576943"/>
              <a:gd name="connsiteX3" fmla="*/ 3278414 w 3278414"/>
              <a:gd name="connsiteY3" fmla="*/ 576943 h 576943"/>
              <a:gd name="connsiteX0" fmla="*/ 469900 w 3278414"/>
              <a:gd name="connsiteY0" fmla="*/ 0 h 576943"/>
              <a:gd name="connsiteX1" fmla="*/ 230414 w 3278414"/>
              <a:gd name="connsiteY1" fmla="*/ 272143 h 576943"/>
              <a:gd name="connsiteX2" fmla="*/ 1852386 w 3278414"/>
              <a:gd name="connsiteY2" fmla="*/ 500743 h 576943"/>
              <a:gd name="connsiteX3" fmla="*/ 3278414 w 3278414"/>
              <a:gd name="connsiteY3" fmla="*/ 576943 h 576943"/>
              <a:gd name="connsiteX0" fmla="*/ 469900 w 3278414"/>
              <a:gd name="connsiteY0" fmla="*/ 0 h 576943"/>
              <a:gd name="connsiteX1" fmla="*/ 230414 w 3278414"/>
              <a:gd name="connsiteY1" fmla="*/ 272143 h 576943"/>
              <a:gd name="connsiteX2" fmla="*/ 1852386 w 3278414"/>
              <a:gd name="connsiteY2" fmla="*/ 500743 h 576943"/>
              <a:gd name="connsiteX3" fmla="*/ 3278414 w 3278414"/>
              <a:gd name="connsiteY3" fmla="*/ 576943 h 576943"/>
              <a:gd name="connsiteX0" fmla="*/ 469900 w 3028042"/>
              <a:gd name="connsiteY0" fmla="*/ 0 h 664028"/>
              <a:gd name="connsiteX1" fmla="*/ 230414 w 3028042"/>
              <a:gd name="connsiteY1" fmla="*/ 272143 h 664028"/>
              <a:gd name="connsiteX2" fmla="*/ 1852386 w 3028042"/>
              <a:gd name="connsiteY2" fmla="*/ 500743 h 664028"/>
              <a:gd name="connsiteX3" fmla="*/ 3028042 w 3028042"/>
              <a:gd name="connsiteY3" fmla="*/ 664028 h 664028"/>
              <a:gd name="connsiteX0" fmla="*/ 361043 w 2919185"/>
              <a:gd name="connsiteY0" fmla="*/ 0 h 664028"/>
              <a:gd name="connsiteX1" fmla="*/ 121557 w 2919185"/>
              <a:gd name="connsiteY1" fmla="*/ 272143 h 664028"/>
              <a:gd name="connsiteX2" fmla="*/ 1090386 w 2919185"/>
              <a:gd name="connsiteY2" fmla="*/ 478972 h 664028"/>
              <a:gd name="connsiteX3" fmla="*/ 2919185 w 2919185"/>
              <a:gd name="connsiteY3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85" h="664028">
                <a:moveTo>
                  <a:pt x="361043" y="0"/>
                </a:moveTo>
                <a:cubicBezTo>
                  <a:pt x="281214" y="90714"/>
                  <a:pt x="0" y="192314"/>
                  <a:pt x="121557" y="272143"/>
                </a:cubicBezTo>
                <a:cubicBezTo>
                  <a:pt x="243114" y="351972"/>
                  <a:pt x="624115" y="413658"/>
                  <a:pt x="1090386" y="478972"/>
                </a:cubicBezTo>
                <a:cubicBezTo>
                  <a:pt x="1556657" y="544286"/>
                  <a:pt x="2443842" y="638628"/>
                  <a:pt x="2919185" y="664028"/>
                </a:cubicBezTo>
              </a:path>
            </a:pathLst>
          </a:cu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13"/>
          <p:cNvSpPr txBox="1">
            <a:spLocks/>
          </p:cNvSpPr>
          <p:nvPr/>
        </p:nvSpPr>
        <p:spPr bwMode="auto">
          <a:xfrm>
            <a:off x="7097486" y="3411927"/>
            <a:ext cx="2046514" cy="80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Autofit/>
          </a:bodyPr>
          <a:lstStyle/>
          <a:p>
            <a:pPr marR="0" lvl="0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 injection costs per vaccine make multivalent vaccines more attractive</a:t>
            </a:r>
            <a:r>
              <a:rPr kumimoji="0" lang="en-US" sz="105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customer (and for the producer vis-à-vis the profit margin)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71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02100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Heuristic H3 was consistently superlative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-parameter variations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Increased sampling didn’t always improve the solution, but it was not cost prohibitive </a:t>
                </a:r>
              </a:p>
              <a:p>
                <a:pPr lvl="1"/>
                <a:r>
                  <a:rPr lang="en-US" dirty="0" smtClean="0"/>
                  <a:t>Worst case of ~4300 CPU </a:t>
                </a:r>
                <a:r>
                  <a:rPr lang="en-US" sz="2600" dirty="0" smtClean="0">
                    <a:ea typeface="+mn-ea"/>
                    <a:cs typeface="+mn-cs"/>
                  </a:rPr>
                  <a:t>seconds for H3 </a:t>
                </a:r>
                <a:r>
                  <a:rPr lang="en-US" sz="2600" dirty="0" smtClean="0">
                    <a:ea typeface="+mn-ea"/>
                    <a:cs typeface="+mn-cs"/>
                    <a:sym typeface="Symbol"/>
                  </a:rPr>
                  <a:t>with =1000 </a:t>
                </a:r>
                <a:endParaRPr lang="en-US" sz="2600" dirty="0" smtClean="0">
                  <a:ea typeface="+mn-ea"/>
                  <a:cs typeface="+mn-cs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Not every manufacturer should increase vaccine prices to increase profit</a:t>
                </a:r>
              </a:p>
              <a:p>
                <a:pPr lvl="1"/>
                <a:r>
                  <a:rPr lang="en-US" dirty="0" smtClean="0"/>
                  <a:t>GSK and Merck had mixed results</a:t>
                </a:r>
              </a:p>
              <a:p>
                <a:pPr lvl="1"/>
                <a:r>
                  <a:rPr lang="en-US" dirty="0" smtClean="0"/>
                  <a:t>All of </a:t>
                </a:r>
                <a:r>
                  <a:rPr lang="en-US" dirty="0" err="1" smtClean="0"/>
                  <a:t>Sanofi</a:t>
                </a:r>
                <a:r>
                  <a:rPr lang="en-US" dirty="0" smtClean="0"/>
                  <a:t> Pasteur’s vaccines are currently overpriced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Increases in the fixed vaccination cost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did not always yield higher profits</a:t>
                </a:r>
              </a:p>
              <a:p>
                <a:pPr lvl="1"/>
                <a:r>
                  <a:rPr lang="en-US" dirty="0" smtClean="0"/>
                  <a:t>GSK’s profits remained constant or increased</a:t>
                </a:r>
              </a:p>
              <a:p>
                <a:pPr lvl="1"/>
                <a:r>
                  <a:rPr lang="en-US" dirty="0" smtClean="0"/>
                  <a:t>Merck’s profits remained constant</a:t>
                </a:r>
              </a:p>
              <a:p>
                <a:pPr lvl="1"/>
                <a:r>
                  <a:rPr lang="en-US" dirty="0" smtClean="0"/>
                  <a:t>Sanofi Pasteur's profits decreased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021004"/>
              </a:xfrm>
              <a:blipFill rotWithShape="1">
                <a:blip r:embed="rId2"/>
                <a:stretch>
                  <a:fillRect l="-519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82359" y="1853449"/>
          <a:ext cx="6095996" cy="737420"/>
        </p:xfrm>
        <a:graphic>
          <a:graphicData uri="http://schemas.openxmlformats.org/drawingml/2006/table">
            <a:tbl>
              <a:tblPr/>
              <a:tblGrid>
                <a:gridCol w="78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H1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Symbol"/>
                        </a:rPr>
                        <a:t>y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=1000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Avg. Gap (%)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25.49</a:t>
                      </a:r>
                    </a:p>
                  </a:txBody>
                  <a:tcPr marL="9218" marR="9218" marT="92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17.92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10.87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23.83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16.81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9.97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Gap (%)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42.11</a:t>
                      </a:r>
                    </a:p>
                  </a:txBody>
                  <a:tcPr marL="9218" marR="9218" marT="92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28.28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19.48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40.92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27.27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18.28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12.13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4.08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218" marR="9218" marT="921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1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5127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Depending on parametric fluctuations, a manufacturer acting unilaterally has the potential to increase profit per child completing the RCIS by</a:t>
            </a:r>
          </a:p>
          <a:p>
            <a:pPr lvl="1"/>
            <a:r>
              <a:rPr lang="en-US" dirty="0" smtClean="0"/>
              <a:t>35% (from $231.84 to $312.55) for GlaxoSmithKline</a:t>
            </a:r>
          </a:p>
          <a:p>
            <a:pPr lvl="1"/>
            <a:r>
              <a:rPr lang="en-US" dirty="0" smtClean="0"/>
              <a:t>47% (from $63.96 to $93.70) for Merck</a:t>
            </a:r>
          </a:p>
          <a:p>
            <a:pPr lvl="1"/>
            <a:r>
              <a:rPr lang="en-US" dirty="0" smtClean="0"/>
              <a:t>866% (from $25.99 to $251.04) for </a:t>
            </a:r>
            <a:r>
              <a:rPr lang="en-US" dirty="0" err="1" smtClean="0"/>
              <a:t>Sanofi</a:t>
            </a:r>
            <a:r>
              <a:rPr lang="en-US" dirty="0" smtClean="0"/>
              <a:t> Pasteur </a:t>
            </a:r>
          </a:p>
          <a:p>
            <a:endParaRPr lang="en-US" dirty="0" smtClean="0"/>
          </a:p>
          <a:p>
            <a:r>
              <a:rPr lang="en-US" dirty="0" smtClean="0"/>
              <a:t>The methodology demonstrates an elegant combination of robust sampling and basic search theory to yield improved pricing solutions</a:t>
            </a:r>
          </a:p>
          <a:p>
            <a:endParaRPr lang="en-US" dirty="0" smtClean="0"/>
          </a:p>
          <a:p>
            <a:r>
              <a:rPr lang="en-US" dirty="0" smtClean="0"/>
              <a:t>Opens questions to </a:t>
            </a:r>
            <a:r>
              <a:rPr lang="en-US" smtClean="0"/>
              <a:t>consider regarding</a:t>
            </a:r>
          </a:p>
          <a:p>
            <a:pPr lvl="1"/>
            <a:r>
              <a:rPr lang="en-US" smtClean="0"/>
              <a:t>Initiative </a:t>
            </a:r>
            <a:r>
              <a:rPr lang="en-US" dirty="0" smtClean="0"/>
              <a:t>in the private market</a:t>
            </a:r>
          </a:p>
          <a:p>
            <a:pPr lvl="1"/>
            <a:r>
              <a:rPr lang="en-US" dirty="0" smtClean="0"/>
              <a:t>Informed and rational consumers</a:t>
            </a:r>
          </a:p>
        </p:txBody>
      </p:sp>
    </p:spTree>
    <p:extLst>
      <p:ext uri="{BB962C8B-B14F-4D97-AF65-F5344CB8AC3E}">
        <p14:creationId xmlns:p14="http://schemas.microsoft.com/office/powerpoint/2010/main" val="245679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mg_57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43" y="3818036"/>
            <a:ext cx="3526080" cy="249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Motivation(s)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9125" y="3325290"/>
            <a:ext cx="23150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50" dirty="0" smtClean="0"/>
              <a:t>Center for Accountability in Science</a:t>
            </a:r>
            <a:endParaRPr lang="en-US" sz="1050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2062422" y="3346515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50" dirty="0" smtClean="0"/>
              <a:t>www.who.int</a:t>
            </a:r>
            <a:endParaRPr lang="en-US" sz="1050" baseline="30000" dirty="0"/>
          </a:p>
        </p:txBody>
      </p:sp>
      <p:pic>
        <p:nvPicPr>
          <p:cNvPr id="8194" name="Picture 2" descr="http://www.who.int/entity/influenza/vaccines/influenza-vacc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7" y="1151109"/>
            <a:ext cx="3402879" cy="2195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accountablescience.com/wp-content/uploads/2015/04/shutterstock_22023575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63" y="1165915"/>
            <a:ext cx="3284360" cy="21805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katehon.com/sites/default/files/capitalis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7" y="3818036"/>
            <a:ext cx="2997593" cy="24979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72226" y="6316030"/>
            <a:ext cx="1287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50" dirty="0" smtClean="0"/>
              <a:t>www.katehon.com</a:t>
            </a:r>
            <a:endParaRPr lang="en-US" sz="1050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6158074" y="6316030"/>
            <a:ext cx="1717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50" dirty="0" smtClean="0"/>
              <a:t>www.heatherrobinson.net</a:t>
            </a:r>
            <a:endParaRPr lang="en-US" sz="1050" baseline="30000" dirty="0"/>
          </a:p>
        </p:txBody>
      </p:sp>
    </p:spTree>
    <p:extLst>
      <p:ext uri="{BB962C8B-B14F-4D97-AF65-F5344CB8AC3E}">
        <p14:creationId xmlns:p14="http://schemas.microsoft.com/office/powerpoint/2010/main" val="8193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85970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Childhood vaccinations are important</a:t>
            </a:r>
          </a:p>
          <a:p>
            <a:pPr lvl="1"/>
            <a:r>
              <a:rPr lang="en-US" dirty="0" smtClean="0"/>
              <a:t>~4M children born each year in the U.S.</a:t>
            </a:r>
          </a:p>
          <a:p>
            <a:pPr lvl="1"/>
            <a:r>
              <a:rPr lang="en-US" dirty="0" smtClean="0"/>
              <a:t>Vaccines save lives</a:t>
            </a:r>
          </a:p>
          <a:p>
            <a:endParaRPr lang="en-US" dirty="0" smtClean="0"/>
          </a:p>
          <a:p>
            <a:r>
              <a:rPr lang="en-US" dirty="0" smtClean="0"/>
              <a:t>Vaccination schedules can be complex</a:t>
            </a:r>
          </a:p>
          <a:p>
            <a:pPr lvl="1"/>
            <a:r>
              <a:rPr lang="en-US" dirty="0" smtClean="0"/>
              <a:t>Up to 29 separate injections to meet the </a:t>
            </a:r>
          </a:p>
          <a:p>
            <a:pPr lvl="1">
              <a:buNone/>
            </a:pPr>
            <a:r>
              <a:rPr lang="en-US" dirty="0" smtClean="0"/>
              <a:t>	Recommended Childhood Immunization</a:t>
            </a:r>
          </a:p>
          <a:p>
            <a:pPr lvl="1">
              <a:buNone/>
            </a:pPr>
            <a:r>
              <a:rPr lang="en-US" dirty="0" smtClean="0"/>
              <a:t>	Schedule (RCIS)</a:t>
            </a:r>
          </a:p>
          <a:p>
            <a:endParaRPr lang="en-US" dirty="0" smtClean="0"/>
          </a:p>
          <a:p>
            <a:r>
              <a:rPr lang="en-US" dirty="0" smtClean="0"/>
              <a:t>The private vaccine market is competitive</a:t>
            </a:r>
          </a:p>
          <a:p>
            <a:pPr lvl="1"/>
            <a:r>
              <a:rPr lang="en-US" dirty="0" smtClean="0"/>
              <a:t>43% of the market is private</a:t>
            </a:r>
          </a:p>
          <a:p>
            <a:pPr lvl="1"/>
            <a:r>
              <a:rPr lang="en-US" dirty="0" smtClean="0"/>
              <a:t>Only 3 vaccine manufacturers produce &gt;1 childhood vaccine</a:t>
            </a:r>
          </a:p>
          <a:p>
            <a:pPr lvl="1"/>
            <a:r>
              <a:rPr lang="en-US" dirty="0" smtClean="0"/>
              <a:t>Customers act rationally to save money</a:t>
            </a:r>
          </a:p>
          <a:p>
            <a:endParaRPr lang="en-US" dirty="0" smtClean="0"/>
          </a:p>
          <a:p>
            <a:r>
              <a:rPr lang="en-US" dirty="0" smtClean="0"/>
              <a:t>Vaccination capabilities make decisions more complex</a:t>
            </a:r>
          </a:p>
          <a:p>
            <a:pPr lvl="1"/>
            <a:r>
              <a:rPr lang="en-US" dirty="0" err="1" smtClean="0"/>
              <a:t>Monovalent</a:t>
            </a:r>
            <a:r>
              <a:rPr lang="en-US" dirty="0" smtClean="0"/>
              <a:t> vs. multivalent vaccines</a:t>
            </a:r>
          </a:p>
          <a:p>
            <a:endParaRPr lang="en-US" dirty="0"/>
          </a:p>
        </p:txBody>
      </p:sp>
      <p:pic>
        <p:nvPicPr>
          <p:cNvPr id="4" name="Picture 3" descr="RCIS_2014.png"/>
          <p:cNvPicPr>
            <a:picLocks noChangeAspect="1"/>
          </p:cNvPicPr>
          <p:nvPr/>
        </p:nvPicPr>
        <p:blipFill>
          <a:blip r:embed="rId2" cstate="print"/>
          <a:srcRect t="9689" b="17550"/>
          <a:stretch>
            <a:fillRect/>
          </a:stretch>
        </p:blipFill>
        <p:spPr>
          <a:xfrm>
            <a:off x="5457826" y="2461950"/>
            <a:ext cx="2781300" cy="15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on Vaccine 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394503"/>
            <a:ext cx="8224939" cy="5117811"/>
          </a:xfrm>
        </p:spPr>
        <p:txBody>
          <a:bodyPr>
            <a:normAutofit fontScale="62500" lnSpcReduction="20000"/>
          </a:bodyPr>
          <a:lstStyle/>
          <a:p>
            <a:r>
              <a:rPr lang="da-DK" dirty="0" smtClean="0"/>
              <a:t>Developing a minimum cost formulary</a:t>
            </a:r>
          </a:p>
          <a:p>
            <a:pPr lvl="1"/>
            <a:r>
              <a:rPr lang="da-DK" dirty="0" smtClean="0"/>
              <a:t>Weniger et al. (1998)</a:t>
            </a:r>
          </a:p>
          <a:p>
            <a:pPr lvl="1"/>
            <a:r>
              <a:rPr lang="da-DK" dirty="0" smtClean="0"/>
              <a:t>Jacobson et al. (1</a:t>
            </a:r>
            <a:r>
              <a:rPr lang="en-US" dirty="0" smtClean="0"/>
              <a:t>999) </a:t>
            </a:r>
          </a:p>
          <a:p>
            <a:endParaRPr lang="en-US" dirty="0" smtClean="0"/>
          </a:p>
          <a:p>
            <a:r>
              <a:rPr lang="en-US" dirty="0" smtClean="0"/>
              <a:t>General vaccine formulary selection problem</a:t>
            </a:r>
          </a:p>
          <a:p>
            <a:pPr lvl="1"/>
            <a:r>
              <a:rPr lang="en-US" dirty="0" smtClean="0"/>
              <a:t>Hall et al. (2008) </a:t>
            </a:r>
          </a:p>
          <a:p>
            <a:endParaRPr lang="en-US" dirty="0" smtClean="0"/>
          </a:p>
          <a:p>
            <a:r>
              <a:rPr lang="en-US" dirty="0" smtClean="0"/>
              <a:t>Maximum inclusion price identification</a:t>
            </a:r>
          </a:p>
          <a:p>
            <a:pPr lvl="1"/>
            <a:r>
              <a:rPr lang="en-US" dirty="0" smtClean="0"/>
              <a:t>Sewell et al. (2001)</a:t>
            </a:r>
          </a:p>
          <a:p>
            <a:pPr lvl="1"/>
            <a:r>
              <a:rPr lang="en-US" dirty="0" smtClean="0"/>
              <a:t>Sewell and Jacobson (2003) </a:t>
            </a:r>
          </a:p>
          <a:p>
            <a:pPr lvl="1"/>
            <a:r>
              <a:rPr lang="en-US" dirty="0" smtClean="0"/>
              <a:t>Jacobson and Sewell (2003) </a:t>
            </a:r>
          </a:p>
          <a:p>
            <a:pPr lvl="1"/>
            <a:r>
              <a:rPr lang="en-US" dirty="0" smtClean="0"/>
              <a:t>Jacobson et al. (2005)</a:t>
            </a:r>
          </a:p>
          <a:p>
            <a:endParaRPr lang="en-US" dirty="0" smtClean="0"/>
          </a:p>
          <a:p>
            <a:r>
              <a:rPr lang="en-US" dirty="0" smtClean="0"/>
              <a:t>Single vaccine pricing to maximize expected revenue </a:t>
            </a:r>
          </a:p>
          <a:p>
            <a:pPr lvl="1"/>
            <a:r>
              <a:rPr lang="en-US" dirty="0" smtClean="0"/>
              <a:t>Robbins et al. (2010)</a:t>
            </a:r>
          </a:p>
          <a:p>
            <a:endParaRPr lang="en-US" dirty="0" smtClean="0"/>
          </a:p>
          <a:p>
            <a:r>
              <a:rPr lang="en-US" dirty="0" err="1" smtClean="0"/>
              <a:t>Monopsonistic</a:t>
            </a:r>
            <a:r>
              <a:rPr lang="en-US" dirty="0" smtClean="0"/>
              <a:t> vaccine pricing to meet a reserved industry profits</a:t>
            </a:r>
          </a:p>
          <a:p>
            <a:pPr lvl="1"/>
            <a:r>
              <a:rPr lang="en-US" sz="2400" dirty="0" smtClean="0"/>
              <a:t>Robbins and Jacobson (2011)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Competitive vaccine pricing strategies via Bertrand models for oligopolies</a:t>
            </a:r>
            <a:endParaRPr lang="da-DK" sz="2000" dirty="0" smtClean="0"/>
          </a:p>
          <a:p>
            <a:pPr lvl="1"/>
            <a:r>
              <a:rPr lang="da-DK" sz="2400" dirty="0" smtClean="0"/>
              <a:t>Robbins et al. (2014) </a:t>
            </a:r>
          </a:p>
          <a:p>
            <a:pPr lvl="1"/>
            <a:r>
              <a:rPr lang="da-DK" sz="2400" dirty="0" smtClean="0"/>
              <a:t>Behzad et al. (2015)</a:t>
            </a:r>
          </a:p>
        </p:txBody>
      </p:sp>
    </p:spTree>
    <p:extLst>
      <p:ext uri="{BB962C8B-B14F-4D97-AF65-F5344CB8AC3E}">
        <p14:creationId xmlns:p14="http://schemas.microsoft.com/office/powerpoint/2010/main" val="406884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1550618"/>
            <a:ext cx="8093877" cy="41153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 pediatric vaccine manufacturer in a private market with competitors having fixed vaccine prices, </a:t>
            </a:r>
            <a:r>
              <a:rPr lang="en-US" dirty="0" smtClean="0">
                <a:solidFill>
                  <a:srgbClr val="0000FF"/>
                </a:solidFill>
              </a:rPr>
              <a:t>set vaccine prices to maximize profit</a:t>
            </a:r>
            <a:r>
              <a:rPr lang="en-US" dirty="0" smtClean="0"/>
              <a:t>, given that a </a:t>
            </a:r>
            <a:r>
              <a:rPr lang="en-US" dirty="0" smtClean="0">
                <a:solidFill>
                  <a:srgbClr val="0000FF"/>
                </a:solidFill>
              </a:rPr>
              <a:t>customer will construct a vaccine formulary to minimize their costs </a:t>
            </a:r>
            <a:r>
              <a:rPr lang="en-US" dirty="0" smtClean="0"/>
              <a:t>while meeting the Recommended Childhood Immunization Schedule (RCIS).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RCIS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examine selected diseases with vaccines in the competitive market</a:t>
            </a:r>
            <a:endParaRPr lang="en-US" dirty="0"/>
          </a:p>
        </p:txBody>
      </p:sp>
      <p:pic>
        <p:nvPicPr>
          <p:cNvPr id="4" name="Picture 3" descr="RCIS_2014.png"/>
          <p:cNvPicPr>
            <a:picLocks noChangeAspect="1"/>
          </p:cNvPicPr>
          <p:nvPr/>
        </p:nvPicPr>
        <p:blipFill>
          <a:blip r:embed="rId2" cstate="print"/>
          <a:srcRect t="9689" b="17550"/>
          <a:stretch>
            <a:fillRect/>
          </a:stretch>
        </p:blipFill>
        <p:spPr>
          <a:xfrm>
            <a:off x="1785027" y="2984778"/>
            <a:ext cx="6713510" cy="3774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7255" y="2830613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=1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7208" y="2678208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=2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98196" y="2830613"/>
            <a:ext cx="383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=3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0925" y="2830613"/>
            <a:ext cx="3834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=4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1542" y="2669243"/>
            <a:ext cx="3834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=5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4502" y="2830613"/>
            <a:ext cx="3834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t</a:t>
            </a:r>
            <a:r>
              <a:rPr lang="en-US" sz="1050" b="1" dirty="0" smtClean="0">
                <a:solidFill>
                  <a:srgbClr val="0000FF"/>
                </a:solidFill>
              </a:rPr>
              <a:t>=6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2" name="Right Brace 11"/>
          <p:cNvSpPr/>
          <p:nvPr/>
        </p:nvSpPr>
        <p:spPr bwMode="auto">
          <a:xfrm rot="16200000">
            <a:off x="3500712" y="2613208"/>
            <a:ext cx="165847" cy="649941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16200000">
            <a:off x="5204006" y="2263583"/>
            <a:ext cx="165848" cy="134919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74084" y="2292726"/>
            <a:ext cx="3219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Immunization time periods, </a:t>
            </a:r>
            <a:r>
              <a:rPr lang="en-US" sz="1400" b="1" i="1" dirty="0" err="1" smtClean="0">
                <a:solidFill>
                  <a:srgbClr val="0000FF"/>
                </a:solidFill>
              </a:rPr>
              <a:t>t</a:t>
            </a:r>
            <a:r>
              <a:rPr lang="en-US" sz="1400" b="1" dirty="0" err="1" smtClean="0">
                <a:solidFill>
                  <a:srgbClr val="0000FF"/>
                </a:solidFill>
                <a:sym typeface="Symbol"/>
              </a:rPr>
              <a:t></a:t>
            </a:r>
            <a:r>
              <a:rPr lang="en-US" sz="1400" b="1" i="1" dirty="0" err="1" smtClean="0">
                <a:solidFill>
                  <a:srgbClr val="0000FF"/>
                </a:solidFill>
                <a:sym typeface="Symbol"/>
              </a:rPr>
              <a:t>T</a:t>
            </a:r>
            <a:endParaRPr lang="en-US" sz="2800" b="1" i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3584" y="3619507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d</a:t>
            </a:r>
            <a:r>
              <a:rPr lang="en-US" sz="1050" b="1" dirty="0" smtClean="0">
                <a:solidFill>
                  <a:srgbClr val="0000FF"/>
                </a:solidFill>
              </a:rPr>
              <a:t>=1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3584" y="4632518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d</a:t>
            </a:r>
            <a:r>
              <a:rPr lang="en-US" sz="1050" b="1" dirty="0" smtClean="0">
                <a:solidFill>
                  <a:srgbClr val="0000FF"/>
                </a:solidFill>
              </a:rPr>
              <a:t>=4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13584" y="4058777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d</a:t>
            </a:r>
            <a:r>
              <a:rPr lang="en-US" sz="1050" b="1" dirty="0" smtClean="0">
                <a:solidFill>
                  <a:srgbClr val="0000FF"/>
                </a:solidFill>
              </a:rPr>
              <a:t>=3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3584" y="3251954"/>
            <a:ext cx="4203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i="1" dirty="0" smtClean="0">
                <a:solidFill>
                  <a:srgbClr val="0000FF"/>
                </a:solidFill>
              </a:rPr>
              <a:t>d</a:t>
            </a:r>
            <a:r>
              <a:rPr lang="en-US" sz="1050" b="1" dirty="0" smtClean="0">
                <a:solidFill>
                  <a:srgbClr val="0000FF"/>
                </a:solidFill>
              </a:rPr>
              <a:t>=2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259" y="3780860"/>
            <a:ext cx="1237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Diseases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400" b="1" i="1" dirty="0" err="1" smtClean="0">
                <a:solidFill>
                  <a:srgbClr val="0000FF"/>
                </a:solidFill>
              </a:rPr>
              <a:t>d</a:t>
            </a:r>
            <a:r>
              <a:rPr lang="en-US" sz="1400" b="1" dirty="0" err="1" smtClean="0">
                <a:solidFill>
                  <a:srgbClr val="0000FF"/>
                </a:solidFill>
                <a:sym typeface="Symbol"/>
              </a:rPr>
              <a:t></a:t>
            </a:r>
            <a:r>
              <a:rPr lang="en-US" sz="1400" b="1" i="1" dirty="0" err="1" smtClean="0">
                <a:solidFill>
                  <a:srgbClr val="0000FF"/>
                </a:solidFill>
                <a:sym typeface="Symbol"/>
              </a:rPr>
              <a:t>D</a:t>
            </a:r>
            <a:endParaRPr lang="en-US" sz="1400" b="1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Competing Manufacturers’ </a:t>
            </a:r>
            <a:br>
              <a:rPr lang="en-US" sz="2800" dirty="0" smtClean="0"/>
            </a:br>
            <a:r>
              <a:rPr lang="en-US" sz="2800" dirty="0" smtClean="0"/>
              <a:t>Vaccine Data (2015)</a:t>
            </a:r>
            <a:endParaRPr lang="en-US" sz="28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711790" y="1990240"/>
          <a:ext cx="7488369" cy="3401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23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78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976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Manufacturer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Vaccine</a:t>
                      </a:r>
                    </a:p>
                    <a:p>
                      <a:pPr algn="ctr"/>
                      <a:r>
                        <a:rPr lang="en-US" sz="1000" b="1" i="1" dirty="0" err="1" smtClean="0"/>
                        <a:t>v</a:t>
                      </a:r>
                      <a:r>
                        <a:rPr lang="en-US" sz="1000" b="1" dirty="0" err="1" smtClean="0">
                          <a:sym typeface="Symbol"/>
                        </a:rPr>
                        <a:t></a:t>
                      </a:r>
                      <a:r>
                        <a:rPr lang="en-US" sz="1000" b="1" i="1" dirty="0" err="1" smtClean="0">
                          <a:sym typeface="Symbol"/>
                        </a:rPr>
                        <a:t>V</a:t>
                      </a:r>
                      <a:r>
                        <a:rPr lang="en-US" sz="1000" b="1" dirty="0" err="1" smtClean="0">
                          <a:sym typeface="Symbol"/>
                        </a:rPr>
                        <a:t>,</a:t>
                      </a:r>
                      <a:r>
                        <a:rPr lang="en-US" sz="1000" b="1" i="1" dirty="0" err="1" smtClean="0">
                          <a:sym typeface="Symbol"/>
                        </a:rPr>
                        <a:t>V</a:t>
                      </a:r>
                      <a:endParaRPr lang="en-US" sz="1000" b="1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DTaP</a:t>
                      </a:r>
                      <a:endParaRPr lang="en-US" sz="1000" b="1" dirty="0" smtClean="0"/>
                    </a:p>
                    <a:p>
                      <a:pPr algn="ctr"/>
                      <a:r>
                        <a:rPr lang="en-US" sz="1000" b="1" i="0" dirty="0" smtClean="0"/>
                        <a:t>(</a:t>
                      </a:r>
                      <a:r>
                        <a:rPr lang="en-US" sz="1000" b="1" i="1" dirty="0" smtClean="0"/>
                        <a:t>d=1</a:t>
                      </a:r>
                      <a:r>
                        <a:rPr lang="en-US" sz="1000" b="1" i="0" dirty="0" smtClean="0"/>
                        <a:t>)</a:t>
                      </a:r>
                      <a:endParaRPr lang="en-US" sz="1000" b="1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HepB</a:t>
                      </a:r>
                      <a:endParaRPr lang="en-US" sz="1000" b="1" dirty="0" smtClean="0"/>
                    </a:p>
                    <a:p>
                      <a:pPr algn="ctr"/>
                      <a:r>
                        <a:rPr lang="en-US" sz="1000" b="1" i="0" dirty="0" smtClean="0"/>
                        <a:t>(</a:t>
                      </a:r>
                      <a:r>
                        <a:rPr lang="en-US" sz="1000" b="1" i="1" dirty="0" smtClean="0"/>
                        <a:t>d=2</a:t>
                      </a:r>
                      <a:r>
                        <a:rPr lang="en-US" sz="1000" b="1" i="0" dirty="0" smtClean="0"/>
                        <a:t>)</a:t>
                      </a:r>
                      <a:endParaRPr lang="en-US" sz="1000" b="1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err="1" smtClean="0"/>
                        <a:t>HiB</a:t>
                      </a:r>
                      <a:endParaRPr lang="en-US" sz="1000" b="1" dirty="0" smtClean="0"/>
                    </a:p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(</a:t>
                      </a:r>
                      <a:r>
                        <a:rPr lang="en-US" sz="1000" b="1" i="1" dirty="0" smtClean="0"/>
                        <a:t>d=3</a:t>
                      </a:r>
                      <a:r>
                        <a:rPr lang="en-US" sz="1000" b="1" i="0" dirty="0" smtClean="0"/>
                        <a:t>)</a:t>
                      </a:r>
                      <a:endParaRPr 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IPV</a:t>
                      </a:r>
                    </a:p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(</a:t>
                      </a:r>
                      <a:r>
                        <a:rPr lang="en-US" sz="1000" b="1" i="1" dirty="0" smtClean="0"/>
                        <a:t>d=4</a:t>
                      </a:r>
                      <a:r>
                        <a:rPr lang="en-US" sz="1000" b="1" i="0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Cost to Produce ($)</a:t>
                      </a:r>
                    </a:p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err="1" smtClean="0"/>
                        <a:t>C</a:t>
                      </a:r>
                      <a:r>
                        <a:rPr lang="en-US" sz="1000" b="1" i="1" baseline="-25000" dirty="0" err="1" smtClean="0"/>
                        <a:t>v</a:t>
                      </a:r>
                      <a:endParaRPr lang="en-US" sz="1000" b="1" i="1" baseline="-250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Cost to Administer ($)</a:t>
                      </a:r>
                    </a:p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smtClean="0"/>
                        <a:t>F</a:t>
                      </a:r>
                      <a:r>
                        <a:rPr lang="en-US" sz="1000" b="1" i="1" baseline="-25000" dirty="0" smtClean="0"/>
                        <a:t>v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 smtClean="0"/>
                        <a:t>Current Price ($)</a:t>
                      </a:r>
                    </a:p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 err="1" smtClean="0"/>
                        <a:t>P</a:t>
                      </a:r>
                      <a:r>
                        <a:rPr lang="en-US" sz="1000" b="1" i="1" baseline="-25000" dirty="0" err="1" smtClean="0"/>
                        <a:t>v</a:t>
                      </a:r>
                      <a:endParaRPr lang="en-US" sz="1000" b="1" i="1" baseline="-25000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67">
                <a:tc rowSpan="4">
                  <a:txBody>
                    <a:bodyPr/>
                    <a:lstStyle/>
                    <a:p>
                      <a:r>
                        <a:rPr lang="en-US" sz="1000" dirty="0" smtClean="0"/>
                        <a:t>GlaxoSmithKline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Infarix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21.44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Engerix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21.37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Kinrix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4.00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48.00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Pediarix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5.05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0.25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70.72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367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Merck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PedvaxHiB</a:t>
                      </a:r>
                      <a:r>
                        <a:rPr lang="en-US" sz="1000" baseline="30000" dirty="0" smtClean="0"/>
                        <a:t>®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b="1" dirty="0" smtClean="0">
                          <a:solidFill>
                            <a:srgbClr val="0000FF"/>
                          </a:solidFill>
                        </a:rPr>
                        <a:t>***</a:t>
                      </a:r>
                      <a:endParaRPr lang="en-US" sz="10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1.45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22.769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Recombivax</a:t>
                      </a:r>
                      <a:r>
                        <a:rPr lang="en-US" sz="1000" dirty="0" smtClean="0"/>
                        <a:t> HB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1.45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23.204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367">
                <a:tc rowSpan="4">
                  <a:txBody>
                    <a:bodyPr/>
                    <a:lstStyle/>
                    <a:p>
                      <a:r>
                        <a:rPr lang="en-US" sz="1000" dirty="0" err="1" smtClean="0"/>
                        <a:t>Sanofi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Pastuer</a:t>
                      </a:r>
                      <a:endParaRPr 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Daptacel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3.15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25.98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ActHIB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26.21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IPOL</a:t>
                      </a:r>
                      <a:r>
                        <a:rPr lang="en-US" sz="1000" baseline="30000" dirty="0" smtClean="0"/>
                        <a:t>®</a:t>
                      </a:r>
                      <a:r>
                        <a:rPr lang="en-US" sz="1000" dirty="0" smtClean="0"/>
                        <a:t>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1.45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27.44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3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Pentacel</a:t>
                      </a:r>
                      <a:r>
                        <a:rPr lang="en-US" sz="1000" baseline="30000" dirty="0" smtClean="0"/>
                        <a:t>®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5.05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0.75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80.43</a:t>
                      </a:r>
                      <a:endParaRPr 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6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 dirty="0" err="1" smtClean="0"/>
                        <a:t>n</a:t>
                      </a:r>
                      <a:r>
                        <a:rPr lang="en-US" sz="1000" i="1" baseline="-25000" dirty="0" err="1" smtClean="0"/>
                        <a:t>d</a:t>
                      </a:r>
                      <a:endParaRPr lang="en-US" sz="1000" i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4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2601667" y="2285969"/>
            <a:ext cx="1434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716647" y="2348722"/>
            <a:ext cx="1434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998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2634434" y="2823867"/>
            <a:ext cx="5595166" cy="255832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0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Bilevel</a:t>
            </a:r>
            <a:r>
              <a:rPr lang="en-US" sz="2800" dirty="0" smtClean="0"/>
              <a:t> MINLP Formulation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634434" y="3069475"/>
            <a:ext cx="5604690" cy="57201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34434" y="2311561"/>
            <a:ext cx="5580538" cy="51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30189" y="1753851"/>
            <a:ext cx="4611830" cy="51480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8565" y="1281942"/>
            <a:ext cx="2984806" cy="42900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6481" y="3972711"/>
            <a:ext cx="8005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0"/>
              </a:spcBef>
            </a:pPr>
            <a:r>
              <a:rPr lang="en-US" sz="1200" dirty="0" smtClean="0"/>
              <a:t>In each time period and for each vaccine, the customer decides whether to make a purchase.    	         (</a:t>
            </a:r>
            <a:r>
              <a:rPr lang="en-US" sz="1200" i="1" dirty="0" smtClean="0"/>
              <a:t>X</a:t>
            </a:r>
            <a:r>
              <a:rPr lang="en-US" sz="1200" dirty="0" smtClean="0"/>
              <a:t> is for the manufacturer’s vaccines </a:t>
            </a:r>
            <a:r>
              <a:rPr lang="en-US" sz="1200" i="1" dirty="0" err="1" smtClean="0"/>
              <a:t>v</a:t>
            </a:r>
            <a:r>
              <a:rPr lang="en-US" sz="1200" i="1" dirty="0" err="1" smtClean="0">
                <a:sym typeface="Symbol"/>
              </a:rPr>
              <a:t>V</a:t>
            </a:r>
            <a:r>
              <a:rPr lang="en-US" sz="1200" i="1" dirty="0" smtClean="0">
                <a:sym typeface="Symbol"/>
              </a:rPr>
              <a:t>.  </a:t>
            </a:r>
            <a:r>
              <a:rPr lang="en-US" sz="1200" i="1" dirty="0" smtClean="0"/>
              <a:t>Y</a:t>
            </a:r>
            <a:r>
              <a:rPr lang="en-US" sz="1200" dirty="0" smtClean="0"/>
              <a:t> is for the competitor’s vaccines </a:t>
            </a:r>
            <a:r>
              <a:rPr lang="en-US" sz="1200" i="1" dirty="0" err="1" smtClean="0"/>
              <a:t>v</a:t>
            </a:r>
            <a:r>
              <a:rPr lang="en-US" sz="1200" i="1" dirty="0" err="1" smtClean="0">
                <a:sym typeface="Symbol"/>
              </a:rPr>
              <a:t>V</a:t>
            </a:r>
            <a:r>
              <a:rPr lang="en-US" sz="1200" dirty="0" smtClean="0">
                <a:sym typeface="Symbol"/>
              </a:rPr>
              <a:t>.)</a:t>
            </a: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 bwMode="auto">
          <a:xfrm>
            <a:off x="636506" y="3989278"/>
            <a:ext cx="227369" cy="24204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6463528" y="4222360"/>
            <a:ext cx="14343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636506" y="4536125"/>
            <a:ext cx="227369" cy="242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000" smtClean="0"/>
          </a:p>
        </p:txBody>
      </p:sp>
      <p:sp>
        <p:nvSpPr>
          <p:cNvPr id="14" name="Rectangle 13"/>
          <p:cNvSpPr/>
          <p:nvPr/>
        </p:nvSpPr>
        <p:spPr>
          <a:xfrm>
            <a:off x="896481" y="4510593"/>
            <a:ext cx="808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0"/>
              </a:spcBef>
            </a:pPr>
            <a:r>
              <a:rPr lang="en-US" sz="1200" dirty="0" smtClean="0"/>
              <a:t>For each disease and each required dosage, the customer picks an appropriate vaccine in a suitable time period.</a:t>
            </a:r>
          </a:p>
          <a:p>
            <a:pPr marL="120650" indent="-120650">
              <a:spcBef>
                <a:spcPts val="0"/>
              </a:spcBef>
              <a:buNone/>
            </a:pPr>
            <a:r>
              <a:rPr lang="en-US" sz="1200" dirty="0" smtClean="0"/>
              <a:t>	(</a:t>
            </a:r>
            <a:r>
              <a:rPr lang="en-US" sz="1200" i="1" dirty="0" smtClean="0"/>
              <a:t>I</a:t>
            </a:r>
            <a:r>
              <a:rPr lang="en-US" sz="1200" dirty="0" smtClean="0"/>
              <a:t>, </a:t>
            </a:r>
            <a:r>
              <a:rPr lang="en-US" sz="1200" i="1" dirty="0" smtClean="0"/>
              <a:t>J</a:t>
            </a:r>
            <a:r>
              <a:rPr lang="en-US" sz="1200" dirty="0" smtClean="0"/>
              <a:t>, </a:t>
            </a:r>
            <a:r>
              <a:rPr lang="en-US" sz="1200" i="1" dirty="0" smtClean="0"/>
              <a:t>S</a:t>
            </a:r>
            <a:r>
              <a:rPr lang="en-US" sz="1200" dirty="0" smtClean="0"/>
              <a:t>, and variants thereof for the competitors are indicator parameters to identify suitability.)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36506" y="5862895"/>
            <a:ext cx="227369" cy="2420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000" smtClean="0"/>
          </a:p>
        </p:txBody>
      </p:sp>
      <p:sp>
        <p:nvSpPr>
          <p:cNvPr id="16" name="Rectangle 15"/>
          <p:cNvSpPr/>
          <p:nvPr/>
        </p:nvSpPr>
        <p:spPr>
          <a:xfrm>
            <a:off x="896481" y="5837363"/>
            <a:ext cx="808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0"/>
              </a:spcBef>
            </a:pPr>
            <a:r>
              <a:rPr lang="en-US" sz="1200" dirty="0" smtClean="0"/>
              <a:t>A customer minimizes the costs of purchasing (</a:t>
            </a:r>
            <a:r>
              <a:rPr lang="en-US" sz="1200" i="1" dirty="0" err="1" smtClean="0"/>
              <a:t>P</a:t>
            </a:r>
            <a:r>
              <a:rPr lang="en-US" sz="1200" i="1" baseline="-25000" dirty="0" err="1" smtClean="0"/>
              <a:t>v</a:t>
            </a:r>
            <a:r>
              <a:rPr lang="en-US" sz="1200" dirty="0" smtClean="0"/>
              <a:t>, </a:t>
            </a:r>
            <a:r>
              <a:rPr lang="en-US" sz="1200" i="1" dirty="0" err="1" smtClean="0"/>
              <a:t>P</a:t>
            </a:r>
            <a:r>
              <a:rPr lang="en-US" sz="1200" i="1" baseline="-25000" dirty="0" err="1" smtClean="0"/>
              <a:t>v</a:t>
            </a:r>
            <a:r>
              <a:rPr lang="en-US" sz="1200" dirty="0" smtClean="0"/>
              <a:t>) and administering  (</a:t>
            </a:r>
            <a:r>
              <a:rPr lang="en-US" sz="1200" i="1" dirty="0" smtClean="0"/>
              <a:t>F</a:t>
            </a:r>
            <a:r>
              <a:rPr lang="en-US" sz="1200" i="1" baseline="-25000" dirty="0" smtClean="0"/>
              <a:t>v</a:t>
            </a:r>
            <a:r>
              <a:rPr lang="en-US" sz="1200" dirty="0" smtClean="0"/>
              <a:t>, </a:t>
            </a:r>
            <a:r>
              <a:rPr lang="en-US" sz="1200" i="1" dirty="0" smtClean="0"/>
              <a:t>K</a:t>
            </a:r>
            <a:r>
              <a:rPr lang="en-US" sz="1200" dirty="0" smtClean="0"/>
              <a:t>) the selected vaccines.</a:t>
            </a:r>
          </a:p>
          <a:p>
            <a:pPr marL="120650" indent="-120650">
              <a:spcBef>
                <a:spcPts val="0"/>
              </a:spcBef>
              <a:buNone/>
            </a:pPr>
            <a:r>
              <a:rPr lang="en-US" sz="1200" dirty="0" smtClean="0"/>
              <a:t>	(</a:t>
            </a:r>
            <a:r>
              <a:rPr lang="en-US" sz="1200" i="1" dirty="0" smtClean="0"/>
              <a:t>Q</a:t>
            </a:r>
            <a:r>
              <a:rPr lang="en-US" sz="1200" dirty="0" smtClean="0"/>
              <a:t>-parameters typically equal 1.)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36506" y="5074008"/>
            <a:ext cx="227369" cy="242047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000" smtClean="0"/>
          </a:p>
        </p:txBody>
      </p:sp>
      <p:sp>
        <p:nvSpPr>
          <p:cNvPr id="19" name="Rectangle 18"/>
          <p:cNvSpPr/>
          <p:nvPr/>
        </p:nvSpPr>
        <p:spPr>
          <a:xfrm>
            <a:off x="896481" y="5048476"/>
            <a:ext cx="80861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0"/>
              </a:spcBef>
            </a:pPr>
            <a:r>
              <a:rPr lang="en-US" sz="1200" dirty="0" smtClean="0"/>
              <a:t>Side constraints address the Merck Effect.   For example…</a:t>
            </a:r>
          </a:p>
        </p:txBody>
      </p:sp>
      <p:graphicFrame>
        <p:nvGraphicFramePr>
          <p:cNvPr id="21" name="Content Placeholder 3"/>
          <p:cNvGraphicFramePr>
            <a:graphicFrameLocks noChangeAspect="1"/>
          </p:cNvGraphicFramePr>
          <p:nvPr/>
        </p:nvGraphicFramePr>
        <p:xfrm>
          <a:off x="5308872" y="5065058"/>
          <a:ext cx="915513" cy="71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787400" imgH="685800" progId="Equation.DSMT4">
                  <p:embed/>
                </p:oleObj>
              </mc:Choice>
              <mc:Fallback>
                <p:oleObj name="Equation" r:id="rId3" imgW="78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872" y="5065058"/>
                        <a:ext cx="915513" cy="711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 bwMode="auto">
          <a:xfrm>
            <a:off x="636506" y="6355954"/>
            <a:ext cx="227369" cy="24204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000" smtClean="0"/>
          </a:p>
        </p:txBody>
      </p:sp>
      <p:sp>
        <p:nvSpPr>
          <p:cNvPr id="23" name="Rectangle 22"/>
          <p:cNvSpPr/>
          <p:nvPr/>
        </p:nvSpPr>
        <p:spPr>
          <a:xfrm>
            <a:off x="896481" y="6330422"/>
            <a:ext cx="80861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spcBef>
                <a:spcPts val="0"/>
              </a:spcBef>
            </a:pPr>
            <a:r>
              <a:rPr lang="en-US" sz="1200" dirty="0" smtClean="0"/>
              <a:t>A manufacturer maximizes profit.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748969" y="1299818"/>
          <a:ext cx="7722694" cy="234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5816600" imgH="1981200" progId="Equation.DSMT4">
                  <p:embed/>
                </p:oleObj>
              </mc:Choice>
              <mc:Fallback>
                <p:oleObj name="Equation" r:id="rId5" imgW="5816600" imgH="19812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69" y="1299818"/>
                        <a:ext cx="7722694" cy="2348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 bwMode="auto">
          <a:xfrm>
            <a:off x="4544003" y="5879510"/>
            <a:ext cx="9476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79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7" grpId="0" animBg="1"/>
      <p:bldP spid="6" grpId="0" animBg="1"/>
      <p:bldP spid="5" grpId="0" animBg="1"/>
      <p:bldP spid="9" grpId="0"/>
      <p:bldP spid="10" grpId="0" animBg="1"/>
      <p:bldP spid="13" grpId="0" animBg="1"/>
      <p:bldP spid="14" grpId="0"/>
      <p:bldP spid="15" grpId="0" animBg="1"/>
      <p:bldP spid="16" grpId="0"/>
      <p:bldP spid="18" grpId="0" animBg="1"/>
      <p:bldP spid="19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Some Common Methodologies for </a:t>
            </a:r>
            <a:r>
              <a:rPr lang="en-US" sz="2800" dirty="0" err="1" smtClean="0"/>
              <a:t>Bilevel</a:t>
            </a:r>
            <a:r>
              <a:rPr lang="en-US" sz="2800" dirty="0" smtClean="0"/>
              <a:t> Programming Problems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0125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Relax the integrality restrictions and take the dual of the lower level (LL) problem. </a:t>
            </a:r>
          </a:p>
          <a:p>
            <a:pPr lvl="1"/>
            <a:r>
              <a:rPr lang="en-US" dirty="0" smtClean="0"/>
              <a:t>This only works for </a:t>
            </a:r>
            <a:r>
              <a:rPr lang="en-US" dirty="0" err="1" smtClean="0"/>
              <a:t>Stackelberg</a:t>
            </a:r>
            <a:r>
              <a:rPr lang="en-US" dirty="0" smtClean="0"/>
              <a:t> games (i.e., zero-sum), wherein the opponents seek to min-max or max-min the same objective function.</a:t>
            </a:r>
          </a:p>
          <a:p>
            <a:endParaRPr lang="en-US" dirty="0" smtClean="0"/>
          </a:p>
          <a:p>
            <a:r>
              <a:rPr lang="en-US" dirty="0" smtClean="0"/>
              <a:t>Relax the integrality restrictions and replace the LL problem with its KKT optimality conditions</a:t>
            </a:r>
          </a:p>
          <a:p>
            <a:pPr lvl="1"/>
            <a:r>
              <a:rPr lang="en-US" dirty="0" smtClean="0"/>
              <a:t>The constraint matrix for the LL problem is not TU.</a:t>
            </a:r>
          </a:p>
          <a:p>
            <a:endParaRPr lang="en-US" dirty="0" smtClean="0"/>
          </a:p>
          <a:p>
            <a:r>
              <a:rPr lang="en-US" dirty="0" smtClean="0"/>
              <a:t>Enumerate upper level (UL) solutions, solving the LL problem for each.</a:t>
            </a:r>
          </a:p>
          <a:p>
            <a:pPr lvl="1"/>
            <a:r>
              <a:rPr lang="en-US" dirty="0" smtClean="0"/>
              <a:t>The upper level (UL) DVs are neither discrete nor bounded.</a:t>
            </a:r>
          </a:p>
          <a:p>
            <a:endParaRPr lang="en-US" dirty="0" smtClean="0"/>
          </a:p>
          <a:p>
            <a:r>
              <a:rPr lang="en-US" dirty="0" smtClean="0"/>
              <a:t>Represent the LL objective as a constraint, bound it from above, and apply the </a:t>
            </a:r>
            <a:r>
              <a:rPr lang="en-US" dirty="0" smtClean="0">
                <a:sym typeface="Symbol"/>
              </a:rPr>
              <a:t>-constraint method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resulting formulation is a bilinear (non-convex) MINLP.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no established methods to optimally solve </a:t>
            </a:r>
            <a:r>
              <a:rPr lang="en-US" dirty="0" err="1" smtClean="0"/>
              <a:t>bilevel</a:t>
            </a:r>
            <a:r>
              <a:rPr lang="en-US" dirty="0" smtClean="0"/>
              <a:t> programming problems having continuous UL DVs and (discrete) LL DVs.</a:t>
            </a:r>
          </a:p>
          <a:p>
            <a:pPr lvl="1"/>
            <a:r>
              <a:rPr lang="en-US" dirty="0" smtClean="0"/>
              <a:t>Optimization vs. “Practical Optimization”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10311</TotalTime>
  <Words>2133</Words>
  <Application>Microsoft Office PowerPoint</Application>
  <PresentationFormat>On-screen Show (4:3)</PresentationFormat>
  <Paragraphs>789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Wingdings</vt:lpstr>
      <vt:lpstr>Standard PowerPoint Brief - Template</vt:lpstr>
      <vt:lpstr>Equation</vt:lpstr>
      <vt:lpstr>OPER 618 Lesson 13 BLPP – A Metaheuristic Approach  Robbins, M. J. &amp; Lunday, B.J.  (2016). A Bilevel Formulation of the Pediatric Vaccine Pricing Problem.  European Journal of Operational Research, 248(2), 634-645.</vt:lpstr>
      <vt:lpstr>Motivation(s)</vt:lpstr>
      <vt:lpstr>Background</vt:lpstr>
      <vt:lpstr>Related Work on Vaccine Pricing</vt:lpstr>
      <vt:lpstr>Problem Statement</vt:lpstr>
      <vt:lpstr>The RCIS</vt:lpstr>
      <vt:lpstr>Competing Manufacturers’  Vaccine Data (2015)</vt:lpstr>
      <vt:lpstr>Bilevel MINLP Formulation</vt:lpstr>
      <vt:lpstr>Some Common Methodologies for Bilevel Programming Problems</vt:lpstr>
      <vt:lpstr>Game Tree Representation for  the Bilevel Programming Problem</vt:lpstr>
      <vt:lpstr>Relation the Game Theoretic Representation to the BLPP Solution</vt:lpstr>
      <vt:lpstr>Consider the UL Problem for a Manufacturer with 2 Vaccines to Price</vt:lpstr>
      <vt:lpstr>Methodologies Examined</vt:lpstr>
      <vt:lpstr>Sample Results – Profits (GlaxoSmithKline)</vt:lpstr>
      <vt:lpstr>Sample Results – Prices (GlaxoSmithKline)</vt:lpstr>
      <vt:lpstr>General Results</vt:lpstr>
      <vt:lpstr>Conclusions and Recommendations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575</cp:revision>
  <dcterms:created xsi:type="dcterms:W3CDTF">2004-05-05T12:20:29Z</dcterms:created>
  <dcterms:modified xsi:type="dcterms:W3CDTF">2023-03-18T12:25:42Z</dcterms:modified>
</cp:coreProperties>
</file>