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63"/>
  </p:notesMasterIdLst>
  <p:sldIdLst>
    <p:sldId id="256" r:id="rId2"/>
    <p:sldId id="308" r:id="rId3"/>
    <p:sldId id="257" r:id="rId4"/>
    <p:sldId id="258" r:id="rId5"/>
    <p:sldId id="309" r:id="rId6"/>
    <p:sldId id="259" r:id="rId7"/>
    <p:sldId id="285" r:id="rId8"/>
    <p:sldId id="286" r:id="rId9"/>
    <p:sldId id="287" r:id="rId10"/>
    <p:sldId id="310" r:id="rId11"/>
    <p:sldId id="260" r:id="rId12"/>
    <p:sldId id="284" r:id="rId13"/>
    <p:sldId id="261" r:id="rId14"/>
    <p:sldId id="288" r:id="rId15"/>
    <p:sldId id="311" r:id="rId16"/>
    <p:sldId id="263" r:id="rId17"/>
    <p:sldId id="268" r:id="rId18"/>
    <p:sldId id="264" r:id="rId19"/>
    <p:sldId id="265" r:id="rId20"/>
    <p:sldId id="266" r:id="rId21"/>
    <p:sldId id="267" r:id="rId22"/>
    <p:sldId id="270" r:id="rId23"/>
    <p:sldId id="271" r:id="rId24"/>
    <p:sldId id="272" r:id="rId25"/>
    <p:sldId id="274" r:id="rId26"/>
    <p:sldId id="275" r:id="rId27"/>
    <p:sldId id="276" r:id="rId28"/>
    <p:sldId id="277" r:id="rId29"/>
    <p:sldId id="289" r:id="rId30"/>
    <p:sldId id="290" r:id="rId31"/>
    <p:sldId id="291" r:id="rId32"/>
    <p:sldId id="292" r:id="rId33"/>
    <p:sldId id="293" r:id="rId34"/>
    <p:sldId id="294" r:id="rId35"/>
    <p:sldId id="295" r:id="rId36"/>
    <p:sldId id="296" r:id="rId37"/>
    <p:sldId id="312" r:id="rId38"/>
    <p:sldId id="297" r:id="rId39"/>
    <p:sldId id="298" r:id="rId40"/>
    <p:sldId id="325" r:id="rId41"/>
    <p:sldId id="299" r:id="rId42"/>
    <p:sldId id="300" r:id="rId43"/>
    <p:sldId id="301" r:id="rId44"/>
    <p:sldId id="302" r:id="rId45"/>
    <p:sldId id="303" r:id="rId46"/>
    <p:sldId id="305" r:id="rId47"/>
    <p:sldId id="304" r:id="rId48"/>
    <p:sldId id="306" r:id="rId49"/>
    <p:sldId id="321" r:id="rId50"/>
    <p:sldId id="322" r:id="rId51"/>
    <p:sldId id="323" r:id="rId52"/>
    <p:sldId id="324" r:id="rId53"/>
    <p:sldId id="318" r:id="rId54"/>
    <p:sldId id="307" r:id="rId55"/>
    <p:sldId id="314" r:id="rId56"/>
    <p:sldId id="315" r:id="rId57"/>
    <p:sldId id="313" r:id="rId58"/>
    <p:sldId id="317" r:id="rId59"/>
    <p:sldId id="316" r:id="rId60"/>
    <p:sldId id="319" r:id="rId61"/>
    <p:sldId id="320"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309" autoAdjust="0"/>
    <p:restoredTop sz="94343" autoAdjust="0"/>
  </p:normalViewPr>
  <p:slideViewPr>
    <p:cSldViewPr snapToGrid="0">
      <p:cViewPr varScale="1">
        <p:scale>
          <a:sx n="81" d="100"/>
          <a:sy n="81" d="100"/>
        </p:scale>
        <p:origin x="7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D1E88-1EBA-47BB-B313-5A191A29ECA1}" type="datetimeFigureOut">
              <a:rPr lang="en-US" smtClean="0"/>
              <a:t>9/21/2020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DBF81-0306-441B-9B36-91DE486E5EDF}" type="slidenum">
              <a:rPr lang="en-US" smtClean="0"/>
              <a:t>‹#›</a:t>
            </a:fld>
            <a:endParaRPr lang="en-US"/>
          </a:p>
        </p:txBody>
      </p:sp>
    </p:spTree>
    <p:extLst>
      <p:ext uri="{BB962C8B-B14F-4D97-AF65-F5344CB8AC3E}">
        <p14:creationId xmlns:p14="http://schemas.microsoft.com/office/powerpoint/2010/main" val="166554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get to the most important part of this lecture: debugging gradient descent training. When you first learned to program, whenever something didn’t work, you might have looked through your code line by line to try and spot the mistake. This might have worked for 10-line programs, but it probably became unworkable for more complex programs. Line-by-line inspection doesn’t work very well in machine learning either — not just because the programs are complicated, but also because most of the problems we’re going to talk about can occur even for a correctly implemented training algorithm. E.g., if the problem is that you set the learning rate too small, you’re not going to be able to deduce this by looking at your code, since you don’t know ahead of time what the right learning rate is. Let’s make a list of various things that can go wrong, and how to diagnose and fix them</a:t>
            </a:r>
            <a:endParaRPr lang="en-US" dirty="0"/>
          </a:p>
        </p:txBody>
      </p:sp>
      <p:sp>
        <p:nvSpPr>
          <p:cNvPr id="4" name="Slide Number Placeholder 3"/>
          <p:cNvSpPr>
            <a:spLocks noGrp="1"/>
          </p:cNvSpPr>
          <p:nvPr>
            <p:ph type="sldNum" sz="quarter" idx="10"/>
          </p:nvPr>
        </p:nvSpPr>
        <p:spPr/>
        <p:txBody>
          <a:bodyPr/>
          <a:lstStyle/>
          <a:p>
            <a:fld id="{931DBF81-0306-441B-9B36-91DE486E5EDF}" type="slidenum">
              <a:rPr lang="en-US" smtClean="0"/>
              <a:t>6</a:t>
            </a:fld>
            <a:endParaRPr lang="en-US"/>
          </a:p>
        </p:txBody>
      </p:sp>
    </p:spTree>
    <p:extLst>
      <p:ext uri="{BB962C8B-B14F-4D97-AF65-F5344CB8AC3E}">
        <p14:creationId xmlns:p14="http://schemas.microsoft.com/office/powerpoint/2010/main" val="1866604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9/21/2020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9/21/2020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9/21/2020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9/21/2020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pdf/1412.6544.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proceedings.mlr.press/v9/glorot10a/glorot10a.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rxiv.org/pdf/1502.01852.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lab.research.google.com/drive/1A398J8vlCyeAJ5o--USKmKQ9KSvt3wTA?usp=sha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hyperlink" Target="https://www.coursera.org/learn/deep-neural-network/lecture/lBXu8/understanding-mini-batch-gradient-descent" TargetMode="Externa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Moving_average"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arxiv.org/pdf/1212.0901v2.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jmlr.org/papers/v12/duchi11a.html" TargetMode="External"/><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cs.toronto.edu/~tijmen/csc321/slides/lecture_slides_lec6.pdf"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hyperlink" Target="https://blog.paperspace.com/intro-to-optimization-momentum-rmsprop-adam/"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arxiv.org/pdf/1412.6980.pdf" TargetMode="Externa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3" Type="http://schemas.openxmlformats.org/officeDocument/2006/relationships/hyperlink" Target="https://arxiv.org/abs/1705.08292" TargetMode="External"/><Relationship Id="rId2" Type="http://schemas.openxmlformats.org/officeDocument/2006/relationships/hyperlink" Target="https://arxiv.org/abs/1312.6055"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towardsdatascience.com/learning-rate-schedules-and-adaptive-learning-rate-methods-for-deep-learning-2c8f433990d1"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hyperlink" Target="https://towardsdatascience.com/learning-rate-schedules-and-adaptive-learning-rate-methods-for-deep-learning-2c8f433990d1"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hyperlink" Target="https://www.jeremyjordan.me/batch-normalization/"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hyperlink" Target="https://cs231n.github.io/neural-networks-2/#datapre"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5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arxiv.org/abs/1805.1160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paperspace.com/intro-to-optimization-momentum-rmsprop-ada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s.toronto.edu/~jmartens/docs/Deep_HessianFree.pdf"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blog.paperspace.com/intro-to-optimization-momentum-rmsprop-ada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Optimization Algorithms For Deep Learning</a:t>
            </a:r>
            <a:endParaRPr lang="en-US" dirty="0"/>
          </a:p>
        </p:txBody>
      </p:sp>
    </p:spTree>
    <p:extLst>
      <p:ext uri="{BB962C8B-B14F-4D97-AF65-F5344CB8AC3E}">
        <p14:creationId xmlns:p14="http://schemas.microsoft.com/office/powerpoint/2010/main" val="3334106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Optimization Challenges</a:t>
            </a:r>
            <a:endParaRPr lang="en-US" dirty="0"/>
          </a:p>
        </p:txBody>
      </p:sp>
      <p:sp>
        <p:nvSpPr>
          <p:cNvPr id="6" name="Text Placeholder 5"/>
          <p:cNvSpPr>
            <a:spLocks noGrp="1"/>
          </p:cNvSpPr>
          <p:nvPr>
            <p:ph type="body" idx="1"/>
          </p:nvPr>
        </p:nvSpPr>
        <p:spPr/>
        <p:txBody>
          <a:bodyPr/>
          <a:lstStyle/>
          <a:p>
            <a:pPr marL="342900" indent="-342900">
              <a:buFont typeface="Arial" panose="020B0604020202020204" pitchFamily="34" charset="0"/>
              <a:buChar char="•"/>
            </a:pPr>
            <a:r>
              <a:rPr lang="en-US" dirty="0">
                <a:solidFill>
                  <a:schemeClr val="tx1">
                    <a:lumMod val="75000"/>
                  </a:schemeClr>
                </a:solidFill>
              </a:rPr>
              <a:t>Ill-Conditioned Curvature</a:t>
            </a:r>
          </a:p>
          <a:p>
            <a:pPr marL="342900" indent="-342900">
              <a:buFont typeface="Arial" panose="020B0604020202020204" pitchFamily="34" charset="0"/>
              <a:buChar char="•"/>
            </a:pPr>
            <a:r>
              <a:rPr lang="en-US" b="1" dirty="0"/>
              <a:t>Local minimum and Saddle points</a:t>
            </a:r>
          </a:p>
          <a:p>
            <a:pPr marL="342900" indent="-342900">
              <a:buFont typeface="Arial" panose="020B0604020202020204" pitchFamily="34" charset="0"/>
              <a:buChar char="•"/>
            </a:pPr>
            <a:r>
              <a:rPr lang="en-US" dirty="0" smtClean="0">
                <a:solidFill>
                  <a:schemeClr val="tx1">
                    <a:lumMod val="75000"/>
                  </a:schemeClr>
                </a:solidFill>
              </a:rPr>
              <a:t>Numerical Instability, vanishing and exploding gradients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662387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238" y="533194"/>
            <a:ext cx="7729728" cy="748083"/>
          </a:xfrm>
        </p:spPr>
        <p:txBody>
          <a:bodyPr>
            <a:normAutofit fontScale="90000"/>
          </a:bodyPr>
          <a:lstStyle/>
          <a:p>
            <a:r>
              <a:rPr lang="en-US" dirty="0" smtClean="0"/>
              <a:t>Local Minima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6161" y="1664496"/>
                <a:ext cx="7219666" cy="4763600"/>
              </a:xfrm>
            </p:spPr>
            <p:txBody>
              <a:bodyPr>
                <a:normAutofit fontScale="92500" lnSpcReduction="10000"/>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dirty="0" smtClean="0"/>
                  <a:t> is a </a:t>
                </a:r>
                <a:r>
                  <a:rPr lang="en-US" b="1" dirty="0" smtClean="0"/>
                  <a:t>local minimum </a:t>
                </a:r>
                <a:r>
                  <a:rPr lang="en-US" dirty="0" smtClean="0"/>
                  <a:t>of a function </a:t>
                </a:r>
                <a14:m>
                  <m:oMath xmlns:m="http://schemas.openxmlformats.org/officeDocument/2006/math">
                    <m:r>
                      <a:rPr lang="en-US" b="0" i="1" smtClean="0">
                        <a:latin typeface="Cambria Math" panose="02040503050406030204" pitchFamily="18" charset="0"/>
                      </a:rPr>
                      <m:t>𝑓</m:t>
                    </m:r>
                  </m:oMath>
                </a14:m>
                <a:r>
                  <a:rPr lang="en-US" dirty="0" smtClean="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is lower than any other points </a:t>
                </a:r>
                <a:r>
                  <a:rPr lang="en-US" i="1" dirty="0" smtClean="0"/>
                  <a:t>in the vicinity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dirty="0" smtClean="0"/>
                  <a:t>  ( i.e., minimum within its neighbors).</a:t>
                </a:r>
              </a:p>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is a </a:t>
                </a:r>
                <a:r>
                  <a:rPr lang="en-US" b="1" dirty="0" smtClean="0"/>
                  <a:t>global </a:t>
                </a:r>
                <a:r>
                  <a:rPr lang="en-US" b="1" dirty="0"/>
                  <a:t>minimum </a:t>
                </a:r>
                <a:r>
                  <a:rPr lang="en-US" dirty="0"/>
                  <a:t>of a function </a:t>
                </a:r>
                <a14:m>
                  <m:oMath xmlns:m="http://schemas.openxmlformats.org/officeDocument/2006/math">
                    <m:r>
                      <a:rPr lang="en-US" i="1">
                        <a:latin typeface="Cambria Math" panose="02040503050406030204" pitchFamily="18" charset="0"/>
                      </a:rPr>
                      <m:t>𝑓</m:t>
                    </m:r>
                  </m:oMath>
                </a14:m>
                <a:r>
                  <a:rPr lang="en-US" dirty="0"/>
                  <a:t> if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oMath>
                </a14:m>
                <a:r>
                  <a:rPr lang="en-US" dirty="0"/>
                  <a:t> is lower than any other points </a:t>
                </a:r>
                <a:r>
                  <a:rPr lang="en-US" i="1" dirty="0"/>
                  <a:t>in </a:t>
                </a:r>
                <a:r>
                  <a:rPr lang="en-US" i="1" dirty="0" smtClean="0"/>
                  <a:t>the entire domain  </a:t>
                </a:r>
                <a:r>
                  <a:rPr lang="en-US" dirty="0" smtClean="0"/>
                  <a:t>(i.e., minimum over the entire domain)</a:t>
                </a:r>
                <a:r>
                  <a:rPr lang="en-US" i="1" dirty="0" smtClean="0"/>
                  <a:t>.</a:t>
                </a:r>
              </a:p>
              <a:p>
                <a:r>
                  <a:rPr lang="en-US" dirty="0" smtClean="0"/>
                  <a:t>The loss function in a deep learning model typically has many local minimum</a:t>
                </a:r>
              </a:p>
              <a:p>
                <a:r>
                  <a:rPr lang="en-US" dirty="0" smtClean="0"/>
                  <a:t>Local minima can be problematic if they have a high loss value compared to the global minimum</a:t>
                </a:r>
              </a:p>
              <a:p>
                <a:r>
                  <a:rPr lang="en-US" dirty="0" smtClean="0"/>
                  <a:t>The challenge with the local minimum is that the gradient of loss at the local minimum </a:t>
                </a:r>
                <a:r>
                  <a:rPr lang="en-US" b="1" dirty="0" smtClean="0">
                    <a:solidFill>
                      <a:srgbClr val="00B050"/>
                    </a:solidFill>
                  </a:rPr>
                  <a:t>becomes zero</a:t>
                </a:r>
                <a:r>
                  <a:rPr lang="en-US" dirty="0" smtClean="0">
                    <a:solidFill>
                      <a:srgbClr val="00B050"/>
                    </a:solidFill>
                  </a:rPr>
                  <a:t>.</a:t>
                </a:r>
              </a:p>
              <a:p>
                <a:pPr lvl="1"/>
                <a:r>
                  <a:rPr lang="en-US" dirty="0" smtClean="0">
                    <a:solidFill>
                      <a:schemeClr val="tx1"/>
                    </a:solidFill>
                  </a:rPr>
                  <a:t>Recall that gradient descent updates the network parameters as follows:</a:t>
                </a:r>
              </a:p>
              <a:p>
                <a:pPr marL="228600" lvl="1" indent="0">
                  <a:buNone/>
                </a:pPr>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𝑊</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𝛼</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𝐿</m:t>
                        </m:r>
                      </m:num>
                      <m:den>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𝑊</m:t>
                        </m:r>
                      </m:den>
                    </m:f>
                  </m:oMath>
                </a14:m>
                <a:r>
                  <a:rPr lang="en-US" dirty="0" smtClean="0">
                    <a:solidFill>
                      <a:schemeClr val="tx1"/>
                    </a:solidFill>
                  </a:rPr>
                  <a:t> and  </a:t>
                </a:r>
                <a14:m>
                  <m:oMath xmlns:m="http://schemas.openxmlformats.org/officeDocument/2006/math">
                    <m:r>
                      <a:rPr lang="en-US" b="1" i="0" smtClean="0">
                        <a:solidFill>
                          <a:schemeClr val="tx1"/>
                        </a:solidFill>
                        <a:latin typeface="Cambria Math" panose="02040503050406030204" pitchFamily="18" charset="0"/>
                      </a:rPr>
                      <m:t>𝐛</m:t>
                    </m:r>
                    <m:r>
                      <a:rPr lang="en-US" i="1">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𝒃</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f>
                      <m:fPr>
                        <m:ctrlPr>
                          <a:rPr lang="en-US" i="1">
                            <a:solidFill>
                              <a:schemeClr val="tx1"/>
                            </a:solidFill>
                            <a:latin typeface="Cambria Math" panose="02040503050406030204" pitchFamily="18" charset="0"/>
                            <a:ea typeface="Cambria Math" panose="02040503050406030204" pitchFamily="18" charset="0"/>
                          </a:rPr>
                        </m:ctrlPr>
                      </m:fPr>
                      <m:num>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𝐿</m:t>
                        </m:r>
                      </m:num>
                      <m:den>
                        <m:r>
                          <a:rPr lang="en-US" i="1">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𝒃</m:t>
                        </m:r>
                      </m:den>
                    </m:f>
                  </m:oMath>
                </a14:m>
                <a:endParaRPr lang="en-US" dirty="0">
                  <a:solidFill>
                    <a:schemeClr val="tx1"/>
                  </a:solidFill>
                </a:endParaRPr>
              </a:p>
              <a:p>
                <a:pPr lvl="1"/>
                <a:r>
                  <a:rPr lang="en-US" dirty="0" smtClean="0"/>
                  <a:t>Therefore, when the gradient is zero,  the parameters are not updated and the </a:t>
                </a:r>
                <a:r>
                  <a:rPr lang="en-US" b="1" dirty="0" smtClean="0">
                    <a:solidFill>
                      <a:srgbClr val="00B050"/>
                    </a:solidFill>
                  </a:rPr>
                  <a:t>gradient descent algorithm gets stuck at the local minimum </a:t>
                </a:r>
              </a:p>
              <a:p>
                <a:pPr lvl="1"/>
                <a:r>
                  <a:rPr lang="en-US" sz="1800" dirty="0" smtClean="0"/>
                  <a:t>Only some degrees of noise might knock the parameters out of the local minimum.</a:t>
                </a:r>
                <a:endParaRPr lang="en-US" sz="1800" dirty="0"/>
              </a:p>
              <a:p>
                <a:pPr lvl="1"/>
                <a:endParaRPr lang="en-US" b="1" dirty="0" smtClean="0">
                  <a:solidFill>
                    <a:srgbClr val="00B050"/>
                  </a:solidFill>
                </a:endParaRPr>
              </a:p>
              <a:p>
                <a:pPr lvl="1"/>
                <a:endParaRPr lang="en-US" b="1" dirty="0" smtClean="0">
                  <a:solidFill>
                    <a:srgbClr val="00B050"/>
                  </a:solidFill>
                </a:endParaRPr>
              </a:p>
              <a:p>
                <a:endParaRPr lang="en-US" b="1"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6161" y="1664496"/>
                <a:ext cx="7219666" cy="4763600"/>
              </a:xfrm>
              <a:blipFill>
                <a:blip r:embed="rId2"/>
                <a:stretch>
                  <a:fillRect l="-422" t="-896"/>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8420669" y="2346885"/>
            <a:ext cx="3457697" cy="2327457"/>
          </a:xfrm>
          <a:prstGeom prst="rect">
            <a:avLst/>
          </a:prstGeom>
        </p:spPr>
      </p:pic>
    </p:spTree>
    <p:extLst>
      <p:ext uri="{BB962C8B-B14F-4D97-AF65-F5344CB8AC3E}">
        <p14:creationId xmlns:p14="http://schemas.microsoft.com/office/powerpoint/2010/main" val="2987746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49594"/>
          </a:xfrm>
        </p:spPr>
        <p:txBody>
          <a:bodyPr/>
          <a:lstStyle/>
          <a:p>
            <a:r>
              <a:rPr lang="en-US" dirty="0" smtClean="0"/>
              <a:t>Local Minima in practice</a:t>
            </a:r>
            <a:endParaRPr lang="en-US" dirty="0"/>
          </a:p>
        </p:txBody>
      </p:sp>
      <p:sp>
        <p:nvSpPr>
          <p:cNvPr id="3" name="Content Placeholder 2"/>
          <p:cNvSpPr>
            <a:spLocks noGrp="1"/>
          </p:cNvSpPr>
          <p:nvPr>
            <p:ph idx="1"/>
          </p:nvPr>
        </p:nvSpPr>
        <p:spPr>
          <a:xfrm>
            <a:off x="1103086" y="2304216"/>
            <a:ext cx="10290628" cy="3878870"/>
          </a:xfrm>
        </p:spPr>
        <p:txBody>
          <a:bodyPr>
            <a:normAutofit/>
          </a:bodyPr>
          <a:lstStyle/>
          <a:p>
            <a:r>
              <a:rPr lang="en-US" dirty="0" smtClean="0"/>
              <a:t>For many </a:t>
            </a:r>
            <a:r>
              <a:rPr lang="en-US" dirty="0"/>
              <a:t>years, most practitioners believed that local minima were a common </a:t>
            </a:r>
            <a:r>
              <a:rPr lang="en-US" dirty="0" smtClean="0"/>
              <a:t>problem plaguing </a:t>
            </a:r>
            <a:r>
              <a:rPr lang="en-US" dirty="0"/>
              <a:t>neural network optimization</a:t>
            </a:r>
            <a:r>
              <a:rPr lang="en-US" dirty="0" smtClean="0"/>
              <a:t>.</a:t>
            </a:r>
          </a:p>
          <a:p>
            <a:r>
              <a:rPr lang="en-US" dirty="0" smtClean="0"/>
              <a:t>Today, that does not appear to be the case.  Most experts suspect that, for </a:t>
            </a:r>
            <a:r>
              <a:rPr lang="en-US" dirty="0"/>
              <a:t>suﬃciently large neural networks, most local minima have a </a:t>
            </a:r>
            <a:r>
              <a:rPr lang="en-US" dirty="0" smtClean="0"/>
              <a:t>loss function value  and generalization characteristics that are very similar compared to global minimum. </a:t>
            </a:r>
          </a:p>
          <a:p>
            <a:pPr lvl="1"/>
            <a:r>
              <a:rPr lang="en-US" dirty="0" smtClean="0"/>
              <a:t>For more detained information, you can read </a:t>
            </a:r>
            <a:r>
              <a:rPr lang="en-US" dirty="0" smtClean="0">
                <a:hlinkClick r:id="rId2"/>
              </a:rPr>
              <a:t>this paper </a:t>
            </a:r>
            <a:r>
              <a:rPr lang="en-US" dirty="0" smtClean="0"/>
              <a:t>. In this paper,  </a:t>
            </a:r>
            <a:r>
              <a:rPr lang="en-US" dirty="0" err="1" smtClean="0"/>
              <a:t>Goodfellow</a:t>
            </a:r>
            <a:r>
              <a:rPr lang="en-US" dirty="0" smtClean="0"/>
              <a:t> et. al. showed that for the variety of the state of the art neural networks that were proved to achieve a good solution if you draw a straight line from the initial random parameters to the final solution and change the parameters along that line, the learning algorithm does not  appear to encounter problem regarding the local minima.</a:t>
            </a:r>
          </a:p>
          <a:p>
            <a:pPr lvl="1"/>
            <a:r>
              <a:rPr lang="en-US" dirty="0" smtClean="0"/>
              <a:t>This means that if we know exactly which direction to move to in, then the gradient based optimization for most practical neural network is not hindered by the problem of local minima.</a:t>
            </a:r>
            <a:endParaRPr lang="en-US" dirty="0"/>
          </a:p>
        </p:txBody>
      </p:sp>
    </p:spTree>
    <p:extLst>
      <p:ext uri="{BB962C8B-B14F-4D97-AF65-F5344CB8AC3E}">
        <p14:creationId xmlns:p14="http://schemas.microsoft.com/office/powerpoint/2010/main" val="3202812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954" y="364190"/>
            <a:ext cx="7729728" cy="768574"/>
          </a:xfrm>
        </p:spPr>
        <p:txBody>
          <a:bodyPr/>
          <a:lstStyle/>
          <a:p>
            <a:r>
              <a:rPr lang="en-US" dirty="0" smtClean="0"/>
              <a:t>Saddle point</a:t>
            </a:r>
            <a:endParaRPr lang="en-US" dirty="0"/>
          </a:p>
        </p:txBody>
      </p:sp>
      <p:sp>
        <p:nvSpPr>
          <p:cNvPr id="3" name="Content Placeholder 2"/>
          <p:cNvSpPr>
            <a:spLocks noGrp="1"/>
          </p:cNvSpPr>
          <p:nvPr>
            <p:ph idx="1"/>
          </p:nvPr>
        </p:nvSpPr>
        <p:spPr>
          <a:xfrm>
            <a:off x="1400304" y="1393570"/>
            <a:ext cx="9173028" cy="2125025"/>
          </a:xfrm>
        </p:spPr>
        <p:txBody>
          <a:bodyPr/>
          <a:lstStyle/>
          <a:p>
            <a:r>
              <a:rPr lang="en-US" dirty="0" smtClean="0"/>
              <a:t>A saddle point is a point in which the gradient is zero but the point is neither local nor global minimum or maximum. </a:t>
            </a:r>
          </a:p>
          <a:p>
            <a:r>
              <a:rPr lang="en-US" dirty="0" smtClean="0"/>
              <a:t>Some points around the saddle point have smaller loss than the saddle point while others have greater loss.</a:t>
            </a:r>
          </a:p>
          <a:p>
            <a:r>
              <a:rPr lang="en-US" dirty="0" smtClean="0"/>
              <a:t>The gradient can often become very small near the saddle point and the learning slows down considerably </a:t>
            </a:r>
            <a:endParaRPr lang="en-US" dirty="0"/>
          </a:p>
        </p:txBody>
      </p:sp>
      <p:pic>
        <p:nvPicPr>
          <p:cNvPr id="6" name="Picture 5"/>
          <p:cNvPicPr>
            <a:picLocks noChangeAspect="1"/>
          </p:cNvPicPr>
          <p:nvPr/>
        </p:nvPicPr>
        <p:blipFill>
          <a:blip r:embed="rId2"/>
          <a:stretch>
            <a:fillRect/>
          </a:stretch>
        </p:blipFill>
        <p:spPr>
          <a:xfrm>
            <a:off x="392443" y="3620070"/>
            <a:ext cx="4010025" cy="2762250"/>
          </a:xfrm>
          <a:prstGeom prst="rect">
            <a:avLst/>
          </a:prstGeom>
        </p:spPr>
      </p:pic>
      <p:pic>
        <p:nvPicPr>
          <p:cNvPr id="7" name="Picture 6"/>
          <p:cNvPicPr>
            <a:picLocks noChangeAspect="1"/>
          </p:cNvPicPr>
          <p:nvPr/>
        </p:nvPicPr>
        <p:blipFill>
          <a:blip r:embed="rId3"/>
          <a:stretch>
            <a:fillRect/>
          </a:stretch>
        </p:blipFill>
        <p:spPr>
          <a:xfrm>
            <a:off x="8314686" y="3620070"/>
            <a:ext cx="3457575" cy="2533650"/>
          </a:xfrm>
          <a:prstGeom prst="rect">
            <a:avLst/>
          </a:prstGeom>
        </p:spPr>
      </p:pic>
      <p:cxnSp>
        <p:nvCxnSpPr>
          <p:cNvPr id="9" name="Straight Arrow Connector 8"/>
          <p:cNvCxnSpPr/>
          <p:nvPr/>
        </p:nvCxnSpPr>
        <p:spPr>
          <a:xfrm>
            <a:off x="4217158" y="4626591"/>
            <a:ext cx="57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90364" y="3887927"/>
            <a:ext cx="1433015"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Example of a saddle point for a single variable function</a:t>
            </a:r>
            <a:endParaRPr lang="en-US" dirty="0"/>
          </a:p>
        </p:txBody>
      </p:sp>
      <p:cxnSp>
        <p:nvCxnSpPr>
          <p:cNvPr id="12" name="Straight Arrow Connector 11"/>
          <p:cNvCxnSpPr/>
          <p:nvPr/>
        </p:nvCxnSpPr>
        <p:spPr>
          <a:xfrm flipH="1">
            <a:off x="7902054" y="6153720"/>
            <a:ext cx="4126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69039" y="5186739"/>
            <a:ext cx="1433015"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Example of a saddle point for a two variable function</a:t>
            </a:r>
            <a:endParaRPr lang="en-US" dirty="0"/>
          </a:p>
        </p:txBody>
      </p:sp>
    </p:spTree>
    <p:extLst>
      <p:ext uri="{BB962C8B-B14F-4D97-AF65-F5344CB8AC3E}">
        <p14:creationId xmlns:p14="http://schemas.microsoft.com/office/powerpoint/2010/main" val="7825390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308" y="935663"/>
            <a:ext cx="7729728" cy="1188720"/>
          </a:xfrm>
        </p:spPr>
        <p:txBody>
          <a:bodyPr/>
          <a:lstStyle/>
          <a:p>
            <a:r>
              <a:rPr lang="en-US" dirty="0" smtClean="0"/>
              <a:t>Saddle points in practice</a:t>
            </a:r>
            <a:endParaRPr lang="en-US" dirty="0"/>
          </a:p>
        </p:txBody>
      </p:sp>
      <p:sp>
        <p:nvSpPr>
          <p:cNvPr id="3" name="Content Placeholder 2"/>
          <p:cNvSpPr>
            <a:spLocks noGrp="1"/>
          </p:cNvSpPr>
          <p:nvPr>
            <p:ph idx="1"/>
          </p:nvPr>
        </p:nvSpPr>
        <p:spPr/>
        <p:txBody>
          <a:bodyPr>
            <a:normAutofit/>
          </a:bodyPr>
          <a:lstStyle/>
          <a:p>
            <a:r>
              <a:rPr lang="en-US" dirty="0" smtClean="0"/>
              <a:t>In general in a high dimensional space, such as most practical deep neural networks,  local minima are rare and saddle points are much more common</a:t>
            </a:r>
          </a:p>
          <a:p>
            <a:r>
              <a:rPr lang="en-US" dirty="0" smtClean="0"/>
              <a:t>Fortunately, the </a:t>
            </a:r>
            <a:r>
              <a:rPr lang="en-US" dirty="0" err="1" smtClean="0"/>
              <a:t>minibatch</a:t>
            </a:r>
            <a:r>
              <a:rPr lang="en-US" dirty="0" smtClean="0"/>
              <a:t> gradient descent algorithm  ( will be discussed later) empirically seems to slow down but ultimately be able to escape saddle points </a:t>
            </a:r>
          </a:p>
          <a:p>
            <a:r>
              <a:rPr lang="en-US" dirty="0" smtClean="0"/>
              <a:t>Optimization methods with adaptive learning rate such as </a:t>
            </a:r>
            <a:r>
              <a:rPr lang="en-US" dirty="0" err="1" smtClean="0"/>
              <a:t>AdaGrad</a:t>
            </a:r>
            <a:r>
              <a:rPr lang="en-US" dirty="0" smtClean="0"/>
              <a:t>, </a:t>
            </a:r>
            <a:r>
              <a:rPr lang="en-US" dirty="0" err="1" smtClean="0"/>
              <a:t>RMSProp</a:t>
            </a:r>
            <a:r>
              <a:rPr lang="en-US" dirty="0" smtClean="0"/>
              <a:t> and Adam ( will be discussed later) can  speed up training and escape saddle points faster. </a:t>
            </a:r>
          </a:p>
          <a:p>
            <a:pPr marL="0" indent="0">
              <a:buNone/>
            </a:pPr>
            <a:endParaRPr lang="en-US" dirty="0" smtClean="0"/>
          </a:p>
        </p:txBody>
      </p:sp>
    </p:spTree>
    <p:extLst>
      <p:ext uri="{BB962C8B-B14F-4D97-AF65-F5344CB8AC3E}">
        <p14:creationId xmlns:p14="http://schemas.microsoft.com/office/powerpoint/2010/main" val="790338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Optimization Challenges</a:t>
            </a:r>
            <a:endParaRPr lang="en-US" dirty="0"/>
          </a:p>
        </p:txBody>
      </p:sp>
      <p:sp>
        <p:nvSpPr>
          <p:cNvPr id="6" name="Text Placeholder 5"/>
          <p:cNvSpPr>
            <a:spLocks noGrp="1"/>
          </p:cNvSpPr>
          <p:nvPr>
            <p:ph type="body" idx="1"/>
          </p:nvPr>
        </p:nvSpPr>
        <p:spPr/>
        <p:txBody>
          <a:bodyPr>
            <a:normAutofit fontScale="92500"/>
          </a:bodyPr>
          <a:lstStyle/>
          <a:p>
            <a:pPr marL="342900" indent="-342900">
              <a:buFont typeface="Arial" panose="020B0604020202020204" pitchFamily="34" charset="0"/>
              <a:buChar char="•"/>
            </a:pPr>
            <a:r>
              <a:rPr lang="en-US" b="1" dirty="0" smtClean="0">
                <a:solidFill>
                  <a:schemeClr val="tx1">
                    <a:lumMod val="75000"/>
                  </a:schemeClr>
                </a:solidFill>
              </a:rPr>
              <a:t>Ill-Conditioned Curvature</a:t>
            </a:r>
          </a:p>
          <a:p>
            <a:pPr marL="342900" indent="-342900">
              <a:buFont typeface="Arial" panose="020B0604020202020204" pitchFamily="34" charset="0"/>
              <a:buChar char="•"/>
            </a:pPr>
            <a:r>
              <a:rPr lang="en-US" dirty="0" smtClean="0">
                <a:solidFill>
                  <a:schemeClr val="tx1">
                    <a:lumMod val="75000"/>
                  </a:schemeClr>
                </a:solidFill>
              </a:rPr>
              <a:t>Local minimum and Saddle points</a:t>
            </a:r>
          </a:p>
          <a:p>
            <a:pPr marL="342900" indent="-342900">
              <a:buFont typeface="Arial" panose="020B0604020202020204" pitchFamily="34" charset="0"/>
              <a:buChar char="•"/>
            </a:pPr>
            <a:r>
              <a:rPr lang="en-US" b="1" dirty="0"/>
              <a:t>Numerical Instability, vanishing and exploding gradients</a:t>
            </a:r>
          </a:p>
          <a:p>
            <a:pPr marL="342900" indent="-342900">
              <a:buFont typeface="Arial" panose="020B0604020202020204" pitchFamily="34" charset="0"/>
              <a:buChar char="•"/>
            </a:pPr>
            <a:endParaRPr lang="en-US" b="1" dirty="0"/>
          </a:p>
        </p:txBody>
      </p:sp>
    </p:spTree>
    <p:extLst>
      <p:ext uri="{BB962C8B-B14F-4D97-AF65-F5344CB8AC3E}">
        <p14:creationId xmlns:p14="http://schemas.microsoft.com/office/powerpoint/2010/main" val="2210213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799" y="473372"/>
            <a:ext cx="7729728" cy="809518"/>
          </a:xfrm>
        </p:spPr>
        <p:txBody>
          <a:bodyPr>
            <a:normAutofit fontScale="90000"/>
          </a:bodyPr>
          <a:lstStyle/>
          <a:p>
            <a:r>
              <a:rPr lang="en-US" dirty="0" smtClean="0"/>
              <a:t>Numerical instability During </a:t>
            </a:r>
            <a:r>
              <a:rPr lang="en-US" dirty="0" err="1" smtClean="0"/>
              <a:t>backprop</a:t>
            </a:r>
            <a:endParaRPr lang="en-US" dirty="0"/>
          </a:p>
        </p:txBody>
      </p:sp>
      <p:sp>
        <p:nvSpPr>
          <p:cNvPr id="3" name="Content Placeholder 2"/>
          <p:cNvSpPr>
            <a:spLocks noGrp="1"/>
          </p:cNvSpPr>
          <p:nvPr>
            <p:ph idx="1"/>
          </p:nvPr>
        </p:nvSpPr>
        <p:spPr>
          <a:xfrm>
            <a:off x="477672" y="1621148"/>
            <a:ext cx="11354937" cy="4506697"/>
          </a:xfrm>
        </p:spPr>
        <p:txBody>
          <a:bodyPr>
            <a:normAutofit fontScale="92500"/>
          </a:bodyPr>
          <a:lstStyle/>
          <a:p>
            <a:r>
              <a:rPr lang="en-US" dirty="0" smtClean="0"/>
              <a:t>As we have seen previously, the </a:t>
            </a:r>
            <a:r>
              <a:rPr lang="en-US" dirty="0" err="1" smtClean="0"/>
              <a:t>backprop</a:t>
            </a:r>
            <a:r>
              <a:rPr lang="en-US" dirty="0" smtClean="0"/>
              <a:t> algorithm performs a chain of matrix multiplications to compute the gradients. </a:t>
            </a:r>
          </a:p>
          <a:p>
            <a:r>
              <a:rPr lang="en-US" dirty="0" smtClean="0"/>
              <a:t>When we have a deep neural network consisting of tens or hundreds of layers,  the gradients in early layers are the product of gradients from all the other subsequent layers. In this situation, it is possible for the gradients to become </a:t>
            </a:r>
            <a:r>
              <a:rPr lang="en-US" b="1" dirty="0" smtClean="0"/>
              <a:t>unstable </a:t>
            </a:r>
            <a:r>
              <a:rPr lang="en-US" dirty="0" smtClean="0"/>
              <a:t>after propagated through some layers. There are two sources of instability:</a:t>
            </a:r>
          </a:p>
          <a:p>
            <a:pPr lvl="1"/>
            <a:r>
              <a:rPr lang="en-US" b="1" dirty="0" smtClean="0"/>
              <a:t>Vanishing gradients: </a:t>
            </a:r>
            <a:r>
              <a:rPr lang="en-US" dirty="0" smtClean="0"/>
              <a:t>If gradients are small ( less than one) and we multiply many of these small numbers together we run into the risk of having </a:t>
            </a:r>
            <a:r>
              <a:rPr lang="en-US" b="1" dirty="0" smtClean="0">
                <a:solidFill>
                  <a:srgbClr val="00B050"/>
                </a:solidFill>
              </a:rPr>
              <a:t>numerical underflow. </a:t>
            </a:r>
            <a:r>
              <a:rPr lang="en-US" dirty="0">
                <a:solidFill>
                  <a:schemeClr val="tx1">
                    <a:lumMod val="75000"/>
                    <a:lumOff val="25000"/>
                  </a:schemeClr>
                </a:solidFill>
              </a:rPr>
              <a:t>T</a:t>
            </a:r>
            <a:r>
              <a:rPr lang="en-US" dirty="0" smtClean="0">
                <a:solidFill>
                  <a:schemeClr val="tx1">
                    <a:lumMod val="75000"/>
                    <a:lumOff val="25000"/>
                  </a:schemeClr>
                </a:solidFill>
              </a:rPr>
              <a:t>hat </a:t>
            </a:r>
            <a:r>
              <a:rPr lang="en-US" dirty="0">
                <a:solidFill>
                  <a:schemeClr val="tx1">
                    <a:lumMod val="75000"/>
                    <a:lumOff val="25000"/>
                  </a:schemeClr>
                </a:solidFill>
              </a:rPr>
              <a:t>is</a:t>
            </a:r>
            <a:r>
              <a:rPr lang="en-US" dirty="0" smtClean="0">
                <a:solidFill>
                  <a:schemeClr val="tx1">
                    <a:lumMod val="75000"/>
                    <a:lumOff val="25000"/>
                  </a:schemeClr>
                </a:solidFill>
              </a:rPr>
              <a:t>,  </a:t>
            </a:r>
            <a:r>
              <a:rPr lang="en-US" dirty="0" smtClean="0"/>
              <a:t>the product of many small numbers may result in a number which has a smaller magnitude than a computer can represent.</a:t>
            </a:r>
          </a:p>
          <a:p>
            <a:pPr lvl="1"/>
            <a:r>
              <a:rPr lang="en-US" b="1" dirty="0" smtClean="0"/>
              <a:t>Exploding gradient: </a:t>
            </a:r>
            <a:r>
              <a:rPr lang="en-US" dirty="0" smtClean="0"/>
              <a:t> if gradients are large (greater than one) and we multiply many of these large gradients together we run in to the risk of having </a:t>
            </a:r>
            <a:r>
              <a:rPr lang="en-US" b="1" dirty="0">
                <a:solidFill>
                  <a:srgbClr val="00B050"/>
                </a:solidFill>
              </a:rPr>
              <a:t>numerical </a:t>
            </a:r>
            <a:r>
              <a:rPr lang="en-US" b="1" dirty="0" smtClean="0">
                <a:solidFill>
                  <a:srgbClr val="00B050"/>
                </a:solidFill>
              </a:rPr>
              <a:t>overflow </a:t>
            </a:r>
            <a:r>
              <a:rPr lang="en-US" dirty="0"/>
              <a:t>which means we end up with a number that is too large to be represented </a:t>
            </a:r>
            <a:r>
              <a:rPr lang="en-US" dirty="0" smtClean="0"/>
              <a:t>by a computer.</a:t>
            </a:r>
          </a:p>
          <a:p>
            <a:r>
              <a:rPr lang="en-US" dirty="0" smtClean="0"/>
              <a:t>Vanishing or exploding gradients can result in  NAN (Not a Number) error during training of neural networks.</a:t>
            </a:r>
          </a:p>
          <a:p>
            <a:r>
              <a:rPr lang="en-US" dirty="0" smtClean="0"/>
              <a:t>Even if vanishing or exploding gradients do not cause numerical under or overflow, they are still a big problem because:</a:t>
            </a:r>
          </a:p>
          <a:p>
            <a:pPr lvl="2"/>
            <a:r>
              <a:rPr lang="en-US" dirty="0" smtClean="0"/>
              <a:t>Vanishing gradients can stall the gradient descent algorithm or cause it to converge (reach a solution) very slowly</a:t>
            </a:r>
          </a:p>
          <a:p>
            <a:pPr lvl="2"/>
            <a:r>
              <a:rPr lang="en-US" dirty="0" smtClean="0"/>
              <a:t>Exploding gradients can make the gradient descent algorithm very unstable and unable to converge to a solution or learn from the training data.</a:t>
            </a:r>
          </a:p>
        </p:txBody>
      </p:sp>
    </p:spTree>
    <p:extLst>
      <p:ext uri="{BB962C8B-B14F-4D97-AF65-F5344CB8AC3E}">
        <p14:creationId xmlns:p14="http://schemas.microsoft.com/office/powerpoint/2010/main" val="1869102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251" y="664441"/>
            <a:ext cx="11327641" cy="809517"/>
          </a:xfrm>
        </p:spPr>
        <p:txBody>
          <a:bodyPr/>
          <a:lstStyle/>
          <a:p>
            <a:r>
              <a:rPr lang="en-US" dirty="0" smtClean="0"/>
              <a:t>Numerical instability during the forward pass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87104" y="2010247"/>
                <a:ext cx="10440538" cy="4226780"/>
              </a:xfrm>
            </p:spPr>
            <p:txBody>
              <a:bodyPr>
                <a:normAutofit fontScale="92500"/>
              </a:bodyPr>
              <a:lstStyle/>
              <a:p>
                <a:r>
                  <a:rPr lang="en-US" dirty="0" smtClean="0"/>
                  <a:t>Numerical instability might also happen during the forward pass where the activations (output of the neurons) vanish or explode as we move forward layer by layer multiplying the weight matrix by the input to each layer. </a:t>
                </a:r>
              </a:p>
              <a:p>
                <a:r>
                  <a:rPr lang="en-US" dirty="0" smtClean="0"/>
                  <a:t>For instance, if we have </a:t>
                </a:r>
                <a:r>
                  <a:rPr lang="en-US" dirty="0" err="1" smtClean="0"/>
                  <a:t>relu</a:t>
                </a:r>
                <a:r>
                  <a:rPr lang="en-US" dirty="0" smtClean="0"/>
                  <a:t> activation in the hidden layers, we compute the activation of neurons in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 </m:t>
                    </m:r>
                  </m:oMath>
                </a14:m>
                <a:r>
                  <a:rPr lang="en-US" dirty="0" smtClean="0"/>
                  <a:t> as follows during the forward pass:</a:t>
                </a:r>
              </a:p>
              <a:p>
                <a:pPr marL="0" indent="0">
                  <a:buNone/>
                </a:pP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𝑟𝑒𝑙𝑢</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e>
                        </m:d>
                        <m:r>
                          <a:rPr lang="en-US" b="0" i="1" smtClean="0">
                            <a:latin typeface="Cambria Math" panose="02040503050406030204" pitchFamily="18" charset="0"/>
                          </a:rPr>
                          <m:t>=</m:t>
                        </m:r>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,0)</m:t>
                    </m:r>
                  </m:oMath>
                </a14:m>
                <a:endParaRPr lang="en-US" dirty="0" smtClean="0"/>
              </a:p>
              <a:p>
                <a:pPr marL="0" indent="0">
                  <a:buNone/>
                </a:pPr>
                <a:r>
                  <a:rPr lang="en-US" dirty="0" smtClean="0"/>
                  <a:t>Substituting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p>
                    <m:r>
                      <a:rPr lang="en-US" b="0" i="1" smtClean="0">
                        <a:latin typeface="Cambria Math" panose="02040503050406030204" pitchFamily="18" charset="0"/>
                      </a:rPr>
                      <m:t>=</m:t>
                    </m:r>
                  </m:oMath>
                </a14:m>
                <a:r>
                  <a:rPr lang="en-US" dirty="0"/>
                  <a:t>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p>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−2</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p>
                            <m:r>
                              <a:rPr lang="en-US" i="1">
                                <a:latin typeface="Cambria Math" panose="02040503050406030204" pitchFamily="18" charset="0"/>
                              </a:rPr>
                              <m:t>,0</m:t>
                            </m:r>
                          </m:e>
                        </m:d>
                      </m:e>
                    </m:func>
                    <m:r>
                      <a:rPr lang="en-US" b="0" i="1" smtClean="0">
                        <a:latin typeface="Cambria Math" panose="02040503050406030204" pitchFamily="18" charset="0"/>
                      </a:rPr>
                      <m:t>, </m:t>
                    </m:r>
                  </m:oMath>
                </a14:m>
                <a:r>
                  <a:rPr lang="en-US" dirty="0" smtClean="0"/>
                  <a:t>we have:</a:t>
                </a:r>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𝑚𝑎𝑥</m:t>
                        </m:r>
                        <m:r>
                          <a:rPr lang="en-US" i="1">
                            <a:latin typeface="Cambria Math" panose="02040503050406030204" pitchFamily="18" charset="0"/>
                          </a:rPr>
                          <m:t>(</m:t>
                        </m:r>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b="0" i="1" smtClean="0">
                        <a:latin typeface="Cambria Math" panose="02040503050406030204" pitchFamily="18" charset="0"/>
                      </a:rPr>
                      <m:t>× </m:t>
                    </m:r>
                    <m:r>
                      <m:rPr>
                        <m:sty m:val="p"/>
                      </m:rPr>
                      <a:rPr lang="en-US" b="0" i="0" smtClean="0">
                        <a:latin typeface="Cambria Math" panose="02040503050406030204" pitchFamily="18" charset="0"/>
                      </a:rPr>
                      <m:t>max</m:t>
                    </m:r>
                    <m:r>
                      <a:rPr lang="en-US" b="0" i="1" smtClean="0">
                        <a:latin typeface="Cambria Math" panose="02040503050406030204" pitchFamily="18" charset="0"/>
                      </a:rPr>
                      <m:t>⁡(</m:t>
                    </m:r>
                    <m:sSup>
                      <m:sSupPr>
                        <m:ctrlPr>
                          <a:rPr lang="en-US" i="1">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−2</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r>
                      <a:rPr lang="en-US" b="0" i="1" smtClean="0">
                        <a:latin typeface="Cambria Math" panose="02040503050406030204" pitchFamily="18" charset="0"/>
                      </a:rPr>
                      <m:t>,0)</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,0)</m:t>
                    </m:r>
                  </m:oMath>
                </a14:m>
                <a:endParaRPr lang="en-US" dirty="0" smtClean="0"/>
              </a:p>
              <a:p>
                <a:pPr marL="0" indent="0">
                  <a:buNone/>
                </a:pPr>
                <a:r>
                  <a:rPr lang="en-US" dirty="0" smtClean="0"/>
                  <a:t>Again substituting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−2</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m:rPr>
                            <m:sty m:val="p"/>
                          </m:rPr>
                          <a:rPr lang="en-US">
                            <a:latin typeface="Cambria Math" panose="02040503050406030204" pitchFamily="18" charset="0"/>
                          </a:rPr>
                          <m:t>max</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−2</m:t>
                                </m:r>
                              </m:e>
                            </m:d>
                          </m:sup>
                        </m:sSup>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−3</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−2</m:t>
                            </m:r>
                          </m:e>
                        </m:d>
                      </m:sup>
                    </m:sSup>
                    <m:r>
                      <a:rPr lang="en-US" i="1">
                        <a:latin typeface="Cambria Math" panose="02040503050406030204" pitchFamily="18" charset="0"/>
                      </a:rPr>
                      <m:t>,0)</m:t>
                    </m:r>
                  </m:oMath>
                </a14:m>
                <a:r>
                  <a:rPr lang="en-US" dirty="0" smtClean="0"/>
                  <a:t>, we have:</a:t>
                </a:r>
                <a:endParaRPr lang="en-US" dirty="0" smtClean="0"/>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𝑚𝑎𝑥</m:t>
                        </m:r>
                        <m:r>
                          <a:rPr lang="en-US" i="1">
                            <a:latin typeface="Cambria Math" panose="02040503050406030204" pitchFamily="18" charset="0"/>
                          </a:rPr>
                          <m:t>(</m:t>
                        </m:r>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b="0" i="1" smtClean="0">
                        <a:latin typeface="Cambria Math" panose="02040503050406030204" pitchFamily="18" charset="0"/>
                      </a:rPr>
                      <m:t>×</m:t>
                    </m:r>
                    <m:r>
                      <a:rPr lang="en-US" i="1">
                        <a:latin typeface="Cambria Math" panose="02040503050406030204" pitchFamily="18" charset="0"/>
                      </a:rPr>
                      <m:t> </m:t>
                    </m:r>
                    <m:r>
                      <m:rPr>
                        <m:sty m:val="p"/>
                      </m:rPr>
                      <a:rPr lang="en-US">
                        <a:latin typeface="Cambria Math" panose="02040503050406030204" pitchFamily="18" charset="0"/>
                      </a:rPr>
                      <m:t>max</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p>
                        <m:r>
                          <a:rPr lang="en-US" b="0" i="1" smtClean="0">
                            <a:latin typeface="Cambria Math" panose="02040503050406030204" pitchFamily="18" charset="0"/>
                          </a:rPr>
                          <m:t>× </m:t>
                        </m:r>
                        <m:r>
                          <m:rPr>
                            <m:sty m:val="p"/>
                          </m:rPr>
                          <a:rPr lang="en-US" b="0" i="0" smtClean="0">
                            <a:latin typeface="Cambria Math" panose="02040503050406030204" pitchFamily="18" charset="0"/>
                          </a:rPr>
                          <m:t>max</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−2</m:t>
                                </m:r>
                              </m:e>
                            </m:d>
                          </m:sup>
                        </m:sSup>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−3</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−2</m:t>
                            </m:r>
                          </m:e>
                        </m:d>
                      </m:sup>
                    </m:sSup>
                    <m:r>
                      <a:rPr lang="en-US" b="0" i="1" smtClean="0">
                        <a:latin typeface="Cambria Math" panose="02040503050406030204" pitchFamily="18" charset="0"/>
                      </a:rPr>
                      <m:t>,0)</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p>
                    <m:r>
                      <a:rPr lang="en-US" i="1">
                        <a:latin typeface="Cambria Math" panose="02040503050406030204" pitchFamily="18" charset="0"/>
                      </a:rPr>
                      <m:t>,0)+</m:t>
                    </m:r>
                    <m:sSup>
                      <m:sSupPr>
                        <m:ctrlPr>
                          <a:rPr lang="en-US" i="1">
                            <a:latin typeface="Cambria Math" panose="02040503050406030204" pitchFamily="18" charset="0"/>
                          </a:rPr>
                        </m:ctrlPr>
                      </m:sSupPr>
                      <m:e>
                        <m:r>
                          <a:rPr lang="en-US" i="1">
                            <a:latin typeface="Cambria Math" panose="02040503050406030204" pitchFamily="18" charset="0"/>
                          </a:rPr>
                          <m:t>𝑏</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,0)</m:t>
                    </m:r>
                  </m:oMath>
                </a14:m>
                <a:endParaRPr lang="en-US" dirty="0"/>
              </a:p>
              <a:p>
                <a:pPr marL="0" indent="0">
                  <a:buNone/>
                </a:pPr>
                <a:r>
                  <a:rPr lang="en-US" dirty="0" smtClean="0"/>
                  <a:t>You get idea! To get the activation/output of neurons in  deep neural networks during the forward pass we are multiplying a long chain of weight matrices causing the activations to possibly vanish ( when weights are small) or explode ( when weights are large)</a:t>
                </a:r>
                <a:endParaRPr lang="en-US" dirty="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87104" y="2010247"/>
                <a:ext cx="10440538" cy="4226780"/>
              </a:xfrm>
              <a:blipFill>
                <a:blip r:embed="rId2"/>
                <a:stretch>
                  <a:fillRect l="-409" t="-577" b="-1876"/>
                </a:stretch>
              </a:blipFill>
            </p:spPr>
            <p:txBody>
              <a:bodyPr/>
              <a:lstStyle/>
              <a:p>
                <a:r>
                  <a:rPr lang="en-US">
                    <a:noFill/>
                  </a:rPr>
                  <a:t> </a:t>
                </a:r>
              </a:p>
            </p:txBody>
          </p:sp>
        </mc:Fallback>
      </mc:AlternateContent>
    </p:spTree>
    <p:extLst>
      <p:ext uri="{BB962C8B-B14F-4D97-AF65-F5344CB8AC3E}">
        <p14:creationId xmlns:p14="http://schemas.microsoft.com/office/powerpoint/2010/main" val="37293829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849" y="181328"/>
            <a:ext cx="7729728" cy="795869"/>
          </a:xfrm>
        </p:spPr>
        <p:txBody>
          <a:bodyPr>
            <a:normAutofit fontScale="90000"/>
          </a:bodyPr>
          <a:lstStyle/>
          <a:p>
            <a:r>
              <a:rPr lang="en-US" dirty="0" smtClean="0"/>
              <a:t>Numerical instability and The choice of Activation function</a:t>
            </a:r>
            <a:endParaRPr lang="en-US" dirty="0"/>
          </a:p>
        </p:txBody>
      </p:sp>
      <p:sp>
        <p:nvSpPr>
          <p:cNvPr id="3" name="Content Placeholder 2"/>
          <p:cNvSpPr>
            <a:spLocks noGrp="1"/>
          </p:cNvSpPr>
          <p:nvPr>
            <p:ph idx="1"/>
          </p:nvPr>
        </p:nvSpPr>
        <p:spPr>
          <a:xfrm>
            <a:off x="224915" y="1271254"/>
            <a:ext cx="6093997" cy="5209420"/>
          </a:xfrm>
        </p:spPr>
        <p:txBody>
          <a:bodyPr>
            <a:normAutofit fontScale="92500" lnSpcReduction="10000"/>
          </a:bodyPr>
          <a:lstStyle/>
          <a:p>
            <a:r>
              <a:rPr lang="en-US" dirty="0"/>
              <a:t>O</a:t>
            </a:r>
            <a:r>
              <a:rPr lang="en-US" dirty="0" smtClean="0"/>
              <a:t>ne frequent culprit for vanishing gradient problem is the choice of activation </a:t>
            </a:r>
            <a:r>
              <a:rPr lang="en-US" dirty="0" smtClean="0"/>
              <a:t>function fo</a:t>
            </a:r>
            <a:r>
              <a:rPr lang="en-US" dirty="0" smtClean="0"/>
              <a:t>r the hidden layers</a:t>
            </a:r>
            <a:r>
              <a:rPr lang="en-US" dirty="0" smtClean="0"/>
              <a:t>.</a:t>
            </a:r>
            <a:endParaRPr lang="en-US" dirty="0" smtClean="0"/>
          </a:p>
          <a:p>
            <a:r>
              <a:rPr lang="en-US" dirty="0"/>
              <a:t>C</a:t>
            </a:r>
            <a:r>
              <a:rPr lang="en-US" dirty="0" smtClean="0"/>
              <a:t>onsider the sigmoid activation.  As you can see  in the figure,  the gradient of sigmoid is close to zero when its input is large or small.  </a:t>
            </a:r>
          </a:p>
          <a:p>
            <a:r>
              <a:rPr lang="en-US" dirty="0" smtClean="0"/>
              <a:t>When </a:t>
            </a:r>
            <a:r>
              <a:rPr lang="en-US" dirty="0" err="1" smtClean="0"/>
              <a:t>backpropagating</a:t>
            </a:r>
            <a:r>
              <a:rPr lang="en-US" dirty="0" smtClean="0"/>
              <a:t> through many layers with sigmoid activation, it is very likely that the overall product after some layers will become close to zero and the gradients start to vanish.  </a:t>
            </a:r>
          </a:p>
          <a:p>
            <a:pPr lvl="1"/>
            <a:r>
              <a:rPr lang="en-US" dirty="0" smtClean="0"/>
              <a:t>Consequently, the gradient descent algorithm stalls and the parameters of those layers will hardly get updated in each iteration.</a:t>
            </a:r>
          </a:p>
          <a:p>
            <a:r>
              <a:rPr lang="en-US" dirty="0"/>
              <a:t>Other activations functions with squashing effect, such as </a:t>
            </a:r>
            <a:r>
              <a:rPr lang="en-US" dirty="0" err="1"/>
              <a:t>tanh</a:t>
            </a:r>
            <a:r>
              <a:rPr lang="en-US" dirty="0"/>
              <a:t>, also </a:t>
            </a:r>
            <a:r>
              <a:rPr lang="en-US" dirty="0" smtClean="0"/>
              <a:t>suffer </a:t>
            </a:r>
            <a:r>
              <a:rPr lang="en-US" dirty="0"/>
              <a:t>from similar problem</a:t>
            </a:r>
            <a:r>
              <a:rPr lang="en-US" dirty="0" smtClean="0"/>
              <a:t>.</a:t>
            </a:r>
          </a:p>
          <a:p>
            <a:r>
              <a:rPr lang="en-US" dirty="0" err="1" smtClean="0"/>
              <a:t>Relu</a:t>
            </a:r>
            <a:r>
              <a:rPr lang="en-US" dirty="0" smtClean="0"/>
              <a:t> activation on the other hand does not have the squashing effect and its gradient is equal to one over half of its input space. </a:t>
            </a:r>
          </a:p>
          <a:p>
            <a:r>
              <a:rPr lang="en-US" dirty="0" smtClean="0"/>
              <a:t>This is one of the reasons that </a:t>
            </a:r>
            <a:r>
              <a:rPr lang="en-US" dirty="0" err="1" smtClean="0"/>
              <a:t>Relu</a:t>
            </a:r>
            <a:r>
              <a:rPr lang="en-US" dirty="0" smtClean="0"/>
              <a:t> has emerged as the default choice for the activation of the hidden layers in a deep neural network and works very well in practice.</a:t>
            </a:r>
          </a:p>
        </p:txBody>
      </p:sp>
      <p:pic>
        <p:nvPicPr>
          <p:cNvPr id="4" name="Picture 3"/>
          <p:cNvPicPr>
            <a:picLocks noChangeAspect="1"/>
          </p:cNvPicPr>
          <p:nvPr/>
        </p:nvPicPr>
        <p:blipFill>
          <a:blip r:embed="rId2"/>
          <a:stretch>
            <a:fillRect/>
          </a:stretch>
        </p:blipFill>
        <p:spPr>
          <a:xfrm>
            <a:off x="6972622" y="1271254"/>
            <a:ext cx="4937774" cy="2848356"/>
          </a:xfrm>
          <a:prstGeom prst="rect">
            <a:avLst/>
          </a:prstGeom>
        </p:spPr>
      </p:pic>
      <p:pic>
        <p:nvPicPr>
          <p:cNvPr id="7" name="Picture 6"/>
          <p:cNvPicPr>
            <a:picLocks noChangeAspect="1"/>
          </p:cNvPicPr>
          <p:nvPr/>
        </p:nvPicPr>
        <p:blipFill>
          <a:blip r:embed="rId3"/>
          <a:stretch>
            <a:fillRect/>
          </a:stretch>
        </p:blipFill>
        <p:spPr>
          <a:xfrm>
            <a:off x="7104499" y="4230805"/>
            <a:ext cx="4805897" cy="2456598"/>
          </a:xfrm>
          <a:prstGeom prst="rect">
            <a:avLst/>
          </a:prstGeom>
        </p:spPr>
      </p:pic>
    </p:spTree>
    <p:extLst>
      <p:ext uri="{BB962C8B-B14F-4D97-AF65-F5344CB8AC3E}">
        <p14:creationId xmlns:p14="http://schemas.microsoft.com/office/powerpoint/2010/main" val="3328287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484" y="446077"/>
            <a:ext cx="9860781" cy="782222"/>
          </a:xfrm>
        </p:spPr>
        <p:txBody>
          <a:bodyPr/>
          <a:lstStyle/>
          <a:p>
            <a:r>
              <a:rPr lang="en-US" dirty="0" smtClean="0"/>
              <a:t>The problem with Exploding Gradients</a:t>
            </a:r>
            <a:endParaRPr lang="en-US" dirty="0"/>
          </a:p>
        </p:txBody>
      </p:sp>
      <p:sp>
        <p:nvSpPr>
          <p:cNvPr id="3" name="Content Placeholder 2"/>
          <p:cNvSpPr>
            <a:spLocks noGrp="1"/>
          </p:cNvSpPr>
          <p:nvPr>
            <p:ph idx="1"/>
          </p:nvPr>
        </p:nvSpPr>
        <p:spPr>
          <a:xfrm>
            <a:off x="584505" y="1533193"/>
            <a:ext cx="6216827" cy="2264315"/>
          </a:xfrm>
        </p:spPr>
        <p:txBody>
          <a:bodyPr>
            <a:normAutofit fontScale="92500" lnSpcReduction="10000"/>
          </a:bodyPr>
          <a:lstStyle/>
          <a:p>
            <a:r>
              <a:rPr lang="en-US" dirty="0" smtClean="0"/>
              <a:t>The gradient descent algorithm typically works best when the updates to the network parameters in each iteration is small and controlled.</a:t>
            </a:r>
          </a:p>
          <a:p>
            <a:r>
              <a:rPr lang="en-US" dirty="0" smtClean="0"/>
              <a:t>When the gradients are too large, the learning becomes unstable.</a:t>
            </a:r>
          </a:p>
          <a:p>
            <a:r>
              <a:rPr lang="en-US" dirty="0" smtClean="0"/>
              <a:t>This is because, the gradient descent algorithm might make too large of an update to a parameter, essentially catapulting the parameter very far and possibly losing most of the optimization work that has been done.</a:t>
            </a:r>
          </a:p>
        </p:txBody>
      </p:sp>
      <p:grpSp>
        <p:nvGrpSpPr>
          <p:cNvPr id="8" name="Group 7"/>
          <p:cNvGrpSpPr/>
          <p:nvPr/>
        </p:nvGrpSpPr>
        <p:grpSpPr>
          <a:xfrm>
            <a:off x="6447746" y="3841668"/>
            <a:ext cx="5153025" cy="2371725"/>
            <a:chOff x="6447746" y="3988200"/>
            <a:chExt cx="5153025" cy="2371725"/>
          </a:xfrm>
        </p:grpSpPr>
        <p:pic>
          <p:nvPicPr>
            <p:cNvPr id="7" name="Picture 6"/>
            <p:cNvPicPr>
              <a:picLocks noChangeAspect="1"/>
            </p:cNvPicPr>
            <p:nvPr/>
          </p:nvPicPr>
          <p:blipFill>
            <a:blip r:embed="rId2"/>
            <a:stretch>
              <a:fillRect/>
            </a:stretch>
          </p:blipFill>
          <p:spPr>
            <a:xfrm>
              <a:off x="6447746" y="3988200"/>
              <a:ext cx="5153025" cy="2371725"/>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0535864" y="4230945"/>
                  <a:ext cx="10649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𝑙𝑜𝑠𝑠</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535864" y="4230945"/>
                  <a:ext cx="1064907" cy="276999"/>
                </a:xfrm>
                <a:prstGeom prst="rect">
                  <a:avLst/>
                </a:prstGeom>
                <a:blipFill>
                  <a:blip r:embed="rId3"/>
                  <a:stretch>
                    <a:fillRect l="-4571" r="-6857" b="-37778"/>
                  </a:stretch>
                </a:blipFill>
              </p:spPr>
              <p:txBody>
                <a:bodyPr/>
                <a:lstStyle/>
                <a:p>
                  <a:r>
                    <a:rPr lang="en-US">
                      <a:noFill/>
                    </a:rPr>
                    <a:t> </a:t>
                  </a:r>
                </a:p>
              </p:txBody>
            </p:sp>
          </mc:Fallback>
        </mc:AlternateContent>
      </p:grpSp>
      <p:cxnSp>
        <p:nvCxnSpPr>
          <p:cNvPr id="10" name="Straight Arrow Connector 9"/>
          <p:cNvCxnSpPr/>
          <p:nvPr/>
        </p:nvCxnSpPr>
        <p:spPr>
          <a:xfrm flipH="1" flipV="1">
            <a:off x="6081001" y="4667534"/>
            <a:ext cx="510868"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5904" y="3841668"/>
            <a:ext cx="5555097" cy="280076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600" dirty="0" smtClean="0"/>
              <a:t>The loss function in neural networks with many layers often have extremely steep regions resembling cliffs. This results from multiplication of several large gradients together.</a:t>
            </a:r>
          </a:p>
          <a:p>
            <a:r>
              <a:rPr lang="en-US" sz="1600" dirty="0" smtClean="0"/>
              <a:t>When the gradients are  too large, the gradient </a:t>
            </a:r>
            <a:r>
              <a:rPr lang="en-US" sz="1600" dirty="0"/>
              <a:t>update step can move the parameters extremely </a:t>
            </a:r>
            <a:r>
              <a:rPr lang="en-US" sz="1600" dirty="0" smtClean="0"/>
              <a:t>far. In this figure, we are approaching the cliff from below. At the bottom of this small ravine, the gradient is large and so the gradient descent makes a large update and overshoots the parameter up the cliff. Then at the top, it receives a very large gradient and catapult the parameter outside of the axes of the plot undoing all the optimization work</a:t>
            </a:r>
            <a:endParaRPr lang="en-US" dirty="0" smtClean="0"/>
          </a:p>
        </p:txBody>
      </p:sp>
    </p:spTree>
    <p:extLst>
      <p:ext uri="{BB962C8B-B14F-4D97-AF65-F5344CB8AC3E}">
        <p14:creationId xmlns:p14="http://schemas.microsoft.com/office/powerpoint/2010/main" val="2461935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209" y="479783"/>
            <a:ext cx="7729728" cy="905672"/>
          </a:xfrm>
        </p:spPr>
        <p:txBody>
          <a:bodyPr/>
          <a:lstStyle/>
          <a:p>
            <a:r>
              <a:rPr lang="en-US" dirty="0" smtClean="0"/>
              <a:t>What we will learn in this lecture</a:t>
            </a:r>
            <a:endParaRPr lang="en-US" dirty="0"/>
          </a:p>
        </p:txBody>
      </p:sp>
      <p:sp>
        <p:nvSpPr>
          <p:cNvPr id="3" name="Content Placeholder 2"/>
          <p:cNvSpPr>
            <a:spLocks noGrp="1"/>
          </p:cNvSpPr>
          <p:nvPr>
            <p:ph idx="1"/>
          </p:nvPr>
        </p:nvSpPr>
        <p:spPr>
          <a:xfrm>
            <a:off x="872837" y="1648691"/>
            <a:ext cx="10293928" cy="4738253"/>
          </a:xfrm>
        </p:spPr>
        <p:txBody>
          <a:bodyPr>
            <a:normAutofit fontScale="92500" lnSpcReduction="10000"/>
          </a:bodyPr>
          <a:lstStyle/>
          <a:p>
            <a:r>
              <a:rPr lang="en-US" dirty="0" smtClean="0"/>
              <a:t>How is Optimization different than Deep Learning?</a:t>
            </a:r>
          </a:p>
          <a:p>
            <a:r>
              <a:rPr lang="en-US" dirty="0" smtClean="0"/>
              <a:t>Optimization challenges in deep learning</a:t>
            </a:r>
          </a:p>
          <a:p>
            <a:pPr lvl="1"/>
            <a:r>
              <a:rPr lang="en-US" dirty="0"/>
              <a:t>Ill conditioned curvature</a:t>
            </a:r>
          </a:p>
          <a:p>
            <a:pPr lvl="1"/>
            <a:r>
              <a:rPr lang="en-US" dirty="0"/>
              <a:t>Local Minima and saddle points </a:t>
            </a:r>
          </a:p>
          <a:p>
            <a:pPr lvl="1"/>
            <a:r>
              <a:rPr lang="en-US" dirty="0"/>
              <a:t>Instability ( Vanishing  or exploding gradients </a:t>
            </a:r>
            <a:r>
              <a:rPr lang="en-US" dirty="0" smtClean="0"/>
              <a:t>and activations)</a:t>
            </a:r>
          </a:p>
          <a:p>
            <a:pPr lvl="2"/>
            <a:r>
              <a:rPr lang="en-US" dirty="0" smtClean="0"/>
              <a:t>Initialization methods (Xavier and He initialization)</a:t>
            </a:r>
            <a:endParaRPr lang="en-US" dirty="0"/>
          </a:p>
          <a:p>
            <a:r>
              <a:rPr lang="en-US" dirty="0" smtClean="0"/>
              <a:t>Optimization Algorithms</a:t>
            </a:r>
          </a:p>
          <a:p>
            <a:pPr lvl="1"/>
            <a:r>
              <a:rPr lang="en-US" dirty="0" smtClean="0"/>
              <a:t>Batch, stochastic and </a:t>
            </a:r>
            <a:r>
              <a:rPr lang="en-US" dirty="0" err="1"/>
              <a:t>m</a:t>
            </a:r>
            <a:r>
              <a:rPr lang="en-US" dirty="0" err="1" smtClean="0"/>
              <a:t>inibach</a:t>
            </a:r>
            <a:r>
              <a:rPr lang="en-US" dirty="0" smtClean="0"/>
              <a:t> gradient descent</a:t>
            </a:r>
          </a:p>
          <a:p>
            <a:pPr lvl="1"/>
            <a:r>
              <a:rPr lang="en-US" dirty="0" smtClean="0"/>
              <a:t>Gradient decent with momentum</a:t>
            </a:r>
          </a:p>
          <a:p>
            <a:pPr lvl="1"/>
            <a:r>
              <a:rPr lang="en-US" dirty="0" smtClean="0"/>
              <a:t>Algorithms with Adaptive Learning Rate (</a:t>
            </a:r>
            <a:r>
              <a:rPr lang="en-US" dirty="0" err="1" smtClean="0"/>
              <a:t>AdaGrad</a:t>
            </a:r>
            <a:r>
              <a:rPr lang="en-US" dirty="0" smtClean="0"/>
              <a:t>, </a:t>
            </a:r>
            <a:r>
              <a:rPr lang="en-US" dirty="0" err="1" smtClean="0"/>
              <a:t>RMSProp</a:t>
            </a:r>
            <a:r>
              <a:rPr lang="en-US" dirty="0" smtClean="0"/>
              <a:t>, Adam)</a:t>
            </a:r>
          </a:p>
          <a:p>
            <a:pPr lvl="1"/>
            <a:r>
              <a:rPr lang="en-US" dirty="0" smtClean="0"/>
              <a:t>Learning rate decay</a:t>
            </a:r>
          </a:p>
          <a:p>
            <a:r>
              <a:rPr lang="en-US" dirty="0" smtClean="0"/>
              <a:t>Other considerations for speeding up gradient descent</a:t>
            </a:r>
          </a:p>
          <a:p>
            <a:pPr lvl="1"/>
            <a:r>
              <a:rPr lang="en-US" dirty="0" smtClean="0"/>
              <a:t>Normalizing Inputs</a:t>
            </a:r>
          </a:p>
          <a:p>
            <a:pPr lvl="1"/>
            <a:r>
              <a:rPr lang="en-US" dirty="0" smtClean="0"/>
              <a:t>Batch Normalization</a:t>
            </a:r>
          </a:p>
          <a:p>
            <a:pPr lvl="1"/>
            <a:endParaRPr lang="en-US" dirty="0" smtClean="0"/>
          </a:p>
          <a:p>
            <a:endParaRPr lang="en-US" dirty="0"/>
          </a:p>
        </p:txBody>
      </p:sp>
    </p:spTree>
    <p:extLst>
      <p:ext uri="{BB962C8B-B14F-4D97-AF65-F5344CB8AC3E}">
        <p14:creationId xmlns:p14="http://schemas.microsoft.com/office/powerpoint/2010/main" val="2751233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81684" y="3589361"/>
            <a:ext cx="2934268" cy="532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1577" y="377838"/>
            <a:ext cx="7729728" cy="713983"/>
          </a:xfrm>
        </p:spPr>
        <p:txBody>
          <a:bodyPr>
            <a:normAutofit fontScale="90000"/>
          </a:bodyPr>
          <a:lstStyle/>
          <a:p>
            <a:r>
              <a:rPr lang="en-US" dirty="0" smtClean="0"/>
              <a:t>Gradient clipping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6036" y="1368804"/>
                <a:ext cx="11041038" cy="4745394"/>
              </a:xfrm>
            </p:spPr>
            <p:txBody>
              <a:bodyPr>
                <a:normAutofit fontScale="92500" lnSpcReduction="10000"/>
              </a:bodyPr>
              <a:lstStyle/>
              <a:p>
                <a:r>
                  <a:rPr lang="en-US" dirty="0" smtClean="0"/>
                  <a:t>Gradient clipping is a heuristic that provides a quick fix to the exploding gradient problem</a:t>
                </a:r>
              </a:p>
              <a:p>
                <a:r>
                  <a:rPr lang="en-US" dirty="0" smtClean="0"/>
                  <a:t>Recall that the gradient specifies not the optimal step size but the optimal </a:t>
                </a:r>
                <a:r>
                  <a:rPr lang="en-US" i="1" dirty="0" smtClean="0"/>
                  <a:t>direction </a:t>
                </a:r>
                <a:r>
                  <a:rPr lang="en-US" dirty="0" smtClean="0"/>
                  <a:t>within an infinitesimal region.</a:t>
                </a:r>
              </a:p>
              <a:p>
                <a:r>
                  <a:rPr lang="en-US" dirty="0" smtClean="0"/>
                  <a:t>When the traditional gradient descent algorithm proposes making a very large step, the gradient clipping heuristic intervenes to reduce the step size, making it less likely to go outside the region where the gradient indicates the direction of the steepest descent.</a:t>
                </a:r>
              </a:p>
              <a:p>
                <a:r>
                  <a:rPr lang="en-US" dirty="0" smtClean="0"/>
                  <a:t>A simple way to clip the gradients is to clip the </a:t>
                </a:r>
                <a:r>
                  <a:rPr lang="en-US" i="1" dirty="0" smtClean="0"/>
                  <a:t>norm</a:t>
                </a:r>
                <a:r>
                  <a:rPr lang="en-US" b="1" i="1" dirty="0"/>
                  <a:t> </a:t>
                </a:r>
                <a:r>
                  <a:rPr lang="en-US" i="1" dirty="0" smtClean="0"/>
                  <a:t>of the gradient</a:t>
                </a:r>
                <a:r>
                  <a:rPr lang="en-US" dirty="0" smtClean="0"/>
                  <a:t> right before the parameter update. </a:t>
                </a:r>
              </a:p>
              <a:p>
                <a:r>
                  <a:rPr lang="en-US" dirty="0" smtClean="0"/>
                  <a:t>This means if the norm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e>
                    </m:d>
                    <m:r>
                      <a:rPr lang="en-US" b="0" i="1" smtClean="0">
                        <a:latin typeface="Cambria Math" panose="02040503050406030204" pitchFamily="18" charset="0"/>
                      </a:rPr>
                      <m:t>|</m:t>
                    </m:r>
                  </m:oMath>
                </a14:m>
                <a:r>
                  <a:rPr lang="en-US" dirty="0" smtClean="0"/>
                  <a:t> of the gradient  vector </a:t>
                </a:r>
                <a14:m>
                  <m:oMath xmlns:m="http://schemas.openxmlformats.org/officeDocument/2006/math">
                    <m:r>
                      <a:rPr lang="en-US" b="1" i="1" smtClean="0">
                        <a:latin typeface="Cambria Math" panose="02040503050406030204" pitchFamily="18" charset="0"/>
                      </a:rPr>
                      <m:t>𝒈</m:t>
                    </m:r>
                  </m:oMath>
                </a14:m>
                <a:r>
                  <a:rPr lang="en-US" b="1" dirty="0" smtClean="0"/>
                  <a:t> </a:t>
                </a:r>
                <a:r>
                  <a:rPr lang="en-US" dirty="0" smtClean="0"/>
                  <a:t>is greater than a threshold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m:t>
                    </m:r>
                  </m:oMath>
                </a14:m>
                <a:r>
                  <a:rPr lang="en-US" b="0" dirty="0" smtClean="0"/>
                  <a:t> then rescale </a:t>
                </a:r>
                <a14:m>
                  <m:oMath xmlns:m="http://schemas.openxmlformats.org/officeDocument/2006/math">
                    <m:r>
                      <a:rPr lang="en-US" b="1" i="1">
                        <a:latin typeface="Cambria Math" panose="02040503050406030204" pitchFamily="18" charset="0"/>
                      </a:rPr>
                      <m:t>𝒈</m:t>
                    </m:r>
                  </m:oMath>
                </a14:m>
                <a:r>
                  <a:rPr lang="en-US" b="1" dirty="0"/>
                  <a:t> </a:t>
                </a:r>
                <a:r>
                  <a:rPr lang="en-US" dirty="0" smtClean="0"/>
                  <a:t>to have norm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oMath>
                </a14:m>
                <a:endParaRPr lang="en-US" b="0" dirty="0" smtClean="0"/>
              </a:p>
              <a:p>
                <a:pPr marL="228600" lvl="1" indent="0" algn="ctr">
                  <a:buNone/>
                </a:pPr>
                <a:r>
                  <a:rPr lang="en-US" b="1" dirty="0" smtClean="0"/>
                  <a:t>	</a:t>
                </a:r>
                <a14:m>
                  <m:oMath xmlns:m="http://schemas.openxmlformats.org/officeDocument/2006/math">
                    <m:r>
                      <a:rPr lang="en-US" b="0" i="1" smtClean="0">
                        <a:latin typeface="Cambria Math" panose="02040503050406030204" pitchFamily="18" charset="0"/>
                      </a:rPr>
                      <m:t>𝑖𝑓</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𝑔</m:t>
                            </m:r>
                          </m:e>
                        </m:d>
                      </m:e>
                    </m:d>
                    <m:r>
                      <a:rPr lang="en-US" b="0" i="1" smtClean="0">
                        <a:latin typeface="Cambria Math" panose="02040503050406030204" pitchFamily="18" charset="0"/>
                      </a:rPr>
                      <m:t>&gt;</m:t>
                    </m:r>
                    <m:r>
                      <a:rPr lang="en-US" b="0" i="1" smtClean="0">
                        <a:latin typeface="Cambria Math" panose="02040503050406030204" pitchFamily="18" charset="0"/>
                      </a:rPr>
                      <m:t>𝜃</m:t>
                    </m:r>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r>
                      <a:rPr lang="en-US" b="1" i="1" smtClean="0">
                        <a:latin typeface="Cambria Math" panose="02040503050406030204" pitchFamily="18" charset="0"/>
                      </a:rPr>
                      <m:t>𝒈</m:t>
                    </m:r>
                    <m:r>
                      <a:rPr lang="en-US" b="1"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1" i="1" smtClean="0">
                            <a:latin typeface="Cambria Math" panose="02040503050406030204" pitchFamily="18" charset="0"/>
                          </a:rPr>
                          <m:t>𝒈</m:t>
                        </m:r>
                      </m:num>
                      <m:den>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𝑔</m:t>
                                </m:r>
                              </m:e>
                            </m:d>
                          </m:e>
                        </m:d>
                      </m:den>
                    </m:f>
                  </m:oMath>
                </a14:m>
                <a:endParaRPr lang="en-US" b="1" dirty="0" smtClean="0"/>
              </a:p>
              <a:p>
                <a:endParaRPr lang="en-US" dirty="0" smtClean="0"/>
              </a:p>
              <a:p>
                <a:r>
                  <a:rPr lang="en-US" dirty="0" smtClean="0"/>
                  <a:t>Note that the gradient clipping does not change the direction of the gradient but only reduces the step size when the norm of the gradient is larger than a given threshold</a:t>
                </a:r>
              </a:p>
              <a:p>
                <a:r>
                  <a:rPr lang="en-US" dirty="0" smtClean="0"/>
                  <a:t>Threshold </a:t>
                </a:r>
                <a14:m>
                  <m:oMath xmlns:m="http://schemas.openxmlformats.org/officeDocument/2006/math">
                    <m:r>
                      <a:rPr lang="en-US" i="1">
                        <a:latin typeface="Cambria Math" panose="02040503050406030204" pitchFamily="18" charset="0"/>
                      </a:rPr>
                      <m:t>𝜃</m:t>
                    </m:r>
                    <m:r>
                      <a:rPr lang="en-US" i="1">
                        <a:latin typeface="Cambria Math" panose="02040503050406030204" pitchFamily="18" charset="0"/>
                      </a:rPr>
                      <m:t> </m:t>
                    </m:r>
                  </m:oMath>
                </a14:m>
                <a:r>
                  <a:rPr lang="en-US" dirty="0" smtClean="0"/>
                  <a:t>is a hyper-parameter ( a parameter that must be given to the learning algorithm)</a:t>
                </a:r>
              </a:p>
              <a:p>
                <a:r>
                  <a:rPr lang="en-US" dirty="0" smtClean="0"/>
                  <a:t>Gradient clipping is most commonly used in recurrent neural networks ( discussed in a later module) where long term temporal sequences incur extreme amount of multiplication (hence, exploding gradients)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6036" y="1368804"/>
                <a:ext cx="11041038" cy="4745394"/>
              </a:xfrm>
              <a:blipFill>
                <a:blip r:embed="rId2"/>
                <a:stretch>
                  <a:fillRect l="-276" t="-1028"/>
                </a:stretch>
              </a:blipFill>
            </p:spPr>
            <p:txBody>
              <a:bodyPr/>
              <a:lstStyle/>
              <a:p>
                <a:r>
                  <a:rPr lang="en-US">
                    <a:noFill/>
                  </a:rPr>
                  <a:t> </a:t>
                </a:r>
              </a:p>
            </p:txBody>
          </p:sp>
        </mc:Fallback>
      </mc:AlternateContent>
    </p:spTree>
    <p:extLst>
      <p:ext uri="{BB962C8B-B14F-4D97-AF65-F5344CB8AC3E}">
        <p14:creationId xmlns:p14="http://schemas.microsoft.com/office/powerpoint/2010/main" val="18233520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816" y="269936"/>
            <a:ext cx="7729728" cy="864108"/>
          </a:xfrm>
        </p:spPr>
        <p:txBody>
          <a:bodyPr>
            <a:normAutofit fontScale="90000"/>
          </a:bodyPr>
          <a:lstStyle/>
          <a:p>
            <a:r>
              <a:rPr lang="en-US" dirty="0" smtClean="0"/>
              <a:t>Example effect of Gradient clipping</a:t>
            </a:r>
            <a:endParaRPr lang="en-US" dirty="0"/>
          </a:p>
        </p:txBody>
      </p:sp>
      <p:pic>
        <p:nvPicPr>
          <p:cNvPr id="4" name="Picture 3"/>
          <p:cNvPicPr>
            <a:picLocks noChangeAspect="1"/>
          </p:cNvPicPr>
          <p:nvPr/>
        </p:nvPicPr>
        <p:blipFill>
          <a:blip r:embed="rId2"/>
          <a:stretch>
            <a:fillRect/>
          </a:stretch>
        </p:blipFill>
        <p:spPr>
          <a:xfrm>
            <a:off x="4339988" y="1853323"/>
            <a:ext cx="7478518" cy="3576137"/>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7028597" y="3477116"/>
                <a:ext cx="100976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𝑙𝑜𝑠𝑠</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m:t>
                      </m:r>
                    </m:oMath>
                  </m:oMathPara>
                </a14:m>
                <a:endParaRPr lang="en-US" sz="1400" dirty="0"/>
              </a:p>
            </p:txBody>
          </p:sp>
        </mc:Choice>
        <mc:Fallback xmlns="">
          <p:sp>
            <p:nvSpPr>
              <p:cNvPr id="5" name="TextBox 4"/>
              <p:cNvSpPr txBox="1">
                <a:spLocks noRot="1" noChangeAspect="1" noMove="1" noResize="1" noEditPoints="1" noAdjustHandles="1" noChangeArrowheads="1" noChangeShapeType="1" noTextEdit="1"/>
              </p:cNvSpPr>
              <p:nvPr/>
            </p:nvSpPr>
            <p:spPr>
              <a:xfrm>
                <a:off x="7028597" y="3477116"/>
                <a:ext cx="1009764" cy="307777"/>
              </a:xfrm>
              <a:prstGeom prst="rect">
                <a:avLst/>
              </a:prstGeom>
              <a:blipFill>
                <a:blip r:embed="rId3"/>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438535" y="3333614"/>
                <a:ext cx="100976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𝑙𝑜𝑠𝑠</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10438535" y="3333614"/>
                <a:ext cx="1009764" cy="307777"/>
              </a:xfrm>
              <a:prstGeom prst="rect">
                <a:avLst/>
              </a:prstGeom>
              <a:blipFill>
                <a:blip r:embed="rId4"/>
                <a:stretch>
                  <a:fillRect b="-10000"/>
                </a:stretch>
              </a:blipFill>
            </p:spPr>
            <p:txBody>
              <a:bodyPr/>
              <a:lstStyle/>
              <a:p>
                <a:r>
                  <a:rPr lang="en-US">
                    <a:noFill/>
                  </a:rPr>
                  <a:t> </a:t>
                </a:r>
              </a:p>
            </p:txBody>
          </p:sp>
        </mc:Fallback>
      </mc:AlternateContent>
      <p:cxnSp>
        <p:nvCxnSpPr>
          <p:cNvPr id="9" name="Straight Arrow Connector 8"/>
          <p:cNvCxnSpPr/>
          <p:nvPr/>
        </p:nvCxnSpPr>
        <p:spPr>
          <a:xfrm flipH="1">
            <a:off x="3304191" y="3487502"/>
            <a:ext cx="1035797"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1111" y="2872915"/>
            <a:ext cx="3034728" cy="230832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smtClean="0"/>
              <a:t>Gradient descent with gradient clipping has a more moderate reaction to the cliff.</a:t>
            </a:r>
            <a:r>
              <a:rPr lang="en-US" dirty="0"/>
              <a:t> </a:t>
            </a:r>
            <a:r>
              <a:rPr lang="en-US" dirty="0" smtClean="0"/>
              <a:t>While </a:t>
            </a:r>
            <a:r>
              <a:rPr lang="en-US" dirty="0"/>
              <a:t>it does ascend the cliﬀ face, the step size is restricted so </a:t>
            </a:r>
            <a:r>
              <a:rPr lang="en-US" dirty="0" smtClean="0"/>
              <a:t>that it </a:t>
            </a:r>
            <a:r>
              <a:rPr lang="en-US" dirty="0"/>
              <a:t>cannot be p</a:t>
            </a:r>
            <a:r>
              <a:rPr lang="en-US" dirty="0" smtClean="0"/>
              <a:t>ropelled </a:t>
            </a:r>
            <a:r>
              <a:rPr lang="en-US" dirty="0"/>
              <a:t>away from the steep region near the </a:t>
            </a:r>
            <a:r>
              <a:rPr lang="en-US" dirty="0" smtClean="0"/>
              <a:t>solution</a:t>
            </a:r>
            <a:endParaRPr lang="en-US" dirty="0"/>
          </a:p>
        </p:txBody>
      </p:sp>
    </p:spTree>
    <p:extLst>
      <p:ext uri="{BB962C8B-B14F-4D97-AF65-F5344CB8AC3E}">
        <p14:creationId xmlns:p14="http://schemas.microsoft.com/office/powerpoint/2010/main" val="1745627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268656"/>
            <a:ext cx="11245755" cy="713983"/>
          </a:xfrm>
        </p:spPr>
        <p:txBody>
          <a:bodyPr>
            <a:normAutofit fontScale="90000"/>
          </a:bodyPr>
          <a:lstStyle/>
          <a:p>
            <a:r>
              <a:rPr lang="en-US" dirty="0" smtClean="0"/>
              <a:t>Numerical instability and parameter initialization</a:t>
            </a:r>
            <a:endParaRPr lang="en-US" dirty="0"/>
          </a:p>
        </p:txBody>
      </p:sp>
      <p:sp>
        <p:nvSpPr>
          <p:cNvPr id="3" name="Content Placeholder 2"/>
          <p:cNvSpPr>
            <a:spLocks noGrp="1"/>
          </p:cNvSpPr>
          <p:nvPr>
            <p:ph idx="1"/>
          </p:nvPr>
        </p:nvSpPr>
        <p:spPr>
          <a:xfrm>
            <a:off x="682388" y="1423394"/>
            <a:ext cx="6905767" cy="4977406"/>
          </a:xfrm>
        </p:spPr>
        <p:txBody>
          <a:bodyPr>
            <a:normAutofit/>
          </a:bodyPr>
          <a:lstStyle/>
          <a:p>
            <a:r>
              <a:rPr lang="en-US" dirty="0" smtClean="0"/>
              <a:t>As mentioned in previous modules, the gradient descent algorithm is iterative and thus requires the user to specify some initial points ( i.e., initial parameter values) to begin the iterations.</a:t>
            </a:r>
          </a:p>
          <a:p>
            <a:r>
              <a:rPr lang="en-US" dirty="0" smtClean="0"/>
              <a:t>The performance of gradient descent in a deep neural network is strongly affected by the choice of initial parameter values</a:t>
            </a:r>
          </a:p>
          <a:p>
            <a:pPr lvl="1"/>
            <a:r>
              <a:rPr lang="en-US" dirty="0" smtClean="0"/>
              <a:t>Some initial points may be so unstable that the algorithm encounters numerical instability and fails altogether ( e.g., returns NAN for loss)</a:t>
            </a:r>
          </a:p>
          <a:p>
            <a:pPr lvl="1"/>
            <a:r>
              <a:rPr lang="en-US" dirty="0" smtClean="0"/>
              <a:t>The choice of initial points can also determine how quickly the learning converges and whether it converges to a point with high or low cost.</a:t>
            </a:r>
          </a:p>
          <a:p>
            <a:r>
              <a:rPr lang="en-US" dirty="0" smtClean="0"/>
              <a:t>Typically we initialize the biases of all neurons to a constant ( for instance zero) and only initialize the weights randomly. </a:t>
            </a:r>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7891818" y="1423394"/>
            <a:ext cx="3763370" cy="4663306"/>
          </a:xfrm>
          <a:prstGeom prst="rect">
            <a:avLst/>
          </a:prstGeom>
        </p:spPr>
      </p:pic>
    </p:spTree>
    <p:extLst>
      <p:ext uri="{BB962C8B-B14F-4D97-AF65-F5344CB8AC3E}">
        <p14:creationId xmlns:p14="http://schemas.microsoft.com/office/powerpoint/2010/main" val="3979706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797" y="568907"/>
            <a:ext cx="10863618" cy="754926"/>
          </a:xfrm>
        </p:spPr>
        <p:txBody>
          <a:bodyPr/>
          <a:lstStyle/>
          <a:p>
            <a:r>
              <a:rPr lang="en-US" dirty="0" smtClean="0"/>
              <a:t>weight initialization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91319" y="1582057"/>
                <a:ext cx="11236224" cy="4682265"/>
              </a:xfrm>
            </p:spPr>
            <p:txBody>
              <a:bodyPr>
                <a:normAutofit lnSpcReduction="10000"/>
              </a:bodyPr>
              <a:lstStyle/>
              <a:p>
                <a:r>
                  <a:rPr lang="en-US" dirty="0" smtClean="0"/>
                  <a:t>We almost always initialize all the weights in the model to values drawn randomly from a </a:t>
                </a:r>
                <a:r>
                  <a:rPr lang="en-US" dirty="0" err="1"/>
                  <a:t>Guassian</a:t>
                </a:r>
                <a:r>
                  <a:rPr lang="en-US" dirty="0"/>
                  <a:t> or uniform distribution. </a:t>
                </a:r>
              </a:p>
              <a:p>
                <a:r>
                  <a:rPr lang="en-US" dirty="0"/>
                  <a:t>The choice of </a:t>
                </a:r>
                <a:r>
                  <a:rPr lang="en-US" dirty="0" err="1"/>
                  <a:t>Guassian</a:t>
                </a:r>
                <a:r>
                  <a:rPr lang="en-US" dirty="0"/>
                  <a:t> or uniform distribution does not seem to matter much but the </a:t>
                </a:r>
                <a:r>
                  <a:rPr lang="en-US" i="1" dirty="0"/>
                  <a:t>scale of the initial weights can have a large effect on both the outcome of the optimization procedure and the ability of the network to generalize.</a:t>
                </a:r>
              </a:p>
              <a:p>
                <a:r>
                  <a:rPr lang="en-US" dirty="0" smtClean="0"/>
                  <a:t>For shallow networks,  it typically works if we draw all weights randomly from a </a:t>
                </a:r>
                <a:r>
                  <a:rPr lang="en-US" dirty="0" err="1" smtClean="0"/>
                  <a:t>Guassian</a:t>
                </a:r>
                <a:r>
                  <a:rPr lang="en-US" dirty="0" smtClean="0"/>
                  <a:t> distribution with mean zero and standard deviation 0.01, that is:</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0, 0.01</m:t>
                        </m:r>
                        <m:r>
                          <a:rPr lang="en-US" i="1" smtClean="0">
                            <a:latin typeface="Cambria Math" panose="02040503050406030204" pitchFamily="18" charset="0"/>
                            <a:ea typeface="Cambria Math" panose="02040503050406030204" pitchFamily="18" charset="0"/>
                          </a:rPr>
                          <m:t> </m:t>
                        </m:r>
                      </m:e>
                    </m:d>
                  </m:oMath>
                </a14:m>
                <a:endParaRPr lang="en-US" dirty="0" smtClean="0"/>
              </a:p>
              <a:p>
                <a:pPr lvl="1"/>
                <a:r>
                  <a:rPr lang="en-US" dirty="0" smtClean="0"/>
                  <a:t>But in deeper neural network this initialization may result in vanishing activations or gradients during forward or backward propagation.</a:t>
                </a:r>
              </a:p>
              <a:p>
                <a:pPr lvl="1"/>
                <a:r>
                  <a:rPr lang="en-US" dirty="0" smtClean="0"/>
                  <a:t>This is because, if the forward or backward signal is scaled by 0.01, then the final propagated signal will be rescaled by a factor of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0.01</m:t>
                            </m:r>
                          </m:e>
                        </m:d>
                      </m:e>
                      <m:sup>
                        <m:r>
                          <a:rPr lang="en-US" b="0" i="1" smtClean="0">
                            <a:latin typeface="Cambria Math" panose="02040503050406030204" pitchFamily="18" charset="0"/>
                          </a:rPr>
                          <m:t>𝑙</m:t>
                        </m:r>
                      </m:sup>
                    </m:sSup>
                  </m:oMath>
                </a14:m>
                <a:r>
                  <a:rPr lang="en-US" dirty="0" smtClean="0"/>
                  <a:t> after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 </m:t>
                    </m:r>
                  </m:oMath>
                </a14:m>
                <a:r>
                  <a:rPr lang="en-US" dirty="0" smtClean="0"/>
                  <a:t>layers ( i.e., chain of  </a:t>
                </a:r>
                <a14:m>
                  <m:oMath xmlns:m="http://schemas.openxmlformats.org/officeDocument/2006/math">
                    <m:r>
                      <a:rPr lang="en-US" b="0" i="1" smtClean="0">
                        <a:latin typeface="Cambria Math" panose="02040503050406030204" pitchFamily="18" charset="0"/>
                      </a:rPr>
                      <m:t>𝑙</m:t>
                    </m:r>
                  </m:oMath>
                </a14:m>
                <a:r>
                  <a:rPr lang="en-US" dirty="0" smtClean="0"/>
                  <a:t> multiplications) . This means for deeper layers ( larger </a:t>
                </a:r>
                <a14:m>
                  <m:oMath xmlns:m="http://schemas.openxmlformats.org/officeDocument/2006/math">
                    <m:r>
                      <a:rPr lang="en-US" b="0" i="1" smtClean="0">
                        <a:latin typeface="Cambria Math" panose="02040503050406030204" pitchFamily="18" charset="0"/>
                      </a:rPr>
                      <m:t>𝑙</m:t>
                    </m:r>
                  </m:oMath>
                </a14:m>
                <a:r>
                  <a:rPr lang="en-US" dirty="0" smtClean="0"/>
                  <a:t>) we almost lose the signal.</a:t>
                </a:r>
              </a:p>
              <a:p>
                <a:r>
                  <a:rPr lang="en-US" dirty="0" smtClean="0"/>
                  <a:t>Larger initial weights help to avoid losing signals during forward or backward propagation</a:t>
                </a:r>
              </a:p>
              <a:p>
                <a:r>
                  <a:rPr lang="en-US" dirty="0" smtClean="0"/>
                  <a:t>But if the initial weights are too large it can  go the other way and result in exploding activations or gradients during forward or backward propagation</a:t>
                </a:r>
              </a:p>
              <a:p>
                <a:r>
                  <a:rPr lang="en-US" dirty="0" smtClean="0"/>
                  <a:t>So what is the best scale for the initial weights?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91319" y="1582057"/>
                <a:ext cx="11236224" cy="4682265"/>
              </a:xfrm>
              <a:blipFill>
                <a:blip r:embed="rId2"/>
                <a:stretch>
                  <a:fillRect l="-380" t="-1302" r="-434"/>
                </a:stretch>
              </a:blipFill>
            </p:spPr>
            <p:txBody>
              <a:bodyPr/>
              <a:lstStyle/>
              <a:p>
                <a:r>
                  <a:rPr lang="en-US">
                    <a:noFill/>
                  </a:rPr>
                  <a:t> </a:t>
                </a:r>
              </a:p>
            </p:txBody>
          </p:sp>
        </mc:Fallback>
      </mc:AlternateContent>
    </p:spTree>
    <p:extLst>
      <p:ext uri="{BB962C8B-B14F-4D97-AF65-F5344CB8AC3E}">
        <p14:creationId xmlns:p14="http://schemas.microsoft.com/office/powerpoint/2010/main" val="2962406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436" y="500235"/>
            <a:ext cx="8350428" cy="704451"/>
          </a:xfrm>
        </p:spPr>
        <p:txBody>
          <a:bodyPr>
            <a:normAutofit fontScale="90000"/>
          </a:bodyPr>
          <a:lstStyle/>
          <a:p>
            <a:r>
              <a:rPr lang="en-US" dirty="0" smtClean="0"/>
              <a:t>Xavier (</a:t>
            </a:r>
            <a:r>
              <a:rPr lang="en-US" dirty="0" err="1" smtClean="0"/>
              <a:t>Glorot</a:t>
            </a:r>
            <a:r>
              <a:rPr lang="en-US" dirty="0" smtClean="0"/>
              <a:t>)  Initialization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11200" y="1459354"/>
                <a:ext cx="11176000" cy="5130131"/>
              </a:xfrm>
            </p:spPr>
            <p:txBody>
              <a:bodyPr>
                <a:normAutofit/>
              </a:bodyPr>
              <a:lstStyle/>
              <a:p>
                <a:r>
                  <a:rPr lang="en-US" dirty="0" smtClean="0"/>
                  <a:t>Some heuristics are available for choosing the initial scale of the weights.  The two most commonly used heuristics for random initialization of weights are </a:t>
                </a:r>
                <a:r>
                  <a:rPr lang="en-US" b="1" dirty="0"/>
                  <a:t>Xavier (aka </a:t>
                </a:r>
                <a:r>
                  <a:rPr lang="en-US" b="1" dirty="0" err="1"/>
                  <a:t>Glorot</a:t>
                </a:r>
                <a:r>
                  <a:rPr lang="en-US" b="1" dirty="0"/>
                  <a:t>)</a:t>
                </a:r>
                <a:r>
                  <a:rPr lang="en-US" dirty="0"/>
                  <a:t> and  </a:t>
                </a:r>
                <a:r>
                  <a:rPr lang="en-US" b="1" dirty="0"/>
                  <a:t>He  Normal</a:t>
                </a:r>
                <a:r>
                  <a:rPr lang="en-US" dirty="0"/>
                  <a:t> initialization.</a:t>
                </a:r>
              </a:p>
              <a:p>
                <a:r>
                  <a:rPr lang="en-US" dirty="0" smtClean="0"/>
                  <a:t>Xavier (</a:t>
                </a:r>
                <a:r>
                  <a:rPr lang="en-US" dirty="0" err="1" smtClean="0"/>
                  <a:t>Glorot</a:t>
                </a:r>
                <a:r>
                  <a:rPr lang="en-US" dirty="0" smtClean="0"/>
                  <a:t>) initialization is based on the intuition that in order to avoid vanishing or exploding signals we should try to keep the variance of the activations (i.e., neurons’ outputs) in the forward pass( and the variance of the gradients in the backward propagation) </a:t>
                </a:r>
                <a:r>
                  <a:rPr lang="en-US" b="1" dirty="0" smtClean="0">
                    <a:solidFill>
                      <a:srgbClr val="00B050"/>
                    </a:solidFill>
                  </a:rPr>
                  <a:t>roughly the same for each layer. </a:t>
                </a:r>
              </a:p>
              <a:p>
                <a:r>
                  <a:rPr lang="en-US" dirty="0" smtClean="0"/>
                  <a:t>Let’s see how this is done. For simplicity, Xavier initialization assumes that the neurons only perform linear combination and do not have a non-linear activation function. Also further assume that the biases are all initialized to zeros. Under these assumption, during the forward pass the output of a neuron </a:t>
                </a:r>
                <a14:m>
                  <m:oMath xmlns:m="http://schemas.openxmlformats.org/officeDocument/2006/math">
                    <m:r>
                      <a:rPr lang="en-US" b="0" i="1" smtClean="0">
                        <a:latin typeface="Cambria Math" panose="02040503050406030204" pitchFamily="18" charset="0"/>
                      </a:rPr>
                      <m:t>𝑗</m:t>
                    </m:r>
                  </m:oMath>
                </a14:m>
                <a:r>
                  <a:rPr lang="en-US" dirty="0" smtClean="0"/>
                  <a:t> in layer </a:t>
                </a:r>
                <a14:m>
                  <m:oMath xmlns:m="http://schemas.openxmlformats.org/officeDocument/2006/math">
                    <m:r>
                      <a:rPr lang="en-US" b="0" i="1" smtClean="0">
                        <a:latin typeface="Cambria Math" panose="02040503050406030204" pitchFamily="18" charset="0"/>
                      </a:rPr>
                      <m:t>𝑙</m:t>
                    </m:r>
                  </m:oMath>
                </a14:m>
                <a:r>
                  <a:rPr lang="en-US" dirty="0" smtClean="0"/>
                  <a:t> is computed as follows:</a:t>
                </a:r>
              </a:p>
              <a:p>
                <a:endParaRPr lang="en-US" dirty="0" smtClean="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𝑗</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𝒋</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sup>
                      <m:e>
                        <m:sSubSup>
                          <m:sSubSupPr>
                            <m:ctrlPr>
                              <a:rPr lang="en-US" b="0" i="1" smtClean="0">
                                <a:latin typeface="Cambria Math" panose="02040503050406030204" pitchFamily="18" charset="0"/>
                              </a:rPr>
                            </m:ctrlPr>
                          </m:sSubSup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b="0" i="1" smtClean="0">
                                <a:latin typeface="Cambria Math" panose="02040503050406030204" pitchFamily="18" charset="0"/>
                              </a:rPr>
                              <m:t>𝑎</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bSup>
                      </m:e>
                    </m:nary>
                  </m:oMath>
                </a14:m>
                <a:r>
                  <a:rPr lang="en-US" b="0" dirty="0" smtClean="0"/>
                  <a:t>   </a:t>
                </a:r>
              </a:p>
              <a:p>
                <a:pPr marL="0" indent="0">
                  <a:buNone/>
                </a:pPr>
                <a:endParaRPr lang="en-US" dirty="0" smtClean="0"/>
              </a:p>
              <a:p>
                <a:pPr marL="0" indent="0">
                  <a:buNone/>
                </a:pPr>
                <a:r>
                  <a:rPr lang="en-US" dirty="0" smtClean="0"/>
                  <a:t>Where  </a:t>
                </a:r>
                <a14:m>
                  <m:oMath xmlns:m="http://schemas.openxmlformats.org/officeDocument/2006/math">
                    <m:sSubSup>
                      <m:sSubSupPr>
                        <m:ctrlPr>
                          <a:rPr lang="en-US" i="1" smtClean="0">
                            <a:latin typeface="Cambria Math" panose="02040503050406030204" pitchFamily="18" charset="0"/>
                          </a:rPr>
                        </m:ctrlPr>
                      </m:sSubSupPr>
                      <m:e>
                        <m:r>
                          <a:rPr lang="en-US" b="1" i="1">
                            <a:latin typeface="Cambria Math" panose="02040503050406030204" pitchFamily="18" charset="0"/>
                          </a:rPr>
                          <m:t>𝒘</m:t>
                        </m:r>
                      </m:e>
                      <m:sub>
                        <m:r>
                          <a:rPr lang="en-US" b="0" i="1">
                            <a:latin typeface="Cambria Math" panose="02040503050406030204" pitchFamily="18" charset="0"/>
                          </a:rPr>
                          <m:t>𝑗</m:t>
                        </m:r>
                      </m:sub>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m:t>
                            </m:r>
                          </m:e>
                        </m:d>
                      </m:sup>
                    </m:sSubSup>
                  </m:oMath>
                </a14:m>
                <a:r>
                  <a:rPr lang="en-US" dirty="0" smtClean="0"/>
                  <a:t> is the initial random weight vector for neuron j in layer </a:t>
                </a:r>
                <a14:m>
                  <m:oMath xmlns:m="http://schemas.openxmlformats.org/officeDocument/2006/math">
                    <m:r>
                      <a:rPr lang="en-US" b="0" i="1" smtClean="0">
                        <a:latin typeface="Cambria Math" panose="02040503050406030204" pitchFamily="18" charset="0"/>
                      </a:rPr>
                      <m:t>𝑙</m:t>
                    </m:r>
                  </m:oMath>
                </a14:m>
                <a:r>
                  <a:rPr lang="en-US" dirty="0" smtClean="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oMath>
                </a14:m>
                <a:r>
                  <a:rPr lang="en-US" dirty="0" smtClean="0"/>
                  <a:t> is the  number of neurons in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−1</m:t>
                    </m:r>
                  </m:oMath>
                </a14:m>
                <a:r>
                  <a:rPr lang="en-US" dirty="0" smtClean="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bSup>
                  </m:oMath>
                </a14:m>
                <a:r>
                  <a:rPr lang="en-US" dirty="0" smtClean="0"/>
                  <a:t>  is the output of neuron </a:t>
                </a:r>
                <a14:m>
                  <m:oMath xmlns:m="http://schemas.openxmlformats.org/officeDocument/2006/math">
                    <m:r>
                      <a:rPr lang="en-US" b="0" i="1" smtClean="0">
                        <a:latin typeface="Cambria Math" panose="02040503050406030204" pitchFamily="18" charset="0"/>
                      </a:rPr>
                      <m:t>𝑖</m:t>
                    </m:r>
                  </m:oMath>
                </a14:m>
                <a:r>
                  <a:rPr lang="en-US" dirty="0" smtClean="0"/>
                  <a:t> in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11200" y="1459354"/>
                <a:ext cx="11176000" cy="5130131"/>
              </a:xfrm>
              <a:blipFill>
                <a:blip r:embed="rId2"/>
                <a:stretch>
                  <a:fillRect l="-491" t="-594" r="-764"/>
                </a:stretch>
              </a:blipFill>
            </p:spPr>
            <p:txBody>
              <a:bodyPr/>
              <a:lstStyle/>
              <a:p>
                <a:r>
                  <a:rPr lang="en-US">
                    <a:noFill/>
                  </a:rPr>
                  <a:t> </a:t>
                </a:r>
              </a:p>
            </p:txBody>
          </p:sp>
        </mc:Fallback>
      </mc:AlternateContent>
      <p:grpSp>
        <p:nvGrpSpPr>
          <p:cNvPr id="4" name="Group 3"/>
          <p:cNvGrpSpPr/>
          <p:nvPr/>
        </p:nvGrpSpPr>
        <p:grpSpPr>
          <a:xfrm>
            <a:off x="6580603" y="4336729"/>
            <a:ext cx="4120482" cy="772430"/>
            <a:chOff x="4217158" y="5164346"/>
            <a:chExt cx="4120482" cy="772430"/>
          </a:xfrm>
        </p:grpSpPr>
        <p:sp>
          <p:nvSpPr>
            <p:cNvPr id="5" name="Oval 4"/>
            <p:cNvSpPr/>
            <p:nvPr/>
          </p:nvSpPr>
          <p:spPr>
            <a:xfrm>
              <a:off x="5199797" y="5254388"/>
              <a:ext cx="146031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6" name="Straight Arrow Connector 5"/>
            <p:cNvCxnSpPr/>
            <p:nvPr/>
          </p:nvCxnSpPr>
          <p:spPr>
            <a:xfrm>
              <a:off x="4217158" y="5595582"/>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6751950" y="5182059"/>
                  <a:ext cx="1585690" cy="4737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bSup>
                          <m:sSubSupPr>
                            <m:ctrlPr>
                              <a:rPr lang="en-US" i="1" smtClean="0">
                                <a:latin typeface="Cambria Math" panose="02040503050406030204" pitchFamily="18" charset="0"/>
                              </a:rPr>
                            </m:ctrlPr>
                          </m:sSubSupPr>
                          <m:e>
                            <m:r>
                              <a:rPr lang="en-US" b="1" i="1" smtClean="0">
                                <a:latin typeface="Cambria Math" panose="02040503050406030204" pitchFamily="18" charset="0"/>
                              </a:rPr>
                              <m:t>𝒘</m:t>
                            </m:r>
                          </m:e>
                          <m:sub>
                            <m:r>
                              <a:rPr lang="en-US" b="0" i="1" smtClean="0">
                                <a:latin typeface="Cambria Math" panose="02040503050406030204" pitchFamily="18" charset="0"/>
                              </a:rPr>
                              <m:t>𝑗</m:t>
                            </m:r>
                          </m:sub>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m:t>
                                </m:r>
                              </m:e>
                            </m:d>
                          </m:sup>
                        </m:sSubSup>
                        <m:sSup>
                          <m:sSupPr>
                            <m:ctrlPr>
                              <a:rPr lang="en-US"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m:t>
                                </m:r>
                              </m:e>
                            </m:d>
                          </m:sup>
                        </m:sSup>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751950" y="5182059"/>
                  <a:ext cx="1585690" cy="473719"/>
                </a:xfrm>
                <a:prstGeom prst="rect">
                  <a:avLst/>
                </a:prstGeom>
                <a:blipFill>
                  <a:blip r:embed="rId3"/>
                  <a:stretch>
                    <a:fillRect b="-6410"/>
                  </a:stretch>
                </a:blipFill>
              </p:spPr>
              <p:txBody>
                <a:bodyPr/>
                <a:lstStyle/>
                <a:p>
                  <a:r>
                    <a:rPr lang="en-US">
                      <a:noFill/>
                    </a:rPr>
                    <a:t> </a:t>
                  </a:r>
                </a:p>
              </p:txBody>
            </p:sp>
          </mc:Fallback>
        </mc:AlternateContent>
        <p:cxnSp>
          <p:nvCxnSpPr>
            <p:cNvPr id="8" name="Straight Arrow Connector 7"/>
            <p:cNvCxnSpPr/>
            <p:nvPr/>
          </p:nvCxnSpPr>
          <p:spPr>
            <a:xfrm>
              <a:off x="6660107" y="5576253"/>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4517560" y="5164346"/>
                  <a:ext cx="803682"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517560" y="5164346"/>
                  <a:ext cx="803682" cy="388311"/>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Rectangle 9"/>
              <p:cNvSpPr/>
              <p:nvPr/>
            </p:nvSpPr>
            <p:spPr>
              <a:xfrm>
                <a:off x="7781104" y="4484846"/>
                <a:ext cx="1095108" cy="48038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&lt;</m:t>
                      </m:r>
                      <m:sSubSup>
                        <m:sSubSupPr>
                          <m:ctrlPr>
                            <a:rPr lang="en-US" i="1" smtClean="0">
                              <a:latin typeface="Cambria Math" panose="02040503050406030204" pitchFamily="18" charset="0"/>
                            </a:rPr>
                          </m:ctrlPr>
                        </m:sSubSupPr>
                        <m:e>
                          <m:r>
                            <a:rPr lang="en-US" b="1" i="1">
                              <a:latin typeface="Cambria Math" panose="02040503050406030204" pitchFamily="18" charset="0"/>
                            </a:rPr>
                            <m:t>𝒘</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bSup>
                      <m:r>
                        <a:rPr lang="en-US" i="1">
                          <a:latin typeface="Cambria Math" panose="02040503050406030204" pitchFamily="18" charset="0"/>
                        </a:rPr>
                        <m:t>&gt;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781104" y="4484846"/>
                <a:ext cx="1095108" cy="480388"/>
              </a:xfrm>
              <a:prstGeom prst="rect">
                <a:avLst/>
              </a:prstGeom>
              <a:blipFill>
                <a:blip r:embed="rId5"/>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2342489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514" y="340579"/>
            <a:ext cx="8683608" cy="791536"/>
          </a:xfrm>
        </p:spPr>
        <p:txBody>
          <a:bodyPr>
            <a:normAutofit/>
          </a:bodyPr>
          <a:lstStyle/>
          <a:p>
            <a:r>
              <a:rPr lang="en-US" dirty="0" smtClean="0"/>
              <a:t>Xavier Initialization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22513" y="1537272"/>
                <a:ext cx="11292115" cy="4789713"/>
              </a:xfrm>
            </p:spPr>
            <p:txBody>
              <a:bodyPr>
                <a:normAutofit fontScale="70000" lnSpcReduction="20000"/>
              </a:bodyPr>
              <a:lstStyle/>
              <a:p>
                <a:pPr marL="0" indent="0">
                  <a:buNone/>
                </a:pPr>
                <a:r>
                  <a:rPr lang="en-US" dirty="0" smtClean="0"/>
                  <a:t>In Xavier initialization, we want to keep the scale of activations the same for each layer. In other words, we want to have:</a:t>
                </a:r>
              </a:p>
              <a:p>
                <a:pPr marL="0" indent="0">
                  <a:buNone/>
                </a:pPr>
                <a14:m>
                  <m:oMath xmlns:m="http://schemas.openxmlformats.org/officeDocument/2006/math">
                    <m:r>
                      <a:rPr lang="en-US" i="1" smtClean="0">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oMath>
                </a14:m>
                <a:r>
                  <a:rPr lang="en-US" dirty="0" smtClean="0"/>
                  <a:t>=</a:t>
                </a:r>
                <a14:m>
                  <m:oMath xmlns:m="http://schemas.openxmlformats.org/officeDocument/2006/math">
                    <m:r>
                      <a:rPr lang="en-US" i="1">
                        <a:latin typeface="Cambria Math" panose="02040503050406030204" pitchFamily="18" charset="0"/>
                      </a:rPr>
                      <m:t>𝑣𝑎𝑟</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bSup>
                    <m:r>
                      <a:rPr lang="en-US" i="1">
                        <a:latin typeface="Cambria Math" panose="02040503050406030204" pitchFamily="18" charset="0"/>
                      </a:rPr>
                      <m:t>)</m:t>
                    </m:r>
                  </m:oMath>
                </a14:m>
                <a:endParaRPr lang="en-US" dirty="0"/>
              </a:p>
              <a:p>
                <a:pPr marL="0" indent="0">
                  <a:buNone/>
                </a:pPr>
                <a:endParaRPr lang="en-US" dirty="0" smtClean="0"/>
              </a:p>
              <a:p>
                <a:pPr marL="0" indent="0">
                  <a:buNone/>
                </a:pPr>
                <a:r>
                  <a:rPr lang="en-US" dirty="0" smtClean="0"/>
                  <a:t>If </a:t>
                </a:r>
                <a:r>
                  <a:rPr lang="en-US" dirty="0" smtClean="0"/>
                  <a:t>we assume that all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bSup>
                    <m:r>
                      <a:rPr lang="en-US" i="1">
                        <a:latin typeface="Cambria Math" panose="02040503050406030204" pitchFamily="18" charset="0"/>
                      </a:rPr>
                      <m:t> </m:t>
                    </m:r>
                  </m:oMath>
                </a14:m>
                <a:r>
                  <a:rPr lang="en-US" dirty="0"/>
                  <a:t>are independent and identically distributed, </a:t>
                </a:r>
                <a:r>
                  <a:rPr lang="en-US" dirty="0" smtClean="0"/>
                  <a:t>it can be shown that:</a:t>
                </a:r>
                <a:endParaRPr lang="en-US" dirty="0"/>
              </a:p>
              <a:p>
                <a:pPr marL="0" indent="0">
                  <a:buNone/>
                </a:pPr>
                <a:r>
                  <a:rPr lang="en-US" dirty="0"/>
                  <a:t> </a:t>
                </a:r>
                <a14:m>
                  <m:oMath xmlns:m="http://schemas.openxmlformats.org/officeDocument/2006/math">
                    <m:r>
                      <a:rPr lang="en-US" i="1">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𝑣𝑎𝑟</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bSup>
                    <m:r>
                      <a:rPr lang="en-US" i="1">
                        <a:latin typeface="Cambria Math" panose="02040503050406030204" pitchFamily="18" charset="0"/>
                      </a:rPr>
                      <m:t>)</m:t>
                    </m:r>
                  </m:oMath>
                </a14:m>
                <a:endParaRPr lang="en-US" dirty="0"/>
              </a:p>
              <a:p>
                <a:pPr marL="0" indent="0">
                  <a:buNone/>
                </a:pPr>
                <a:r>
                  <a:rPr lang="en-US" dirty="0" smtClean="0"/>
                  <a:t>This means that if </a:t>
                </a:r>
                <a:r>
                  <a:rPr lang="en-US" dirty="0"/>
                  <a:t>we want the variance of the neuron’s </a:t>
                </a:r>
                <a:r>
                  <a:rPr lang="en-US" dirty="0" smtClean="0"/>
                  <a:t>output (</a:t>
                </a:r>
                <a14:m>
                  <m:oMath xmlns:m="http://schemas.openxmlformats.org/officeDocument/2006/math">
                    <m:r>
                      <m:rPr>
                        <m:sty m:val="p"/>
                      </m:rPr>
                      <a:rPr lang="en-US" b="0" i="0" smtClean="0">
                        <a:latin typeface="Cambria Math" panose="02040503050406030204" pitchFamily="18" charset="0"/>
                      </a:rPr>
                      <m:t>var</m:t>
                    </m:r>
                    <m:r>
                      <a:rPr lang="en-US" b="0" i="0"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r>
                  <a:rPr lang="en-US" dirty="0" smtClean="0"/>
                  <a:t> )) be </a:t>
                </a:r>
                <a:r>
                  <a:rPr lang="en-US" dirty="0"/>
                  <a:t>the same as the variance of its </a:t>
                </a:r>
                <a:r>
                  <a:rPr lang="en-US" dirty="0" smtClean="0"/>
                  <a:t>input (</a:t>
                </a:r>
                <a14:m>
                  <m:oMath xmlns:m="http://schemas.openxmlformats.org/officeDocument/2006/math">
                    <m:r>
                      <a:rPr lang="en-US" i="1">
                        <a:latin typeface="Cambria Math" panose="02040503050406030204" pitchFamily="18" charset="0"/>
                      </a:rPr>
                      <m:t>𝑣𝑎𝑟</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i="1">
                                <a:latin typeface="Cambria Math" panose="02040503050406030204" pitchFamily="18" charset="0"/>
                              </a:rPr>
                              <m:t>−1</m:t>
                            </m:r>
                          </m:e>
                        </m:d>
                      </m:sup>
                    </m:sSubSup>
                    <m:r>
                      <a:rPr lang="en-US" i="1">
                        <a:latin typeface="Cambria Math" panose="02040503050406030204" pitchFamily="18" charset="0"/>
                      </a:rPr>
                      <m:t>)</m:t>
                    </m:r>
                    <m:r>
                      <a:rPr lang="en-US" b="0" i="1" smtClean="0">
                        <a:latin typeface="Cambria Math" panose="02040503050406030204" pitchFamily="18" charset="0"/>
                      </a:rPr>
                      <m:t>)</m:t>
                    </m:r>
                    <m:r>
                      <a:rPr lang="en-US" b="0" i="0" smtClean="0">
                        <a:latin typeface="Cambria Math" panose="02040503050406030204" pitchFamily="18" charset="0"/>
                      </a:rPr>
                      <m:t> </m:t>
                    </m:r>
                  </m:oMath>
                </a14:m>
                <a:r>
                  <a:rPr lang="en-US" dirty="0" smtClean="0"/>
                  <a:t>, </a:t>
                </a:r>
                <a:r>
                  <a:rPr lang="en-US" dirty="0"/>
                  <a:t>we should  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=1</m:t>
                    </m:r>
                  </m:oMath>
                </a14:m>
                <a:r>
                  <a:rPr lang="en-US" dirty="0"/>
                  <a:t>   which gives us  </a:t>
                </a:r>
                <a14:m>
                  <m:oMath xmlns:m="http://schemas.openxmlformats.org/officeDocument/2006/math">
                    <m:r>
                      <a:rPr lang="en-US" i="1">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den>
                    </m:f>
                  </m:oMath>
                </a14:m>
                <a:endParaRPr lang="en-US" dirty="0"/>
              </a:p>
              <a:p>
                <a:pPr marL="0" indent="0">
                  <a:buNone/>
                </a:pPr>
                <a:r>
                  <a:rPr lang="en-US" dirty="0"/>
                  <a:t>In other words, if we want the output of </a:t>
                </a:r>
                <a:r>
                  <a:rPr lang="en-US" dirty="0" smtClean="0"/>
                  <a:t>all layers</a:t>
                </a:r>
                <a:r>
                  <a:rPr lang="en-US" dirty="0" smtClean="0"/>
                  <a:t> </a:t>
                </a:r>
                <a:r>
                  <a:rPr lang="en-US" dirty="0"/>
                  <a:t>in the forward pass to have roughly the same </a:t>
                </a:r>
                <a:r>
                  <a:rPr lang="en-US" dirty="0" smtClean="0"/>
                  <a:t>variance, </a:t>
                </a:r>
                <a:r>
                  <a:rPr lang="en-US" dirty="0"/>
                  <a:t>we should draw the initial weights of the neurons in layer </a:t>
                </a:r>
                <a14:m>
                  <m:oMath xmlns:m="http://schemas.openxmlformats.org/officeDocument/2006/math">
                    <m:r>
                      <a:rPr lang="en-US" i="1">
                        <a:latin typeface="Cambria Math" panose="02040503050406030204" pitchFamily="18" charset="0"/>
                      </a:rPr>
                      <m:t>𝑙</m:t>
                    </m:r>
                  </m:oMath>
                </a14:m>
                <a:r>
                  <a:rPr lang="en-US" dirty="0"/>
                  <a:t> randomly from a normal distribution with mean zero and variance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den>
                    </m:f>
                  </m:oMath>
                </a14:m>
                <a:endParaRPr lang="en-US" dirty="0"/>
              </a:p>
              <a:p>
                <a:pPr marL="0" indent="0">
                  <a:buNone/>
                </a:pPr>
                <a:r>
                  <a:rPr lang="en-US" dirty="0" smtClean="0"/>
                  <a:t>We can follow the same logic during </a:t>
                </a:r>
                <a:r>
                  <a:rPr lang="en-US" dirty="0" err="1" smtClean="0"/>
                  <a:t>backprop</a:t>
                </a:r>
                <a:r>
                  <a:rPr lang="en-US" dirty="0" smtClean="0"/>
                  <a:t> and try to keep the </a:t>
                </a:r>
                <a:r>
                  <a:rPr lang="en-US" dirty="0" smtClean="0"/>
                  <a:t>variance </a:t>
                </a:r>
                <a:r>
                  <a:rPr lang="en-US" dirty="0" smtClean="0"/>
                  <a:t>of the incoming and outgoing gradients the same as we move backward multiplying the gradients.   You can find the detailed computation in  </a:t>
                </a:r>
                <a:r>
                  <a:rPr lang="en-US" dirty="0">
                    <a:hlinkClick r:id="rId2"/>
                  </a:rPr>
                  <a:t>( Xavier </a:t>
                </a:r>
                <a:r>
                  <a:rPr lang="en-US" dirty="0" err="1">
                    <a:hlinkClick r:id="rId2"/>
                  </a:rPr>
                  <a:t>Glorot</a:t>
                </a:r>
                <a:r>
                  <a:rPr lang="en-US" dirty="0">
                    <a:hlinkClick r:id="rId2"/>
                  </a:rPr>
                  <a:t> and </a:t>
                </a:r>
                <a:r>
                  <a:rPr lang="en-US" dirty="0" err="1">
                    <a:hlinkClick r:id="rId2"/>
                  </a:rPr>
                  <a:t>Yoshua</a:t>
                </a:r>
                <a:r>
                  <a:rPr lang="en-US" dirty="0">
                    <a:hlinkClick r:id="rId2"/>
                  </a:rPr>
                  <a:t> </a:t>
                </a:r>
                <a:r>
                  <a:rPr lang="en-US" dirty="0" err="1">
                    <a:hlinkClick r:id="rId2"/>
                  </a:rPr>
                  <a:t>Bengio</a:t>
                </a:r>
                <a:r>
                  <a:rPr lang="en-US" dirty="0">
                    <a:hlinkClick r:id="rId2"/>
                  </a:rPr>
                  <a:t>, 2010</a:t>
                </a:r>
                <a:r>
                  <a:rPr lang="en-US" dirty="0" smtClean="0"/>
                  <a:t>).</a:t>
                </a:r>
              </a:p>
              <a:p>
                <a:pPr marL="0" indent="0">
                  <a:buNone/>
                </a:pPr>
                <a:r>
                  <a:rPr lang="en-US" dirty="0" smtClean="0"/>
                  <a:t>It turns out that if we want to keep the variance of incoming and outgoing gradients of each layer the same during </a:t>
                </a:r>
                <a:r>
                  <a:rPr lang="en-US" dirty="0" err="1" smtClean="0"/>
                  <a:t>backprop</a:t>
                </a:r>
                <a:r>
                  <a:rPr lang="en-US" dirty="0" smtClean="0"/>
                  <a:t>, we need to have  </a:t>
                </a:r>
                <a14:m>
                  <m:oMath xmlns:m="http://schemas.openxmlformats.org/officeDocument/2006/math">
                    <m:r>
                      <a:rPr lang="en-US" i="1">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den>
                    </m:f>
                  </m:oMath>
                </a14:m>
                <a:endParaRPr lang="en-US" dirty="0" smtClean="0"/>
              </a:p>
              <a:p>
                <a:pPr marL="0" indent="0">
                  <a:buNone/>
                </a:pPr>
                <a:r>
                  <a:rPr lang="en-US" dirty="0" smtClean="0"/>
                  <a:t>Since we cannot satisfy both </a:t>
                </a:r>
                <a14:m>
                  <m:oMath xmlns:m="http://schemas.openxmlformats.org/officeDocument/2006/math">
                    <m:r>
                      <a:rPr lang="en-US" i="1">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i="1">
                                <a:latin typeface="Cambria Math" panose="02040503050406030204" pitchFamily="18" charset="0"/>
                              </a:rPr>
                              <m:t>−1</m:t>
                            </m:r>
                          </m:sub>
                        </m:sSub>
                      </m:den>
                    </m:f>
                  </m:oMath>
                </a14:m>
                <a:r>
                  <a:rPr lang="en-US" dirty="0" smtClean="0"/>
                  <a:t> and  </a:t>
                </a:r>
                <a14:m>
                  <m:oMath xmlns:m="http://schemas.openxmlformats.org/officeDocument/2006/math">
                    <m:r>
                      <a:rPr lang="en-US" i="1">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den>
                    </m:f>
                  </m:oMath>
                </a14:m>
                <a:r>
                  <a:rPr lang="en-US" dirty="0" smtClean="0"/>
                  <a:t>  unless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sub>
                    </m:sSub>
                    <m:r>
                      <a:rPr lang="en-US" b="0" i="0" smtClean="0">
                        <a:latin typeface="Cambria Math" panose="02040503050406030204" pitchFamily="18" charset="0"/>
                      </a:rPr>
                      <m:t>, </m:t>
                    </m:r>
                  </m:oMath>
                </a14:m>
                <a:r>
                  <a:rPr lang="en-US" dirty="0" smtClean="0"/>
                  <a:t>as a compromise, </a:t>
                </a:r>
                <a:r>
                  <a:rPr lang="en-US" dirty="0" err="1" smtClean="0"/>
                  <a:t>Glorot</a:t>
                </a:r>
                <a:r>
                  <a:rPr lang="en-US" dirty="0" smtClean="0"/>
                  <a:t> and </a:t>
                </a:r>
                <a:r>
                  <a:rPr lang="en-US" dirty="0" err="1" smtClean="0"/>
                  <a:t>Bengio</a:t>
                </a:r>
                <a:r>
                  <a:rPr lang="en-US" dirty="0" smtClean="0"/>
                  <a:t> in their paper suggest to take the average of the two, that is:</a:t>
                </a:r>
              </a:p>
              <a:p>
                <a:pPr marL="0" indent="0">
                  <a:buNone/>
                </a:pPr>
                <a:r>
                  <a:rPr lang="en-US" dirty="0"/>
                  <a:t>	</a:t>
                </a:r>
                <a:r>
                  <a:rPr lang="en-US" dirty="0" smtClean="0"/>
                  <a:t>set  </a:t>
                </a:r>
                <a14:m>
                  <m:oMath xmlns:m="http://schemas.openxmlformats.org/officeDocument/2006/math">
                    <m:r>
                      <a:rPr lang="en-US" i="1" smtClean="0">
                        <a:latin typeface="Cambria Math" panose="02040503050406030204" pitchFamily="18" charset="0"/>
                      </a:rPr>
                      <m:t>𝑣𝑎𝑟</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den>
                    </m:f>
                  </m:oMath>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22513" y="1537272"/>
                <a:ext cx="11292115" cy="4789713"/>
              </a:xfrm>
              <a:blipFill>
                <a:blip r:embed="rId3"/>
                <a:stretch>
                  <a:fillRect l="-108" t="-891" r="-378"/>
                </a:stretch>
              </a:blipFill>
            </p:spPr>
            <p:txBody>
              <a:bodyPr/>
              <a:lstStyle/>
              <a:p>
                <a:r>
                  <a:rPr lang="en-US">
                    <a:noFill/>
                  </a:rPr>
                  <a:t> </a:t>
                </a:r>
              </a:p>
            </p:txBody>
          </p:sp>
        </mc:Fallback>
      </mc:AlternateContent>
    </p:spTree>
    <p:extLst>
      <p:ext uri="{BB962C8B-B14F-4D97-AF65-F5344CB8AC3E}">
        <p14:creationId xmlns:p14="http://schemas.microsoft.com/office/powerpoint/2010/main" val="2703846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5166" y="5345216"/>
            <a:ext cx="3164114"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84391" y="413150"/>
            <a:ext cx="7729728" cy="907651"/>
          </a:xfrm>
        </p:spPr>
        <p:txBody>
          <a:bodyPr/>
          <a:lstStyle/>
          <a:p>
            <a:r>
              <a:rPr lang="en-US" dirty="0" smtClean="0"/>
              <a:t>Xavier Initialization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05540" y="1491416"/>
                <a:ext cx="10725400" cy="4434371"/>
              </a:xfrm>
            </p:spPr>
            <p:txBody>
              <a:bodyPr>
                <a:normAutofit fontScale="92500" lnSpcReduction="10000"/>
              </a:bodyPr>
              <a:lstStyle/>
              <a:p>
                <a:r>
                  <a:rPr lang="en-US" dirty="0" smtClean="0"/>
                  <a:t>To summarize:</a:t>
                </a:r>
              </a:p>
              <a:p>
                <a:pPr lvl="1"/>
                <a:r>
                  <a:rPr lang="en-US" dirty="0" smtClean="0"/>
                  <a:t>The gradient descent algorithm requires us to initialize the weights randomly</a:t>
                </a:r>
              </a:p>
              <a:p>
                <a:pPr lvl="1"/>
                <a:r>
                  <a:rPr lang="en-US" dirty="0" smtClean="0"/>
                  <a:t>The scale ( or variance/standard deviation) of the initial weights matters and can significantly affect the performance of the gradient descent algorithm</a:t>
                </a:r>
              </a:p>
              <a:p>
                <a:pPr lvl="1"/>
                <a:r>
                  <a:rPr lang="en-US" dirty="0" smtClean="0"/>
                  <a:t>For not very deep neural networks, it typically works well in practice to draw the initial weights randomly from a normal distribution with mean zero and a fixed standard deviation (typically 0.01):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=0.01 </m:t>
                        </m:r>
                      </m:e>
                    </m:d>
                  </m:oMath>
                </a14:m>
                <a:endParaRPr lang="en-US" dirty="0" smtClean="0"/>
              </a:p>
              <a:p>
                <a:pPr lvl="1"/>
                <a:r>
                  <a:rPr lang="en-US" dirty="0" smtClean="0"/>
                  <a:t> For deeper neural networks, initialization with a fixed standard deviation can result in vanishing or exploding gradients.</a:t>
                </a:r>
              </a:p>
              <a:p>
                <a:pPr lvl="1"/>
                <a:r>
                  <a:rPr lang="en-US" dirty="0" smtClean="0"/>
                  <a:t>To address this problem, Xavier </a:t>
                </a:r>
                <a:r>
                  <a:rPr lang="en-US" dirty="0" err="1" smtClean="0"/>
                  <a:t>Glorot</a:t>
                </a:r>
                <a:r>
                  <a:rPr lang="en-US" dirty="0" smtClean="0"/>
                  <a:t> and </a:t>
                </a:r>
                <a:r>
                  <a:rPr lang="en-US" dirty="0" err="1" smtClean="0"/>
                  <a:t>Yashua</a:t>
                </a:r>
                <a:r>
                  <a:rPr lang="en-US" dirty="0" smtClean="0"/>
                  <a:t> </a:t>
                </a:r>
                <a:r>
                  <a:rPr lang="en-US" dirty="0" err="1" smtClean="0"/>
                  <a:t>Bengio</a:t>
                </a:r>
                <a:r>
                  <a:rPr lang="en-US" dirty="0" smtClean="0"/>
                  <a:t> proposed to initialize the weights in a way to ensure that the variance of </a:t>
                </a:r>
                <a:r>
                  <a:rPr lang="en-US" dirty="0" smtClean="0"/>
                  <a:t>neurons’ </a:t>
                </a:r>
                <a:r>
                  <a:rPr lang="en-US" dirty="0" smtClean="0"/>
                  <a:t>outputs/activations and gradients remain constant ( i.e., do not blow up or shrink) during the forward and backward propagation, respectively.	</a:t>
                </a:r>
              </a:p>
              <a:p>
                <a:pPr lvl="1"/>
                <a:r>
                  <a:rPr lang="en-US" dirty="0" smtClean="0"/>
                  <a:t>Xavier weight initialization scheme draws the initial weights at layer </a:t>
                </a:r>
                <a14:m>
                  <m:oMath xmlns:m="http://schemas.openxmlformats.org/officeDocument/2006/math">
                    <m:r>
                      <a:rPr lang="en-US" b="0" i="1" smtClean="0">
                        <a:latin typeface="Cambria Math" panose="02040503050406030204" pitchFamily="18" charset="0"/>
                      </a:rPr>
                      <m:t>𝑙</m:t>
                    </m:r>
                  </m:oMath>
                </a14:m>
                <a:r>
                  <a:rPr lang="en-US" dirty="0" smtClean="0"/>
                  <a:t> randomly from a normal distribution with mean zero and standard deviation </a:t>
                </a:r>
                <a14:m>
                  <m:oMath xmlns:m="http://schemas.openxmlformats.org/officeDocument/2006/math">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den>
                        </m:f>
                      </m:e>
                    </m:rad>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b="0" i="1" smtClean="0">
                            <a:latin typeface="Cambria Math" panose="02040503050406030204" pitchFamily="18" charset="0"/>
                          </a:rPr>
                          <m:t>−1</m:t>
                        </m:r>
                      </m:sub>
                    </m:sSub>
                    <m:r>
                      <a:rPr lang="en-US" b="0" i="0">
                        <a:latin typeface="Cambria Math" panose="02040503050406030204" pitchFamily="18" charset="0"/>
                      </a:rPr>
                      <m:t> </m:t>
                    </m:r>
                  </m:oMath>
                </a14:m>
                <a:r>
                  <a:rPr lang="en-US" dirty="0" smtClean="0"/>
                  <a:t> are the number of neurons in layer </a:t>
                </a:r>
                <a14:m>
                  <m:oMath xmlns:m="http://schemas.openxmlformats.org/officeDocument/2006/math">
                    <m:r>
                      <a:rPr lang="en-US" b="0" i="1" smtClean="0">
                        <a:latin typeface="Cambria Math" panose="02040503050406030204" pitchFamily="18" charset="0"/>
                      </a:rPr>
                      <m:t>𝑙</m:t>
                    </m:r>
                  </m:oMath>
                </a14:m>
                <a:r>
                  <a:rPr lang="en-US" dirty="0" smtClean="0"/>
                  <a:t> and its previous layer, </a:t>
                </a:r>
                <a:r>
                  <a:rPr lang="en-US" dirty="0" smtClean="0"/>
                  <a:t>respectively. That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b="0" i="1" smtClean="0">
                            <a:latin typeface="Cambria Math" panose="02040503050406030204" pitchFamily="18" charset="0"/>
                          </a:rPr>
                          <m:t>−1</m:t>
                        </m:r>
                      </m:sub>
                    </m:sSub>
                  </m:oMath>
                </a14:m>
                <a:r>
                  <a:rPr lang="en-US" dirty="0" smtClean="0"/>
                  <a:t> is the number of incoming weights/connections to layer </a:t>
                </a:r>
                <a14:m>
                  <m:oMath xmlns:m="http://schemas.openxmlformats.org/officeDocument/2006/math">
                    <m:r>
                      <a:rPr lang="en-US" b="0" i="1" smtClean="0">
                        <a:latin typeface="Cambria Math" panose="02040503050406030204" pitchFamily="18" charset="0"/>
                      </a:rPr>
                      <m:t>𝑙</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sub>
                    </m:sSub>
                  </m:oMath>
                </a14:m>
                <a:r>
                  <a:rPr lang="en-US" dirty="0" smtClean="0"/>
                  <a:t> is the number of outgoing weights/connections from 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oMath>
                </a14:m>
                <a:r>
                  <a:rPr lang="en-US" dirty="0" smtClean="0"/>
                  <a:t> </a:t>
                </a:r>
              </a:p>
              <a:p>
                <a:pPr marL="228600" lvl="1" indent="0">
                  <a:buNone/>
                </a:pP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0 ,  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den>
                            </m:f>
                          </m:e>
                        </m:rad>
                      </m:e>
                    </m:d>
                  </m:oMath>
                </a14:m>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05540" y="1491416"/>
                <a:ext cx="10725400" cy="4434371"/>
              </a:xfrm>
              <a:blipFill>
                <a:blip r:embed="rId2"/>
                <a:stretch>
                  <a:fillRect l="-284" t="-1100" r="-568"/>
                </a:stretch>
              </a:blipFill>
            </p:spPr>
            <p:txBody>
              <a:bodyPr/>
              <a:lstStyle/>
              <a:p>
                <a:r>
                  <a:rPr lang="en-US">
                    <a:noFill/>
                  </a:rPr>
                  <a:t> </a:t>
                </a:r>
              </a:p>
            </p:txBody>
          </p:sp>
        </mc:Fallback>
      </mc:AlternateContent>
    </p:spTree>
    <p:extLst>
      <p:ext uri="{BB962C8B-B14F-4D97-AF65-F5344CB8AC3E}">
        <p14:creationId xmlns:p14="http://schemas.microsoft.com/office/powerpoint/2010/main" val="3703492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3277" y="4304145"/>
            <a:ext cx="3241303" cy="992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56965" y="149253"/>
            <a:ext cx="7729728" cy="747994"/>
          </a:xfrm>
        </p:spPr>
        <p:txBody>
          <a:bodyPr>
            <a:normAutofit fontScale="90000"/>
          </a:bodyPr>
          <a:lstStyle/>
          <a:p>
            <a:r>
              <a:rPr lang="en-US" dirty="0" smtClean="0"/>
              <a:t>He-Normal Initialization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81413" y="1196110"/>
                <a:ext cx="10087428" cy="5326742"/>
              </a:xfrm>
            </p:spPr>
            <p:txBody>
              <a:bodyPr>
                <a:normAutofit lnSpcReduction="10000"/>
              </a:bodyPr>
              <a:lstStyle/>
              <a:p>
                <a:r>
                  <a:rPr lang="en-US" dirty="0" smtClean="0"/>
                  <a:t>Xavier Initialization assumes that the activation functions of all neurons are linear. This assumption does not generally hold in neural network.</a:t>
                </a:r>
              </a:p>
              <a:p>
                <a:pPr lvl="1"/>
                <a:r>
                  <a:rPr lang="en-US" dirty="0" smtClean="0"/>
                  <a:t>In particular,  as mentioned previously in deep neural networks </a:t>
                </a:r>
                <a:r>
                  <a:rPr lang="en-US" dirty="0" err="1" smtClean="0"/>
                  <a:t>Relu</a:t>
                </a:r>
                <a:r>
                  <a:rPr lang="en-US" dirty="0" smtClean="0"/>
                  <a:t> is commonly used as the activation function for hidden layers</a:t>
                </a:r>
              </a:p>
              <a:p>
                <a:r>
                  <a:rPr lang="en-US" dirty="0" smtClean="0"/>
                  <a:t>Similar to Xavier initialization, </a:t>
                </a:r>
                <a:r>
                  <a:rPr lang="en-US" b="1" dirty="0" smtClean="0"/>
                  <a:t>He-normal (aka </a:t>
                </a:r>
                <a:r>
                  <a:rPr lang="en-US" b="1" dirty="0" err="1" smtClean="0"/>
                  <a:t>Kaiming</a:t>
                </a:r>
                <a:r>
                  <a:rPr lang="en-US" b="1" dirty="0" smtClean="0"/>
                  <a:t>) </a:t>
                </a:r>
                <a:r>
                  <a:rPr lang="en-US" dirty="0" smtClean="0"/>
                  <a:t> method initializes the weights in away to keep the variance of activations and gradients constant during forward and </a:t>
                </a:r>
                <a:r>
                  <a:rPr lang="en-US" dirty="0" err="1" smtClean="0"/>
                  <a:t>packward</a:t>
                </a:r>
                <a:r>
                  <a:rPr lang="en-US" dirty="0" smtClean="0"/>
                  <a:t> passes, respectively. </a:t>
                </a:r>
                <a:endParaRPr lang="en-US" dirty="0"/>
              </a:p>
              <a:p>
                <a:r>
                  <a:rPr lang="en-US" dirty="0" smtClean="0"/>
                  <a:t>The difference is that He-normal initialization considers the </a:t>
                </a:r>
                <a:r>
                  <a:rPr lang="en-US" dirty="0" err="1" smtClean="0"/>
                  <a:t>relu</a:t>
                </a:r>
                <a:r>
                  <a:rPr lang="en-US" dirty="0" smtClean="0"/>
                  <a:t> activation function.  </a:t>
                </a:r>
              </a:p>
              <a:p>
                <a:r>
                  <a:rPr lang="en-US" dirty="0" smtClean="0"/>
                  <a:t>In He-normal initializations scheme, the initial weights of layer </a:t>
                </a:r>
                <a14:m>
                  <m:oMath xmlns:m="http://schemas.openxmlformats.org/officeDocument/2006/math">
                    <m:r>
                      <a:rPr lang="en-US" b="0" i="1" smtClean="0">
                        <a:latin typeface="Cambria Math" panose="02040503050406030204" pitchFamily="18" charset="0"/>
                      </a:rPr>
                      <m:t>𝑙</m:t>
                    </m:r>
                  </m:oMath>
                </a14:m>
                <a:r>
                  <a:rPr lang="en-US" dirty="0" smtClean="0"/>
                  <a:t>  are drawn randomly from a normal distribution with mean zero and standard deviation </a:t>
                </a:r>
                <a14:m>
                  <m:oMath xmlns:m="http://schemas.openxmlformats.org/officeDocument/2006/math">
                    <m:rad>
                      <m:radPr>
                        <m:degHide m:val="on"/>
                        <m:ctrlPr>
                          <a:rPr lang="en-US"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den>
                        </m:f>
                      </m:e>
                    </m:rad>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b="0" i="1" smtClean="0">
                            <a:latin typeface="Cambria Math" panose="02040503050406030204" pitchFamily="18" charset="0"/>
                          </a:rPr>
                          <m:t>−1</m:t>
                        </m:r>
                      </m:sub>
                    </m:sSub>
                  </m:oMath>
                </a14:m>
                <a:r>
                  <a:rPr lang="en-US" dirty="0" smtClean="0"/>
                  <a:t> is the number of neurons in </a:t>
                </a:r>
                <a:r>
                  <a:rPr lang="en-US" dirty="0" smtClean="0"/>
                  <a:t>layer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−1:</m:t>
                    </m:r>
                  </m:oMath>
                </a14:m>
                <a:r>
                  <a:rPr lang="en-US"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𝒩</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0 ,  </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den>
                              </m:f>
                            </m:e>
                          </m:rad>
                        </m:e>
                      </m:d>
                    </m:oMath>
                  </m:oMathPara>
                </a14:m>
                <a:endParaRPr lang="en-US" dirty="0" smtClean="0"/>
              </a:p>
              <a:p>
                <a:r>
                  <a:rPr lang="en-US" dirty="0" smtClean="0"/>
                  <a:t>The derivation of the He-normal initialization is out of the scope of this lecture but if you are interested you can refer to the original paper </a:t>
                </a:r>
                <a:r>
                  <a:rPr lang="en-US" dirty="0" smtClean="0">
                    <a:hlinkClick r:id="rId2"/>
                  </a:rPr>
                  <a:t>(He et. al , 2015)</a:t>
                </a:r>
                <a:endParaRPr lang="en-US" dirty="0" smtClean="0"/>
              </a:p>
              <a:p>
                <a:r>
                  <a:rPr lang="en-US" dirty="0" smtClean="0"/>
                  <a:t>The current recommendation is to use </a:t>
                </a:r>
                <a:r>
                  <a:rPr lang="en-US" dirty="0" err="1" smtClean="0"/>
                  <a:t>ReLU</a:t>
                </a:r>
                <a:r>
                  <a:rPr lang="en-US" dirty="0" smtClean="0"/>
                  <a:t> activation for hidden units with He-normal weight </a:t>
                </a:r>
                <a:r>
                  <a:rPr lang="en-US" dirty="0" smtClean="0"/>
                  <a:t>initialization</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81413" y="1196110"/>
                <a:ext cx="10087428" cy="5326742"/>
              </a:xfrm>
              <a:blipFill>
                <a:blip r:embed="rId3"/>
                <a:stretch>
                  <a:fillRect l="-423" t="-1030" r="-1028" b="-1373"/>
                </a:stretch>
              </a:blipFill>
            </p:spPr>
            <p:txBody>
              <a:bodyPr/>
              <a:lstStyle/>
              <a:p>
                <a:r>
                  <a:rPr lang="en-US">
                    <a:noFill/>
                  </a:rPr>
                  <a:t> </a:t>
                </a:r>
              </a:p>
            </p:txBody>
          </p:sp>
        </mc:Fallback>
      </mc:AlternateContent>
    </p:spTree>
    <p:extLst>
      <p:ext uri="{BB962C8B-B14F-4D97-AF65-F5344CB8AC3E}">
        <p14:creationId xmlns:p14="http://schemas.microsoft.com/office/powerpoint/2010/main" val="2571269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69606"/>
            <a:ext cx="7729728" cy="718965"/>
          </a:xfrm>
        </p:spPr>
        <p:txBody>
          <a:bodyPr>
            <a:normAutofit fontScale="90000"/>
          </a:bodyPr>
          <a:lstStyle/>
          <a:p>
            <a:r>
              <a:rPr lang="en-US" dirty="0" smtClean="0"/>
              <a:t>Weight initialization example</a:t>
            </a:r>
            <a:endParaRPr lang="en-US" dirty="0"/>
          </a:p>
        </p:txBody>
      </p:sp>
      <p:sp>
        <p:nvSpPr>
          <p:cNvPr id="3" name="Content Placeholder 2"/>
          <p:cNvSpPr>
            <a:spLocks noGrp="1"/>
          </p:cNvSpPr>
          <p:nvPr>
            <p:ph idx="1"/>
          </p:nvPr>
        </p:nvSpPr>
        <p:spPr>
          <a:xfrm>
            <a:off x="304800" y="1331759"/>
            <a:ext cx="11364685" cy="3472470"/>
          </a:xfrm>
        </p:spPr>
        <p:txBody>
          <a:bodyPr/>
          <a:lstStyle/>
          <a:p>
            <a:r>
              <a:rPr lang="en-US" dirty="0"/>
              <a:t>Please follow </a:t>
            </a:r>
            <a:r>
              <a:rPr lang="en-US" dirty="0">
                <a:hlinkClick r:id="rId2"/>
              </a:rPr>
              <a:t>this link</a:t>
            </a:r>
            <a:r>
              <a:rPr lang="en-US" dirty="0"/>
              <a:t> to open and run a python notebook which illustrates the initialization schemes we discussed in this lecture </a:t>
            </a:r>
            <a:r>
              <a:rPr lang="en-US" dirty="0" smtClean="0"/>
              <a:t>and how they address the vanishing/exploding </a:t>
            </a:r>
            <a:r>
              <a:rPr lang="en-US" dirty="0"/>
              <a:t>activations during the forward pass.</a:t>
            </a:r>
          </a:p>
          <a:p>
            <a:endParaRPr lang="en-US" dirty="0"/>
          </a:p>
        </p:txBody>
      </p:sp>
    </p:spTree>
    <p:extLst>
      <p:ext uri="{BB962C8B-B14F-4D97-AF65-F5344CB8AC3E}">
        <p14:creationId xmlns:p14="http://schemas.microsoft.com/office/powerpoint/2010/main" val="28619373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00200" y="1414287"/>
            <a:ext cx="8991600" cy="1053142"/>
          </a:xfrm>
        </p:spPr>
        <p:txBody>
          <a:bodyPr/>
          <a:lstStyle/>
          <a:p>
            <a:r>
              <a:rPr lang="en-US" dirty="0" smtClean="0"/>
              <a:t>Optimization Algorithms</a:t>
            </a:r>
            <a:endParaRPr lang="en-US" dirty="0"/>
          </a:p>
        </p:txBody>
      </p:sp>
      <p:sp>
        <p:nvSpPr>
          <p:cNvPr id="5" name="Text Placeholder 4"/>
          <p:cNvSpPr>
            <a:spLocks noGrp="1"/>
          </p:cNvSpPr>
          <p:nvPr>
            <p:ph type="body" idx="1"/>
          </p:nvPr>
        </p:nvSpPr>
        <p:spPr>
          <a:xfrm>
            <a:off x="1600200" y="2859314"/>
            <a:ext cx="9575800" cy="3077029"/>
          </a:xfrm>
        </p:spPr>
        <p:txBody>
          <a:bodyPr>
            <a:normAutofit/>
          </a:bodyPr>
          <a:lstStyle/>
          <a:p>
            <a:pPr marL="342900" indent="-342900">
              <a:buFont typeface="Arial" panose="020B0604020202020204" pitchFamily="34" charset="0"/>
              <a:buChar char="•"/>
            </a:pPr>
            <a:r>
              <a:rPr lang="en-US" dirty="0" smtClean="0"/>
              <a:t>Stochastic Gradient Descent</a:t>
            </a:r>
          </a:p>
          <a:p>
            <a:pPr marL="342900" indent="-342900">
              <a:buFont typeface="Arial" panose="020B0604020202020204" pitchFamily="34" charset="0"/>
              <a:buChar char="•"/>
            </a:pPr>
            <a:r>
              <a:rPr lang="en-US" dirty="0" err="1" smtClean="0"/>
              <a:t>Minibatch</a:t>
            </a:r>
            <a:r>
              <a:rPr lang="en-US" dirty="0" smtClean="0"/>
              <a:t> Gradient Descent</a:t>
            </a:r>
          </a:p>
          <a:p>
            <a:pPr marL="342900" indent="-342900">
              <a:buFont typeface="Arial" panose="020B0604020202020204" pitchFamily="34" charset="0"/>
              <a:buChar char="•"/>
            </a:pPr>
            <a:r>
              <a:rPr lang="en-US" dirty="0" smtClean="0"/>
              <a:t>SGD with Momentum</a:t>
            </a:r>
          </a:p>
          <a:p>
            <a:pPr marL="342900" indent="-342900">
              <a:buFont typeface="Arial" panose="020B0604020202020204" pitchFamily="34" charset="0"/>
              <a:buChar char="•"/>
            </a:pPr>
            <a:r>
              <a:rPr lang="en-US" dirty="0" smtClean="0"/>
              <a:t>Algorithms with Adaptive Learning Rate</a:t>
            </a:r>
          </a:p>
          <a:p>
            <a:pPr marL="800100" lvl="1" indent="-342900">
              <a:buFont typeface="Arial" panose="020B0604020202020204" pitchFamily="34" charset="0"/>
              <a:buChar char="•"/>
            </a:pPr>
            <a:r>
              <a:rPr lang="en-US" dirty="0" err="1" smtClean="0"/>
              <a:t>Adagrad</a:t>
            </a:r>
            <a:endParaRPr lang="en-US" dirty="0" smtClean="0"/>
          </a:p>
          <a:p>
            <a:pPr marL="800100" lvl="1" indent="-342900">
              <a:buFont typeface="Arial" panose="020B0604020202020204" pitchFamily="34" charset="0"/>
              <a:buChar char="•"/>
            </a:pPr>
            <a:r>
              <a:rPr lang="en-US" dirty="0" err="1" smtClean="0"/>
              <a:t>RMSprop</a:t>
            </a:r>
            <a:endParaRPr lang="en-US" dirty="0" smtClean="0"/>
          </a:p>
          <a:p>
            <a:pPr marL="800100" lvl="1" indent="-342900">
              <a:buFont typeface="Arial" panose="020B0604020202020204" pitchFamily="34" charset="0"/>
              <a:buChar char="•"/>
            </a:pPr>
            <a:r>
              <a:rPr lang="en-US" dirty="0" smtClean="0"/>
              <a:t>Adam</a:t>
            </a:r>
            <a:endParaRPr lang="en-US" dirty="0"/>
          </a:p>
        </p:txBody>
      </p:sp>
    </p:spTree>
    <p:extLst>
      <p:ext uri="{BB962C8B-B14F-4D97-AF65-F5344CB8AC3E}">
        <p14:creationId xmlns:p14="http://schemas.microsoft.com/office/powerpoint/2010/main" val="3379947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6378" y="377838"/>
            <a:ext cx="7729728" cy="673040"/>
          </a:xfrm>
        </p:spPr>
        <p:txBody>
          <a:bodyPr>
            <a:normAutofit fontScale="90000"/>
          </a:bodyPr>
          <a:lstStyle/>
          <a:p>
            <a:r>
              <a:rPr lang="en-US" dirty="0" smtClean="0"/>
              <a:t>Optimization and Deep Learning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8269" y="1214651"/>
                <a:ext cx="10385946" cy="5199796"/>
              </a:xfrm>
            </p:spPr>
            <p:txBody>
              <a:bodyPr>
                <a:normAutofit/>
              </a:bodyPr>
              <a:lstStyle/>
              <a:p>
                <a:r>
                  <a:rPr lang="en-US" dirty="0" smtClean="0"/>
                  <a:t>For a deep learning problem, we usually define a loss function first ( such as </a:t>
                </a:r>
                <a:r>
                  <a:rPr lang="en-US" dirty="0" err="1" smtClean="0"/>
                  <a:t>crossentropy</a:t>
                </a:r>
                <a:r>
                  <a:rPr lang="en-US" dirty="0" smtClean="0"/>
                  <a:t> for multi-class classification or mean squared error for  regression)</a:t>
                </a:r>
              </a:p>
              <a:p>
                <a:r>
                  <a:rPr lang="en-US" dirty="0" smtClean="0"/>
                  <a:t>Once we have the loss function, we use an optimization algorithm, such as gradient descent, in attempt to find the parameters that minimize the loss:</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𝑎𝑟𝑔𝑚𝑖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sub>
                      </m:sSub>
                      <m:r>
                        <a:rPr lang="en-US" i="1" smtClean="0">
                          <a:latin typeface="Cambria Math" panose="02040503050406030204" pitchFamily="18" charset="0"/>
                        </a:rPr>
                        <m:t>(</m:t>
                      </m:r>
                      <m:r>
                        <a:rPr lang="en-US" i="1">
                          <a:latin typeface="Cambria Math" panose="02040503050406030204" pitchFamily="18" charset="0"/>
                        </a:rPr>
                        <m:t>𝑙𝑜𝑠</m:t>
                      </m:r>
                      <m:r>
                        <a:rPr lang="en-US" b="0" i="1" smtClean="0">
                          <a:latin typeface="Cambria Math" panose="02040503050406030204" pitchFamily="18" charset="0"/>
                        </a:rPr>
                        <m:t>𝑠</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oMath>
                  </m:oMathPara>
                </a14:m>
                <a:endParaRPr lang="en-US" dirty="0" smtClean="0">
                  <a:solidFill>
                    <a:schemeClr val="tx1"/>
                  </a:solidFill>
                </a:endParaRPr>
              </a:p>
              <a:p>
                <a:pPr lvl="2"/>
                <a:r>
                  <a:rPr lang="en-US" dirty="0" smtClean="0">
                    <a:solidFill>
                      <a:schemeClr val="tx1"/>
                    </a:solidFill>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m:t>
                        </m:r>
                      </m:sup>
                    </m:sSup>
                  </m:oMath>
                </a14:m>
                <a:r>
                  <a:rPr lang="en-US" dirty="0" smtClean="0">
                    <a:solidFill>
                      <a:schemeClr val="tx1"/>
                    </a:solidFill>
                  </a:rPr>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𝑏</m:t>
                        </m:r>
                      </m:e>
                      <m:sup>
                        <m:r>
                          <a:rPr lang="en-US" i="1">
                            <a:latin typeface="Cambria Math" panose="02040503050406030204" pitchFamily="18" charset="0"/>
                          </a:rPr>
                          <m:t>∗</m:t>
                        </m:r>
                      </m:sup>
                    </m:sSup>
                  </m:oMath>
                </a14:m>
                <a:r>
                  <a:rPr lang="en-US" dirty="0" smtClean="0">
                    <a:solidFill>
                      <a:schemeClr val="tx1"/>
                    </a:solidFill>
                  </a:rPr>
                  <a:t> are the optimal values of weights and biases for which the loss is minimized.</a:t>
                </a:r>
              </a:p>
              <a:p>
                <a:pPr lvl="2"/>
                <a:endParaRPr lang="en-US" dirty="0">
                  <a:solidFill>
                    <a:schemeClr val="tx1"/>
                  </a:solidFill>
                </a:endParaRPr>
              </a:p>
              <a:p>
                <a:r>
                  <a:rPr lang="en-US" dirty="0" smtClean="0">
                    <a:solidFill>
                      <a:schemeClr val="tx1"/>
                    </a:solidFill>
                  </a:rPr>
                  <a:t>So isn’t deep learning just an optimization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8269" y="1214651"/>
                <a:ext cx="10385946" cy="5199796"/>
              </a:xfrm>
              <a:blipFill>
                <a:blip r:embed="rId2"/>
                <a:stretch>
                  <a:fillRect l="-352" t="-586"/>
                </a:stretch>
              </a:blipFill>
            </p:spPr>
            <p:txBody>
              <a:bodyPr/>
              <a:lstStyle/>
              <a:p>
                <a:r>
                  <a:rPr lang="en-US">
                    <a:noFill/>
                  </a:rPr>
                  <a:t> </a:t>
                </a:r>
              </a:p>
            </p:txBody>
          </p:sp>
        </mc:Fallback>
      </mc:AlternateContent>
    </p:spTree>
    <p:extLst>
      <p:ext uri="{BB962C8B-B14F-4D97-AF65-F5344CB8AC3E}">
        <p14:creationId xmlns:p14="http://schemas.microsoft.com/office/powerpoint/2010/main" val="39028676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508" y="543777"/>
            <a:ext cx="7729728" cy="486737"/>
          </a:xfrm>
        </p:spPr>
        <p:txBody>
          <a:bodyPr>
            <a:normAutofit fontScale="90000"/>
          </a:bodyPr>
          <a:lstStyle/>
          <a:p>
            <a:r>
              <a:rPr lang="en-US" dirty="0" smtClean="0"/>
              <a:t>( Batch) Gradient Descent</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537029" y="1485755"/>
                <a:ext cx="11103428" cy="4944074"/>
              </a:xfrm>
            </p:spPr>
            <p:txBody>
              <a:bodyPr>
                <a:normAutofit lnSpcReduction="10000"/>
              </a:bodyPr>
              <a:lstStyle/>
              <a:p>
                <a:r>
                  <a:rPr lang="en-US" dirty="0" smtClean="0"/>
                  <a:t>So far we have used gradient descent algorithm to  find the parameters that minimize a loss function that is </a:t>
                </a:r>
                <a:r>
                  <a:rPr lang="en-US" i="1" dirty="0" smtClean="0"/>
                  <a:t>an average of losses over all the training example. </a:t>
                </a:r>
                <a:r>
                  <a:rPr lang="en-US" dirty="0" smtClean="0"/>
                  <a:t>That is:,</a:t>
                </a:r>
              </a:p>
              <a:p>
                <a:pPr marL="0" indent="0">
                  <a:buNone/>
                </a:pPr>
                <a:r>
                  <a:rPr lang="en-US" i="1" dirty="0"/>
                  <a:t>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𝑙</m:t>
                        </m:r>
                        <m:r>
                          <a:rPr lang="en-US" b="0" i="1" smtClean="0">
                            <a:latin typeface="Cambria Math" panose="02040503050406030204" pitchFamily="18" charset="0"/>
                          </a:rPr>
                          <m:t>(</m:t>
                        </m:r>
                      </m:e>
                    </m:nary>
                    <m:r>
                      <a:rPr lang="en-US" b="0" i="1" smtClean="0">
                        <a:latin typeface="Cambria Math" panose="02040503050406030204" pitchFamily="18" charset="0"/>
                      </a:rPr>
                      <m:t>𝑊</m:t>
                    </m:r>
                    <m:r>
                      <a:rPr lang="en-US" b="0" i="1" smtClean="0">
                        <a:latin typeface="Cambria Math" panose="02040503050406030204" pitchFamily="18" charset="0"/>
                      </a:rPr>
                      <m:t>,</m:t>
                    </m:r>
                    <m:r>
                      <a:rPr lang="en-US" b="1" i="1" smtClean="0">
                        <a:latin typeface="Cambria Math" panose="02040503050406030204" pitchFamily="18" charset="0"/>
                      </a:rPr>
                      <m:t>𝒃</m:t>
                    </m:r>
                    <m:r>
                      <a:rPr lang="en-US" b="0"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oMath>
                </a14:m>
                <a:endParaRPr lang="en-US" i="1" dirty="0" smtClean="0"/>
              </a:p>
              <a:p>
                <a:pPr marL="0" indent="0">
                  <a:buNone/>
                </a:pPr>
                <a:r>
                  <a:rPr lang="en-US" dirty="0" smtClean="0"/>
                  <a:t>where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oMath>
                </a14:m>
                <a:r>
                  <a:rPr lang="en-US" dirty="0" smtClean="0"/>
                  <a:t> is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input example</a:t>
                </a:r>
              </a:p>
              <a:p>
                <a:r>
                  <a:rPr lang="en-US" dirty="0" smtClean="0"/>
                  <a:t>Consequently, the gradients where also averaged over all training examples before the parameters were updated:</a:t>
                </a:r>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e>
                    </m:nary>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r>
                      <a:rPr lang="en-US" b="1" i="1">
                        <a:latin typeface="Cambria Math" panose="02040503050406030204" pitchFamily="18" charset="0"/>
                      </a:rPr>
                      <m:t>)</m:t>
                    </m:r>
                  </m:oMath>
                </a14:m>
                <a:endParaRPr lang="en-US" i="1" dirty="0" smtClean="0"/>
              </a:p>
              <a:p>
                <a:r>
                  <a:rPr lang="en-US" dirty="0" smtClean="0"/>
                  <a:t>This means that, in each iteration of gradient descent, we have to compute the  gradients for the entire training dataset before we can update the parameters.</a:t>
                </a:r>
              </a:p>
              <a:p>
                <a:r>
                  <a:rPr lang="en-US" dirty="0" smtClean="0"/>
                  <a:t>  A pass (both forward and backward) through the entire training dataset in the gradient descent algorithm is called an </a:t>
                </a:r>
                <a:r>
                  <a:rPr lang="en-US" b="1" dirty="0" smtClean="0"/>
                  <a:t>epoch </a:t>
                </a:r>
                <a:r>
                  <a:rPr lang="en-US" dirty="0" smtClean="0"/>
                  <a:t>and an algorithm that makes updates to the parameters after a complete epoch is refed to as </a:t>
                </a:r>
                <a:r>
                  <a:rPr lang="en-US" b="1" dirty="0" smtClean="0"/>
                  <a:t>batch gradient descent </a:t>
                </a:r>
                <a:r>
                  <a:rPr lang="en-US" dirty="0" smtClean="0"/>
                  <a:t> or simply gradient descent.</a:t>
                </a:r>
              </a:p>
              <a:p>
                <a:r>
                  <a:rPr lang="en-US" dirty="0"/>
                  <a:t>W</a:t>
                </a:r>
                <a:r>
                  <a:rPr lang="en-US" dirty="0" smtClean="0"/>
                  <a:t>hen the training dataset is large ( e.g., in order of millions of example) it seems wasteful to compute the loss and gradient over the entire dataset in each iteration of gradient descent only to make a single parameter update. the cost of (batch) gradient descent for each iteration becomes very high and learning progresses slowly</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i="1" dirty="0"/>
              </a:p>
              <a:p>
                <a:pPr marL="0" indent="0">
                  <a:buNone/>
                </a:pPr>
                <a:endParaRPr lang="en-US"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537029" y="1485755"/>
                <a:ext cx="11103428" cy="4944074"/>
              </a:xfrm>
              <a:blipFill>
                <a:blip r:embed="rId2"/>
                <a:stretch>
                  <a:fillRect l="-439" t="-1233" r="-549"/>
                </a:stretch>
              </a:blipFill>
            </p:spPr>
            <p:txBody>
              <a:bodyPr/>
              <a:lstStyle/>
              <a:p>
                <a:r>
                  <a:rPr lang="en-US">
                    <a:noFill/>
                  </a:rPr>
                  <a:t> </a:t>
                </a:r>
              </a:p>
            </p:txBody>
          </p:sp>
        </mc:Fallback>
      </mc:AlternateContent>
    </p:spTree>
    <p:extLst>
      <p:ext uri="{BB962C8B-B14F-4D97-AF65-F5344CB8AC3E}">
        <p14:creationId xmlns:p14="http://schemas.microsoft.com/office/powerpoint/2010/main" val="3637881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277" y="297034"/>
            <a:ext cx="7729728" cy="631879"/>
          </a:xfrm>
        </p:spPr>
        <p:txBody>
          <a:bodyPr>
            <a:normAutofit fontScale="90000"/>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2854" y="1563987"/>
                <a:ext cx="10784117" cy="4488470"/>
              </a:xfrm>
            </p:spPr>
            <p:txBody>
              <a:bodyPr>
                <a:normAutofit/>
              </a:bodyPr>
              <a:lstStyle/>
              <a:p>
                <a:r>
                  <a:rPr lang="en-US" dirty="0" smtClean="0"/>
                  <a:t>The </a:t>
                </a:r>
                <a:r>
                  <a:rPr lang="en-US" b="1" dirty="0" smtClean="0"/>
                  <a:t>stochastic gradient descent  (SGD) </a:t>
                </a:r>
                <a:r>
                  <a:rPr lang="en-US" dirty="0" smtClean="0"/>
                  <a:t> reduces the computational cost of each iteration by computing the loss and gradients for a single training example instead of the entire dataset</a:t>
                </a:r>
              </a:p>
              <a:p>
                <a:r>
                  <a:rPr lang="en-US" dirty="0" smtClean="0"/>
                  <a:t> In each iteration of SGD we randomly choose a training example, compute the loss and gradients for that example and update the network parameters. That is,</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r>
                      <a:rPr lang="en-US" b="1" i="1">
                        <a:latin typeface="Cambria Math" panose="02040503050406030204" pitchFamily="18" charset="0"/>
                      </a:rPr>
                      <m:t>)</m:t>
                    </m:r>
                  </m:oMath>
                </a14:m>
                <a:r>
                  <a:rPr lang="en-US" i="1"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𝑐h𝑜𝑠𝑒𝑛</m:t>
                    </m:r>
                    <m:r>
                      <a:rPr lang="en-US" b="0" i="1" smtClean="0">
                        <a:latin typeface="Cambria Math" panose="02040503050406030204" pitchFamily="18" charset="0"/>
                      </a:rPr>
                      <m:t> </m:t>
                    </m:r>
                    <m:r>
                      <a:rPr lang="en-US" b="0" i="1" smtClean="0">
                        <a:latin typeface="Cambria Math" panose="02040503050406030204" pitchFamily="18" charset="0"/>
                      </a:rPr>
                      <m:t>𝑟𝑎𝑛𝑑𝑜𝑚𝑙𝑦</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i="1" dirty="0"/>
              </a:p>
              <a:p>
                <a:pPr marL="0" indent="0">
                  <a:buNone/>
                </a:pPr>
                <a:r>
                  <a:rPr lang="en-US" i="1" dirty="0" smtClean="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b="0" i="1" smtClean="0">
                            <a:latin typeface="Cambria Math" panose="02040503050406030204" pitchFamily="18" charset="0"/>
                            <a:ea typeface="Cambria Math" panose="02040503050406030204" pitchFamily="18" charset="0"/>
                          </a:rPr>
                          <m:t>𝑖</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r>
                      <a:rPr lang="en-US" b="1" i="1">
                        <a:latin typeface="Cambria Math" panose="02040503050406030204" pitchFamily="18" charset="0"/>
                      </a:rPr>
                      <m:t>)</m:t>
                    </m:r>
                  </m:oMath>
                </a14:m>
                <a:r>
                  <a:rPr lang="en-US" i="1" dirty="0" smtClean="0"/>
                  <a:t>  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𝑖</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den>
                    </m:f>
                  </m:oMath>
                </a14:m>
                <a:r>
                  <a:rPr lang="en-US" i="1" dirty="0" smtClean="0"/>
                  <a:t> and  </a:t>
                </a:r>
                <a:r>
                  <a:rPr lang="en-US" i="1" dirty="0"/>
                  <a:t>and </a:t>
                </a:r>
                <a14:m>
                  <m:oMath xmlns:m="http://schemas.openxmlformats.org/officeDocument/2006/math">
                    <m:r>
                      <a:rPr lang="en-US" b="1" i="1" smtClean="0">
                        <a:latin typeface="Cambria Math" panose="02040503050406030204" pitchFamily="18" charset="0"/>
                      </a:rPr>
                      <m:t>𝒃</m:t>
                    </m:r>
                    <m:r>
                      <a:rPr lang="en-US" i="1">
                        <a:latin typeface="Cambria Math" panose="02040503050406030204" pitchFamily="18" charset="0"/>
                      </a:rPr>
                      <m:t>=</m:t>
                    </m:r>
                    <m:r>
                      <a:rPr lang="en-US" b="1" i="1" smtClean="0">
                        <a:latin typeface="Cambria Math" panose="02040503050406030204" pitchFamily="18" charset="0"/>
                      </a:rPr>
                      <m:t>𝒃</m:t>
                    </m:r>
                    <m:r>
                      <a:rPr lang="en-US" i="1">
                        <a:latin typeface="Cambria Math" panose="02040503050406030204" pitchFamily="18" charset="0"/>
                      </a:rPr>
                      <m:t>−</m:t>
                    </m:r>
                    <m:r>
                      <a:rPr lang="en-US" i="1">
                        <a:latin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𝑖</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den>
                    </m:f>
                  </m:oMath>
                </a14:m>
                <a:endParaRPr lang="en-US" i="1" dirty="0"/>
              </a:p>
              <a:p>
                <a:r>
                  <a:rPr lang="en-US" dirty="0" smtClean="0"/>
                  <a:t>SGD drastically increases the speed of learning because it makes frequent updates to the parameters; however, SGD is noisy and may result in wild oscillations in the learning curve.  This is because the parameters are updated based on a single example and loss function can have large variations from one example to the other.</a:t>
                </a:r>
              </a:p>
              <a:p>
                <a:r>
                  <a:rPr lang="en-US" dirty="0" smtClean="0"/>
                  <a:t>Another issue is that SGD is not computationally efficient because it cannot be </a:t>
                </a:r>
                <a:r>
                  <a:rPr lang="en-US" dirty="0" err="1" smtClean="0"/>
                  <a:t>vectorized</a:t>
                </a:r>
                <a:r>
                  <a:rPr lang="en-US" dirty="0" smtClean="0"/>
                  <a:t> due to the fact that the updates are done sequentially, one training example at a time ( By vectorization we mean applying the same operation simultaneously to more than one piece of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2854" y="1563987"/>
                <a:ext cx="10784117" cy="4488470"/>
              </a:xfrm>
              <a:blipFill>
                <a:blip r:embed="rId2"/>
                <a:stretch>
                  <a:fillRect l="-396" t="-815" r="-113"/>
                </a:stretch>
              </a:blipFill>
            </p:spPr>
            <p:txBody>
              <a:bodyPr/>
              <a:lstStyle/>
              <a:p>
                <a:r>
                  <a:rPr lang="en-US">
                    <a:noFill/>
                  </a:rPr>
                  <a:t> </a:t>
                </a:r>
              </a:p>
            </p:txBody>
          </p:sp>
        </mc:Fallback>
      </mc:AlternateContent>
    </p:spTree>
    <p:extLst>
      <p:ext uri="{BB962C8B-B14F-4D97-AF65-F5344CB8AC3E}">
        <p14:creationId xmlns:p14="http://schemas.microsoft.com/office/powerpoint/2010/main" val="1635896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506" y="384120"/>
            <a:ext cx="7729728" cy="660908"/>
          </a:xfrm>
        </p:spPr>
        <p:txBody>
          <a:bodyPr>
            <a:normAutofit fontScale="90000"/>
          </a:bodyPr>
          <a:lstStyle/>
          <a:p>
            <a:r>
              <a:rPr lang="en-US" dirty="0" err="1" smtClean="0"/>
              <a:t>MiniBatch</a:t>
            </a:r>
            <a:r>
              <a:rPr lang="en-US" dirty="0" smtClean="0"/>
              <a:t> Gradient Descent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95085" y="1349828"/>
                <a:ext cx="11596915" cy="5036457"/>
              </a:xfrm>
            </p:spPr>
            <p:txBody>
              <a:bodyPr>
                <a:normAutofit fontScale="77500" lnSpcReduction="20000"/>
              </a:bodyPr>
              <a:lstStyle/>
              <a:p>
                <a:r>
                  <a:rPr lang="en-US" dirty="0" smtClean="0"/>
                  <a:t>So far we encountered </a:t>
                </a:r>
                <a:r>
                  <a:rPr lang="en-US" dirty="0"/>
                  <a:t>wo extremes in the approach to gradient based </a:t>
                </a:r>
                <a:r>
                  <a:rPr lang="en-US" dirty="0" smtClean="0"/>
                  <a:t>learning:</a:t>
                </a:r>
              </a:p>
              <a:p>
                <a:pPr lvl="1"/>
                <a:r>
                  <a:rPr lang="en-US" dirty="0" smtClean="0"/>
                  <a:t>(Batch) gradient descent:  uses the full training dataset to compute the gradients and update the parameters. </a:t>
                </a:r>
                <a:endParaRPr lang="en-US" dirty="0"/>
              </a:p>
              <a:p>
                <a:pPr lvl="3"/>
                <a:r>
                  <a:rPr lang="en-US" dirty="0"/>
                  <a:t>L</a:t>
                </a:r>
                <a:r>
                  <a:rPr lang="en-US" dirty="0" smtClean="0"/>
                  <a:t>ower variance but slow for large datasets</a:t>
                </a:r>
              </a:p>
              <a:p>
                <a:pPr lvl="1"/>
                <a:r>
                  <a:rPr lang="en-US" dirty="0" smtClean="0"/>
                  <a:t>SGD uses a single training example at a time to update the parameters</a:t>
                </a:r>
              </a:p>
              <a:p>
                <a:pPr lvl="2"/>
                <a:r>
                  <a:rPr lang="en-US" dirty="0" smtClean="0"/>
                  <a:t>Noisy and computationally inefficient because it cannot be </a:t>
                </a:r>
                <a:r>
                  <a:rPr lang="en-US" dirty="0" err="1" smtClean="0"/>
                  <a:t>vectorized</a:t>
                </a:r>
                <a:endParaRPr lang="en-US" dirty="0" smtClean="0"/>
              </a:p>
              <a:p>
                <a:r>
                  <a:rPr lang="en-US" b="1" dirty="0" err="1" smtClean="0"/>
                  <a:t>Minibatch</a:t>
                </a:r>
                <a:r>
                  <a:rPr lang="en-US" b="1" dirty="0" smtClean="0"/>
                  <a:t> gradient descent</a:t>
                </a:r>
                <a:r>
                  <a:rPr lang="en-US" dirty="0" smtClean="0"/>
                  <a:t> is a compromise between batch gradient descent and SGD.</a:t>
                </a:r>
              </a:p>
              <a:p>
                <a:pPr lvl="1"/>
                <a:r>
                  <a:rPr lang="en-US" dirty="0" smtClean="0"/>
                  <a:t>Uses a   random </a:t>
                </a:r>
                <a:r>
                  <a:rPr lang="en-US" i="1" dirty="0" smtClean="0"/>
                  <a:t>subset of training example </a:t>
                </a:r>
                <a:r>
                  <a:rPr lang="en-US" dirty="0" smtClean="0"/>
                  <a:t>( called a </a:t>
                </a:r>
                <a:r>
                  <a:rPr lang="en-US" dirty="0" err="1" smtClean="0"/>
                  <a:t>minibatch</a:t>
                </a:r>
                <a:r>
                  <a:rPr lang="en-US" dirty="0" smtClean="0"/>
                  <a:t>) to compute the gradients and update the parameters:</a:t>
                </a:r>
              </a:p>
              <a:p>
                <a:pPr marL="0" indent="0">
                  <a:buNone/>
                </a:pPr>
                <a:r>
                  <a:rPr lang="en-US" dirty="0" smtClean="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𝐵</m:t>
                        </m:r>
                      </m:sub>
                    </m:sSub>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nary>
                      <m:naryPr>
                        <m:chr m:val="∑"/>
                        <m:supHide m:val="on"/>
                        <m:ctrlPr>
                          <a:rPr lang="en-US"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𝐵</m:t>
                        </m:r>
                      </m:sub>
                      <m:sup/>
                      <m:e>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e>
                        </m:d>
                      </m:e>
                    </m:nary>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a14:m>
                <a:endParaRPr lang="en-US" b="0" dirty="0" smtClean="0"/>
              </a:p>
              <a:p>
                <a:pPr marL="0" indent="0">
                  <a:buNone/>
                </a:pPr>
                <a:r>
                  <a:rPr lang="en-US" dirty="0" smtClean="0"/>
                  <a:t>	</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b="0" i="1" smtClean="0">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𝐵</m:t>
                            </m:r>
                          </m:e>
                        </m:d>
                      </m:den>
                    </m:f>
                    <m:nary>
                      <m:naryPr>
                        <m:chr m:val="∑"/>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𝐵</m:t>
                        </m:r>
                      </m:sub>
                      <m:sup/>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𝑙</m:t>
                        </m:r>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e>
                        </m:d>
                      </m:e>
                    </m:nary>
                    <m:r>
                      <a:rPr lang="en-US" b="1"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oMath>
                </a14:m>
                <a:r>
                  <a:rPr lang="en-US" i="1" dirty="0" smtClean="0"/>
                  <a:t>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b="0" i="1" smtClean="0">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oMath>
                </a14:m>
                <a:r>
                  <a:rPr lang="en-US" i="1" dirty="0"/>
                  <a:t> and  and </a:t>
                </a:r>
                <a14:m>
                  <m:oMath xmlns:m="http://schemas.openxmlformats.org/officeDocument/2006/math">
                    <m:r>
                      <a:rPr lang="en-US" b="1" i="1">
                        <a:latin typeface="Cambria Math" panose="02040503050406030204" pitchFamily="18" charset="0"/>
                      </a:rPr>
                      <m:t>𝒃</m:t>
                    </m:r>
                    <m:r>
                      <a:rPr lang="en-US" i="1">
                        <a:latin typeface="Cambria Math" panose="02040503050406030204" pitchFamily="18" charset="0"/>
                      </a:rPr>
                      <m:t>=</m:t>
                    </m:r>
                    <m:r>
                      <a:rPr lang="en-US" b="1" i="1">
                        <a:latin typeface="Cambria Math" panose="02040503050406030204" pitchFamily="18" charset="0"/>
                      </a:rPr>
                      <m:t>𝒃</m:t>
                    </m:r>
                    <m:r>
                      <a:rPr lang="en-US" i="1">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b="0" i="1" smtClean="0">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𝒃</m:t>
                        </m:r>
                      </m:den>
                    </m:f>
                  </m:oMath>
                </a14:m>
                <a:endParaRPr lang="en-US" dirty="0" smtClean="0"/>
              </a:p>
              <a:p>
                <a:r>
                  <a:rPr lang="en-US" dirty="0" err="1" smtClean="0"/>
                  <a:t>Minibatch</a:t>
                </a:r>
                <a:r>
                  <a:rPr lang="en-US" dirty="0" smtClean="0"/>
                  <a:t> SGD is less noisy than SGD  because the updates are performed per a subset of training examples instead of a single training example</a:t>
                </a:r>
              </a:p>
              <a:p>
                <a:r>
                  <a:rPr lang="en-US" dirty="0" smtClean="0"/>
                  <a:t>The operations on each </a:t>
                </a:r>
                <a:r>
                  <a:rPr lang="en-US" dirty="0" err="1" smtClean="0"/>
                  <a:t>minimbatch</a:t>
                </a:r>
                <a:r>
                  <a:rPr lang="en-US" dirty="0" smtClean="0"/>
                  <a:t> can be </a:t>
                </a:r>
                <a:r>
                  <a:rPr lang="en-US" dirty="0" err="1" smtClean="0"/>
                  <a:t>vectorized</a:t>
                </a:r>
                <a:r>
                  <a:rPr lang="en-US" dirty="0" smtClean="0"/>
                  <a:t> and hence </a:t>
                </a:r>
                <a:r>
                  <a:rPr lang="en-US" dirty="0" err="1" smtClean="0"/>
                  <a:t>minibatch</a:t>
                </a:r>
                <a:r>
                  <a:rPr lang="en-US" dirty="0" smtClean="0"/>
                  <a:t> SGD  more computationally efficient than SGD</a:t>
                </a:r>
              </a:p>
              <a:p>
                <a:r>
                  <a:rPr lang="en-US" dirty="0" smtClean="0"/>
                  <a:t>For large datasets,  min-batch SGD </a:t>
                </a:r>
                <a:r>
                  <a:rPr lang="en-US" dirty="0" smtClean="0"/>
                  <a:t>converges</a:t>
                </a:r>
                <a:r>
                  <a:rPr lang="en-US" dirty="0" smtClean="0"/>
                  <a:t> </a:t>
                </a:r>
                <a:r>
                  <a:rPr lang="en-US" dirty="0" smtClean="0"/>
                  <a:t>faster than batch gradient descent. </a:t>
                </a:r>
              </a:p>
              <a:p>
                <a:r>
                  <a:rPr lang="en-US" dirty="0" smtClean="0"/>
                  <a:t>Sometimes you hear people use the word SGD when referring to </a:t>
                </a:r>
                <a:r>
                  <a:rPr lang="en-US" dirty="0" err="1" smtClean="0"/>
                  <a:t>minibatch</a:t>
                </a:r>
                <a:r>
                  <a:rPr lang="en-US" dirty="0" smtClean="0"/>
                  <a:t> SGD. That is because a pure SGD ( updates per single example ) is rarely used in practice due its computational efficiency as the result of lack of vectorization. </a:t>
                </a:r>
              </a:p>
              <a:p>
                <a:r>
                  <a:rPr lang="en-US" dirty="0" smtClean="0"/>
                  <a:t>SGD and mini-batch SGD have a better chance at escaping saddle points and other flat regions compared to the batch gradient descent due to the noise they introduce in computing gradients. </a:t>
                </a:r>
              </a:p>
              <a:p>
                <a:pPr lvl="1"/>
                <a:r>
                  <a:rPr lang="en-US" dirty="0" smtClean="0"/>
                  <a:t>Even if gradients become near zero for one mini-batch, for the next randomly sampled </a:t>
                </a:r>
                <a:r>
                  <a:rPr lang="en-US" dirty="0" err="1" smtClean="0"/>
                  <a:t>minibatch</a:t>
                </a:r>
                <a:r>
                  <a:rPr lang="en-US" dirty="0" smtClean="0"/>
                  <a:t> the gradient might be larger allowing us to keep moving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95085" y="1349828"/>
                <a:ext cx="11596915" cy="5036457"/>
              </a:xfrm>
              <a:blipFill>
                <a:blip r:embed="rId2"/>
                <a:stretch>
                  <a:fillRect l="-105" t="-967" r="-105"/>
                </a:stretch>
              </a:blipFill>
            </p:spPr>
            <p:txBody>
              <a:bodyPr/>
              <a:lstStyle/>
              <a:p>
                <a:r>
                  <a:rPr lang="en-US">
                    <a:noFill/>
                  </a:rPr>
                  <a:t> </a:t>
                </a:r>
              </a:p>
            </p:txBody>
          </p:sp>
        </mc:Fallback>
      </mc:AlternateContent>
    </p:spTree>
    <p:extLst>
      <p:ext uri="{BB962C8B-B14F-4D97-AF65-F5344CB8AC3E}">
        <p14:creationId xmlns:p14="http://schemas.microsoft.com/office/powerpoint/2010/main" val="3050998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970" y="529263"/>
            <a:ext cx="8204635" cy="806051"/>
          </a:xfrm>
        </p:spPr>
        <p:txBody>
          <a:bodyPr>
            <a:normAutofit fontScale="90000"/>
          </a:bodyPr>
          <a:lstStyle/>
          <a:p>
            <a:r>
              <a:rPr lang="en-US" dirty="0" smtClean="0"/>
              <a:t>Learning curve in Gradient Descent vs </a:t>
            </a:r>
            <a:r>
              <a:rPr lang="en-US" dirty="0" err="1" smtClean="0"/>
              <a:t>Minibatch</a:t>
            </a:r>
            <a:r>
              <a:rPr lang="en-US" dirty="0" smtClean="0"/>
              <a:t> SGD</a:t>
            </a:r>
            <a:endParaRPr lang="en-US" dirty="0"/>
          </a:p>
        </p:txBody>
      </p:sp>
      <p:pic>
        <p:nvPicPr>
          <p:cNvPr id="4" name="Picture 3"/>
          <p:cNvPicPr>
            <a:picLocks noChangeAspect="1"/>
          </p:cNvPicPr>
          <p:nvPr/>
        </p:nvPicPr>
        <p:blipFill>
          <a:blip r:embed="rId2"/>
          <a:stretch>
            <a:fillRect/>
          </a:stretch>
        </p:blipFill>
        <p:spPr>
          <a:xfrm>
            <a:off x="1444285" y="1527707"/>
            <a:ext cx="8142287" cy="2874743"/>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rot="16200000">
                <a:off x="6117773" y="3268278"/>
                <a:ext cx="4792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𝑙𝑜𝑠𝑠</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rot="16200000">
                <a:off x="6117773" y="3268278"/>
                <a:ext cx="479234" cy="276999"/>
              </a:xfrm>
              <a:prstGeom prst="rect">
                <a:avLst/>
              </a:prstGeom>
              <a:blipFill>
                <a:blip r:embed="rId3"/>
                <a:stretch>
                  <a:fillRect t="-11538" r="-8696"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rot="16200000">
                <a:off x="1416370" y="3268278"/>
                <a:ext cx="4792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𝑙𝑜𝑠𝑠</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rot="16200000">
                <a:off x="1416370" y="3268278"/>
                <a:ext cx="479234" cy="276999"/>
              </a:xfrm>
              <a:prstGeom prst="rect">
                <a:avLst/>
              </a:prstGeom>
              <a:blipFill>
                <a:blip r:embed="rId4"/>
                <a:stretch>
                  <a:fillRect t="-11538" r="-11111" b="-11538"/>
                </a:stretch>
              </a:blipFill>
            </p:spPr>
            <p:txBody>
              <a:bodyPr/>
              <a:lstStyle/>
              <a:p>
                <a:r>
                  <a:rPr lang="en-US">
                    <a:noFill/>
                  </a:rPr>
                  <a:t> </a:t>
                </a:r>
              </a:p>
            </p:txBody>
          </p:sp>
        </mc:Fallback>
      </mc:AlternateContent>
      <p:cxnSp>
        <p:nvCxnSpPr>
          <p:cNvPr id="8" name="Straight Arrow Connector 7"/>
          <p:cNvCxnSpPr/>
          <p:nvPr/>
        </p:nvCxnSpPr>
        <p:spPr>
          <a:xfrm>
            <a:off x="5515429" y="4844150"/>
            <a:ext cx="0" cy="39550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1335314" y="5239657"/>
            <a:ext cx="891177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If learning rate is not too large, we expect  that the loss function decrease with  each iteration of batch gradient descent because updates are done per the entire training data. With </a:t>
            </a:r>
            <a:r>
              <a:rPr lang="en-US" dirty="0" err="1" smtClean="0"/>
              <a:t>minibatch</a:t>
            </a:r>
            <a:r>
              <a:rPr lang="en-US" dirty="0" smtClean="0"/>
              <a:t> gradient descent the curve may be noisy ( due to the variations of training examples and consequently, the variation of gradients between mini batches) but should generally have a downward trend </a:t>
            </a:r>
            <a:endParaRPr lang="en-US" dirty="0"/>
          </a:p>
        </p:txBody>
      </p:sp>
      <p:sp>
        <p:nvSpPr>
          <p:cNvPr id="11" name="TextBox 10"/>
          <p:cNvSpPr txBox="1"/>
          <p:nvPr/>
        </p:nvSpPr>
        <p:spPr>
          <a:xfrm>
            <a:off x="1335314" y="4456343"/>
            <a:ext cx="7329251" cy="261610"/>
          </a:xfrm>
          <a:prstGeom prst="rect">
            <a:avLst/>
          </a:prstGeom>
          <a:noFill/>
        </p:spPr>
        <p:txBody>
          <a:bodyPr wrap="none" rtlCol="0">
            <a:spAutoFit/>
          </a:bodyPr>
          <a:lstStyle/>
          <a:p>
            <a:r>
              <a:rPr lang="en-US" sz="1100" dirty="0" smtClean="0">
                <a:solidFill>
                  <a:schemeClr val="bg1">
                    <a:lumMod val="65000"/>
                  </a:schemeClr>
                </a:solidFill>
              </a:rPr>
              <a:t>Image </a:t>
            </a:r>
            <a:r>
              <a:rPr lang="en-US" sz="1100" dirty="0" err="1" smtClean="0">
                <a:solidFill>
                  <a:schemeClr val="bg1">
                    <a:lumMod val="65000"/>
                  </a:schemeClr>
                </a:solidFill>
              </a:rPr>
              <a:t>source:</a:t>
            </a:r>
            <a:r>
              <a:rPr lang="en-US" sz="1100" dirty="0" err="1">
                <a:solidFill>
                  <a:schemeClr val="bg1">
                    <a:lumMod val="65000"/>
                  </a:schemeClr>
                </a:solidFill>
                <a:hlinkClick r:id="rId5"/>
              </a:rPr>
              <a:t>https</a:t>
            </a:r>
            <a:r>
              <a:rPr lang="en-US" sz="1100" dirty="0">
                <a:solidFill>
                  <a:schemeClr val="bg1">
                    <a:lumMod val="65000"/>
                  </a:schemeClr>
                </a:solidFill>
                <a:hlinkClick r:id="rId5"/>
              </a:rPr>
              <a:t>://www.coursera.org/learn/deep-neural-network/lecture/lBXu8/understanding-mini-batch-gradient-descent</a:t>
            </a:r>
            <a:endParaRPr lang="en-US" sz="1100" dirty="0">
              <a:solidFill>
                <a:schemeClr val="bg1">
                  <a:lumMod val="65000"/>
                </a:schemeClr>
              </a:solidFill>
            </a:endParaRPr>
          </a:p>
        </p:txBody>
      </p:sp>
    </p:spTree>
    <p:extLst>
      <p:ext uri="{BB962C8B-B14F-4D97-AF65-F5344CB8AC3E}">
        <p14:creationId xmlns:p14="http://schemas.microsoft.com/office/powerpoint/2010/main" val="37715435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650" y="717950"/>
            <a:ext cx="9002921" cy="849594"/>
          </a:xfrm>
        </p:spPr>
        <p:txBody>
          <a:bodyPr/>
          <a:lstStyle/>
          <a:p>
            <a:r>
              <a:rPr lang="en-US" dirty="0" smtClean="0"/>
              <a:t>Choosing the size of the </a:t>
            </a:r>
            <a:r>
              <a:rPr lang="en-US" dirty="0" err="1" smtClean="0"/>
              <a:t>minibatch</a:t>
            </a:r>
            <a:endParaRPr lang="en-US" dirty="0"/>
          </a:p>
        </p:txBody>
      </p:sp>
      <p:sp>
        <p:nvSpPr>
          <p:cNvPr id="3" name="Content Placeholder 2"/>
          <p:cNvSpPr>
            <a:spLocks noGrp="1"/>
          </p:cNvSpPr>
          <p:nvPr>
            <p:ph idx="1"/>
          </p:nvPr>
        </p:nvSpPr>
        <p:spPr>
          <a:xfrm>
            <a:off x="725714" y="2061029"/>
            <a:ext cx="10813143" cy="3599544"/>
          </a:xfrm>
        </p:spPr>
        <p:txBody>
          <a:bodyPr>
            <a:normAutofit/>
          </a:bodyPr>
          <a:lstStyle/>
          <a:p>
            <a:r>
              <a:rPr lang="en-US" dirty="0" smtClean="0"/>
              <a:t>The size of the mini-batch  (also referred to as </a:t>
            </a:r>
            <a:r>
              <a:rPr lang="en-US" b="1" dirty="0" smtClean="0"/>
              <a:t>batch size) </a:t>
            </a:r>
            <a:r>
              <a:rPr lang="en-US" dirty="0" smtClean="0"/>
              <a:t> is a </a:t>
            </a:r>
            <a:r>
              <a:rPr lang="en-US" dirty="0" err="1" smtClean="0"/>
              <a:t>hyperparameter</a:t>
            </a:r>
            <a:r>
              <a:rPr lang="en-US" dirty="0" smtClean="0"/>
              <a:t> that needs tuning</a:t>
            </a:r>
          </a:p>
          <a:p>
            <a:r>
              <a:rPr lang="en-US" dirty="0" smtClean="0"/>
              <a:t>If batch-size is too small (close to one) , then </a:t>
            </a:r>
            <a:r>
              <a:rPr lang="en-US" dirty="0" err="1" smtClean="0"/>
              <a:t>minibatch</a:t>
            </a:r>
            <a:r>
              <a:rPr lang="en-US" dirty="0" smtClean="0"/>
              <a:t> SGD will resemble the stochastic SGD </a:t>
            </a:r>
          </a:p>
          <a:p>
            <a:pPr lvl="1"/>
            <a:r>
              <a:rPr lang="en-US" dirty="0" smtClean="0"/>
              <a:t>Too noisy, </a:t>
            </a:r>
            <a:r>
              <a:rPr lang="en-US" dirty="0"/>
              <a:t> </a:t>
            </a:r>
            <a:r>
              <a:rPr lang="en-US" dirty="0" smtClean="0"/>
              <a:t>computationally inefficient</a:t>
            </a:r>
          </a:p>
          <a:p>
            <a:r>
              <a:rPr lang="en-US" dirty="0" smtClean="0"/>
              <a:t>If batch-size is too large ( close to the size of the entire training data) , then </a:t>
            </a:r>
            <a:r>
              <a:rPr lang="en-US" dirty="0" err="1" smtClean="0"/>
              <a:t>minibatch</a:t>
            </a:r>
            <a:r>
              <a:rPr lang="en-US" dirty="0" smtClean="0"/>
              <a:t> SGD will resemble the batch gradient descent</a:t>
            </a:r>
          </a:p>
          <a:p>
            <a:pPr lvl="1"/>
            <a:r>
              <a:rPr lang="en-US" dirty="0" smtClean="0"/>
              <a:t>Each iteration is too slow</a:t>
            </a:r>
          </a:p>
          <a:p>
            <a:r>
              <a:rPr lang="en-US" dirty="0" smtClean="0"/>
              <a:t>Rule of thump: </a:t>
            </a:r>
          </a:p>
          <a:p>
            <a:pPr lvl="1"/>
            <a:r>
              <a:rPr lang="en-US" dirty="0" smtClean="0"/>
              <a:t>If your dataset is small ( in particular, if it fits in your GPU or CPU memory, then use batch gradient descent)</a:t>
            </a:r>
          </a:p>
          <a:p>
            <a:pPr lvl="1"/>
            <a:r>
              <a:rPr lang="en-US" dirty="0" smtClean="0"/>
              <a:t>Otherwise, choose a batch size that is large enough to offer good computational efficiency but still fits in your GPU or CPU memory. ( It is typically common to pick a batch size that is a power of 2 such as, 64, 128, 256, 512, etc.</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079864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Momentum</a:t>
            </a:r>
            <a:endParaRPr lang="en-US" dirty="0"/>
          </a:p>
        </p:txBody>
      </p:sp>
      <p:sp>
        <p:nvSpPr>
          <p:cNvPr id="3" name="Content Placeholder 2"/>
          <p:cNvSpPr>
            <a:spLocks noGrp="1"/>
          </p:cNvSpPr>
          <p:nvPr>
            <p:ph idx="1"/>
          </p:nvPr>
        </p:nvSpPr>
        <p:spPr/>
        <p:txBody>
          <a:bodyPr/>
          <a:lstStyle/>
          <a:p>
            <a:r>
              <a:rPr lang="en-US" dirty="0" smtClean="0"/>
              <a:t>Momentum is designed to accelerate SGD learning by smoothing gradients that zig-zag/fluctuate widely as a result of ill conditioned curvature or the variations in mini-batches.</a:t>
            </a:r>
          </a:p>
          <a:p>
            <a:r>
              <a:rPr lang="en-US" dirty="0" smtClean="0"/>
              <a:t>Momentum is based on a simple, but effective, idea:</a:t>
            </a:r>
          </a:p>
          <a:p>
            <a:pPr lvl="1"/>
            <a:r>
              <a:rPr lang="en-US" dirty="0" smtClean="0"/>
              <a:t>At each iteration, instead of using only the current gradient, accumulate an </a:t>
            </a:r>
            <a:r>
              <a:rPr lang="en-US" b="1" dirty="0" smtClean="0"/>
              <a:t>exponential moving average </a:t>
            </a:r>
            <a:r>
              <a:rPr lang="en-US" dirty="0" smtClean="0"/>
              <a:t>of all the past gradients and use that to update the parameters.</a:t>
            </a:r>
          </a:p>
          <a:p>
            <a:r>
              <a:rPr lang="en-US" dirty="0" smtClean="0"/>
              <a:t>Now let’s explain what is an exponential moving average and how it can help smoothing the gradient fluctuations.</a:t>
            </a:r>
            <a:endParaRPr lang="en-US" dirty="0"/>
          </a:p>
        </p:txBody>
      </p:sp>
    </p:spTree>
    <p:extLst>
      <p:ext uri="{BB962C8B-B14F-4D97-AF65-F5344CB8AC3E}">
        <p14:creationId xmlns:p14="http://schemas.microsoft.com/office/powerpoint/2010/main" val="4101048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068" y="466075"/>
            <a:ext cx="7729728" cy="573822"/>
          </a:xfrm>
        </p:spPr>
        <p:txBody>
          <a:bodyPr>
            <a:normAutofit fontScale="90000"/>
          </a:bodyPr>
          <a:lstStyle/>
          <a:p>
            <a:r>
              <a:rPr lang="en-US" dirty="0" smtClean="0"/>
              <a:t>Moving Average</a:t>
            </a:r>
            <a:endParaRPr lang="en-US" dirty="0"/>
          </a:p>
        </p:txBody>
      </p:sp>
      <p:sp>
        <p:nvSpPr>
          <p:cNvPr id="3" name="Content Placeholder 2"/>
          <p:cNvSpPr>
            <a:spLocks noGrp="1"/>
          </p:cNvSpPr>
          <p:nvPr>
            <p:ph idx="1"/>
          </p:nvPr>
        </p:nvSpPr>
        <p:spPr>
          <a:xfrm>
            <a:off x="2217068" y="1257682"/>
            <a:ext cx="7729728" cy="3101983"/>
          </a:xfrm>
        </p:spPr>
        <p:txBody>
          <a:bodyPr/>
          <a:lstStyle/>
          <a:p>
            <a:r>
              <a:rPr lang="en-US" dirty="0" smtClean="0"/>
              <a:t>An  </a:t>
            </a:r>
            <a:r>
              <a:rPr lang="en-US" b="1" dirty="0" smtClean="0"/>
              <a:t>simple moving average (SMA) </a:t>
            </a:r>
            <a:r>
              <a:rPr lang="en-US" dirty="0" smtClean="0"/>
              <a:t>computes a simple average of all past  gradients up to and including the current iteration use that to update the parameters. </a:t>
            </a:r>
            <a:r>
              <a:rPr lang="en-US" dirty="0"/>
              <a:t> </a:t>
            </a:r>
            <a:endParaRPr lang="en-US" dirty="0" smtClean="0"/>
          </a:p>
          <a:p>
            <a:r>
              <a:rPr lang="en-US" dirty="0" smtClean="0"/>
              <a:t>A </a:t>
            </a:r>
            <a:r>
              <a:rPr lang="en-US" b="1" dirty="0" smtClean="0"/>
              <a:t>weighted moving average (WMA) </a:t>
            </a:r>
            <a:r>
              <a:rPr lang="en-US" dirty="0" smtClean="0"/>
              <a:t>computes a weighted average of all gradients up to and including the current iteration where weights decrease linearly for each previous iteration ( i.e., more weights are assigned to recent gradients compared to the older ones)</a:t>
            </a:r>
          </a:p>
          <a:p>
            <a:r>
              <a:rPr lang="en-US" dirty="0" smtClean="0"/>
              <a:t>An </a:t>
            </a:r>
            <a:r>
              <a:rPr lang="en-US" b="1" dirty="0" smtClean="0"/>
              <a:t>exponential moving average (EMA) </a:t>
            </a:r>
            <a:r>
              <a:rPr lang="en-US" dirty="0" smtClean="0"/>
              <a:t>similar to the weighted  moving average, except that the weights decrease exponentially for each previous iteration </a:t>
            </a:r>
          </a:p>
        </p:txBody>
      </p:sp>
      <p:pic>
        <p:nvPicPr>
          <p:cNvPr id="5" name="Picture 4"/>
          <p:cNvPicPr>
            <a:picLocks noChangeAspect="1"/>
          </p:cNvPicPr>
          <p:nvPr/>
        </p:nvPicPr>
        <p:blipFill>
          <a:blip r:embed="rId2"/>
          <a:stretch>
            <a:fillRect/>
          </a:stretch>
        </p:blipFill>
        <p:spPr>
          <a:xfrm>
            <a:off x="724539" y="4541381"/>
            <a:ext cx="2670464" cy="2002848"/>
          </a:xfrm>
          <a:prstGeom prst="rect">
            <a:avLst/>
          </a:prstGeom>
        </p:spPr>
      </p:pic>
      <p:pic>
        <p:nvPicPr>
          <p:cNvPr id="6" name="Picture 5"/>
          <p:cNvPicPr>
            <a:picLocks noChangeAspect="1"/>
          </p:cNvPicPr>
          <p:nvPr/>
        </p:nvPicPr>
        <p:blipFill>
          <a:blip r:embed="rId3"/>
          <a:stretch>
            <a:fillRect/>
          </a:stretch>
        </p:blipFill>
        <p:spPr>
          <a:xfrm>
            <a:off x="8131126" y="4505313"/>
            <a:ext cx="2766647" cy="2074985"/>
          </a:xfrm>
          <a:prstGeom prst="rect">
            <a:avLst/>
          </a:prstGeom>
        </p:spPr>
      </p:pic>
      <p:sp>
        <p:nvSpPr>
          <p:cNvPr id="7" name="TextBox 6"/>
          <p:cNvSpPr txBox="1"/>
          <p:nvPr/>
        </p:nvSpPr>
        <p:spPr>
          <a:xfrm>
            <a:off x="3810057" y="4562063"/>
            <a:ext cx="3810862"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t>The distribution of weights in WMA(left) and  EMA (right). </a:t>
            </a:r>
            <a:r>
              <a:rPr lang="en-US" sz="1600" dirty="0"/>
              <a:t> </a:t>
            </a:r>
            <a:r>
              <a:rPr lang="en-US" sz="1600" dirty="0" smtClean="0"/>
              <a:t>The horizontal axis shows the iteration number from most recent to the least recent and the vertical axis shows the weights given to each iteration. In EMA the weights decreases exponentially for each previous iteration</a:t>
            </a:r>
            <a:endParaRPr lang="en-US" sz="1600" dirty="0"/>
          </a:p>
        </p:txBody>
      </p:sp>
      <p:sp>
        <p:nvSpPr>
          <p:cNvPr id="8" name="TextBox 7"/>
          <p:cNvSpPr txBox="1"/>
          <p:nvPr/>
        </p:nvSpPr>
        <p:spPr>
          <a:xfrm>
            <a:off x="8904849" y="4726745"/>
            <a:ext cx="633507" cy="369332"/>
          </a:xfrm>
          <a:prstGeom prst="rect">
            <a:avLst/>
          </a:prstGeom>
          <a:noFill/>
        </p:spPr>
        <p:txBody>
          <a:bodyPr wrap="none" rtlCol="0">
            <a:spAutoFit/>
          </a:bodyPr>
          <a:lstStyle/>
          <a:p>
            <a:r>
              <a:rPr lang="en-US" dirty="0"/>
              <a:t>E</a:t>
            </a:r>
            <a:r>
              <a:rPr lang="en-US" dirty="0" smtClean="0"/>
              <a:t>MA</a:t>
            </a:r>
            <a:endParaRPr lang="en-US" dirty="0"/>
          </a:p>
        </p:txBody>
      </p:sp>
      <p:sp>
        <p:nvSpPr>
          <p:cNvPr id="9" name="TextBox 8"/>
          <p:cNvSpPr txBox="1"/>
          <p:nvPr/>
        </p:nvSpPr>
        <p:spPr>
          <a:xfrm>
            <a:off x="1680500" y="4726745"/>
            <a:ext cx="758541" cy="369332"/>
          </a:xfrm>
          <a:prstGeom prst="rect">
            <a:avLst/>
          </a:prstGeom>
          <a:noFill/>
        </p:spPr>
        <p:txBody>
          <a:bodyPr wrap="none" rtlCol="0">
            <a:spAutoFit/>
          </a:bodyPr>
          <a:lstStyle/>
          <a:p>
            <a:r>
              <a:rPr lang="en-US" dirty="0" smtClean="0"/>
              <a:t>WMA</a:t>
            </a:r>
            <a:endParaRPr lang="en-US" dirty="0"/>
          </a:p>
        </p:txBody>
      </p:sp>
      <p:sp>
        <p:nvSpPr>
          <p:cNvPr id="10" name="Left Arrow 9"/>
          <p:cNvSpPr/>
          <p:nvPr/>
        </p:nvSpPr>
        <p:spPr>
          <a:xfrm>
            <a:off x="7666892" y="5096077"/>
            <a:ext cx="464234" cy="207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3299850" y="5096077"/>
            <a:ext cx="542744" cy="221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676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6" y="784583"/>
            <a:ext cx="7729728" cy="462326"/>
          </a:xfrm>
        </p:spPr>
        <p:txBody>
          <a:bodyPr>
            <a:normAutofit fontScale="90000"/>
          </a:bodyPr>
          <a:lstStyle/>
          <a:p>
            <a:r>
              <a:rPr lang="en-US" dirty="0" smtClean="0"/>
              <a:t>Moving Average (Cont.)</a:t>
            </a:r>
            <a:endParaRPr lang="en-US" dirty="0"/>
          </a:p>
        </p:txBody>
      </p:sp>
      <p:sp>
        <p:nvSpPr>
          <p:cNvPr id="3" name="Content Placeholder 2"/>
          <p:cNvSpPr>
            <a:spLocks noGrp="1"/>
          </p:cNvSpPr>
          <p:nvPr>
            <p:ph idx="1"/>
          </p:nvPr>
        </p:nvSpPr>
        <p:spPr>
          <a:xfrm>
            <a:off x="1330036" y="1389432"/>
            <a:ext cx="9975273" cy="3101983"/>
          </a:xfrm>
        </p:spPr>
        <p:txBody>
          <a:bodyPr/>
          <a:lstStyle/>
          <a:p>
            <a:r>
              <a:rPr lang="en-US" dirty="0" smtClean="0"/>
              <a:t>Moving average smooth out short term noise and fluctuations and highlights longer trends</a:t>
            </a:r>
          </a:p>
          <a:p>
            <a:r>
              <a:rPr lang="en-US" dirty="0" smtClean="0"/>
              <a:t>Exponential moving average is more sensitive to changes in the data compared to simple moving average</a:t>
            </a:r>
            <a:endParaRPr lang="en-US" dirty="0"/>
          </a:p>
        </p:txBody>
      </p:sp>
      <p:pic>
        <p:nvPicPr>
          <p:cNvPr id="4100" name="Picture 4" descr="Moving Average Types comparison - Simple and Exponenti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163" y="2504730"/>
            <a:ext cx="5290183" cy="3949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01401" y="6454349"/>
            <a:ext cx="3852017" cy="276999"/>
          </a:xfrm>
          <a:prstGeom prst="rect">
            <a:avLst/>
          </a:prstGeom>
          <a:noFill/>
        </p:spPr>
        <p:txBody>
          <a:bodyPr wrap="none" rtlCol="0">
            <a:spAutoFit/>
          </a:bodyPr>
          <a:lstStyle/>
          <a:p>
            <a:r>
              <a:rPr lang="en-US" sz="1200" dirty="0" smtClean="0"/>
              <a:t>Image source: </a:t>
            </a:r>
            <a:r>
              <a:rPr lang="en-US" sz="1200" dirty="0">
                <a:hlinkClick r:id="rId3"/>
              </a:rPr>
              <a:t>https://en.wikipedia.org/wiki/Moving_average</a:t>
            </a:r>
            <a:endParaRPr lang="en-US" sz="1200" dirty="0"/>
          </a:p>
        </p:txBody>
      </p:sp>
    </p:spTree>
    <p:extLst>
      <p:ext uri="{BB962C8B-B14F-4D97-AF65-F5344CB8AC3E}">
        <p14:creationId xmlns:p14="http://schemas.microsoft.com/office/powerpoint/2010/main" val="3993794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92505" y="2180492"/>
            <a:ext cx="2264898" cy="717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32662" y="345714"/>
            <a:ext cx="7729728" cy="639025"/>
          </a:xfrm>
        </p:spPr>
        <p:txBody>
          <a:bodyPr>
            <a:normAutofit fontScale="90000"/>
          </a:bodyPr>
          <a:lstStyle/>
          <a:p>
            <a:r>
              <a:rPr lang="en-US" dirty="0" smtClean="0"/>
              <a:t>SGD with Momentum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47114" y="1287544"/>
                <a:ext cx="10888394" cy="5310203"/>
              </a:xfrm>
            </p:spPr>
            <p:txBody>
              <a:bodyPr>
                <a:normAutofit fontScale="77500" lnSpcReduction="20000"/>
              </a:bodyPr>
              <a:lstStyle/>
              <a:p>
                <a:r>
                  <a:rPr lang="en-US" dirty="0" smtClean="0"/>
                  <a:t>In SGD with momentum, instead of updating the parameters  ( weights and biases) based on the current gradient, we update the parameters based on the  EMA of the gradients.</a:t>
                </a:r>
              </a:p>
              <a:p>
                <a:r>
                  <a:rPr lang="en-US" dirty="0" smtClean="0"/>
                  <a:t>More formally, suppose that the rating rate is </a:t>
                </a:r>
                <a14:m>
                  <m:oMath xmlns:m="http://schemas.openxmlformats.org/officeDocument/2006/math">
                    <m:r>
                      <a:rPr lang="en-US" b="0" i="1" smtClean="0">
                        <a:latin typeface="Cambria Math" panose="02040503050406030204" pitchFamily="18" charset="0"/>
                      </a:rPr>
                      <m:t>𝛼</m:t>
                    </m:r>
                  </m:oMath>
                </a14:m>
                <a:r>
                  <a:rPr lang="en-US" dirty="0" smtClean="0"/>
                  <a:t>, then SGD with momentum updates the parameters as follows:</a:t>
                </a:r>
              </a:p>
              <a:p>
                <a:endParaRPr lang="en-US" dirty="0" smtClean="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m:t>
                          </m:r>
                        </m:den>
                      </m:f>
                    </m:oMath>
                  </m:oMathPara>
                </a14:m>
                <a:endParaRPr lang="en-US" b="0" i="1" dirty="0" smtClean="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𝑣</m:t>
                      </m:r>
                    </m:oMath>
                  </m:oMathPara>
                </a14:m>
                <a:endParaRPr lang="en-US" dirty="0"/>
              </a:p>
              <a:p>
                <a:pPr marL="0" indent="0">
                  <a:buNone/>
                </a:pPr>
                <a:r>
                  <a:rPr lang="en-US" dirty="0" smtClean="0">
                    <a:ea typeface="Cambria Math" panose="02040503050406030204" pitchFamily="18" charset="0"/>
                  </a:rPr>
                  <a:t>The hyper-parameter </a:t>
                </a:r>
                <a14:m>
                  <m:oMath xmlns:m="http://schemas.openxmlformats.org/officeDocument/2006/math">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∈[0,1)</m:t>
                    </m:r>
                  </m:oMath>
                </a14:m>
                <a:r>
                  <a:rPr lang="en-US" b="0" dirty="0" smtClean="0">
                    <a:ea typeface="Cambria Math" panose="02040503050406030204" pitchFamily="18" charset="0"/>
                  </a:rPr>
                  <a:t> is </a:t>
                </a:r>
                <a:r>
                  <a:rPr lang="en-US" b="1" dirty="0" smtClean="0">
                    <a:ea typeface="Cambria Math" panose="02040503050406030204" pitchFamily="18" charset="0"/>
                  </a:rPr>
                  <a:t>decay rate </a:t>
                </a:r>
                <a:r>
                  <a:rPr lang="en-US" b="0" dirty="0" smtClean="0">
                    <a:ea typeface="Cambria Math" panose="02040503050406030204" pitchFamily="18" charset="0"/>
                  </a:rPr>
                  <a:t>determining how quickly the contributions of the previous gradients exponentially decay. The lower the </a:t>
                </a:r>
                <a14:m>
                  <m:oMath xmlns:m="http://schemas.openxmlformats.org/officeDocument/2006/math">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oMath>
                </a14:m>
                <a:r>
                  <a:rPr lang="en-US" b="0" dirty="0" smtClean="0">
                    <a:ea typeface="Cambria Math" panose="02040503050406030204" pitchFamily="18" charset="0"/>
                  </a:rPr>
                  <a:t>the </a:t>
                </a:r>
                <a:r>
                  <a:rPr lang="en-US" dirty="0" smtClean="0">
                    <a:ea typeface="Cambria Math" panose="02040503050406030204" pitchFamily="18" charset="0"/>
                  </a:rPr>
                  <a:t>faster decay in previous gradient contributions. </a:t>
                </a:r>
                <a:r>
                  <a:rPr lang="en-US" b="0" dirty="0" smtClean="0">
                    <a:ea typeface="Cambria Math" panose="02040503050406030204" pitchFamily="18" charset="0"/>
                  </a:rPr>
                  <a:t>Common values of </a:t>
                </a:r>
                <a14:m>
                  <m:oMath xmlns:m="http://schemas.openxmlformats.org/officeDocument/2006/math">
                    <m:r>
                      <a:rPr lang="en-US" b="0" i="1" smtClean="0">
                        <a:latin typeface="Cambria Math" panose="02040503050406030204" pitchFamily="18" charset="0"/>
                        <a:ea typeface="Cambria Math" panose="02040503050406030204" pitchFamily="18" charset="0"/>
                      </a:rPr>
                      <m:t>𝜇</m:t>
                    </m:r>
                  </m:oMath>
                </a14:m>
                <a:r>
                  <a:rPr lang="en-US" b="0" dirty="0" smtClean="0">
                    <a:ea typeface="Cambria Math" panose="02040503050406030204" pitchFamily="18" charset="0"/>
                  </a:rPr>
                  <a:t> in practice are 0.5, 0.9 and 0.99. </a:t>
                </a:r>
              </a:p>
              <a:p>
                <a:r>
                  <a:rPr lang="en-US" dirty="0" smtClean="0">
                    <a:ea typeface="Cambria Math" panose="02040503050406030204" pitchFamily="18" charset="0"/>
                  </a:rPr>
                  <a:t>To see how this exponentially reduces the contributions of the previous gradients, let’s suppose that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G</m:t>
                        </m:r>
                      </m:e>
                      <m:sub>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oMath>
                </a14:m>
                <a:r>
                  <a:rPr lang="en-US" dirty="0" smtClean="0">
                    <a:ea typeface="Cambria Math" panose="02040503050406030204" pitchFamily="18" charset="0"/>
                  </a:rPr>
                  <a:t> shows the current </a:t>
                </a:r>
                <a:r>
                  <a:rPr lang="en-US" dirty="0" err="1" smtClean="0">
                    <a:ea typeface="Cambria Math" panose="02040503050406030204" pitchFamily="18" charset="0"/>
                  </a:rPr>
                  <a:t>minibatch</a:t>
                </a:r>
                <a:r>
                  <a:rPr lang="en-US" dirty="0" smtClean="0">
                    <a:ea typeface="Cambria Math" panose="02040503050406030204" pitchFamily="18" charset="0"/>
                  </a:rPr>
                  <a:t> gradient at iteration </a:t>
                </a:r>
                <a:r>
                  <a:rPr lang="en-US" dirty="0" err="1" smtClean="0">
                    <a:ea typeface="Cambria Math" panose="02040503050406030204" pitchFamily="18" charset="0"/>
                  </a:rPr>
                  <a:t>i</a:t>
                </a:r>
                <a:r>
                  <a:rPr lang="en-US" dirty="0" smtClean="0">
                    <a:ea typeface="Cambria Math" panose="02040503050406030204" pitchFamily="18" charset="0"/>
                  </a:rPr>
                  <a:t>. If the initial </a:t>
                </a:r>
                <a14:m>
                  <m:oMath xmlns:m="http://schemas.openxmlformats.org/officeDocument/2006/math">
                    <m:r>
                      <a:rPr lang="en-US" b="0" i="1" smtClean="0">
                        <a:latin typeface="Cambria Math" panose="02040503050406030204" pitchFamily="18" charset="0"/>
                        <a:ea typeface="Cambria Math" panose="02040503050406030204" pitchFamily="18" charset="0"/>
                      </a:rPr>
                      <m:t>𝑣</m:t>
                    </m:r>
                  </m:oMath>
                </a14:m>
                <a:r>
                  <a:rPr lang="en-US" b="0" dirty="0" smtClean="0">
                    <a:ea typeface="Cambria Math" panose="02040503050406030204" pitchFamily="18" charset="0"/>
                  </a:rPr>
                  <a:t> is set to zero and </a:t>
                </a:r>
                <a14:m>
                  <m:oMath xmlns:m="http://schemas.openxmlformats.org/officeDocument/2006/math">
                    <m:r>
                      <m:rPr>
                        <m:sty m:val="p"/>
                      </m:rPr>
                      <a:rPr lang="en-US" b="0" i="1" smtClean="0">
                        <a:latin typeface="Cambria Math" panose="02040503050406030204" pitchFamily="18" charset="0"/>
                        <a:ea typeface="Cambria Math" panose="02040503050406030204" pitchFamily="18" charset="0"/>
                      </a:rPr>
                      <m:t>μ</m:t>
                    </m:r>
                    <m:r>
                      <a:rPr lang="en-US" b="0" i="1" smtClean="0">
                        <a:latin typeface="Cambria Math" panose="02040503050406030204" pitchFamily="18" charset="0"/>
                        <a:ea typeface="Cambria Math" panose="02040503050406030204" pitchFamily="18" charset="0"/>
                      </a:rPr>
                      <m:t>=0.9</m:t>
                    </m:r>
                  </m:oMath>
                </a14:m>
                <a:r>
                  <a:rPr lang="en-US" b="0" dirty="0" smtClean="0">
                    <a:ea typeface="Cambria Math" panose="02040503050406030204" pitchFamily="18" charset="0"/>
                  </a:rPr>
                  <a:t>, then:</a:t>
                </a:r>
              </a:p>
              <a:p>
                <a:pPr marL="0" indent="0">
                  <a:buNone/>
                </a:pPr>
                <a:r>
                  <a:rPr lang="en-US" dirty="0">
                    <a:ea typeface="Cambria Math" panose="02040503050406030204" pitchFamily="18" charset="0"/>
                  </a:rPr>
                  <a:t>	</a:t>
                </a:r>
                <a:r>
                  <a:rPr lang="en-US" dirty="0" smtClean="0">
                    <a:ea typeface="Cambria Math" panose="02040503050406030204" pitchFamily="18" charset="0"/>
                  </a:rPr>
                  <a:t>in first iteration: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v</m:t>
                    </m:r>
                    <m:r>
                      <a:rPr lang="en-US" b="0" i="1" smtClean="0">
                        <a:latin typeface="Cambria Math" panose="02040503050406030204" pitchFamily="18" charset="0"/>
                        <a:ea typeface="Cambria Math" panose="02040503050406030204" pitchFamily="18" charset="0"/>
                      </a:rPr>
                      <m:t>=0.9×0−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1</m:t>
                        </m:r>
                      </m:sub>
                    </m:sSub>
                  </m:oMath>
                </a14:m>
                <a:r>
                  <a:rPr lang="en-US" b="0" dirty="0" smtClean="0">
                    <a:ea typeface="Cambria Math" panose="02040503050406030204" pitchFamily="18" charset="0"/>
                  </a:rPr>
                  <a:t>  and  </a:t>
                </a:r>
                <a14:m>
                  <m:oMath xmlns:m="http://schemas.openxmlformats.org/officeDocument/2006/math">
                    <m:r>
                      <a:rPr lang="en-US" i="1" smtClean="0">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oMath>
                </a14:m>
                <a:r>
                  <a:rPr lang="en-US" dirty="0" smtClean="0"/>
                  <a:t>   </a:t>
                </a:r>
                <a:endParaRPr lang="en-US" b="0" dirty="0" smtClean="0">
                  <a:ea typeface="Cambria Math" panose="02040503050406030204" pitchFamily="18" charset="0"/>
                </a:endParaRPr>
              </a:p>
              <a:p>
                <a:pPr marL="0" indent="0">
                  <a:buNone/>
                </a:pPr>
                <a:r>
                  <a:rPr lang="en-US" dirty="0">
                    <a:ea typeface="Cambria Math" panose="02040503050406030204" pitchFamily="18" charset="0"/>
                  </a:rPr>
                  <a:t>	</a:t>
                </a:r>
                <a:r>
                  <a:rPr lang="en-US" dirty="0" smtClean="0">
                    <a:ea typeface="Cambria Math" panose="02040503050406030204" pitchFamily="18" charset="0"/>
                  </a:rPr>
                  <a:t>in second iteration: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v</m:t>
                    </m:r>
                    <m:r>
                      <a:rPr lang="en-US" i="1">
                        <a:latin typeface="Cambria Math" panose="02040503050406030204" pitchFamily="18" charset="0"/>
                        <a:ea typeface="Cambria Math" panose="02040503050406030204" pitchFamily="18" charset="0"/>
                      </a:rPr>
                      <m:t>=0.9</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2</m:t>
                        </m:r>
                      </m:sub>
                    </m:sSub>
                  </m:oMath>
                </a14:m>
                <a:r>
                  <a:rPr lang="en-US" dirty="0">
                    <a:ea typeface="Cambria Math" panose="02040503050406030204" pitchFamily="18" charset="0"/>
                  </a:rPr>
                  <a:t>  and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0.9</m:t>
                        </m:r>
                        <m:r>
                          <a:rPr lang="en-US" b="0" i="1" smtClean="0">
                            <a:latin typeface="Cambria Math" panose="02040503050406030204" pitchFamily="18" charset="0"/>
                          </a:rPr>
                          <m:t>𝐺</m:t>
                        </m:r>
                        <m:r>
                          <a:rPr lang="en-US" b="0" i="1" smtClean="0">
                            <a:latin typeface="Cambria Math" panose="02040503050406030204" pitchFamily="18" charset="0"/>
                          </a:rPr>
                          <m:t>1+</m:t>
                        </m:r>
                        <m:r>
                          <a:rPr lang="en-US" b="0" i="1" smtClean="0">
                            <a:latin typeface="Cambria Math" panose="02040503050406030204" pitchFamily="18" charset="0"/>
                          </a:rPr>
                          <m:t>𝐺</m:t>
                        </m:r>
                        <m:r>
                          <a:rPr lang="en-US" b="0" i="1" smtClean="0">
                            <a:latin typeface="Cambria Math" panose="02040503050406030204" pitchFamily="18" charset="0"/>
                          </a:rPr>
                          <m:t>2</m:t>
                        </m:r>
                      </m:e>
                    </m:d>
                  </m:oMath>
                </a14:m>
                <a:endParaRPr lang="en-US" b="0" dirty="0" smtClean="0"/>
              </a:p>
              <a:p>
                <a:pPr marL="0" indent="0">
                  <a:buNone/>
                </a:pPr>
                <a:r>
                  <a:rPr lang="en-US" b="0" dirty="0" smtClean="0">
                    <a:ea typeface="Cambria Math" panose="02040503050406030204" pitchFamily="18" charset="0"/>
                  </a:rPr>
                  <a:t>	in third iteration:  </a:t>
                </a:r>
                <a:r>
                  <a:rPr lang="en-US" dirty="0" smtClean="0">
                    <a:ea typeface="Cambria Math" panose="02040503050406030204" pitchFamily="18" charset="0"/>
                  </a:rPr>
                  <a:t> </a:t>
                </a:r>
                <a14:m>
                  <m:oMath xmlns:m="http://schemas.openxmlformats.org/officeDocument/2006/math">
                    <m:r>
                      <m:rPr>
                        <m:sty m:val="p"/>
                      </m:rPr>
                      <a:rPr lang="en-US">
                        <a:latin typeface="Cambria Math" panose="02040503050406030204" pitchFamily="18" charset="0"/>
                        <a:ea typeface="Cambria Math" panose="02040503050406030204" pitchFamily="18" charset="0"/>
                      </a:rPr>
                      <m:t>v</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0.9</m:t>
                            </m:r>
                          </m:e>
                        </m:d>
                      </m:e>
                      <m:sup>
                        <m:r>
                          <a:rPr lang="en-US" b="0" i="1" smtClean="0">
                            <a:latin typeface="Cambria Math" panose="02040503050406030204" pitchFamily="18" charset="0"/>
                            <a:ea typeface="Cambria Math" panose="02040503050406030204" pitchFamily="18" charset="0"/>
                          </a:rPr>
                          <m:t>2</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0.9</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_3</m:t>
                    </m:r>
                  </m:oMath>
                </a14:m>
                <a:r>
                  <a:rPr lang="en-US" b="0" dirty="0" smtClean="0">
                    <a:ea typeface="Cambria Math" panose="02040503050406030204" pitchFamily="18" charset="0"/>
                  </a:rPr>
                  <a:t>     W=</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m:t>
                        </m:r>
                        <m:r>
                          <a:rPr lang="en-US" b="0" i="1" smtClean="0">
                            <a:latin typeface="Cambria Math" panose="02040503050406030204" pitchFamily="18" charset="0"/>
                          </a:rPr>
                          <m:t>81</m:t>
                        </m:r>
                        <m:r>
                          <a:rPr lang="en-US" i="1">
                            <a:latin typeface="Cambria Math" panose="02040503050406030204" pitchFamily="18" charset="0"/>
                          </a:rPr>
                          <m:t>𝐺</m:t>
                        </m:r>
                        <m:r>
                          <a:rPr lang="en-US" i="1">
                            <a:latin typeface="Cambria Math" panose="02040503050406030204" pitchFamily="18" charset="0"/>
                          </a:rPr>
                          <m:t>1+0.9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𝐺</m:t>
                        </m:r>
                        <m:r>
                          <a:rPr lang="en-US" b="0" i="1" smtClean="0">
                            <a:latin typeface="Cambria Math" panose="02040503050406030204" pitchFamily="18" charset="0"/>
                          </a:rPr>
                          <m:t>3</m:t>
                        </m:r>
                      </m:e>
                    </m:d>
                  </m:oMath>
                </a14:m>
                <a:endParaRPr lang="en-US" b="0" dirty="0" smtClean="0">
                  <a:ea typeface="Cambria Math" panose="02040503050406030204" pitchFamily="18" charset="0"/>
                </a:endParaRPr>
              </a:p>
              <a:p>
                <a:pPr marL="0" indent="0">
                  <a:buNone/>
                </a:pPr>
                <a:r>
                  <a:rPr lang="en-US" dirty="0">
                    <a:ea typeface="Cambria Math" panose="02040503050406030204" pitchFamily="18" charset="0"/>
                  </a:rPr>
                  <a:t>	</a:t>
                </a:r>
                <a:r>
                  <a:rPr lang="en-US" dirty="0" smtClean="0">
                    <a:ea typeface="Cambria Math" panose="02040503050406030204" pitchFamily="18" charset="0"/>
                  </a:rPr>
                  <a:t>……</a:t>
                </a:r>
              </a:p>
              <a:p>
                <a:pPr marL="0" indent="0">
                  <a:buNone/>
                </a:pPr>
                <a:r>
                  <a:rPr lang="en-US" b="0" dirty="0">
                    <a:ea typeface="Cambria Math" panose="02040503050406030204" pitchFamily="18" charset="0"/>
                  </a:rPr>
                  <a:t>	</a:t>
                </a:r>
                <a:r>
                  <a:rPr lang="en-US" b="0" dirty="0" smtClean="0">
                    <a:ea typeface="Cambria Math" panose="02040503050406030204" pitchFamily="18" charset="0"/>
                  </a:rPr>
                  <a:t>in </a:t>
                </a:r>
                <a:r>
                  <a:rPr lang="en-US" b="0" dirty="0" err="1" smtClean="0">
                    <a:ea typeface="Cambria Math" panose="02040503050406030204" pitchFamily="18" charset="0"/>
                  </a:rPr>
                  <a:t>ith</a:t>
                </a:r>
                <a:r>
                  <a:rPr lang="en-US" dirty="0">
                    <a:ea typeface="Cambria Math" panose="02040503050406030204" pitchFamily="18" charset="0"/>
                  </a:rPr>
                  <a:t> </a:t>
                </a:r>
                <a:r>
                  <a:rPr lang="en-US" dirty="0" smtClean="0">
                    <a:ea typeface="Cambria Math" panose="02040503050406030204" pitchFamily="18" charset="0"/>
                  </a:rPr>
                  <a:t>iteration: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0.9</m:t>
                            </m:r>
                          </m:e>
                        </m:d>
                      </m:e>
                      <m:sup>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−3</m:t>
                        </m:r>
                      </m:sup>
                    </m:s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oMath>
                </a14:m>
                <a:endParaRPr lang="en-US" dirty="0">
                  <a:ea typeface="Cambria Math" panose="02040503050406030204" pitchFamily="18" charset="0"/>
                </a:endParaRPr>
              </a:p>
              <a:p>
                <a:pPr marL="0" indent="0">
                  <a:buNone/>
                </a:pPr>
                <a:r>
                  <a:rPr lang="en-US" b="0" dirty="0" smtClean="0">
                    <a:ea typeface="Cambria Math" panose="02040503050406030204" pitchFamily="18" charset="0"/>
                  </a:rPr>
                  <a:t>As you can see the previous iterations are exponentially discounted by their distance to the current iteration.</a:t>
                </a:r>
              </a:p>
              <a:p>
                <a:pPr marL="0" indent="0">
                  <a:buNone/>
                </a:pPr>
                <a:r>
                  <a:rPr lang="en-US" b="0" dirty="0" smtClean="0">
                    <a:ea typeface="Cambria Math" panose="02040503050406030204" pitchFamily="18" charset="0"/>
                  </a:rPr>
                  <a:t> So the weights at iteration </a:t>
                </a:r>
                <a14:m>
                  <m:oMath xmlns:m="http://schemas.openxmlformats.org/officeDocument/2006/math">
                    <m:r>
                      <a:rPr lang="en-US" b="0" i="1" smtClean="0">
                        <a:latin typeface="Cambria Math" panose="02040503050406030204" pitchFamily="18" charset="0"/>
                        <a:ea typeface="Cambria Math" panose="02040503050406030204" pitchFamily="18" charset="0"/>
                      </a:rPr>
                      <m:t>𝑖</m:t>
                    </m:r>
                  </m:oMath>
                </a14:m>
                <a:r>
                  <a:rPr lang="en-US" b="0" dirty="0" smtClean="0">
                    <a:ea typeface="Cambria Math" panose="02040503050406030204" pitchFamily="18" charset="0"/>
                  </a:rPr>
                  <a:t> are updated as follows:</a:t>
                </a:r>
              </a:p>
              <a:p>
                <a:pPr marL="0" indent="0">
                  <a:buNone/>
                </a:pP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−3</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𝑖</m:t>
                        </m:r>
                      </m:sub>
                    </m:sSub>
                  </m:oMath>
                </a14:m>
                <a:r>
                  <a:rPr lang="en-US" dirty="0" smtClean="0"/>
                  <a:t>   compare this to the SGD without momentum where the weight at iteration </a:t>
                </a:r>
                <a14:m>
                  <m:oMath xmlns:m="http://schemas.openxmlformats.org/officeDocument/2006/math">
                    <m:r>
                      <a:rPr lang="en-US" b="0" i="1" smtClean="0">
                        <a:latin typeface="Cambria Math" panose="02040503050406030204" pitchFamily="18" charset="0"/>
                      </a:rPr>
                      <m:t>𝑖</m:t>
                    </m:r>
                  </m:oMath>
                </a14:m>
                <a:r>
                  <a:rPr lang="en-US" dirty="0" smtClean="0"/>
                  <a:t> is only updated by looking at the current gradient, that is: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oMath>
                </a14:m>
                <a:endParaRPr lang="en-US" dirty="0"/>
              </a:p>
              <a:p>
                <a:pPr marL="0" indent="0">
                  <a:buNone/>
                </a:pPr>
                <a:endParaRPr lang="en-US" b="0" dirty="0" smtClean="0">
                  <a:ea typeface="Cambria Math" panose="02040503050406030204" pitchFamily="18" charset="0"/>
                </a:endParaRPr>
              </a:p>
              <a:p>
                <a:pPr marL="0" indent="0">
                  <a:buNone/>
                </a:pPr>
                <a:endParaRPr lang="en-US" b="0" dirty="0" smtClean="0">
                  <a:ea typeface="Cambria Math" panose="02040503050406030204" pitchFamily="18"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47114" y="1287544"/>
                <a:ext cx="10888394" cy="5310203"/>
              </a:xfrm>
              <a:blipFill>
                <a:blip r:embed="rId2"/>
                <a:stretch>
                  <a:fillRect l="-168" t="-1033"/>
                </a:stretch>
              </a:blipFill>
            </p:spPr>
            <p:txBody>
              <a:bodyPr/>
              <a:lstStyle/>
              <a:p>
                <a:r>
                  <a:rPr lang="en-US">
                    <a:noFill/>
                  </a:rPr>
                  <a:t> </a:t>
                </a:r>
              </a:p>
            </p:txBody>
          </p:sp>
        </mc:Fallback>
      </mc:AlternateContent>
    </p:spTree>
    <p:extLst>
      <p:ext uri="{BB962C8B-B14F-4D97-AF65-F5344CB8AC3E}">
        <p14:creationId xmlns:p14="http://schemas.microsoft.com/office/powerpoint/2010/main" val="18005890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4883" y="360949"/>
            <a:ext cx="7729728" cy="830178"/>
          </a:xfrm>
        </p:spPr>
        <p:txBody>
          <a:bodyPr>
            <a:normAutofit fontScale="90000"/>
          </a:bodyPr>
          <a:lstStyle/>
          <a:p>
            <a:r>
              <a:rPr lang="en-US" dirty="0" smtClean="0"/>
              <a:t>How does momentum help with gradient fluctuations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77568" y="1470982"/>
                <a:ext cx="7170179" cy="2028966"/>
              </a:xfrm>
            </p:spPr>
            <p:txBody>
              <a:bodyPr>
                <a:normAutofit fontScale="70000" lnSpcReduction="20000"/>
              </a:bodyPr>
              <a:lstStyle/>
              <a:p>
                <a:r>
                  <a:rPr lang="en-US" dirty="0" smtClean="0"/>
                  <a:t>Momentum helps dampens gradient oscillations and accelerate SGD in the relevant direction</a:t>
                </a:r>
              </a:p>
              <a:p>
                <a:r>
                  <a:rPr lang="en-US" dirty="0" smtClean="0"/>
                  <a:t>Consider the ill conditioned curvature example in slide 6  where the gradient zig-zags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 dimension</a:t>
                </a:r>
              </a:p>
              <a:p>
                <a:r>
                  <a:rPr lang="en-US" dirty="0" smtClean="0"/>
                  <a:t>When we take the exponential moving average of the past gradients, the update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 dimension is reduced because the gradient frequently changes direction along this dimension. </a:t>
                </a:r>
              </a:p>
              <a:p>
                <a:r>
                  <a:rPr lang="en-US" dirty="0" smtClean="0"/>
                  <a:t>In contrast the gradient along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is reinforced because all past gradients point to the same direction along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oMath>
                </a14:m>
                <a:r>
                  <a:rPr lang="en-US" dirty="0" smtClean="0"/>
                  <a:t>.</a:t>
                </a:r>
              </a:p>
              <a:p>
                <a:r>
                  <a:rPr lang="en-US" dirty="0" smtClean="0"/>
                  <a:t>As a result, the gradient descent fluctuates less and moves more quickly towards the local minimum.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77568" y="1470982"/>
                <a:ext cx="7170179" cy="2028966"/>
              </a:xfrm>
              <a:blipFill>
                <a:blip r:embed="rId2"/>
                <a:stretch>
                  <a:fillRect t="-2102" r="-680"/>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1257397" y="3566235"/>
            <a:ext cx="3202950" cy="2004660"/>
          </a:xfrm>
          <a:prstGeom prst="rect">
            <a:avLst/>
          </a:prstGeom>
        </p:spPr>
      </p:pic>
      <p:pic>
        <p:nvPicPr>
          <p:cNvPr id="4104" name="Picture 8" descr="day27f100 hashtag on Twit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2432" y="3797177"/>
            <a:ext cx="4783275" cy="1942850"/>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4"/>
          <p:cNvSpPr/>
          <p:nvPr/>
        </p:nvSpPr>
        <p:spPr>
          <a:xfrm>
            <a:off x="4439653" y="4485811"/>
            <a:ext cx="1275347" cy="326821"/>
          </a:xfrm>
          <a:custGeom>
            <a:avLst/>
            <a:gdLst>
              <a:gd name="connsiteX0" fmla="*/ 0 w 1275347"/>
              <a:gd name="connsiteY0" fmla="*/ 326821 h 326821"/>
              <a:gd name="connsiteX1" fmla="*/ 745958 w 1275347"/>
              <a:gd name="connsiteY1" fmla="*/ 1968 h 326821"/>
              <a:gd name="connsiteX2" fmla="*/ 1275347 w 1275347"/>
              <a:gd name="connsiteY2" fmla="*/ 182442 h 326821"/>
              <a:gd name="connsiteX3" fmla="*/ 1275347 w 1275347"/>
              <a:gd name="connsiteY3" fmla="*/ 182442 h 326821"/>
            </a:gdLst>
            <a:ahLst/>
            <a:cxnLst>
              <a:cxn ang="0">
                <a:pos x="connsiteX0" y="connsiteY0"/>
              </a:cxn>
              <a:cxn ang="0">
                <a:pos x="connsiteX1" y="connsiteY1"/>
              </a:cxn>
              <a:cxn ang="0">
                <a:pos x="connsiteX2" y="connsiteY2"/>
              </a:cxn>
              <a:cxn ang="0">
                <a:pos x="connsiteX3" y="connsiteY3"/>
              </a:cxn>
            </a:cxnLst>
            <a:rect l="l" t="t" r="r" b="b"/>
            <a:pathLst>
              <a:path w="1275347" h="326821">
                <a:moveTo>
                  <a:pt x="0" y="326821"/>
                </a:moveTo>
                <a:cubicBezTo>
                  <a:pt x="266700" y="176426"/>
                  <a:pt x="533400" y="26031"/>
                  <a:pt x="745958" y="1968"/>
                </a:cubicBezTo>
                <a:cubicBezTo>
                  <a:pt x="958516" y="-22095"/>
                  <a:pt x="1275347" y="182442"/>
                  <a:pt x="1275347" y="182442"/>
                </a:cubicBezTo>
                <a:lnTo>
                  <a:pt x="1275347" y="182442"/>
                </a:lnTo>
              </a:path>
            </a:pathLst>
          </a:custGeom>
          <a:ln>
            <a:tailEnd type="stealt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flipV="1">
            <a:off x="5843337" y="5293896"/>
            <a:ext cx="4118810" cy="389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5843337" y="3907123"/>
            <a:ext cx="0" cy="1425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877218" y="3853799"/>
                <a:ext cx="328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877218" y="3853799"/>
                <a:ext cx="328360" cy="276999"/>
              </a:xfrm>
              <a:prstGeom prst="rect">
                <a:avLst/>
              </a:prstGeom>
              <a:blipFill>
                <a:blip r:embed="rId5"/>
                <a:stretch>
                  <a:fillRect l="-9259" r="-5556"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785912" y="5293896"/>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9785912" y="5293896"/>
                <a:ext cx="333681" cy="276999"/>
              </a:xfrm>
              <a:prstGeom prst="rect">
                <a:avLst/>
              </a:prstGeom>
              <a:blipFill>
                <a:blip r:embed="rId6"/>
                <a:stretch>
                  <a:fillRect l="-9091" r="-5455" b="-17391"/>
                </a:stretch>
              </a:blipFill>
            </p:spPr>
            <p:txBody>
              <a:bodyPr/>
              <a:lstStyle/>
              <a:p>
                <a:r>
                  <a:rPr lang="en-US">
                    <a:noFill/>
                  </a:rPr>
                  <a:t> </a:t>
                </a:r>
              </a:p>
            </p:txBody>
          </p:sp>
        </mc:Fallback>
      </mc:AlternateContent>
      <p:sp>
        <p:nvSpPr>
          <p:cNvPr id="13" name="TextBox 12"/>
          <p:cNvSpPr txBox="1"/>
          <p:nvPr/>
        </p:nvSpPr>
        <p:spPr>
          <a:xfrm>
            <a:off x="4632351" y="4116479"/>
            <a:ext cx="938077" cy="369332"/>
          </a:xfrm>
          <a:prstGeom prst="rect">
            <a:avLst/>
          </a:prstGeom>
          <a:noFill/>
        </p:spPr>
        <p:txBody>
          <a:bodyPr wrap="none" rtlCol="0">
            <a:spAutoFit/>
          </a:bodyPr>
          <a:lstStyle/>
          <a:p>
            <a:r>
              <a:rPr lang="en-US" dirty="0" smtClean="0"/>
              <a:t>contour</a:t>
            </a:r>
            <a:endParaRPr lang="en-US" dirty="0"/>
          </a:p>
        </p:txBody>
      </p:sp>
    </p:spTree>
    <p:extLst>
      <p:ext uri="{BB962C8B-B14F-4D97-AF65-F5344CB8AC3E}">
        <p14:creationId xmlns:p14="http://schemas.microsoft.com/office/powerpoint/2010/main" val="1691068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6294" y="323247"/>
            <a:ext cx="9082858" cy="945995"/>
          </a:xfrm>
        </p:spPr>
        <p:txBody>
          <a:bodyPr>
            <a:normAutofit fontScale="90000"/>
          </a:bodyPr>
          <a:lstStyle/>
          <a:p>
            <a:r>
              <a:rPr lang="en-US" dirty="0" smtClean="0"/>
              <a:t>How is Optimization Different Than deep learning </a:t>
            </a:r>
            <a:endParaRPr lang="en-US" dirty="0"/>
          </a:p>
        </p:txBody>
      </p:sp>
      <p:sp>
        <p:nvSpPr>
          <p:cNvPr id="3" name="Content Placeholder 2"/>
          <p:cNvSpPr>
            <a:spLocks noGrp="1"/>
          </p:cNvSpPr>
          <p:nvPr>
            <p:ph idx="1"/>
          </p:nvPr>
        </p:nvSpPr>
        <p:spPr>
          <a:xfrm>
            <a:off x="846161" y="1860121"/>
            <a:ext cx="9867332" cy="4731747"/>
          </a:xfrm>
        </p:spPr>
        <p:txBody>
          <a:bodyPr>
            <a:normAutofit fontScale="92500" lnSpcReduction="10000"/>
          </a:bodyPr>
          <a:lstStyle/>
          <a:p>
            <a:r>
              <a:rPr lang="en-US" dirty="0"/>
              <a:t>Although optimization provides a way to minimize the loss function for deep learning, in essence, the goals of optimization and deep learning are fundamentally different. </a:t>
            </a:r>
          </a:p>
          <a:p>
            <a:pPr lvl="1"/>
            <a:r>
              <a:rPr lang="en-US" dirty="0"/>
              <a:t>In optimization all we care about is finding the parameters that minimize or maximize a given function</a:t>
            </a:r>
          </a:p>
          <a:p>
            <a:pPr lvl="1"/>
            <a:r>
              <a:rPr lang="en-US" dirty="0"/>
              <a:t>In deep learning ( and machine learning in general), we are concerned about finding a suitable model, given </a:t>
            </a:r>
            <a:r>
              <a:rPr lang="en-US" dirty="0">
                <a:solidFill>
                  <a:schemeClr val="tx1"/>
                </a:solidFill>
              </a:rPr>
              <a:t>a finite sample of data (i.e., training data).  </a:t>
            </a:r>
          </a:p>
          <a:p>
            <a:pPr lvl="1"/>
            <a:r>
              <a:rPr lang="en-US" dirty="0"/>
              <a:t>What separates machine learning from optimization is that in machine learning we want the error on the test data to be as low as possible while optimizing the model’s parameters on the training data. </a:t>
            </a:r>
          </a:p>
          <a:p>
            <a:pPr lvl="2"/>
            <a:r>
              <a:rPr lang="en-US" dirty="0">
                <a:solidFill>
                  <a:schemeClr val="tx1"/>
                </a:solidFill>
              </a:rPr>
              <a:t>In other words, we </a:t>
            </a:r>
            <a:r>
              <a:rPr lang="en-US" dirty="0" smtClean="0">
                <a:solidFill>
                  <a:schemeClr val="tx1"/>
                </a:solidFill>
              </a:rPr>
              <a:t>are minimizing </a:t>
            </a:r>
            <a:r>
              <a:rPr lang="en-US" dirty="0">
                <a:solidFill>
                  <a:schemeClr val="tx1"/>
                </a:solidFill>
              </a:rPr>
              <a:t>the training error but what we really want is to minimize the test error. If we were only concerned about minimizing the training error, then machine learning would have been just like an optimization problem.</a:t>
            </a:r>
          </a:p>
          <a:p>
            <a:pPr lvl="2"/>
            <a:r>
              <a:rPr lang="en-US" dirty="0">
                <a:solidFill>
                  <a:schemeClr val="tx1"/>
                </a:solidFill>
              </a:rPr>
              <a:t>This process is the source of overfitting because when we are minimizing the loss on the training data, we are always running into the danger of discovering some patterns that are specific to the training </a:t>
            </a:r>
            <a:r>
              <a:rPr lang="en-US" dirty="0" smtClean="0">
                <a:solidFill>
                  <a:schemeClr val="tx1"/>
                </a:solidFill>
              </a:rPr>
              <a:t>data which don’t hold up when we collect more data.</a:t>
            </a:r>
          </a:p>
          <a:p>
            <a:pPr lvl="2"/>
            <a:r>
              <a:rPr lang="en-US" dirty="0" smtClean="0">
                <a:solidFill>
                  <a:schemeClr val="tx1"/>
                </a:solidFill>
              </a:rPr>
              <a:t>We have discussed overfitting and bias-variance trade-off in lecture 1. </a:t>
            </a:r>
            <a:r>
              <a:rPr lang="en-US" dirty="0">
                <a:solidFill>
                  <a:schemeClr val="tx1"/>
                </a:solidFill>
              </a:rPr>
              <a:t> </a:t>
            </a:r>
            <a:r>
              <a:rPr lang="en-US" dirty="0" smtClean="0">
                <a:solidFill>
                  <a:schemeClr val="tx1"/>
                </a:solidFill>
              </a:rPr>
              <a:t>In the next lecture we will discuss techniques to battle overfitting in neural networks</a:t>
            </a:r>
          </a:p>
          <a:p>
            <a:pPr lvl="1"/>
            <a:r>
              <a:rPr lang="en-US" dirty="0" smtClean="0">
                <a:solidFill>
                  <a:schemeClr val="tx1"/>
                </a:solidFill>
              </a:rPr>
              <a:t>In this lecture we discuss optimization challenges in deep learning and discuss algorithms which address those challenges.</a:t>
            </a:r>
            <a:endParaRPr lang="en-US" dirty="0">
              <a:solidFill>
                <a:schemeClr val="tx1"/>
              </a:solidFill>
            </a:endParaRPr>
          </a:p>
          <a:p>
            <a:endParaRPr lang="en-US" dirty="0"/>
          </a:p>
        </p:txBody>
      </p:sp>
    </p:spTree>
    <p:extLst>
      <p:ext uri="{BB962C8B-B14F-4D97-AF65-F5344CB8AC3E}">
        <p14:creationId xmlns:p14="http://schemas.microsoft.com/office/powerpoint/2010/main" val="471302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835533"/>
          </a:xfrm>
        </p:spPr>
        <p:txBody>
          <a:bodyPr/>
          <a:lstStyle/>
          <a:p>
            <a:r>
              <a:rPr lang="en-US" dirty="0" err="1" smtClean="0"/>
              <a:t>Nesterov</a:t>
            </a:r>
            <a:r>
              <a:rPr lang="en-US" dirty="0" smtClean="0"/>
              <a:t> Momentum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16673" y="2309432"/>
                <a:ext cx="10184702" cy="3619881"/>
              </a:xfrm>
            </p:spPr>
            <p:txBody>
              <a:bodyPr>
                <a:normAutofit fontScale="92500" lnSpcReduction="10000"/>
              </a:bodyPr>
              <a:lstStyle/>
              <a:p>
                <a:r>
                  <a:rPr lang="en-US" i="1" dirty="0" smtClean="0"/>
                  <a:t>Nesterov Momentum </a:t>
                </a:r>
                <a:r>
                  <a:rPr lang="en-US" dirty="0" smtClean="0"/>
                  <a:t>or </a:t>
                </a:r>
                <a:r>
                  <a:rPr lang="en-US" i="1" dirty="0" err="1" smtClean="0"/>
                  <a:t>Nesterov</a:t>
                </a:r>
                <a:r>
                  <a:rPr lang="en-US" i="1" dirty="0" smtClean="0"/>
                  <a:t> Acceleration Gradient (NAG) </a:t>
                </a:r>
                <a:r>
                  <a:rPr lang="en-US" dirty="0"/>
                  <a:t> </a:t>
                </a:r>
                <a:r>
                  <a:rPr lang="en-US" dirty="0" smtClean="0"/>
                  <a:t>is </a:t>
                </a:r>
                <a:r>
                  <a:rPr lang="en-US" dirty="0"/>
                  <a:t>a slightly different version of the momentum update that has recently been gaining </a:t>
                </a:r>
                <a:r>
                  <a:rPr lang="en-US" dirty="0" smtClean="0"/>
                  <a:t>popularity and consistently works slightly better than the standard momentum</a:t>
                </a:r>
              </a:p>
              <a:p>
                <a:r>
                  <a:rPr lang="en-US" dirty="0" smtClean="0"/>
                  <a:t>The main difference between the standard momentum and the </a:t>
                </a:r>
                <a:r>
                  <a:rPr lang="en-US" dirty="0" err="1" smtClean="0"/>
                  <a:t>Nesterov</a:t>
                </a:r>
                <a:r>
                  <a:rPr lang="en-US" dirty="0" smtClean="0"/>
                  <a:t> momentum is where the gradient is evaluated at each iteration</a:t>
                </a:r>
              </a:p>
              <a:p>
                <a:r>
                  <a:rPr lang="en-US" dirty="0" smtClean="0"/>
                  <a:t>The </a:t>
                </a:r>
                <a:r>
                  <a:rPr lang="en-US" dirty="0"/>
                  <a:t>core idea behind </a:t>
                </a:r>
                <a:r>
                  <a:rPr lang="en-US" dirty="0" err="1"/>
                  <a:t>Nesterov</a:t>
                </a:r>
                <a:r>
                  <a:rPr lang="en-US" dirty="0"/>
                  <a:t> momentum is that when the current parameter vector is </a:t>
                </a:r>
                <a:r>
                  <a:rPr lang="en-US" dirty="0" smtClean="0"/>
                  <a:t>at position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oMath>
                </a14:m>
                <a:r>
                  <a:rPr lang="en-US" dirty="0" smtClean="0"/>
                  <a:t> in iteration </a:t>
                </a:r>
                <a14:m>
                  <m:oMath xmlns:m="http://schemas.openxmlformats.org/officeDocument/2006/math">
                    <m:r>
                      <a:rPr lang="en-US" b="0" i="1" smtClean="0">
                        <a:latin typeface="Cambria Math" panose="02040503050406030204" pitchFamily="18" charset="0"/>
                      </a:rPr>
                      <m:t>𝑡</m:t>
                    </m:r>
                  </m:oMath>
                </a14:m>
                <a:r>
                  <a:rPr lang="en-US" dirty="0" smtClean="0"/>
                  <a:t>, then </a:t>
                </a:r>
                <a:r>
                  <a:rPr lang="en-US" dirty="0"/>
                  <a:t>looking at the momentum update above, we know that the momentum term alone (i.e. ignoring the second term with the gradient) is about to nudge the parameter vector </a:t>
                </a:r>
                <a:r>
                  <a:rPr lang="en-US" dirty="0" smtClean="0"/>
                  <a:t>by</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smtClean="0"/>
                  <a:t> </a:t>
                </a:r>
              </a:p>
              <a:p>
                <a:r>
                  <a:rPr lang="en-US" dirty="0" smtClean="0"/>
                  <a:t>So instead of computing the gradient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𝑡</m:t>
                        </m:r>
                      </m:sub>
                    </m:sSub>
                  </m:oMath>
                </a14:m>
                <a:r>
                  <a:rPr lang="en-US" dirty="0" smtClean="0"/>
                  <a:t> we kind of </a:t>
                </a:r>
                <a:r>
                  <a:rPr lang="en-US" i="1" dirty="0" smtClean="0"/>
                  <a:t>look ahead </a:t>
                </a:r>
                <a:r>
                  <a:rPr lang="en-US" dirty="0" smtClean="0"/>
                  <a:t>at where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sub>
                    </m:sSub>
                  </m:oMath>
                </a14:m>
                <a:r>
                  <a:rPr lang="en-US" dirty="0" smtClean="0"/>
                  <a:t> might be and compute the gradient at point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𝑣</m:t>
                    </m:r>
                  </m:oMath>
                </a14:m>
                <a:endParaRPr lang="en-US" dirty="0" smtClean="0"/>
              </a:p>
              <a:p>
                <a:r>
                  <a:rPr lang="en-US" dirty="0" smtClean="0"/>
                  <a:t> We won’t get into details of implementation of </a:t>
                </a:r>
                <a:r>
                  <a:rPr lang="en-US" dirty="0" err="1" smtClean="0"/>
                  <a:t>Nesterov</a:t>
                </a:r>
                <a:r>
                  <a:rPr lang="en-US" dirty="0" smtClean="0"/>
                  <a:t> momentum in this class but if you are interested to know more about it you can refer to </a:t>
                </a:r>
                <a:r>
                  <a:rPr lang="en-US" dirty="0" err="1" smtClean="0">
                    <a:hlinkClick r:id="rId2"/>
                  </a:rPr>
                  <a:t>Bengio</a:t>
                </a:r>
                <a:r>
                  <a:rPr lang="en-US" dirty="0" smtClean="0">
                    <a:hlinkClick r:id="rId2"/>
                  </a:rPr>
                  <a:t> et. al. , ADVANCES IN OPTIMIZING RECURRENT NETWORKS</a:t>
                </a:r>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16673" y="2309432"/>
                <a:ext cx="10184702" cy="3619881"/>
              </a:xfrm>
              <a:blipFill>
                <a:blip r:embed="rId3"/>
                <a:stretch>
                  <a:fillRect l="-299" t="-1347"/>
                </a:stretch>
              </a:blipFill>
            </p:spPr>
            <p:txBody>
              <a:bodyPr/>
              <a:lstStyle/>
              <a:p>
                <a:r>
                  <a:rPr lang="en-US">
                    <a:noFill/>
                  </a:rPr>
                  <a:t> </a:t>
                </a:r>
              </a:p>
            </p:txBody>
          </p:sp>
        </mc:Fallback>
      </mc:AlternateContent>
    </p:spTree>
    <p:extLst>
      <p:ext uri="{BB962C8B-B14F-4D97-AF65-F5344CB8AC3E}">
        <p14:creationId xmlns:p14="http://schemas.microsoft.com/office/powerpoint/2010/main" val="4264169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72" y="230400"/>
            <a:ext cx="8492282" cy="725563"/>
          </a:xfrm>
        </p:spPr>
        <p:txBody>
          <a:bodyPr>
            <a:normAutofit fontScale="90000"/>
          </a:bodyPr>
          <a:lstStyle/>
          <a:p>
            <a:r>
              <a:rPr lang="en-US" dirty="0" smtClean="0"/>
              <a:t>Algorithms with Adaptive Learning rate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321" y="1163781"/>
                <a:ext cx="11326369" cy="5292435"/>
              </a:xfrm>
            </p:spPr>
            <p:txBody>
              <a:bodyPr>
                <a:normAutofit lnSpcReduction="10000"/>
              </a:bodyPr>
              <a:lstStyle/>
              <a:p>
                <a:r>
                  <a:rPr lang="en-US" dirty="0" smtClean="0"/>
                  <a:t>The </a:t>
                </a:r>
                <a:r>
                  <a:rPr lang="en-US" dirty="0" smtClean="0"/>
                  <a:t>learning rate </a:t>
                </a:r>
                <a:r>
                  <a:rPr lang="en-US" dirty="0" smtClean="0"/>
                  <a:t>is reliably one of the most difficult ( and most important) hyper-parameters  to set because it significantly affect the performance of SGD</a:t>
                </a:r>
              </a:p>
              <a:p>
                <a:r>
                  <a:rPr lang="en-US" dirty="0" smtClean="0"/>
                  <a:t>In both SGD and SGD with momentum we have an equal learning rate for all parameters</a:t>
                </a:r>
              </a:p>
              <a:p>
                <a:r>
                  <a:rPr lang="en-US" dirty="0" smtClean="0"/>
                  <a:t>However, the loss function is often sensitive to some directions in parameter space and insensitive to others ( e.g., an ill conditioned curvature) </a:t>
                </a:r>
              </a:p>
              <a:p>
                <a:pPr lvl="1"/>
                <a:r>
                  <a:rPr lang="en-US" dirty="0" smtClean="0"/>
                  <a:t>The momentum can mitigate these issues somehow but at the expense of introducing another hyper-parameter (</a:t>
                </a:r>
                <a14:m>
                  <m:oMath xmlns:m="http://schemas.openxmlformats.org/officeDocument/2006/math">
                    <m:r>
                      <a:rPr lang="en-US" b="0" i="1" smtClean="0">
                        <a:latin typeface="Cambria Math" panose="02040503050406030204" pitchFamily="18" charset="0"/>
                      </a:rPr>
                      <m:t>𝜇</m:t>
                    </m:r>
                  </m:oMath>
                </a14:m>
                <a:r>
                  <a:rPr lang="en-US" dirty="0" smtClean="0"/>
                  <a:t>, the exponential decay parameter)</a:t>
                </a:r>
              </a:p>
              <a:p>
                <a:pPr lvl="1"/>
                <a:r>
                  <a:rPr lang="en-US" dirty="0" smtClean="0"/>
                  <a:t>Another way to deal with this problem is to have a separate learning rate for each parameter and automatically adapt these learning rates throughout the course of learning.  </a:t>
                </a:r>
              </a:p>
              <a:p>
                <a:pPr lvl="1"/>
                <a:r>
                  <a:rPr lang="en-US" dirty="0" smtClean="0"/>
                  <a:t>Numerous algorithms with adaptive learning rate has been proposed in the literature of deep learning.  </a:t>
                </a:r>
              </a:p>
              <a:p>
                <a:pPr lvl="1"/>
                <a:r>
                  <a:rPr lang="en-US" dirty="0" smtClean="0"/>
                  <a:t>Many of these methods may introduce additional hyper-parameters but the argument is that they are generally well-behaved for a broader range of hyper-parameter values compared to the raw learning rate.</a:t>
                </a:r>
              </a:p>
              <a:p>
                <a:r>
                  <a:rPr lang="en-US" dirty="0" smtClean="0"/>
                  <a:t>In the rest of this lecture, we discuss three common adaptive methods you might encounter in practice. These methods are:</a:t>
                </a:r>
              </a:p>
              <a:p>
                <a:pPr lvl="1"/>
                <a:r>
                  <a:rPr lang="en-US" dirty="0" err="1" smtClean="0"/>
                  <a:t>Adagrad</a:t>
                </a:r>
                <a:endParaRPr lang="en-US" dirty="0" smtClean="0"/>
              </a:p>
              <a:p>
                <a:pPr lvl="1"/>
                <a:r>
                  <a:rPr lang="en-US" dirty="0" err="1" smtClean="0"/>
                  <a:t>RMSProp</a:t>
                </a:r>
                <a:endParaRPr lang="en-US" dirty="0" smtClean="0"/>
              </a:p>
              <a:p>
                <a:pPr lvl="1"/>
                <a:r>
                  <a:rPr lang="en-US" dirty="0" smtClean="0"/>
                  <a:t>Adam</a:t>
                </a:r>
                <a:endParaRPr lang="en-US" dirty="0" smtClean="0"/>
              </a:p>
              <a:p>
                <a:endParaRPr lang="en-US" dirty="0" smtClean="0"/>
              </a:p>
              <a:p>
                <a:endParaRPr lang="en-US" dirty="0" smtClean="0"/>
              </a:p>
              <a:p>
                <a:pPr lvl="1"/>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321" y="1163781"/>
                <a:ext cx="11326369" cy="5292435"/>
              </a:xfrm>
              <a:blipFill>
                <a:blip r:embed="rId2"/>
                <a:stretch>
                  <a:fillRect l="-323" t="-1152" r="-431" b="-1382"/>
                </a:stretch>
              </a:blipFill>
            </p:spPr>
            <p:txBody>
              <a:bodyPr/>
              <a:lstStyle/>
              <a:p>
                <a:r>
                  <a:rPr lang="en-US">
                    <a:noFill/>
                  </a:rPr>
                  <a:t> </a:t>
                </a:r>
              </a:p>
            </p:txBody>
          </p:sp>
        </mc:Fallback>
      </mc:AlternateContent>
    </p:spTree>
    <p:extLst>
      <p:ext uri="{BB962C8B-B14F-4D97-AF65-F5344CB8AC3E}">
        <p14:creationId xmlns:p14="http://schemas.microsoft.com/office/powerpoint/2010/main" val="13970417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47855" y="2923309"/>
            <a:ext cx="1122217" cy="540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964692"/>
            <a:ext cx="7729728" cy="780981"/>
          </a:xfrm>
        </p:spPr>
        <p:txBody>
          <a:bodyPr/>
          <a:lstStyle/>
          <a:p>
            <a:r>
              <a:rPr lang="en-US" dirty="0" err="1" smtClean="0"/>
              <a:t>Adagrad</a:t>
            </a:r>
            <a:r>
              <a:rPr lang="en-US" dirty="0" smtClean="0"/>
              <a:t> Optimizer</a:t>
            </a:r>
            <a:endParaRPr lang="en-US" dirty="0"/>
          </a:p>
        </p:txBody>
      </p:sp>
      <p:sp>
        <p:nvSpPr>
          <p:cNvPr id="3" name="Content Placeholder 2"/>
          <p:cNvSpPr>
            <a:spLocks noGrp="1"/>
          </p:cNvSpPr>
          <p:nvPr>
            <p:ph idx="1"/>
          </p:nvPr>
        </p:nvSpPr>
        <p:spPr>
          <a:xfrm>
            <a:off x="429491" y="2250117"/>
            <a:ext cx="11430000" cy="894865"/>
          </a:xfrm>
        </p:spPr>
        <p:txBody>
          <a:bodyPr/>
          <a:lstStyle/>
          <a:p>
            <a:r>
              <a:rPr lang="en-US" dirty="0" smtClean="0"/>
              <a:t>The </a:t>
            </a:r>
            <a:r>
              <a:rPr lang="en-US" dirty="0" err="1" smtClean="0"/>
              <a:t>AdaGrad</a:t>
            </a:r>
            <a:r>
              <a:rPr lang="en-US" dirty="0" smtClean="0"/>
              <a:t> algorithm (</a:t>
            </a:r>
            <a:r>
              <a:rPr lang="en-US" dirty="0" smtClean="0">
                <a:hlinkClick r:id="rId2"/>
              </a:rPr>
              <a:t>introduced in this paper</a:t>
            </a:r>
            <a:r>
              <a:rPr lang="en-US" dirty="0" smtClean="0"/>
              <a:t>) adapts the learning rate for each parameter by </a:t>
            </a:r>
            <a:r>
              <a:rPr lang="en-US" b="1" dirty="0" smtClean="0">
                <a:solidFill>
                  <a:srgbClr val="00B050"/>
                </a:solidFill>
              </a:rPr>
              <a:t>scaling them inversely proportional to the square root of the sum of all historical squared values of the gradients.</a:t>
            </a:r>
          </a:p>
        </p:txBody>
      </p:sp>
      <p:cxnSp>
        <p:nvCxnSpPr>
          <p:cNvPr id="5" name="Straight Arrow Connector 4"/>
          <p:cNvCxnSpPr/>
          <p:nvPr/>
        </p:nvCxnSpPr>
        <p:spPr>
          <a:xfrm>
            <a:off x="6470072" y="3275353"/>
            <a:ext cx="928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Rectangle 6"/>
              <p:cNvSpPr/>
              <p:nvPr/>
            </p:nvSpPr>
            <p:spPr>
              <a:xfrm>
                <a:off x="3048000" y="2923309"/>
                <a:ext cx="4835236" cy="1709892"/>
              </a:xfrm>
              <a:prstGeom prst="rect">
                <a:avLst/>
              </a:prstGeom>
            </p:spPr>
            <p:txBody>
              <a:bodyPr wrap="square">
                <a:spAutoFit/>
              </a:bodyPr>
              <a:lstStyle/>
              <a:p>
                <a:pPr algn="ctr"/>
                <a14:m>
                  <m:oMath xmlns:m="http://schemas.openxmlformats.org/officeDocument/2006/math">
                    <m:r>
                      <a:rPr lang="en-US" i="1" smtClean="0">
                        <a:latin typeface="Cambria Math" panose="02040503050406030204" pitchFamily="18" charset="0"/>
                      </a:rPr>
                      <m:t>𝑣</m:t>
                    </m:r>
                    <m:r>
                      <a:rPr lang="en-US" i="1" smtClean="0">
                        <a:latin typeface="Cambria Math" panose="02040503050406030204" pitchFamily="18" charset="0"/>
                      </a:rPr>
                      <m:t>=</m:t>
                    </m:r>
                    <m:r>
                      <a:rPr lang="en-US" i="1" smtClean="0">
                        <a:latin typeface="Cambria Math" panose="02040503050406030204" pitchFamily="18" charset="0"/>
                      </a:rPr>
                      <m:t>𝑣</m:t>
                    </m:r>
                    <m:r>
                      <a:rPr lang="en-US" i="1" smtClean="0">
                        <a:latin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e>
                        </m:d>
                      </m:e>
                      <m:sup>
                        <m:r>
                          <a:rPr lang="en-US" i="1">
                            <a:latin typeface="Cambria Math" panose="02040503050406030204" pitchFamily="18" charset="0"/>
                            <a:ea typeface="Cambria Math" panose="02040503050406030204" pitchFamily="18" charset="0"/>
                          </a:rPr>
                          <m:t>2</m:t>
                        </m:r>
                      </m:sup>
                    </m:sSup>
                  </m:oMath>
                </a14:m>
                <a:endParaRPr lang="en-US" i="1" dirty="0" smtClean="0">
                  <a:latin typeface="Cambria Math" panose="02040503050406030204" pitchFamily="18" charset="0"/>
                  <a:ea typeface="Cambria Math" panose="02040503050406030204" pitchFamily="18" charset="0"/>
                </a:endParaRPr>
              </a:p>
              <a:p>
                <a:pPr algn="ctr"/>
                <a:endParaRPr lang="en-US"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𝛼</m:t>
                          </m:r>
                        </m:num>
                        <m:den>
                          <m:rad>
                            <m:radPr>
                              <m:degHide m:val="on"/>
                              <m:ctrlPr>
                                <a:rPr lang="en-US" i="1" smtClean="0">
                                  <a:latin typeface="Cambria Math" panose="02040503050406030204" pitchFamily="18" charset="0"/>
                                </a:rPr>
                              </m:ctrlPr>
                            </m:radPr>
                            <m:deg/>
                            <m:e>
                              <m:r>
                                <a:rPr lang="en-US" i="1">
                                  <a:latin typeface="Cambria Math" panose="02040503050406030204" pitchFamily="18" charset="0"/>
                                </a:rPr>
                                <m:t>𝑣</m:t>
                              </m:r>
                            </m:e>
                          </m:rad>
                          <m:r>
                            <a:rPr lang="en-US" b="0" i="1" smtClean="0">
                              <a:latin typeface="Cambria Math" panose="02040503050406030204" pitchFamily="18" charset="0"/>
                            </a:rPr>
                            <m:t>+</m:t>
                          </m:r>
                          <m:r>
                            <a:rPr lang="en-US" b="0" i="1" smtClean="0">
                              <a:latin typeface="Cambria Math" panose="02040503050406030204" pitchFamily="18" charset="0"/>
                            </a:rPr>
                            <m:t>𝜖</m:t>
                          </m:r>
                        </m:den>
                      </m:f>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oMath>
                  </m:oMathPara>
                </a14:m>
                <a:endParaRPr lang="en-US" dirty="0"/>
              </a:p>
              <a:p>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3048000" y="2923309"/>
                <a:ext cx="4835236" cy="1709892"/>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7398326" y="3066595"/>
            <a:ext cx="29094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Squared current mini-batch gradient</a:t>
            </a:r>
          </a:p>
        </p:txBody>
      </p:sp>
      <p:cxnSp>
        <p:nvCxnSpPr>
          <p:cNvPr id="11" name="Straight Arrow Connector 10"/>
          <p:cNvCxnSpPr/>
          <p:nvPr/>
        </p:nvCxnSpPr>
        <p:spPr>
          <a:xfrm flipH="1">
            <a:off x="5465618" y="4336473"/>
            <a:ext cx="6927" cy="59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84071" y="4932218"/>
                <a:ext cx="4211784"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smtClean="0"/>
                  <a:t>Scaling learning rate (</a:t>
                </a:r>
                <a14:m>
                  <m:oMath xmlns:m="http://schemas.openxmlformats.org/officeDocument/2006/math">
                    <m:r>
                      <a:rPr lang="en-US">
                        <a:latin typeface="Cambria Math" panose="02040503050406030204" pitchFamily="18" charset="0"/>
                      </a:rPr>
                      <m:t>𝛼</m:t>
                    </m:r>
                  </m:oMath>
                </a14:m>
                <a:r>
                  <a:rPr lang="en-US" dirty="0"/>
                  <a:t>) down by squared root of </a:t>
                </a:r>
                <a14:m>
                  <m:oMath xmlns:m="http://schemas.openxmlformats.org/officeDocument/2006/math">
                    <m:r>
                      <a:rPr lang="en-US">
                        <a:latin typeface="Cambria Math" panose="02040503050406030204" pitchFamily="18" charset="0"/>
                      </a:rPr>
                      <m:t>𝑣</m:t>
                    </m:r>
                  </m:oMath>
                </a14:m>
                <a:r>
                  <a:rPr lang="en-US" dirty="0"/>
                  <a:t>. </a:t>
                </a:r>
              </a:p>
              <a:p>
                <a14:m>
                  <m:oMath xmlns:m="http://schemas.openxmlformats.org/officeDocument/2006/math">
                    <m:r>
                      <a:rPr lang="en-US">
                        <a:latin typeface="Cambria Math" panose="02040503050406030204" pitchFamily="18" charset="0"/>
                      </a:rPr>
                      <m:t>𝜖</m:t>
                    </m:r>
                  </m:oMath>
                </a14:m>
                <a:r>
                  <a:rPr lang="en-US" dirty="0"/>
                  <a:t> is very small number to ensure avoiding division by zero (generally chosen to be </a:t>
                </a:r>
                <a14:m>
                  <m:oMath xmlns:m="http://schemas.openxmlformats.org/officeDocument/2006/math">
                    <m:r>
                      <m:rPr>
                        <m:sty m:val="p"/>
                      </m:rPr>
                      <a:rPr lang="en-US" dirty="0" smtClean="0">
                        <a:latin typeface="Cambria Math" panose="02040503050406030204" pitchFamily="18" charset="0"/>
                      </a:rPr>
                      <m:t>s</m:t>
                    </m:r>
                    <m:r>
                      <m:rPr>
                        <m:sty m:val="p"/>
                      </m:rPr>
                      <a:rPr lang="en-US" b="0" i="0" dirty="0" smtClean="0">
                        <a:latin typeface="Cambria Math" panose="02040503050406030204" pitchFamily="18" charset="0"/>
                      </a:rPr>
                      <m:t>omewhere</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around</m:t>
                    </m:r>
                    <m:r>
                      <a:rPr lang="en-US" b="0" i="0" dirty="0" smtClean="0">
                        <a:latin typeface="Cambria Math" panose="02040503050406030204" pitchFamily="18" charset="0"/>
                      </a:rPr>
                      <m:t> 1</m:t>
                    </m:r>
                    <m:r>
                      <m:rPr>
                        <m:sty m:val="p"/>
                      </m:rPr>
                      <a:rPr lang="en-US" b="0" i="0" dirty="0" smtClean="0">
                        <a:latin typeface="Cambria Math" panose="02040503050406030204" pitchFamily="18" charset="0"/>
                      </a:rPr>
                      <m:t>e</m:t>
                    </m:r>
                    <m:r>
                      <a:rPr lang="en-US" b="0" i="0" dirty="0" smtClean="0">
                        <a:latin typeface="Cambria Math" panose="02040503050406030204" pitchFamily="18" charset="0"/>
                      </a:rPr>
                      <m:t>−4 </m:t>
                    </m:r>
                    <m:r>
                      <m:rPr>
                        <m:sty m:val="p"/>
                      </m:rPr>
                      <a:rPr lang="en-US" b="0" i="0" dirty="0" smtClean="0">
                        <a:latin typeface="Cambria Math" panose="02040503050406030204" pitchFamily="18" charset="0"/>
                      </a:rPr>
                      <m:t>and</m:t>
                    </m:r>
                    <m:r>
                      <a:rPr lang="en-US" b="0" i="0" dirty="0" smtClean="0">
                        <a:latin typeface="Cambria Math" panose="02040503050406030204" pitchFamily="18" charset="0"/>
                      </a:rPr>
                      <m:t> 1</m:t>
                    </m:r>
                    <m:r>
                      <m:rPr>
                        <m:sty m:val="p"/>
                      </m:rPr>
                      <a:rPr lang="en-US" b="0" i="0" dirty="0" smtClean="0">
                        <a:latin typeface="Cambria Math" panose="02040503050406030204" pitchFamily="18" charset="0"/>
                      </a:rPr>
                      <m:t>e</m:t>
                    </m:r>
                    <m:r>
                      <a:rPr lang="en-US" b="0" i="0" dirty="0" smtClean="0">
                        <a:latin typeface="Cambria Math" panose="02040503050406030204" pitchFamily="18" charset="0"/>
                      </a:rPr>
                      <m:t>−8)</m:t>
                    </m:r>
                  </m:oMath>
                </a14:m>
                <a:r>
                  <a:rPr lang="en-US"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4184071" y="4932218"/>
                <a:ext cx="4211784" cy="1477328"/>
              </a:xfrm>
              <a:prstGeom prst="rect">
                <a:avLst/>
              </a:prstGeom>
              <a:blipFill>
                <a:blip r:embed="rId4"/>
                <a:stretch>
                  <a:fillRect l="-1010" t="-1639" b="-2869"/>
                </a:stretch>
              </a:blipFill>
            </p:spPr>
            <p:txBody>
              <a:bodyPr/>
              <a:lstStyle/>
              <a:p>
                <a:r>
                  <a:rPr lang="en-US">
                    <a:noFill/>
                  </a:rPr>
                  <a:t> </a:t>
                </a:r>
              </a:p>
            </p:txBody>
          </p:sp>
        </mc:Fallback>
      </mc:AlternateContent>
      <p:sp>
        <p:nvSpPr>
          <p:cNvPr id="13" name="TextBox 12"/>
          <p:cNvSpPr txBox="1"/>
          <p:nvPr/>
        </p:nvSpPr>
        <p:spPr>
          <a:xfrm>
            <a:off x="886690" y="3066594"/>
            <a:ext cx="29094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Sum of the historic squared gradients</a:t>
            </a:r>
            <a:endParaRPr lang="en-US" dirty="0"/>
          </a:p>
        </p:txBody>
      </p:sp>
      <p:cxnSp>
        <p:nvCxnSpPr>
          <p:cNvPr id="15" name="Straight Arrow Connector 14"/>
          <p:cNvCxnSpPr/>
          <p:nvPr/>
        </p:nvCxnSpPr>
        <p:spPr>
          <a:xfrm flipH="1">
            <a:off x="3616036" y="3268425"/>
            <a:ext cx="872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826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Adagrad</a:t>
            </a:r>
            <a:r>
              <a:rPr lang="en-US" dirty="0" smtClean="0"/>
              <a:t> Pros and Cons</a:t>
            </a:r>
            <a:endParaRPr lang="en-US" dirty="0"/>
          </a:p>
        </p:txBody>
      </p:sp>
      <p:sp>
        <p:nvSpPr>
          <p:cNvPr id="3" name="Content Placeholder 2"/>
          <p:cNvSpPr>
            <a:spLocks noGrp="1"/>
          </p:cNvSpPr>
          <p:nvPr>
            <p:ph idx="1"/>
          </p:nvPr>
        </p:nvSpPr>
        <p:spPr>
          <a:xfrm>
            <a:off x="872835" y="2638043"/>
            <a:ext cx="10335491" cy="3748901"/>
          </a:xfrm>
        </p:spPr>
        <p:txBody>
          <a:bodyPr>
            <a:normAutofit/>
          </a:bodyPr>
          <a:lstStyle/>
          <a:p>
            <a:r>
              <a:rPr lang="en-US" dirty="0" smtClean="0"/>
              <a:t>In </a:t>
            </a:r>
            <a:r>
              <a:rPr lang="en-US" dirty="0" err="1" smtClean="0"/>
              <a:t>Adagrad</a:t>
            </a:r>
            <a:r>
              <a:rPr lang="en-US" dirty="0" smtClean="0"/>
              <a:t>, </a:t>
            </a:r>
            <a:r>
              <a:rPr lang="en-US" dirty="0"/>
              <a:t>t</a:t>
            </a:r>
            <a:r>
              <a:rPr lang="en-US" dirty="0" smtClean="0"/>
              <a:t>he parameters with the largest partial derivative of the loss have a correspondingly rapid decrease in their learning rate while parameters with small partial derivatives have a relatively small decrease in their learning rate.</a:t>
            </a:r>
          </a:p>
          <a:p>
            <a:r>
              <a:rPr lang="en-US" dirty="0" smtClean="0"/>
              <a:t>The net effect is greater progress in the more gently sloped directions of parameter space</a:t>
            </a:r>
          </a:p>
          <a:p>
            <a:r>
              <a:rPr lang="en-US" dirty="0" smtClean="0"/>
              <a:t>Empirically</a:t>
            </a:r>
            <a:r>
              <a:rPr lang="en-US" dirty="0"/>
              <a:t>, however, for training deep </a:t>
            </a:r>
            <a:r>
              <a:rPr lang="en-US" dirty="0" smtClean="0"/>
              <a:t>neural network </a:t>
            </a:r>
            <a:r>
              <a:rPr lang="en-US" dirty="0"/>
              <a:t>models, the accumulation of squared gradients </a:t>
            </a:r>
            <a:r>
              <a:rPr lang="en-US" i="1" dirty="0"/>
              <a:t>from the beginning </a:t>
            </a:r>
            <a:r>
              <a:rPr lang="en-US" i="1" dirty="0" smtClean="0"/>
              <a:t>of training </a:t>
            </a:r>
            <a:r>
              <a:rPr lang="en-US" dirty="0"/>
              <a:t>can result in a premature and excessive decrease in the eﬀective </a:t>
            </a:r>
            <a:r>
              <a:rPr lang="en-US" dirty="0" smtClean="0"/>
              <a:t>learning rate.</a:t>
            </a:r>
          </a:p>
          <a:p>
            <a:pPr lvl="1"/>
            <a:r>
              <a:rPr lang="en-US" dirty="0" smtClean="0"/>
              <a:t>In other words </a:t>
            </a:r>
            <a:r>
              <a:rPr lang="en-US" dirty="0" err="1" smtClean="0"/>
              <a:t>Adagrad</a:t>
            </a:r>
            <a:r>
              <a:rPr lang="en-US" dirty="0" smtClean="0"/>
              <a:t> can reduce the learning rate  too aggressively and stops learning too early</a:t>
            </a:r>
          </a:p>
          <a:p>
            <a:r>
              <a:rPr lang="en-US" dirty="0" err="1" smtClean="0"/>
              <a:t>Adagrad</a:t>
            </a:r>
            <a:r>
              <a:rPr lang="en-US" dirty="0" smtClean="0"/>
              <a:t> works well for some but not all deep learning models</a:t>
            </a:r>
          </a:p>
          <a:p>
            <a:pPr lvl="1"/>
            <a:endParaRPr lang="en-US" dirty="0"/>
          </a:p>
          <a:p>
            <a:endParaRPr lang="en-US" dirty="0" smtClean="0"/>
          </a:p>
          <a:p>
            <a:endParaRPr lang="en-US" dirty="0" smtClean="0"/>
          </a:p>
        </p:txBody>
      </p:sp>
    </p:spTree>
    <p:extLst>
      <p:ext uri="{BB962C8B-B14F-4D97-AF65-F5344CB8AC3E}">
        <p14:creationId xmlns:p14="http://schemas.microsoft.com/office/powerpoint/2010/main" val="31883392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68946"/>
            <a:ext cx="7729728" cy="670145"/>
          </a:xfrm>
        </p:spPr>
        <p:txBody>
          <a:bodyPr>
            <a:normAutofit fontScale="90000"/>
          </a:bodyPr>
          <a:lstStyle/>
          <a:p>
            <a:r>
              <a:rPr lang="en-US" dirty="0" err="1" smtClean="0"/>
              <a:t>RMSProp</a:t>
            </a:r>
            <a:r>
              <a:rPr lang="en-US" dirty="0" smtClean="0"/>
              <a:t> Optimizer</a:t>
            </a:r>
            <a:endParaRPr lang="en-US" dirty="0"/>
          </a:p>
        </p:txBody>
      </p:sp>
      <p:sp>
        <p:nvSpPr>
          <p:cNvPr id="3" name="Content Placeholder 2"/>
          <p:cNvSpPr>
            <a:spLocks noGrp="1"/>
          </p:cNvSpPr>
          <p:nvPr>
            <p:ph idx="1"/>
          </p:nvPr>
        </p:nvSpPr>
        <p:spPr>
          <a:xfrm>
            <a:off x="768927" y="1283564"/>
            <a:ext cx="10813473" cy="2169948"/>
          </a:xfrm>
        </p:spPr>
        <p:txBody>
          <a:bodyPr>
            <a:normAutofit fontScale="92500"/>
          </a:bodyPr>
          <a:lstStyle/>
          <a:p>
            <a:r>
              <a:rPr lang="en-US" dirty="0" err="1" smtClean="0"/>
              <a:t>RMSProp</a:t>
            </a:r>
            <a:r>
              <a:rPr lang="en-US" dirty="0" smtClean="0"/>
              <a:t> is similar to </a:t>
            </a:r>
            <a:r>
              <a:rPr lang="en-US" dirty="0" err="1" smtClean="0"/>
              <a:t>AdaGrad</a:t>
            </a:r>
            <a:r>
              <a:rPr lang="en-US" dirty="0" smtClean="0"/>
              <a:t> in that it scales the learning rate based on accumulation of historic gradients. </a:t>
            </a:r>
          </a:p>
          <a:p>
            <a:r>
              <a:rPr lang="en-US" dirty="0" smtClean="0"/>
              <a:t>However, instead of </a:t>
            </a:r>
            <a:r>
              <a:rPr lang="en-US" dirty="0" smtClean="0"/>
              <a:t>using</a:t>
            </a:r>
            <a:r>
              <a:rPr lang="en-US" dirty="0" smtClean="0"/>
              <a:t>, </a:t>
            </a:r>
            <a:r>
              <a:rPr lang="en-US" dirty="0"/>
              <a:t>square root of the sum of the past squared gradients </a:t>
            </a:r>
            <a:r>
              <a:rPr lang="en-US" dirty="0" err="1" smtClean="0"/>
              <a:t>RMSProp</a:t>
            </a:r>
            <a:r>
              <a:rPr lang="en-US" dirty="0" smtClean="0"/>
              <a:t> uses </a:t>
            </a:r>
            <a:r>
              <a:rPr lang="en-US" b="1" dirty="0" smtClean="0">
                <a:solidFill>
                  <a:srgbClr val="00B050"/>
                </a:solidFill>
              </a:rPr>
              <a:t>exponential moving average of the past squared gradient to scale the learning rate.</a:t>
            </a:r>
          </a:p>
          <a:p>
            <a:r>
              <a:rPr lang="en-US" dirty="0" err="1" smtClean="0"/>
              <a:t>RMSProp</a:t>
            </a:r>
            <a:r>
              <a:rPr lang="en-US" dirty="0" smtClean="0"/>
              <a:t> improves </a:t>
            </a:r>
            <a:r>
              <a:rPr lang="en-US" dirty="0" err="1" smtClean="0"/>
              <a:t>Adagrad</a:t>
            </a:r>
            <a:r>
              <a:rPr lang="en-US" dirty="0" smtClean="0"/>
              <a:t> by giving an exponentially decaying weights to the past square gradients discarding history from the extreme past and reducing the aggressive decreasing of learning rate in </a:t>
            </a:r>
            <a:r>
              <a:rPr lang="en-US" dirty="0" err="1" smtClean="0"/>
              <a:t>AdaGrad</a:t>
            </a:r>
            <a:r>
              <a:rPr lang="en-US" dirty="0" smtClean="0"/>
              <a:t>.</a:t>
            </a:r>
          </a:p>
          <a:p>
            <a:r>
              <a:rPr lang="en-US" dirty="0" smtClean="0"/>
              <a:t>Interestingly, </a:t>
            </a:r>
            <a:r>
              <a:rPr lang="en-US" dirty="0" err="1" smtClean="0"/>
              <a:t>RMSProp</a:t>
            </a:r>
            <a:r>
              <a:rPr lang="en-US" dirty="0" smtClean="0"/>
              <a:t> was never published and was introduced for the first time by Geoff Hinton </a:t>
            </a:r>
            <a:r>
              <a:rPr lang="en-US" dirty="0" smtClean="0">
                <a:hlinkClick r:id="rId2"/>
              </a:rPr>
              <a:t>in a </a:t>
            </a:r>
            <a:r>
              <a:rPr lang="en-US" dirty="0" err="1" smtClean="0">
                <a:hlinkClick r:id="rId2"/>
              </a:rPr>
              <a:t>coursera</a:t>
            </a:r>
            <a:r>
              <a:rPr lang="en-US" dirty="0" smtClean="0">
                <a:hlinkClick r:id="rId2"/>
              </a:rPr>
              <a:t> class</a:t>
            </a:r>
            <a:r>
              <a:rPr lang="en-US" dirty="0" smtClean="0"/>
              <a:t>. </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4599709" y="3453511"/>
                <a:ext cx="3172691" cy="17098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14:m>
                  <m:oMath xmlns:m="http://schemas.openxmlformats.org/officeDocument/2006/math">
                    <m:r>
                      <a:rPr lang="en-US" i="1" smtClean="0">
                        <a:latin typeface="Cambria Math" panose="02040503050406030204" pitchFamily="18" charset="0"/>
                      </a:rPr>
                      <m:t>𝑣</m:t>
                    </m:r>
                    <m:r>
                      <a:rPr lang="en-US"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𝑣</m:t>
                    </m:r>
                    <m:r>
                      <a:rPr lang="en-US" i="1">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𝜇</m:t>
                    </m:r>
                    <m:r>
                      <a:rPr lang="en-US" b="0" i="1" smtClean="0">
                        <a:latin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e>
                        </m:d>
                      </m:e>
                      <m:sup>
                        <m:r>
                          <a:rPr lang="en-US" i="1">
                            <a:latin typeface="Cambria Math" panose="02040503050406030204" pitchFamily="18" charset="0"/>
                            <a:ea typeface="Cambria Math" panose="02040503050406030204" pitchFamily="18" charset="0"/>
                          </a:rPr>
                          <m:t>2</m:t>
                        </m:r>
                      </m:sup>
                    </m:sSup>
                  </m:oMath>
                </a14:m>
                <a:endParaRPr lang="en-US" i="1" dirty="0" smtClean="0">
                  <a:latin typeface="Cambria Math" panose="02040503050406030204" pitchFamily="18" charset="0"/>
                  <a:ea typeface="Cambria Math" panose="02040503050406030204" pitchFamily="18" charset="0"/>
                </a:endParaRPr>
              </a:p>
              <a:p>
                <a:pPr algn="ctr"/>
                <a:endParaRPr lang="en-US"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𝛼</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𝑣</m:t>
                              </m:r>
                            </m:e>
                          </m:rad>
                          <m:r>
                            <a:rPr lang="en-US" i="1">
                              <a:latin typeface="Cambria Math" panose="02040503050406030204" pitchFamily="18" charset="0"/>
                            </a:rPr>
                            <m:t>+</m:t>
                          </m:r>
                          <m:r>
                            <a:rPr lang="en-US" i="1">
                              <a:latin typeface="Cambria Math" panose="02040503050406030204" pitchFamily="18" charset="0"/>
                            </a:rPr>
                            <m:t>𝜖</m:t>
                          </m:r>
                        </m:den>
                      </m:f>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oMath>
                  </m:oMathPara>
                </a14:m>
                <a:endParaRPr lang="en-US"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599709" y="3453511"/>
                <a:ext cx="3172691" cy="1709892"/>
              </a:xfrm>
              <a:prstGeom prst="rect">
                <a:avLst/>
              </a:prstGeom>
              <a:blipFill>
                <a:blip r:embed="rId3"/>
                <a:stretch>
                  <a:fillRect/>
                </a:stretch>
              </a:blipFill>
            </p:spPr>
            <p:txBody>
              <a:bodyPr/>
              <a:lstStyle/>
              <a:p>
                <a:r>
                  <a:rPr lang="en-US">
                    <a:noFill/>
                  </a:rPr>
                  <a:t> </a:t>
                </a:r>
              </a:p>
            </p:txBody>
          </p:sp>
        </mc:Fallback>
      </mc:AlternateContent>
      <p:sp>
        <p:nvSpPr>
          <p:cNvPr id="10" name="TextBox 9"/>
          <p:cNvSpPr txBox="1"/>
          <p:nvPr/>
        </p:nvSpPr>
        <p:spPr>
          <a:xfrm>
            <a:off x="776408" y="3786817"/>
            <a:ext cx="290945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The exponential weighted average of the historic squared gradients</a:t>
            </a:r>
          </a:p>
          <a:p>
            <a:endParaRPr lang="en-US" dirty="0"/>
          </a:p>
        </p:txBody>
      </p:sp>
      <p:cxnSp>
        <p:nvCxnSpPr>
          <p:cNvPr id="11" name="Straight Arrow Connector 10"/>
          <p:cNvCxnSpPr/>
          <p:nvPr/>
        </p:nvCxnSpPr>
        <p:spPr>
          <a:xfrm flipH="1" flipV="1">
            <a:off x="3685864" y="3980857"/>
            <a:ext cx="692728" cy="7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54626" y="4873334"/>
                <a:ext cx="9999519" cy="1800493"/>
              </a:xfrm>
              <a:prstGeom prst="rect">
                <a:avLst/>
              </a:prstGeom>
            </p:spPr>
            <p:txBody>
              <a:bodyPr wrap="square">
                <a:spAutoFit/>
              </a:bodyPr>
              <a:lstStyle/>
              <a:p>
                <a:pPr marL="285750" indent="-285750">
                  <a:buFont typeface="Arial" panose="020B0604020202020204" pitchFamily="34" charset="0"/>
                  <a:buChar char="•"/>
                </a:pPr>
                <a:endParaRPr lang="en-US" dirty="0" smtClean="0">
                  <a:ea typeface="Cambria Math" panose="02040503050406030204" pitchFamily="18" charset="0"/>
                </a:endParaRPr>
              </a:p>
              <a:p>
                <a:pPr marL="228600" indent="-228600" defTabSz="914400">
                  <a:spcBef>
                    <a:spcPts val="1000"/>
                  </a:spcBef>
                  <a:buClr>
                    <a:schemeClr val="accent2"/>
                  </a:buClr>
                  <a:buFont typeface="Arial" panose="020B0604020202020204" pitchFamily="34" charset="0"/>
                  <a:buChar char="•"/>
                </a:pPr>
                <a:r>
                  <a:rPr lang="en-US" sz="1700" dirty="0">
                    <a:solidFill>
                      <a:schemeClr val="tx1">
                        <a:lumMod val="85000"/>
                        <a:lumOff val="15000"/>
                      </a:schemeClr>
                    </a:solidFill>
                  </a:rPr>
                  <a:t>The hyper-parameter </a:t>
                </a:r>
                <a14:m>
                  <m:oMath xmlns:m="http://schemas.openxmlformats.org/officeDocument/2006/math">
                    <m:r>
                      <a:rPr lang="en-US" sz="1700">
                        <a:solidFill>
                          <a:schemeClr val="tx1">
                            <a:lumMod val="85000"/>
                            <a:lumOff val="15000"/>
                          </a:schemeClr>
                        </a:solidFill>
                        <a:latin typeface="Cambria Math" panose="02040503050406030204" pitchFamily="18" charset="0"/>
                      </a:rPr>
                      <m:t>𝜇</m:t>
                    </m:r>
                  </m:oMath>
                </a14:m>
                <a:r>
                  <a:rPr lang="en-US" sz="1700" dirty="0">
                    <a:solidFill>
                      <a:schemeClr val="tx1">
                        <a:lumMod val="85000"/>
                        <a:lumOff val="15000"/>
                      </a:schemeClr>
                    </a:solidFill>
                  </a:rPr>
                  <a:t>  is the exponential decay rate of the past squared gradients.  </a:t>
                </a:r>
                <a:r>
                  <a:rPr lang="en-US" sz="1700" dirty="0" smtClean="0">
                    <a:solidFill>
                      <a:schemeClr val="tx1">
                        <a:lumMod val="85000"/>
                        <a:lumOff val="15000"/>
                      </a:schemeClr>
                    </a:solidFill>
                  </a:rPr>
                  <a:t>    </a:t>
                </a:r>
                <a:endParaRPr lang="en-US" sz="1700" dirty="0">
                  <a:solidFill>
                    <a:schemeClr val="tx1">
                      <a:lumMod val="85000"/>
                      <a:lumOff val="15000"/>
                    </a:schemeClr>
                  </a:solidFill>
                </a:endParaRPr>
              </a:p>
              <a:p>
                <a:pPr marL="685800" lvl="2" indent="-228600" defTabSz="914400">
                  <a:spcBef>
                    <a:spcPts val="1000"/>
                  </a:spcBef>
                  <a:buClr>
                    <a:schemeClr val="accent2"/>
                  </a:buClr>
                  <a:buFont typeface="Arial" panose="020B0604020202020204" pitchFamily="34" charset="0"/>
                  <a:buChar char="•"/>
                </a:pPr>
                <a:r>
                  <a:rPr lang="en-US" sz="1700" dirty="0">
                    <a:solidFill>
                      <a:schemeClr val="tx1">
                        <a:lumMod val="85000"/>
                        <a:lumOff val="15000"/>
                      </a:schemeClr>
                    </a:solidFill>
                  </a:rPr>
                  <a:t>Typical values for </a:t>
                </a:r>
                <a14:m>
                  <m:oMath xmlns:m="http://schemas.openxmlformats.org/officeDocument/2006/math">
                    <m:r>
                      <a:rPr lang="en-US" sz="1700">
                        <a:solidFill>
                          <a:schemeClr val="tx1">
                            <a:lumMod val="85000"/>
                            <a:lumOff val="15000"/>
                          </a:schemeClr>
                        </a:solidFill>
                        <a:latin typeface="Cambria Math" panose="02040503050406030204" pitchFamily="18" charset="0"/>
                      </a:rPr>
                      <m:t>𝜇</m:t>
                    </m:r>
                  </m:oMath>
                </a14:m>
                <a:r>
                  <a:rPr lang="en-US" sz="1700" dirty="0">
                    <a:solidFill>
                      <a:schemeClr val="tx1">
                        <a:lumMod val="85000"/>
                        <a:lumOff val="15000"/>
                      </a:schemeClr>
                    </a:solidFill>
                  </a:rPr>
                  <a:t> are </a:t>
                </a:r>
                <a14:m>
                  <m:oMath xmlns:m="http://schemas.openxmlformats.org/officeDocument/2006/math">
                    <m:r>
                      <a:rPr lang="en-US" sz="1700">
                        <a:solidFill>
                          <a:schemeClr val="tx1">
                            <a:lumMod val="85000"/>
                            <a:lumOff val="15000"/>
                          </a:schemeClr>
                        </a:solidFill>
                        <a:latin typeface="Cambria Math" panose="02040503050406030204" pitchFamily="18" charset="0"/>
                      </a:rPr>
                      <m:t>0.9, 0.99, </m:t>
                    </m:r>
                    <m:r>
                      <a:rPr lang="en-US" sz="1700">
                        <a:solidFill>
                          <a:schemeClr val="tx1">
                            <a:lumMod val="85000"/>
                            <a:lumOff val="15000"/>
                          </a:schemeClr>
                        </a:solidFill>
                        <a:latin typeface="Cambria Math" panose="02040503050406030204" pitchFamily="18" charset="0"/>
                      </a:rPr>
                      <m:t>𝑜𝑟</m:t>
                    </m:r>
                    <m:r>
                      <a:rPr lang="en-US" sz="1700">
                        <a:solidFill>
                          <a:schemeClr val="tx1">
                            <a:lumMod val="85000"/>
                            <a:lumOff val="15000"/>
                          </a:schemeClr>
                        </a:solidFill>
                        <a:latin typeface="Cambria Math" panose="02040503050406030204" pitchFamily="18" charset="0"/>
                      </a:rPr>
                      <m:t> 0.999.</m:t>
                    </m:r>
                  </m:oMath>
                </a14:m>
                <a:endParaRPr lang="en-US" sz="1700" dirty="0">
                  <a:solidFill>
                    <a:schemeClr val="tx1">
                      <a:lumMod val="85000"/>
                      <a:lumOff val="15000"/>
                    </a:schemeClr>
                  </a:solidFill>
                </a:endParaRPr>
              </a:p>
              <a:p>
                <a:pPr marL="228600" indent="-228600" defTabSz="914400">
                  <a:spcBef>
                    <a:spcPts val="1000"/>
                  </a:spcBef>
                  <a:buClr>
                    <a:schemeClr val="accent2"/>
                  </a:buClr>
                  <a:buFont typeface="Arial" panose="020B0604020202020204" pitchFamily="34" charset="0"/>
                  <a:buChar char="•"/>
                </a:pPr>
                <a:r>
                  <a:rPr lang="en-US" sz="1700" dirty="0">
                    <a:solidFill>
                      <a:schemeClr val="tx1">
                        <a:lumMod val="85000"/>
                        <a:lumOff val="15000"/>
                      </a:schemeClr>
                    </a:solidFill>
                  </a:rPr>
                  <a:t>, </a:t>
                </a:r>
                <a:r>
                  <a:rPr lang="en-US" sz="1700" dirty="0" err="1">
                    <a:solidFill>
                      <a:schemeClr val="tx1">
                        <a:lumMod val="85000"/>
                        <a:lumOff val="15000"/>
                      </a:schemeClr>
                    </a:solidFill>
                  </a:rPr>
                  <a:t>RMSProp</a:t>
                </a:r>
                <a:r>
                  <a:rPr lang="en-US" sz="1700" dirty="0">
                    <a:solidFill>
                      <a:schemeClr val="tx1">
                        <a:lumMod val="85000"/>
                        <a:lumOff val="15000"/>
                      </a:schemeClr>
                    </a:solidFill>
                  </a:rPr>
                  <a:t> still modulates the learning rate of each parameter based on the magnitudes of its gradients, which has a beneficial equalizing effect, but unlike </a:t>
                </a:r>
                <a:r>
                  <a:rPr lang="en-US" sz="1700" dirty="0" err="1">
                    <a:solidFill>
                      <a:schemeClr val="tx1">
                        <a:lumMod val="85000"/>
                        <a:lumOff val="15000"/>
                      </a:schemeClr>
                    </a:solidFill>
                  </a:rPr>
                  <a:t>Adagrad</a:t>
                </a:r>
                <a:r>
                  <a:rPr lang="en-US" sz="1700" dirty="0">
                    <a:solidFill>
                      <a:schemeClr val="tx1">
                        <a:lumMod val="85000"/>
                        <a:lumOff val="15000"/>
                      </a:schemeClr>
                    </a:solidFill>
                  </a:rPr>
                  <a:t> the updates do not </a:t>
                </a:r>
                <a:r>
                  <a:rPr lang="en-US" sz="1700" dirty="0" smtClean="0">
                    <a:solidFill>
                      <a:schemeClr val="tx1">
                        <a:lumMod val="85000"/>
                        <a:lumOff val="15000"/>
                      </a:schemeClr>
                    </a:solidFill>
                  </a:rPr>
                  <a:t>get </a:t>
                </a:r>
                <a:r>
                  <a:rPr lang="en-US" sz="1700" dirty="0" smtClean="0">
                    <a:solidFill>
                      <a:schemeClr val="tx1">
                        <a:lumMod val="85000"/>
                        <a:lumOff val="15000"/>
                      </a:schemeClr>
                    </a:solidFill>
                  </a:rPr>
                  <a:t>aggressively </a:t>
                </a:r>
                <a:r>
                  <a:rPr lang="en-US" sz="1700" dirty="0">
                    <a:solidFill>
                      <a:schemeClr val="tx1">
                        <a:lumMod val="85000"/>
                        <a:lumOff val="15000"/>
                      </a:schemeClr>
                    </a:solidFill>
                  </a:rPr>
                  <a:t>smaller.</a:t>
                </a:r>
              </a:p>
            </p:txBody>
          </p:sp>
        </mc:Choice>
        <mc:Fallback>
          <p:sp>
            <p:nvSpPr>
              <p:cNvPr id="14" name="Rectangle 13"/>
              <p:cNvSpPr>
                <a:spLocks noRot="1" noChangeAspect="1" noMove="1" noResize="1" noEditPoints="1" noAdjustHandles="1" noChangeArrowheads="1" noChangeShapeType="1" noTextEdit="1"/>
              </p:cNvSpPr>
              <p:nvPr/>
            </p:nvSpPr>
            <p:spPr>
              <a:xfrm>
                <a:off x="654626" y="4873334"/>
                <a:ext cx="9999519" cy="1800493"/>
              </a:xfrm>
              <a:prstGeom prst="rect">
                <a:avLst/>
              </a:prstGeom>
              <a:blipFill>
                <a:blip r:embed="rId4"/>
                <a:stretch>
                  <a:fillRect l="-305" r="-670" b="-33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506136" y="3780753"/>
                <a:ext cx="290945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Notice that the second line is exactly the same as </a:t>
                </a:r>
                <a:r>
                  <a:rPr lang="en-US" dirty="0" err="1" smtClean="0"/>
                  <a:t>AdaGrad</a:t>
                </a:r>
                <a:r>
                  <a:rPr lang="en-US" dirty="0" smtClean="0"/>
                  <a:t>. The only thing that is different is </a:t>
                </a:r>
                <a14:m>
                  <m:oMath xmlns:m="http://schemas.openxmlformats.org/officeDocument/2006/math">
                    <m:r>
                      <a:rPr lang="en-US" b="0" i="1" smtClean="0">
                        <a:latin typeface="Cambria Math" panose="02040503050406030204" pitchFamily="18" charset="0"/>
                      </a:rPr>
                      <m:t>𝑣</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8506136" y="3780753"/>
                <a:ext cx="2909456" cy="1200329"/>
              </a:xfrm>
              <a:prstGeom prst="rect">
                <a:avLst/>
              </a:prstGeom>
              <a:blipFill>
                <a:blip r:embed="rId5"/>
                <a:stretch>
                  <a:fillRect l="-1458" t="-2010" r="-1250" b="-6533"/>
                </a:stretch>
              </a:blipFill>
            </p:spPr>
            <p:txBody>
              <a:bodyPr/>
              <a:lstStyle/>
              <a:p>
                <a:r>
                  <a:rPr lang="en-US">
                    <a:noFill/>
                  </a:rPr>
                  <a:t> </a:t>
                </a:r>
              </a:p>
            </p:txBody>
          </p:sp>
        </mc:Fallback>
      </mc:AlternateContent>
      <p:cxnSp>
        <p:nvCxnSpPr>
          <p:cNvPr id="17" name="Straight Arrow Connector 16"/>
          <p:cNvCxnSpPr>
            <a:stCxn id="4" idx="3"/>
          </p:cNvCxnSpPr>
          <p:nvPr/>
        </p:nvCxnSpPr>
        <p:spPr>
          <a:xfrm>
            <a:off x="7772400" y="4308457"/>
            <a:ext cx="775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133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664" y="535201"/>
            <a:ext cx="7729728" cy="711708"/>
          </a:xfrm>
        </p:spPr>
        <p:txBody>
          <a:bodyPr>
            <a:normAutofit fontScale="90000"/>
          </a:bodyPr>
          <a:lstStyle/>
          <a:p>
            <a:r>
              <a:rPr lang="en-US" dirty="0" err="1" smtClean="0"/>
              <a:t>RMSProp</a:t>
            </a:r>
            <a:r>
              <a:rPr lang="en-US" dirty="0" smtClean="0"/>
              <a:t>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751354"/>
                <a:ext cx="11665527" cy="4524755"/>
              </a:xfrm>
            </p:spPr>
            <p:txBody>
              <a:bodyPr>
                <a:normAutofit fontScale="85000" lnSpcReduction="10000"/>
              </a:bodyPr>
              <a:lstStyle/>
              <a:p>
                <a:r>
                  <a:rPr lang="en-US" dirty="0" smtClean="0">
                    <a:ea typeface="Cambria Math" panose="02040503050406030204" pitchFamily="18" charset="0"/>
                  </a:rPr>
                  <a:t>suppose that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G</m:t>
                        </m:r>
                      </m:e>
                      <m:sub>
                        <m:r>
                          <m:rPr>
                            <m:sty m:val="p"/>
                          </m:rPr>
                          <a:rPr lang="en-US" b="0" i="0" smtClean="0">
                            <a:latin typeface="Cambria Math" panose="02040503050406030204" pitchFamily="18" charset="0"/>
                          </a:rPr>
                          <m:t>i</m:t>
                        </m:r>
                      </m:sub>
                    </m:sSub>
                    <m:r>
                      <a:rPr lang="en-US">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oMath>
                </a14:m>
                <a:r>
                  <a:rPr lang="en-US" dirty="0">
                    <a:ea typeface="Cambria Math" panose="02040503050406030204" pitchFamily="18" charset="0"/>
                  </a:rPr>
                  <a:t> shows the current </a:t>
                </a:r>
                <a:r>
                  <a:rPr lang="en-US" dirty="0" err="1" smtClean="0">
                    <a:ea typeface="Cambria Math" panose="02040503050406030204" pitchFamily="18" charset="0"/>
                  </a:rPr>
                  <a:t>minibatch</a:t>
                </a:r>
                <a:r>
                  <a:rPr lang="en-US" dirty="0" smtClean="0">
                    <a:ea typeface="Cambria Math" panose="02040503050406030204" pitchFamily="18" charset="0"/>
                  </a:rPr>
                  <a:t> gradient at iteration </a:t>
                </a:r>
                <a14:m>
                  <m:oMath xmlns:m="http://schemas.openxmlformats.org/officeDocument/2006/math">
                    <m:r>
                      <a:rPr lang="en-US" b="0" i="1" smtClean="0">
                        <a:latin typeface="Cambria Math" panose="02040503050406030204" pitchFamily="18" charset="0"/>
                        <a:ea typeface="Cambria Math" panose="02040503050406030204" pitchFamily="18" charset="0"/>
                      </a:rPr>
                      <m:t>𝑖</m:t>
                    </m:r>
                  </m:oMath>
                </a14:m>
                <a:r>
                  <a:rPr lang="en-US" dirty="0" smtClean="0">
                    <a:ea typeface="Cambria Math" panose="02040503050406030204" pitchFamily="18" charset="0"/>
                  </a:rPr>
                  <a:t>. </a:t>
                </a:r>
                <a:r>
                  <a:rPr lang="en-US" dirty="0">
                    <a:ea typeface="Cambria Math" panose="02040503050406030204" pitchFamily="18" charset="0"/>
                  </a:rPr>
                  <a:t>If the initial </a:t>
                </a:r>
                <a14:m>
                  <m:oMath xmlns:m="http://schemas.openxmlformats.org/officeDocument/2006/math">
                    <m:r>
                      <a:rPr lang="en-US" i="1">
                        <a:latin typeface="Cambria Math" panose="02040503050406030204" pitchFamily="18" charset="0"/>
                        <a:ea typeface="Cambria Math" panose="02040503050406030204" pitchFamily="18" charset="0"/>
                      </a:rPr>
                      <m:t>𝑣</m:t>
                    </m:r>
                  </m:oMath>
                </a14:m>
                <a:r>
                  <a:rPr lang="en-US" dirty="0">
                    <a:ea typeface="Cambria Math" panose="02040503050406030204" pitchFamily="18" charset="0"/>
                  </a:rPr>
                  <a:t> is set to zero and </a:t>
                </a:r>
                <a:r>
                  <a:rPr lang="en-US" dirty="0" smtClean="0">
                    <a:ea typeface="Cambria Math" panose="02040503050406030204" pitchFamily="18" charset="0"/>
                  </a:rPr>
                  <a:t>hyperparameter </a:t>
                </a:r>
                <a14:m>
                  <m:oMath xmlns:m="http://schemas.openxmlformats.org/officeDocument/2006/math">
                    <m:r>
                      <m:rPr>
                        <m:sty m:val="p"/>
                      </m:rPr>
                      <a:rPr lang="en-US" i="1">
                        <a:latin typeface="Cambria Math" panose="02040503050406030204" pitchFamily="18" charset="0"/>
                        <a:ea typeface="Cambria Math" panose="02040503050406030204" pitchFamily="18" charset="0"/>
                      </a:rPr>
                      <m:t>μ</m:t>
                    </m:r>
                    <m:r>
                      <a:rPr lang="en-US" i="1">
                        <a:latin typeface="Cambria Math" panose="02040503050406030204" pitchFamily="18" charset="0"/>
                        <a:ea typeface="Cambria Math" panose="02040503050406030204" pitchFamily="18" charset="0"/>
                      </a:rPr>
                      <m:t>=0.9</m:t>
                    </m:r>
                  </m:oMath>
                </a14:m>
                <a:r>
                  <a:rPr lang="en-US" dirty="0">
                    <a:ea typeface="Cambria Math" panose="02040503050406030204" pitchFamily="18" charset="0"/>
                  </a:rPr>
                  <a:t>, then:</a:t>
                </a:r>
              </a:p>
              <a:p>
                <a:pPr marL="0" indent="0">
                  <a:buNone/>
                </a:pPr>
                <a:r>
                  <a:rPr lang="en-US" dirty="0">
                    <a:ea typeface="Cambria Math" panose="02040503050406030204" pitchFamily="18" charset="0"/>
                  </a:rPr>
                  <a:t>	in first </a:t>
                </a:r>
                <a:r>
                  <a:rPr lang="en-US" dirty="0" smtClean="0">
                    <a:ea typeface="Cambria Math" panose="02040503050406030204" pitchFamily="18" charset="0"/>
                  </a:rPr>
                  <a:t>iteration of </a:t>
                </a:r>
                <a:r>
                  <a:rPr lang="en-US" dirty="0" err="1" smtClean="0">
                    <a:ea typeface="Cambria Math" panose="02040503050406030204" pitchFamily="18" charset="0"/>
                  </a:rPr>
                  <a:t>RMSProp</a:t>
                </a:r>
                <a:r>
                  <a:rPr lang="en-US" dirty="0" smtClean="0">
                    <a:ea typeface="Cambria Math" panose="02040503050406030204" pitchFamily="18" charset="0"/>
                  </a:rPr>
                  <a:t>: </a:t>
                </a:r>
                <a14:m>
                  <m:oMath xmlns:m="http://schemas.openxmlformats.org/officeDocument/2006/math">
                    <m:r>
                      <m:rPr>
                        <m:sty m:val="p"/>
                      </m:rPr>
                      <a:rPr lang="en-US">
                        <a:latin typeface="Cambria Math" panose="02040503050406030204" pitchFamily="18" charset="0"/>
                        <a:ea typeface="Cambria Math" panose="02040503050406030204" pitchFamily="18" charset="0"/>
                      </a:rPr>
                      <m:t>v</m:t>
                    </m:r>
                    <m:r>
                      <a:rPr lang="en-US" i="1">
                        <a:latin typeface="Cambria Math" panose="02040503050406030204" pitchFamily="18" charset="0"/>
                        <a:ea typeface="Cambria Math" panose="02040503050406030204" pitchFamily="18" charset="0"/>
                      </a:rPr>
                      <m:t>=0.9×0</m:t>
                    </m:r>
                    <m:r>
                      <a:rPr lang="en-US" b="0" i="1" smtClean="0">
                        <a:latin typeface="Cambria Math" panose="02040503050406030204" pitchFamily="18" charset="0"/>
                        <a:ea typeface="Cambria Math" panose="02040503050406030204" pitchFamily="18" charset="0"/>
                      </a:rPr>
                      <m:t>+0.1</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2</m:t>
                        </m:r>
                      </m:sup>
                    </m:sSubSup>
                  </m:oMath>
                </a14:m>
                <a:r>
                  <a:rPr lang="en-US" dirty="0">
                    <a:ea typeface="Cambria Math" panose="02040503050406030204" pitchFamily="18" charset="0"/>
                  </a:rPr>
                  <a:t>  and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0.1 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rad>
                      </m:den>
                    </m:f>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1</m:t>
                        </m:r>
                      </m:sub>
                    </m:sSub>
                  </m:oMath>
                </a14:m>
                <a:r>
                  <a:rPr lang="en-US" dirty="0"/>
                  <a:t>   </a:t>
                </a:r>
                <a:endParaRPr lang="en-US" dirty="0">
                  <a:ea typeface="Cambria Math" panose="02040503050406030204" pitchFamily="18" charset="0"/>
                </a:endParaRPr>
              </a:p>
              <a:p>
                <a:pPr marL="0" indent="0">
                  <a:buNone/>
                </a:pPr>
                <a:r>
                  <a:rPr lang="en-US" dirty="0">
                    <a:ea typeface="Cambria Math" panose="02040503050406030204" pitchFamily="18" charset="0"/>
                  </a:rPr>
                  <a:t>	in second iteration:  </a:t>
                </a:r>
                <a14:m>
                  <m:oMath xmlns:m="http://schemas.openxmlformats.org/officeDocument/2006/math">
                    <m:r>
                      <m:rPr>
                        <m:sty m:val="p"/>
                      </m:rPr>
                      <a:rPr lang="en-US">
                        <a:latin typeface="Cambria Math" panose="02040503050406030204" pitchFamily="18" charset="0"/>
                        <a:ea typeface="Cambria Math" panose="02040503050406030204" pitchFamily="18" charset="0"/>
                      </a:rPr>
                      <m:t>v</m:t>
                    </m:r>
                    <m:r>
                      <a:rPr lang="en-US" i="1">
                        <a:latin typeface="Cambria Math" panose="02040503050406030204" pitchFamily="18" charset="0"/>
                        <a:ea typeface="Cambria Math" panose="02040503050406030204" pitchFamily="18" charset="0"/>
                      </a:rPr>
                      <m:t>=0.9</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 2</m:t>
                            </m:r>
                          </m:sup>
                        </m:sSubSup>
                      </m:e>
                    </m:d>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0.1</m:t>
                        </m:r>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 2</m:t>
                        </m:r>
                      </m:sup>
                    </m:sSubSup>
                  </m:oMath>
                </a14:m>
                <a:r>
                  <a:rPr lang="en-US" dirty="0">
                    <a:ea typeface="Cambria Math" panose="02040503050406030204" pitchFamily="18" charset="0"/>
                  </a:rPr>
                  <a:t>  and</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𝛼</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0.</m:t>
                            </m:r>
                            <m:r>
                              <a:rPr lang="en-US" b="0" i="1" smtClean="0">
                                <a:latin typeface="Cambria Math" panose="02040503050406030204" pitchFamily="18" charset="0"/>
                              </a:rPr>
                              <m:t>09</m:t>
                            </m:r>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1</m:t>
                                </m:r>
                              </m:sub>
                              <m:sup>
                                <m:r>
                                  <a:rPr lang="en-US" b="0" i="1" smtClean="0">
                                    <a:latin typeface="Cambria Math" panose="02040503050406030204" pitchFamily="18" charset="0"/>
                                  </a:rPr>
                                  <m:t> </m:t>
                                </m:r>
                                <m:r>
                                  <a:rPr lang="en-US" i="1">
                                    <a:latin typeface="Cambria Math" panose="02040503050406030204" pitchFamily="18" charset="0"/>
                                  </a:rPr>
                                  <m:t>2</m:t>
                                </m:r>
                              </m:sup>
                            </m:sSubSup>
                            <m:r>
                              <a:rPr lang="en-US" b="0" i="1" smtClean="0">
                                <a:latin typeface="Cambria Math" panose="02040503050406030204" pitchFamily="18" charset="0"/>
                              </a:rPr>
                              <m:t>+0.1 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2</m:t>
                                </m:r>
                              </m:sub>
                              <m:sup>
                                <m:r>
                                  <a:rPr lang="en-US" b="0" i="1" smtClean="0">
                                    <a:latin typeface="Cambria Math" panose="02040503050406030204" pitchFamily="18" charset="0"/>
                                  </a:rPr>
                                  <m:t> 2</m:t>
                                </m:r>
                              </m:sup>
                            </m:sSubSup>
                          </m:e>
                        </m:rad>
                      </m:den>
                    </m:f>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2</m:t>
                        </m:r>
                      </m:sub>
                    </m:sSub>
                  </m:oMath>
                </a14:m>
                <a:endParaRPr lang="en-US" dirty="0"/>
              </a:p>
              <a:p>
                <a:pPr marL="0" indent="0">
                  <a:buNone/>
                </a:pPr>
                <a:r>
                  <a:rPr lang="en-US" dirty="0">
                    <a:ea typeface="Cambria Math" panose="02040503050406030204" pitchFamily="18" charset="0"/>
                  </a:rPr>
                  <a:t>	in third iteration:   </a:t>
                </a:r>
                <a14:m>
                  <m:oMath xmlns:m="http://schemas.openxmlformats.org/officeDocument/2006/math">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=0.9(0.9</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 2</m:t>
                            </m:r>
                          </m:sup>
                        </m:sSubSup>
                      </m:e>
                    </m:d>
                    <m:r>
                      <a:rPr lang="en-US" b="0" i="1" smtClean="0">
                        <a:latin typeface="Cambria Math" panose="02040503050406030204" pitchFamily="18" charset="0"/>
                        <a:ea typeface="Cambria Math" panose="02040503050406030204" pitchFamily="18" charset="0"/>
                      </a:rPr>
                      <m:t>+0.9</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  2</m:t>
                            </m:r>
                          </m:sup>
                        </m:sSubSup>
                      </m:e>
                    </m:d>
                    <m:r>
                      <a:rPr lang="en-US" b="0" i="1" smtClean="0">
                        <a:latin typeface="Cambria Math" panose="02040503050406030204" pitchFamily="18" charset="0"/>
                        <a:ea typeface="Cambria Math" panose="02040503050406030204" pitchFamily="18" charset="0"/>
                      </a:rPr>
                      <m:t>+0.1</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3</m:t>
                        </m:r>
                      </m:sub>
                      <m:sup>
                        <m:r>
                          <a:rPr lang="en-US" b="0" i="1" smtClean="0">
                            <a:latin typeface="Cambria Math" panose="02040503050406030204" pitchFamily="18" charset="0"/>
                            <a:ea typeface="Cambria Math" panose="02040503050406030204" pitchFamily="18" charset="0"/>
                          </a:rPr>
                          <m:t>  2</m:t>
                        </m:r>
                      </m:sup>
                    </m:sSubSup>
                  </m:oMath>
                </a14:m>
                <a:r>
                  <a:rPr lang="en-US" dirty="0" smtClean="0">
                    <a:ea typeface="Cambria Math" panose="02040503050406030204" pitchFamily="18" charset="0"/>
                  </a:rPr>
                  <a:t> and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𝛼</m:t>
                        </m:r>
                      </m:num>
                      <m:den>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smtClean="0">
                                    <a:latin typeface="Cambria Math" panose="02040503050406030204" pitchFamily="18" charset="0"/>
                                  </a:rPr>
                                  <m:t>0.00081</m:t>
                                </m:r>
                                <m:r>
                                  <a:rPr lang="en-US" i="1">
                                    <a:latin typeface="Cambria Math" panose="02040503050406030204" pitchFamily="18" charset="0"/>
                                  </a:rPr>
                                  <m:t>𝐺</m:t>
                                </m:r>
                              </m:e>
                              <m:sub>
                                <m:r>
                                  <a:rPr lang="en-US" i="1">
                                    <a:latin typeface="Cambria Math" panose="02040503050406030204" pitchFamily="18" charset="0"/>
                                  </a:rPr>
                                  <m:t>1</m:t>
                                </m:r>
                              </m:sub>
                              <m:sup>
                                <m:r>
                                  <a:rPr lang="en-US" i="1">
                                    <a:latin typeface="Cambria Math" panose="02040503050406030204" pitchFamily="18" charset="0"/>
                                  </a:rPr>
                                  <m:t> 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smtClean="0">
                                    <a:latin typeface="Cambria Math" panose="02040503050406030204" pitchFamily="18" charset="0"/>
                                  </a:rPr>
                                  <m:t>0.09</m:t>
                                </m:r>
                                <m:r>
                                  <a:rPr lang="en-US" i="1">
                                    <a:latin typeface="Cambria Math" panose="02040503050406030204" pitchFamily="18" charset="0"/>
                                  </a:rPr>
                                  <m:t>𝐺</m:t>
                                </m:r>
                              </m:e>
                              <m:sub>
                                <m:r>
                                  <a:rPr lang="en-US" i="1">
                                    <a:latin typeface="Cambria Math" panose="02040503050406030204" pitchFamily="18" charset="0"/>
                                  </a:rPr>
                                  <m:t>2</m:t>
                                </m:r>
                              </m:sub>
                              <m:sup>
                                <m:r>
                                  <a:rPr lang="en-US" i="1">
                                    <a:latin typeface="Cambria Math" panose="02040503050406030204" pitchFamily="18" charset="0"/>
                                  </a:rPr>
                                  <m:t> 2</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3</m:t>
                                </m:r>
                              </m:sub>
                              <m:sup>
                                <m:r>
                                  <a:rPr lang="en-US" b="0" i="1" smtClean="0">
                                    <a:latin typeface="Cambria Math" panose="02040503050406030204" pitchFamily="18" charset="0"/>
                                  </a:rPr>
                                  <m:t> 2</m:t>
                                </m:r>
                              </m:sup>
                            </m:sSubSup>
                          </m:e>
                        </m:rad>
                      </m:den>
                    </m:f>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b="0" i="1" smtClean="0">
                            <a:latin typeface="Cambria Math" panose="02040503050406030204" pitchFamily="18" charset="0"/>
                          </a:rPr>
                          <m:t>3</m:t>
                        </m:r>
                      </m:sub>
                    </m:sSub>
                  </m:oMath>
                </a14:m>
                <a:endParaRPr lang="en-US" dirty="0">
                  <a:ea typeface="Cambria Math" panose="02040503050406030204" pitchFamily="18" charset="0"/>
                </a:endParaRPr>
              </a:p>
              <a:p>
                <a:pPr marL="0" indent="0">
                  <a:buNone/>
                </a:pPr>
                <a:r>
                  <a:rPr lang="en-US" dirty="0">
                    <a:ea typeface="Cambria Math" panose="02040503050406030204" pitchFamily="18" charset="0"/>
                  </a:rPr>
                  <a:t>	……</a:t>
                </a:r>
              </a:p>
              <a:p>
                <a:pPr marL="0" indent="0">
                  <a:buNone/>
                </a:pPr>
                <a:r>
                  <a:rPr lang="en-US" dirty="0">
                    <a:ea typeface="Cambria Math" panose="02040503050406030204" pitchFamily="18" charset="0"/>
                  </a:rPr>
                  <a:t>	in </a:t>
                </a:r>
                <a:r>
                  <a:rPr lang="en-US" dirty="0" err="1">
                    <a:ea typeface="Cambria Math" panose="02040503050406030204" pitchFamily="18" charset="0"/>
                  </a:rPr>
                  <a:t>ith</a:t>
                </a:r>
                <a:r>
                  <a:rPr lang="en-US" dirty="0">
                    <a:ea typeface="Cambria Math" panose="02040503050406030204" pitchFamily="18" charset="0"/>
                  </a:rPr>
                  <a:t> iteration</a:t>
                </a:r>
                <a:r>
                  <a:rPr lang="en-US" dirty="0" smtClean="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0.9</m:t>
                            </m:r>
                          </m:e>
                        </m:d>
                      </m:e>
                      <m:sup>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0.1 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  2</m:t>
                        </m:r>
                      </m:sup>
                    </m:sSub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0.1 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  2</m:t>
                        </m:r>
                      </m:sup>
                    </m:sSubSup>
                    <m:r>
                      <a:rPr lang="en-US" b="0" i="1" smtClean="0">
                        <a:latin typeface="Cambria Math" panose="02040503050406030204" pitchFamily="18" charset="0"/>
                        <a:ea typeface="Cambria Math" panose="02040503050406030204" pitchFamily="18" charset="0"/>
                      </a:rPr>
                      <m:t>+….+0.1</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 2</m:t>
                        </m:r>
                      </m:sup>
                    </m:sSubSup>
                  </m:oMath>
                </a14:m>
                <a:r>
                  <a:rPr lang="en-US" dirty="0" smtClean="0">
                    <a:ea typeface="Cambria Math" panose="02040503050406030204" pitchFamily="18" charset="0"/>
                  </a:rPr>
                  <a:t> and </a:t>
                </a: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𝛼</m:t>
                          </m:r>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0.1 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  2</m:t>
                                  </m:r>
                                </m:sup>
                              </m:sSub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0.9</m:t>
                                      </m:r>
                                    </m:e>
                                  </m:d>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0.1 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  2</m:t>
                                  </m:r>
                                </m:sup>
                              </m:sSubSup>
                              <m:r>
                                <a:rPr lang="en-US" i="1">
                                  <a:latin typeface="Cambria Math" panose="02040503050406030204" pitchFamily="18" charset="0"/>
                                  <a:ea typeface="Cambria Math" panose="02040503050406030204" pitchFamily="18" charset="0"/>
                                </a:rPr>
                                <m:t>+….+0.1</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𝐺</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 2</m:t>
                                  </m:r>
                                </m:sup>
                              </m:sSubSup>
                            </m:e>
                          </m:rad>
                        </m:den>
                      </m:f>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1</m:t>
                          </m:r>
                        </m:sub>
                      </m:sSub>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dirty="0" smtClean="0">
                    <a:ea typeface="Cambria Math" panose="02040503050406030204" pitchFamily="18" charset="0"/>
                  </a:rPr>
                  <a:t>This means that if a parameter has an overall  larger historic gradient, then </a:t>
                </a:r>
                <a:r>
                  <a:rPr lang="en-US" dirty="0" err="1" smtClean="0">
                    <a:ea typeface="Cambria Math" panose="02040503050406030204" pitchFamily="18" charset="0"/>
                  </a:rPr>
                  <a:t>RMSProp</a:t>
                </a:r>
                <a:r>
                  <a:rPr lang="en-US" dirty="0" smtClean="0">
                    <a:ea typeface="Cambria Math" panose="02040503050406030204" pitchFamily="18" charset="0"/>
                  </a:rPr>
                  <a:t> scales down the learning rate  for this parameter by a larger amount, reducing its effective learning rate ( i.e., step size)</a:t>
                </a:r>
                <a:endParaRPr lang="en-US" dirty="0">
                  <a:ea typeface="Cambria Math" panose="02040503050406030204" pitchFamily="18"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751354"/>
                <a:ext cx="11665527" cy="4524755"/>
              </a:xfrm>
              <a:blipFill>
                <a:blip r:embed="rId2"/>
                <a:stretch>
                  <a:fillRect l="-209"/>
                </a:stretch>
              </a:blipFill>
            </p:spPr>
            <p:txBody>
              <a:bodyPr/>
              <a:lstStyle/>
              <a:p>
                <a:r>
                  <a:rPr lang="en-US">
                    <a:noFill/>
                  </a:rPr>
                  <a:t> </a:t>
                </a:r>
              </a:p>
            </p:txBody>
          </p:sp>
        </mc:Fallback>
      </mc:AlternateContent>
    </p:spTree>
    <p:extLst>
      <p:ext uri="{BB962C8B-B14F-4D97-AF65-F5344CB8AC3E}">
        <p14:creationId xmlns:p14="http://schemas.microsoft.com/office/powerpoint/2010/main" val="1354963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697853"/>
          </a:xfrm>
        </p:spPr>
        <p:txBody>
          <a:bodyPr>
            <a:normAutofit fontScale="90000"/>
          </a:bodyPr>
          <a:lstStyle/>
          <a:p>
            <a:r>
              <a:rPr lang="en-US" dirty="0" err="1" smtClean="0"/>
              <a:t>RMSProp</a:t>
            </a:r>
            <a:r>
              <a:rPr lang="en-US" dirty="0" smtClean="0"/>
              <a:t> and Gradient Oscillations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2110" y="2353848"/>
                <a:ext cx="5673080" cy="3485509"/>
              </a:xfrm>
            </p:spPr>
            <p:txBody>
              <a:bodyPr>
                <a:normAutofit fontScale="92500" lnSpcReduction="10000"/>
              </a:bodyPr>
              <a:lstStyle/>
              <a:p>
                <a:r>
                  <a:rPr lang="en-US" dirty="0" smtClean="0"/>
                  <a:t>To see how </a:t>
                </a:r>
                <a:r>
                  <a:rPr lang="en-US" dirty="0" err="1" smtClean="0"/>
                  <a:t>RMSprop</a:t>
                </a:r>
                <a:r>
                  <a:rPr lang="en-US" dirty="0" smtClean="0"/>
                  <a:t> can speed up learning when gradient oscillates along some directions, consider again the narrow ravine-like loss surface in slide 6.</a:t>
                </a:r>
              </a:p>
              <a:p>
                <a:r>
                  <a:rPr lang="en-US" dirty="0" smtClean="0"/>
                  <a:t>When we look at the gradient vector at each point in the surface, the component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smtClean="0"/>
                  <a:t> dimension generally has a larger magnitude than the component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direction in the ridge of the ravine.</a:t>
                </a:r>
              </a:p>
              <a:p>
                <a:r>
                  <a:rPr lang="en-US" dirty="0" smtClean="0"/>
                  <a:t> So the exponential moving average of the squared gradients are larger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 compared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 Consequently, </a:t>
                </a:r>
                <a:r>
                  <a:rPr lang="en-US" dirty="0" err="1" smtClean="0"/>
                  <a:t>RMSProp</a:t>
                </a:r>
                <a:r>
                  <a:rPr lang="en-US" dirty="0" smtClean="0"/>
                  <a:t> scales down the learning rate more and takes smaller steps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 compared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This helps avoid bouncing between the ridges and move towards the minima</a:t>
                </a:r>
              </a:p>
              <a:p>
                <a:pPr marL="0" indent="0">
                  <a:buNone/>
                </a:pP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2110" y="2353848"/>
                <a:ext cx="5673080" cy="3485509"/>
              </a:xfrm>
              <a:blipFill>
                <a:blip r:embed="rId2"/>
                <a:stretch>
                  <a:fillRect l="-538" t="-1224" r="-1290"/>
                </a:stretch>
              </a:blipFill>
            </p:spPr>
            <p:txBody>
              <a:bodyPr/>
              <a:lstStyle/>
              <a:p>
                <a:r>
                  <a:rPr lang="en-US">
                    <a:noFill/>
                  </a:rPr>
                  <a:t> </a:t>
                </a:r>
              </a:p>
            </p:txBody>
          </p:sp>
        </mc:Fallback>
      </mc:AlternateContent>
      <p:pic>
        <p:nvPicPr>
          <p:cNvPr id="1028" name="Picture 4" descr="patho3"/>
          <p:cNvPicPr>
            <a:picLocks noChangeAspect="1" noChangeArrowheads="1"/>
          </p:cNvPicPr>
          <p:nvPr/>
        </p:nvPicPr>
        <p:blipFill rotWithShape="1">
          <a:blip r:embed="rId3">
            <a:extLst>
              <a:ext uri="{28A0092B-C50C-407E-A947-70E740481C1C}">
                <a14:useLocalDpi xmlns:a14="http://schemas.microsoft.com/office/drawing/2010/main" val="0"/>
              </a:ext>
            </a:extLst>
          </a:blip>
          <a:srcRect l="-1" r="-1923"/>
          <a:stretch/>
        </p:blipFill>
        <p:spPr bwMode="auto">
          <a:xfrm>
            <a:off x="6923165" y="2909293"/>
            <a:ext cx="4748933" cy="2737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53613" y="5839357"/>
            <a:ext cx="6895734" cy="307777"/>
          </a:xfrm>
          <a:prstGeom prst="rect">
            <a:avLst/>
          </a:prstGeom>
          <a:noFill/>
        </p:spPr>
        <p:txBody>
          <a:bodyPr wrap="none" rtlCol="0">
            <a:spAutoFit/>
          </a:bodyPr>
          <a:lstStyle/>
          <a:p>
            <a:r>
              <a:rPr lang="en-US" sz="1400" dirty="0" smtClean="0">
                <a:solidFill>
                  <a:schemeClr val="bg1">
                    <a:lumMod val="65000"/>
                  </a:schemeClr>
                </a:solidFill>
              </a:rPr>
              <a:t>Image source: </a:t>
            </a:r>
            <a:r>
              <a:rPr lang="en-US" sz="1400" dirty="0">
                <a:solidFill>
                  <a:schemeClr val="bg1">
                    <a:lumMod val="65000"/>
                  </a:schemeClr>
                </a:solidFill>
                <a:hlinkClick r:id="rId4"/>
              </a:rPr>
              <a:t>https://blog.paperspace.com/intro-to-optimization-momentum-rmsprop-adam/</a:t>
            </a:r>
            <a:endParaRPr lang="en-US" sz="1400" dirty="0">
              <a:solidFill>
                <a:schemeClr val="bg1">
                  <a:lumMod val="65000"/>
                </a:schemeClr>
              </a:solidFill>
            </a:endParaRPr>
          </a:p>
        </p:txBody>
      </p:sp>
    </p:spTree>
    <p:extLst>
      <p:ext uri="{BB962C8B-B14F-4D97-AF65-F5344CB8AC3E}">
        <p14:creationId xmlns:p14="http://schemas.microsoft.com/office/powerpoint/2010/main" val="251140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027" y="588643"/>
            <a:ext cx="7729728" cy="739417"/>
          </a:xfrm>
        </p:spPr>
        <p:txBody>
          <a:bodyPr>
            <a:normAutofit fontScale="90000"/>
          </a:bodyPr>
          <a:lstStyle/>
          <a:p>
            <a:r>
              <a:rPr lang="en-US" dirty="0" smtClean="0"/>
              <a:t>Adam Optimizer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8872" y="1510144"/>
                <a:ext cx="10778837" cy="5084619"/>
              </a:xfrm>
            </p:spPr>
            <p:txBody>
              <a:bodyPr>
                <a:normAutofit fontScale="77500" lnSpcReduction="20000"/>
              </a:bodyPr>
              <a:lstStyle/>
              <a:p>
                <a:r>
                  <a:rPr lang="en-US" dirty="0" smtClean="0"/>
                  <a:t>So we have seen two approaches so far to help speed up SGD and avoid gradient oscillations. </a:t>
                </a:r>
              </a:p>
              <a:p>
                <a:pPr lvl="1"/>
                <a:r>
                  <a:rPr lang="en-US" dirty="0" smtClean="0"/>
                  <a:t>Momentum which uses exponential moving average of the historic gradients to accelerate SGD in the direction of local minima</a:t>
                </a:r>
              </a:p>
              <a:p>
                <a:pPr lvl="1"/>
                <a:r>
                  <a:rPr lang="en-US" dirty="0" err="1" smtClean="0"/>
                  <a:t>RMSProp</a:t>
                </a:r>
                <a:r>
                  <a:rPr lang="en-US" dirty="0" smtClean="0"/>
                  <a:t> which adjust the learning rate for each parameter separately based on the exponential moving average and hinders SGD in the direction of oscillation</a:t>
                </a:r>
              </a:p>
              <a:p>
                <a:r>
                  <a:rPr lang="en-US" b="1" dirty="0" smtClean="0"/>
                  <a:t>Adam ( Adaptive Moment Optimization)</a:t>
                </a:r>
                <a:r>
                  <a:rPr lang="en-US" dirty="0" smtClean="0"/>
                  <a:t> combines </a:t>
                </a:r>
                <a:r>
                  <a:rPr lang="en-US" dirty="0" err="1" smtClean="0"/>
                  <a:t>RMSprop</a:t>
                </a:r>
                <a:r>
                  <a:rPr lang="en-US" dirty="0" smtClean="0"/>
                  <a:t> with Momentum. A simplified version of Adam is as follows :</a:t>
                </a:r>
              </a:p>
              <a:p>
                <a:endParaRPr lang="en-US" dirty="0" smtClean="0"/>
              </a:p>
              <a:p>
                <a:endParaRPr lang="en-US" dirty="0"/>
              </a:p>
              <a:p>
                <a:endParaRPr lang="en-US" dirty="0" smtClean="0"/>
              </a:p>
              <a:p>
                <a:endParaRPr lang="en-US" dirty="0" smtClean="0"/>
              </a:p>
              <a:p>
                <a:endParaRPr lang="en-US" dirty="0"/>
              </a:p>
              <a:p>
                <a:endParaRPr lang="en-US" dirty="0"/>
              </a:p>
              <a:p>
                <a:r>
                  <a:rPr lang="en-US" dirty="0" smtClean="0"/>
                  <a:t>The update rule in Adam is the same as </a:t>
                </a:r>
                <a:r>
                  <a:rPr lang="en-US" dirty="0" err="1" smtClean="0"/>
                  <a:t>RMSProp</a:t>
                </a:r>
                <a:r>
                  <a:rPr lang="en-US" dirty="0" smtClean="0"/>
                  <a:t> except that, like momentum, Adam uses the exponential moving average of historic gradients (</a:t>
                </a:r>
                <a14:m>
                  <m:oMath xmlns:m="http://schemas.openxmlformats.org/officeDocument/2006/math">
                    <m:r>
                      <a:rPr lang="en-US" b="0" i="1" smtClean="0">
                        <a:latin typeface="Cambria Math" panose="02040503050406030204" pitchFamily="18" charset="0"/>
                      </a:rPr>
                      <m:t>𝑚</m:t>
                    </m:r>
                  </m:oMath>
                </a14:m>
                <a:r>
                  <a:rPr lang="en-US" dirty="0" smtClean="0"/>
                  <a:t>) instead of a single ( and perhaps noisy) current gradient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𝑙</m:t>
                            </m:r>
                          </m:e>
                          <m:sub>
                            <m:r>
                              <a:rPr lang="en-US" i="1">
                                <a:latin typeface="Cambria Math" panose="02040503050406030204" pitchFamily="18" charset="0"/>
                                <a:ea typeface="Cambria Math" panose="02040503050406030204" pitchFamily="18" charset="0"/>
                              </a:rPr>
                              <m:t>𝐵</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r>
                      <a:rPr lang="en-US" b="0" i="0" smtClean="0">
                        <a:latin typeface="Cambria Math" panose="02040503050406030204" pitchFamily="18" charset="0"/>
                        <a:ea typeface="Cambria Math" panose="02040503050406030204" pitchFamily="18" charset="0"/>
                      </a:rPr>
                      <m:t> )</m:t>
                    </m:r>
                  </m:oMath>
                </a14:m>
                <a:endParaRPr lang="en-US"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oMath>
                </a14:m>
                <a:r>
                  <a:rPr lang="en-US" dirty="0" smtClean="0"/>
                  <a:t> are the </a:t>
                </a:r>
                <a:r>
                  <a:rPr lang="en-US" dirty="0" err="1" smtClean="0"/>
                  <a:t>hyperparameters</a:t>
                </a:r>
                <a:r>
                  <a:rPr lang="en-US" dirty="0" smtClean="0"/>
                  <a:t> of the momentum term and the </a:t>
                </a:r>
                <a:r>
                  <a:rPr lang="en-US" dirty="0" err="1" smtClean="0"/>
                  <a:t>RMSProp</a:t>
                </a:r>
                <a:r>
                  <a:rPr lang="en-US" dirty="0" smtClean="0"/>
                  <a:t> terms, respectively.  It is recommended in the </a:t>
                </a:r>
                <a:r>
                  <a:rPr lang="en-US" dirty="0" smtClean="0">
                    <a:hlinkClick r:id="rId2"/>
                  </a:rPr>
                  <a:t>original paper </a:t>
                </a:r>
                <a:r>
                  <a:rPr lang="en-US" dirty="0" smtClean="0"/>
                  <a:t>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=0.9</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=0.999</m:t>
                    </m:r>
                  </m:oMath>
                </a14:m>
                <a:r>
                  <a:rPr lang="en-US" dirty="0" smtClean="0"/>
                  <a:t> ,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𝑒</m:t>
                    </m:r>
                    <m:r>
                      <a:rPr lang="en-US" b="0" i="1" smtClean="0">
                        <a:latin typeface="Cambria Math" panose="02040503050406030204" pitchFamily="18" charset="0"/>
                      </a:rPr>
                      <m:t>−8</m:t>
                    </m:r>
                  </m:oMath>
                </a14:m>
                <a:r>
                  <a:rPr lang="en-US" dirty="0" smtClean="0"/>
                  <a:t> and the 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=0.001</m:t>
                    </m:r>
                  </m:oMath>
                </a14:m>
                <a:endParaRPr lang="en-US" dirty="0" smtClean="0"/>
              </a:p>
              <a:p>
                <a:r>
                  <a:rPr lang="en-US" dirty="0"/>
                  <a:t>Adam is generally regarded as being fairly robust to the </a:t>
                </a:r>
                <a:r>
                  <a:rPr lang="en-US" dirty="0" smtClean="0"/>
                  <a:t>choice of </a:t>
                </a:r>
                <a:r>
                  <a:rPr lang="en-US" dirty="0" err="1"/>
                  <a:t>hyperparameters</a:t>
                </a:r>
                <a:r>
                  <a:rPr lang="en-US" dirty="0"/>
                  <a:t>, though the learning rate sometimes needs to be changed </a:t>
                </a:r>
                <a:r>
                  <a:rPr lang="en-US" dirty="0" smtClean="0"/>
                  <a:t>from 0.001.</a:t>
                </a:r>
                <a:endParaRPr lang="en-US" dirty="0" smtClean="0"/>
              </a:p>
              <a:p>
                <a:r>
                  <a:rPr lang="en-US" dirty="0" smtClean="0"/>
                  <a:t>The  paper also includes a </a:t>
                </a:r>
                <a:r>
                  <a:rPr lang="en-US" i="1" dirty="0" smtClean="0"/>
                  <a:t>bias correction </a:t>
                </a:r>
                <a:r>
                  <a:rPr lang="en-US" dirty="0" smtClean="0"/>
                  <a:t>mechanism which compensates for the  for the fact that in the first few time steps the vectors </a:t>
                </a:r>
                <a:r>
                  <a:rPr lang="en-US" dirty="0" err="1" smtClean="0"/>
                  <a:t>m,v</a:t>
                </a:r>
                <a:r>
                  <a:rPr lang="en-US" dirty="0" smtClean="0"/>
                  <a:t> are both initialized and therefore biased at zero, before they fully “warm up” ( for more details, you can refer to the </a:t>
                </a:r>
                <a:r>
                  <a:rPr lang="en-US" dirty="0" smtClean="0">
                    <a:hlinkClick r:id="rId2"/>
                  </a:rPr>
                  <a:t>original paper </a:t>
                </a:r>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8872" y="1510144"/>
                <a:ext cx="10778837" cy="5084619"/>
              </a:xfrm>
              <a:blipFill>
                <a:blip r:embed="rId3"/>
                <a:stretch>
                  <a:fillRect l="-57" t="-10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2347355" y="2691960"/>
                <a:ext cx="4544291" cy="152234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14:m>
                  <m:oMath xmlns:m="http://schemas.openxmlformats.org/officeDocument/2006/math">
                    <m:r>
                      <a:rPr lang="en-US" sz="1400" i="1" smtClean="0">
                        <a:latin typeface="Cambria Math" panose="02040503050406030204" pitchFamily="18" charset="0"/>
                      </a:rPr>
                      <m:t>𝑣</m:t>
                    </m:r>
                    <m:r>
                      <a:rPr lang="en-US" sz="140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𝐵</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𝑣</m:t>
                    </m:r>
                    <m:r>
                      <a:rPr lang="en-US" sz="1400" i="1">
                        <a:latin typeface="Cambria Math" panose="02040503050406030204" pitchFamily="18" charset="0"/>
                      </a:rPr>
                      <m:t>+</m:t>
                    </m:r>
                    <m:r>
                      <a:rPr lang="en-US" sz="1400" b="0" i="1" smtClean="0">
                        <a:latin typeface="Cambria Math" panose="02040503050406030204" pitchFamily="18" charset="0"/>
                      </a:rPr>
                      <m:t>(1−</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𝛽</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a14:m>
                <a:r>
                  <a:rPr lang="en-US" sz="1400" i="1" dirty="0">
                    <a:latin typeface="Cambria Math" panose="02040503050406030204" pitchFamily="18" charset="0"/>
                    <a:ea typeface="Cambria Math" panose="02040503050406030204" pitchFamily="18" charset="0"/>
                  </a:rPr>
                  <a:t>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d>
                          <m:dPr>
                            <m:ctrlPr>
                              <a:rPr lang="en-US" sz="1400" i="1">
                                <a:latin typeface="Cambria Math" panose="02040503050406030204" pitchFamily="18" charset="0"/>
                                <a:ea typeface="Cambria Math" panose="02040503050406030204" pitchFamily="18" charset="0"/>
                              </a:rPr>
                            </m:ctrlPr>
                          </m:dPr>
                          <m:e>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𝑙</m:t>
                                    </m:r>
                                  </m:e>
                                  <m:sub>
                                    <m:r>
                                      <a:rPr lang="en-US" sz="1400" i="1">
                                        <a:latin typeface="Cambria Math" panose="02040503050406030204" pitchFamily="18" charset="0"/>
                                        <a:ea typeface="Cambria Math" panose="02040503050406030204" pitchFamily="18" charset="0"/>
                                      </a:rPr>
                                      <m:t>𝐵</m:t>
                                    </m:r>
                                  </m:sub>
                                </m:sSub>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𝑊</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𝑏</m:t>
                                    </m:r>
                                  </m:e>
                                </m:d>
                              </m:num>
                              <m:den>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𝑊</m:t>
                                </m:r>
                              </m:den>
                            </m:f>
                          </m:e>
                        </m:d>
                      </m:e>
                      <m:sup>
                        <m:r>
                          <a:rPr lang="en-US" sz="1400" i="1">
                            <a:latin typeface="Cambria Math" panose="02040503050406030204" pitchFamily="18" charset="0"/>
                            <a:ea typeface="Cambria Math" panose="02040503050406030204" pitchFamily="18" charset="0"/>
                          </a:rPr>
                          <m:t>2</m:t>
                        </m:r>
                      </m:sup>
                    </m:sSup>
                  </m:oMath>
                </a14:m>
                <a:endParaRPr lang="en-US" sz="1400"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𝑚</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𝐵</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𝑚</m:t>
                      </m:r>
                      <m:r>
                        <a:rPr lang="en-US" sz="1400" i="1">
                          <a:latin typeface="Cambria Math" panose="02040503050406030204" pitchFamily="18" charset="0"/>
                        </a:rPr>
                        <m:t>+(1−</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b="0" i="1" smtClean="0">
                              <a:latin typeface="Cambria Math" panose="02040503050406030204" pitchFamily="18" charset="0"/>
                            </a:rPr>
                            <m:t>1</m:t>
                          </m:r>
                        </m:sub>
                      </m:sSub>
                      <m:r>
                        <a:rPr lang="en-US" sz="1400" i="1">
                          <a:latin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𝑙</m:t>
                              </m:r>
                            </m:e>
                            <m:sub>
                              <m:r>
                                <a:rPr lang="en-US" sz="1400" i="1">
                                  <a:latin typeface="Cambria Math" panose="02040503050406030204" pitchFamily="18" charset="0"/>
                                  <a:ea typeface="Cambria Math" panose="02040503050406030204" pitchFamily="18" charset="0"/>
                                </a:rPr>
                                <m:t>𝐵</m:t>
                              </m:r>
                            </m:sub>
                          </m:sSub>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𝑊</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𝑏</m:t>
                              </m:r>
                            </m:e>
                          </m:d>
                        </m:num>
                        <m:den>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𝑊</m:t>
                          </m:r>
                        </m:den>
                      </m:f>
                    </m:oMath>
                  </m:oMathPara>
                </a14:m>
                <a:endParaRPr lang="en-US" sz="140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𝑊</m:t>
                      </m:r>
                      <m:r>
                        <a:rPr lang="en-US" sz="1400" i="1">
                          <a:latin typeface="Cambria Math" panose="02040503050406030204" pitchFamily="18" charset="0"/>
                        </a:rPr>
                        <m:t>=</m:t>
                      </m:r>
                      <m:r>
                        <a:rPr lang="en-US" sz="1400" i="1">
                          <a:latin typeface="Cambria Math" panose="02040503050406030204" pitchFamily="18" charset="0"/>
                        </a:rPr>
                        <m:t>𝑊</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𝛼</m:t>
                          </m:r>
                        </m:num>
                        <m:den>
                          <m:rad>
                            <m:radPr>
                              <m:degHide m:val="on"/>
                              <m:ctrlPr>
                                <a:rPr lang="en-US" sz="1400" i="1">
                                  <a:latin typeface="Cambria Math" panose="02040503050406030204" pitchFamily="18" charset="0"/>
                                </a:rPr>
                              </m:ctrlPr>
                            </m:radPr>
                            <m:deg/>
                            <m:e>
                              <m:r>
                                <a:rPr lang="en-US" sz="1400" i="1">
                                  <a:latin typeface="Cambria Math" panose="02040503050406030204" pitchFamily="18" charset="0"/>
                                </a:rPr>
                                <m:t>𝑣</m:t>
                              </m:r>
                            </m:e>
                          </m:rad>
                          <m:r>
                            <a:rPr lang="en-US" sz="1400" i="1">
                              <a:latin typeface="Cambria Math" panose="02040503050406030204" pitchFamily="18" charset="0"/>
                            </a:rPr>
                            <m:t>+</m:t>
                          </m:r>
                          <m:r>
                            <a:rPr lang="en-US" sz="1400" i="1">
                              <a:latin typeface="Cambria Math" panose="02040503050406030204" pitchFamily="18" charset="0"/>
                            </a:rPr>
                            <m:t>𝜖</m:t>
                          </m:r>
                        </m:den>
                      </m:f>
                      <m:r>
                        <a:rPr lang="en-US" sz="1400" b="0" i="1" smtClean="0">
                          <a:latin typeface="Cambria Math" panose="02040503050406030204" pitchFamily="18" charset="0"/>
                          <a:ea typeface="Cambria Math" panose="02040503050406030204" pitchFamily="18" charset="0"/>
                        </a:rPr>
                        <m:t>𝑚</m:t>
                      </m:r>
                    </m:oMath>
                  </m:oMathPara>
                </a14:m>
                <a:endParaRPr lang="en-US" sz="1400" dirty="0">
                  <a:ea typeface="Cambria Math" panose="02040503050406030204" pitchFamily="18" charset="0"/>
                </a:endParaRPr>
              </a:p>
              <a:p>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2347355" y="2691960"/>
                <a:ext cx="4544291" cy="152234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02184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optimizer to choose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is no consensus on which optimization algorithm one should choose</a:t>
            </a:r>
          </a:p>
          <a:p>
            <a:r>
              <a:rPr lang="en-US" dirty="0" smtClean="0">
                <a:hlinkClick r:id="rId2"/>
              </a:rPr>
              <a:t>This paper</a:t>
            </a:r>
            <a:r>
              <a:rPr lang="en-US" dirty="0" smtClean="0"/>
              <a:t> presented a comparison of a large number of optimization algorithms across a wide range of learning tasks. They concluded that algorithms with adaptive learning rates performed fairly robustly but no single best algorithm emerged.</a:t>
            </a:r>
          </a:p>
          <a:p>
            <a:r>
              <a:rPr lang="en-US" dirty="0"/>
              <a:t>In practice Adam is currently recommended as the default algorithm to use, and often works slightly better than </a:t>
            </a:r>
            <a:r>
              <a:rPr lang="en-US" dirty="0" err="1" smtClean="0"/>
              <a:t>RMSProp</a:t>
            </a:r>
            <a:r>
              <a:rPr lang="en-US" dirty="0" smtClean="0"/>
              <a:t>.  In many applications it is also worth trying </a:t>
            </a:r>
            <a:r>
              <a:rPr lang="en-US" dirty="0" err="1" smtClean="0"/>
              <a:t>SGD+momentum</a:t>
            </a:r>
            <a:r>
              <a:rPr lang="en-US" dirty="0" smtClean="0"/>
              <a:t> as an alternative.</a:t>
            </a:r>
          </a:p>
          <a:p>
            <a:pPr lvl="1"/>
            <a:r>
              <a:rPr lang="en-US" dirty="0" smtClean="0">
                <a:hlinkClick r:id="rId3"/>
              </a:rPr>
              <a:t>In a recent paper</a:t>
            </a:r>
            <a:r>
              <a:rPr lang="en-US" dirty="0" smtClean="0"/>
              <a:t> Wilson et. Al. observed that the solutions found by adaptive learning rate methods generalize worse than SGD ( and SGD with momentum) even when these methods have better training performance. The authors of this paper invite the deep learning community to reconsider using adaptive method.</a:t>
            </a:r>
            <a:endParaRPr lang="en-US" dirty="0"/>
          </a:p>
        </p:txBody>
      </p:sp>
    </p:spTree>
    <p:extLst>
      <p:ext uri="{BB962C8B-B14F-4D97-AF65-F5344CB8AC3E}">
        <p14:creationId xmlns:p14="http://schemas.microsoft.com/office/powerpoint/2010/main" val="120061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991" y="618329"/>
            <a:ext cx="7729728" cy="836398"/>
          </a:xfrm>
        </p:spPr>
        <p:txBody>
          <a:bodyPr/>
          <a:lstStyle/>
          <a:p>
            <a:r>
              <a:rPr lang="en-US" dirty="0" smtClean="0"/>
              <a:t>Learning Rate decay</a:t>
            </a:r>
            <a:endParaRPr lang="en-US" dirty="0"/>
          </a:p>
        </p:txBody>
      </p:sp>
      <p:sp>
        <p:nvSpPr>
          <p:cNvPr id="3" name="Content Placeholder 2"/>
          <p:cNvSpPr>
            <a:spLocks noGrp="1"/>
          </p:cNvSpPr>
          <p:nvPr>
            <p:ph idx="1"/>
          </p:nvPr>
        </p:nvSpPr>
        <p:spPr>
          <a:xfrm>
            <a:off x="651165" y="1931461"/>
            <a:ext cx="8437418" cy="4538612"/>
          </a:xfrm>
        </p:spPr>
        <p:txBody>
          <a:bodyPr>
            <a:normAutofit fontScale="92500" lnSpcReduction="20000"/>
          </a:bodyPr>
          <a:lstStyle/>
          <a:p>
            <a:r>
              <a:rPr lang="en-US" dirty="0" smtClean="0"/>
              <a:t>So we learned that optimizers such as Adam and </a:t>
            </a:r>
            <a:r>
              <a:rPr lang="en-US" dirty="0" err="1" smtClean="0"/>
              <a:t>RMSProp</a:t>
            </a:r>
            <a:r>
              <a:rPr lang="en-US" dirty="0" smtClean="0"/>
              <a:t> adjust the learning rate per parameter.</a:t>
            </a:r>
          </a:p>
          <a:p>
            <a:r>
              <a:rPr lang="en-US" dirty="0" smtClean="0"/>
              <a:t>In addition to per parameter adjustment, it might be helpful in deep neural networks to also decay the learning rate over time. This is referred to as </a:t>
            </a:r>
            <a:r>
              <a:rPr lang="en-US" b="1" dirty="0" smtClean="0"/>
              <a:t>learning rate decay </a:t>
            </a:r>
            <a:r>
              <a:rPr lang="en-US" dirty="0" smtClean="0"/>
              <a:t>or </a:t>
            </a:r>
            <a:r>
              <a:rPr lang="en-US" b="1" dirty="0" smtClean="0"/>
              <a:t>learning rate scheduling.</a:t>
            </a:r>
          </a:p>
          <a:p>
            <a:pPr lvl="1"/>
            <a:r>
              <a:rPr lang="en-US" dirty="0" smtClean="0"/>
              <a:t>The reason we want to decay the learning rate is because gradients computed on </a:t>
            </a:r>
            <a:r>
              <a:rPr lang="en-US" dirty="0" err="1" smtClean="0"/>
              <a:t>minibatches</a:t>
            </a:r>
            <a:r>
              <a:rPr lang="en-US" dirty="0" smtClean="0"/>
              <a:t> randomly sampled from the training data introduce a source of noise that does not vanish even when we arrive at a local minimum. </a:t>
            </a:r>
          </a:p>
          <a:p>
            <a:pPr lvl="1"/>
            <a:r>
              <a:rPr lang="en-US" dirty="0" smtClean="0"/>
              <a:t>In contrast, the true gradient of the total cost function becomes small and then approaches zero when we reach a minimum using batch gradient descent, where the gradients are computed on the entire data instead of a random subset. </a:t>
            </a:r>
          </a:p>
          <a:p>
            <a:pPr lvl="1"/>
            <a:r>
              <a:rPr lang="en-US" dirty="0" smtClean="0"/>
              <a:t>Therefore, in practice it is common to decay the learning rate over time in a </a:t>
            </a:r>
            <a:r>
              <a:rPr lang="en-US" dirty="0" err="1" smtClean="0"/>
              <a:t>minibatch</a:t>
            </a:r>
            <a:r>
              <a:rPr lang="en-US" dirty="0" smtClean="0"/>
              <a:t> gradient descent.  Learning rate decay is empirically observed to help with both optimization and generalization. </a:t>
            </a:r>
          </a:p>
          <a:p>
            <a:pPr lvl="2"/>
            <a:r>
              <a:rPr lang="en-US" dirty="0" smtClean="0"/>
              <a:t> A common belief is that an initially large learning rate accelerates training up to a certain point but as we get closer to the local minima, it is better to have a smaller learning rate to avoid oscillations.</a:t>
            </a:r>
          </a:p>
          <a:p>
            <a:r>
              <a:rPr lang="en-US" dirty="0" smtClean="0"/>
              <a:t>There are three common ways to implement learning rate decay: step decay, exponential decay, and 1/t decay.</a:t>
            </a:r>
          </a:p>
          <a:p>
            <a:endParaRPr lang="en-US" dirty="0" smtClean="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9335798" y="1931461"/>
            <a:ext cx="2581275" cy="2324100"/>
          </a:xfrm>
          <a:prstGeom prst="rect">
            <a:avLst/>
          </a:prstGeom>
        </p:spPr>
      </p:pic>
      <p:cxnSp>
        <p:nvCxnSpPr>
          <p:cNvPr id="6" name="Straight Arrow Connector 5"/>
          <p:cNvCxnSpPr>
            <a:stCxn id="4" idx="2"/>
          </p:cNvCxnSpPr>
          <p:nvPr/>
        </p:nvCxnSpPr>
        <p:spPr>
          <a:xfrm flipH="1">
            <a:off x="10626435" y="4255561"/>
            <a:ext cx="1" cy="4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002422" y="4700782"/>
            <a:ext cx="2914651"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t>Learning rate decay in one dimension. Initially, it makes sense to take larger steps to make larger updates to the parameters but as we get close to the local minimum,  we want to take smaller steps ( smaller updates) to avoid oscillation</a:t>
            </a:r>
            <a:endParaRPr lang="en-US" sz="1600" dirty="0"/>
          </a:p>
        </p:txBody>
      </p:sp>
    </p:spTree>
    <p:extLst>
      <p:ext uri="{BB962C8B-B14F-4D97-AF65-F5344CB8AC3E}">
        <p14:creationId xmlns:p14="http://schemas.microsoft.com/office/powerpoint/2010/main" val="3553794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Optimization Challenges</a:t>
            </a:r>
            <a:endParaRPr lang="en-US" dirty="0"/>
          </a:p>
        </p:txBody>
      </p:sp>
      <p:sp>
        <p:nvSpPr>
          <p:cNvPr id="6" name="Text Placeholder 5"/>
          <p:cNvSpPr>
            <a:spLocks noGrp="1"/>
          </p:cNvSpPr>
          <p:nvPr>
            <p:ph type="body" idx="1"/>
          </p:nvPr>
        </p:nvSpPr>
        <p:spPr/>
        <p:txBody>
          <a:bodyPr/>
          <a:lstStyle/>
          <a:p>
            <a:pPr marL="342900" indent="-342900">
              <a:buFont typeface="Arial" panose="020B0604020202020204" pitchFamily="34" charset="0"/>
              <a:buChar char="•"/>
            </a:pPr>
            <a:r>
              <a:rPr lang="en-US" b="1" dirty="0" smtClean="0"/>
              <a:t>Ill-Conditioned Curvature</a:t>
            </a:r>
          </a:p>
          <a:p>
            <a:pPr marL="342900" indent="-342900">
              <a:buFont typeface="Arial" panose="020B0604020202020204" pitchFamily="34" charset="0"/>
              <a:buChar char="•"/>
            </a:pPr>
            <a:r>
              <a:rPr lang="en-US" dirty="0" smtClean="0">
                <a:solidFill>
                  <a:schemeClr val="tx1">
                    <a:lumMod val="75000"/>
                  </a:schemeClr>
                </a:solidFill>
              </a:rPr>
              <a:t>Local minimum and Saddle points</a:t>
            </a:r>
          </a:p>
          <a:p>
            <a:pPr marL="342900" indent="-342900">
              <a:buFont typeface="Arial" panose="020B0604020202020204" pitchFamily="34" charset="0"/>
              <a:buChar char="•"/>
            </a:pPr>
            <a:r>
              <a:rPr lang="en-US" dirty="0" smtClean="0">
                <a:solidFill>
                  <a:schemeClr val="tx1">
                    <a:lumMod val="75000"/>
                  </a:schemeClr>
                </a:solidFill>
              </a:rPr>
              <a:t>Numerical Instability, vanishing and exploding gradients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2310663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191" y="258110"/>
            <a:ext cx="7729728" cy="808690"/>
          </a:xfrm>
        </p:spPr>
        <p:txBody>
          <a:bodyPr/>
          <a:lstStyle/>
          <a:p>
            <a:r>
              <a:rPr lang="en-US" dirty="0" smtClean="0"/>
              <a:t>Step Decay learning rate schedule</a:t>
            </a:r>
            <a:endParaRPr lang="en-US" dirty="0"/>
          </a:p>
        </p:txBody>
      </p:sp>
      <p:sp>
        <p:nvSpPr>
          <p:cNvPr id="3" name="Content Placeholder 2"/>
          <p:cNvSpPr>
            <a:spLocks noGrp="1"/>
          </p:cNvSpPr>
          <p:nvPr>
            <p:ph idx="1"/>
          </p:nvPr>
        </p:nvSpPr>
        <p:spPr>
          <a:xfrm>
            <a:off x="581892" y="1482436"/>
            <a:ext cx="7516402" cy="4861214"/>
          </a:xfrm>
        </p:spPr>
        <p:txBody>
          <a:bodyPr>
            <a:normAutofit/>
          </a:bodyPr>
          <a:lstStyle/>
          <a:p>
            <a:r>
              <a:rPr lang="en-US" b="1" dirty="0" smtClean="0"/>
              <a:t>Step decay </a:t>
            </a:r>
            <a:r>
              <a:rPr lang="en-US" dirty="0" smtClean="0"/>
              <a:t>reduces </a:t>
            </a:r>
            <a:r>
              <a:rPr lang="en-US" dirty="0"/>
              <a:t>the learning rate by a constant factor every few </a:t>
            </a:r>
            <a:r>
              <a:rPr lang="en-US" i="1" dirty="0"/>
              <a:t>epochs</a:t>
            </a:r>
            <a:r>
              <a:rPr lang="en-US" dirty="0" smtClean="0"/>
              <a:t>.</a:t>
            </a:r>
          </a:p>
          <a:p>
            <a:pPr lvl="1"/>
            <a:r>
              <a:rPr lang="en-US" dirty="0" smtClean="0"/>
              <a:t>That is, the learning rate is reduced by a piecewise constant function  </a:t>
            </a:r>
            <a:endParaRPr lang="en-US" dirty="0"/>
          </a:p>
          <a:p>
            <a:pPr lvl="1"/>
            <a:r>
              <a:rPr lang="en-US" dirty="0"/>
              <a:t>An epoch is a pass (both forward and backward) through the entire training data. An epoch consists of one or more </a:t>
            </a:r>
            <a:r>
              <a:rPr lang="en-US" dirty="0" err="1"/>
              <a:t>minibatches</a:t>
            </a:r>
            <a:r>
              <a:rPr lang="en-US" dirty="0"/>
              <a:t>. </a:t>
            </a:r>
          </a:p>
          <a:p>
            <a:pPr lvl="1"/>
            <a:r>
              <a:rPr lang="en-US" dirty="0"/>
              <a:t>For instance, a step decay can drop the learning rate by half every 10 epochs or by 0.1 every 20 epochs</a:t>
            </a:r>
            <a:r>
              <a:rPr lang="en-US" dirty="0" smtClean="0"/>
              <a:t>.</a:t>
            </a:r>
          </a:p>
          <a:p>
            <a:r>
              <a:rPr lang="en-US" dirty="0" smtClean="0"/>
              <a:t>Step decay has two hyper-parameters: </a:t>
            </a:r>
            <a:r>
              <a:rPr lang="en-US" i="1" dirty="0" smtClean="0"/>
              <a:t>decay rate </a:t>
            </a:r>
            <a:r>
              <a:rPr lang="en-US" dirty="0" smtClean="0"/>
              <a:t>and </a:t>
            </a:r>
            <a:r>
              <a:rPr lang="en-US" i="1" dirty="0" smtClean="0"/>
              <a:t>decay step. </a:t>
            </a:r>
            <a:endParaRPr lang="en-US" dirty="0"/>
          </a:p>
          <a:p>
            <a:pPr lvl="1"/>
            <a:r>
              <a:rPr lang="en-US" dirty="0" smtClean="0"/>
              <a:t>The learning rate is reduced by </a:t>
            </a:r>
            <a:r>
              <a:rPr lang="en-US" i="1" dirty="0" smtClean="0"/>
              <a:t>decay rate</a:t>
            </a:r>
            <a:r>
              <a:rPr lang="en-US" dirty="0" smtClean="0"/>
              <a:t> at every </a:t>
            </a:r>
            <a:r>
              <a:rPr lang="en-US" i="1" dirty="0" smtClean="0"/>
              <a:t>decay step </a:t>
            </a:r>
            <a:r>
              <a:rPr lang="en-US" dirty="0" smtClean="0"/>
              <a:t>epochs</a:t>
            </a:r>
            <a:endParaRPr lang="en-US" i="1" dirty="0" smtClean="0"/>
          </a:p>
          <a:p>
            <a:r>
              <a:rPr lang="en-US" dirty="0" smtClean="0"/>
              <a:t>One heuristic you may see in practice is to first train with a fixed learning rate and find when epoch the validation error stops improving. Then reduce the learning rate by a constant and continue the training.</a:t>
            </a:r>
            <a:endParaRPr lang="en-US" dirty="0"/>
          </a:p>
        </p:txBody>
      </p:sp>
      <p:pic>
        <p:nvPicPr>
          <p:cNvPr id="5" name="Picture 4"/>
          <p:cNvPicPr>
            <a:picLocks noChangeAspect="1"/>
          </p:cNvPicPr>
          <p:nvPr/>
        </p:nvPicPr>
        <p:blipFill rotWithShape="1">
          <a:blip r:embed="rId2"/>
          <a:srcRect b="8983"/>
          <a:stretch/>
        </p:blipFill>
        <p:spPr>
          <a:xfrm>
            <a:off x="8098294" y="2307216"/>
            <a:ext cx="3143250" cy="2193348"/>
          </a:xfrm>
          <a:prstGeom prst="rect">
            <a:avLst/>
          </a:prstGeom>
        </p:spPr>
      </p:pic>
      <p:cxnSp>
        <p:nvCxnSpPr>
          <p:cNvPr id="7" name="Straight Arrow Connector 6"/>
          <p:cNvCxnSpPr>
            <a:stCxn id="5" idx="2"/>
          </p:cNvCxnSpPr>
          <p:nvPr/>
        </p:nvCxnSpPr>
        <p:spPr>
          <a:xfrm>
            <a:off x="9669919" y="4500564"/>
            <a:ext cx="0" cy="500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915401" y="5001491"/>
            <a:ext cx="264318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An example of step decay reducing the learning rate  by half every 10 epochs</a:t>
            </a:r>
          </a:p>
          <a:p>
            <a:r>
              <a:rPr lang="en-US" sz="1200" dirty="0" smtClean="0"/>
              <a:t>Image source </a:t>
            </a:r>
            <a:r>
              <a:rPr lang="en-US" sz="1200" dirty="0" smtClean="0">
                <a:hlinkClick r:id="rId3"/>
              </a:rPr>
              <a:t>here</a:t>
            </a:r>
            <a:endParaRPr lang="en-US" sz="1200" dirty="0"/>
          </a:p>
        </p:txBody>
      </p:sp>
    </p:spTree>
    <p:extLst>
      <p:ext uri="{BB962C8B-B14F-4D97-AF65-F5344CB8AC3E}">
        <p14:creationId xmlns:p14="http://schemas.microsoft.com/office/powerpoint/2010/main" val="27666861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decay learning rate schedule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2965" y="2519291"/>
                <a:ext cx="6319097" cy="3465873"/>
              </a:xfrm>
            </p:spPr>
            <p:txBody>
              <a:bodyPr/>
              <a:lstStyle/>
              <a:p>
                <a:r>
                  <a:rPr lang="en-US" b="1" dirty="0" smtClean="0"/>
                  <a:t>Exponential decay:</a:t>
                </a:r>
              </a:p>
              <a:p>
                <a:pPr lvl="1"/>
                <a:r>
                  <a:rPr lang="en-US" i="1" dirty="0" smtClean="0"/>
                  <a:t>Reduces the learning rate</a:t>
                </a:r>
                <a:r>
                  <a:rPr lang="en-US" b="1" i="1" dirty="0"/>
                  <a:t> </a:t>
                </a:r>
                <a:r>
                  <a:rPr lang="en-US" i="1" dirty="0" smtClean="0"/>
                  <a:t>by a exponential function instead of stepwise</a:t>
                </a:r>
              </a:p>
              <a:p>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oMath>
                </a14:m>
                <a:r>
                  <a:rPr lang="en-US" dirty="0" smtClean="0"/>
                  <a:t> is the learning rate at iteration </a:t>
                </a:r>
                <a14:m>
                  <m:oMath xmlns:m="http://schemas.openxmlformats.org/officeDocument/2006/math">
                    <m:r>
                      <a:rPr lang="en-US" b="0" i="1" smtClean="0">
                        <a:latin typeface="Cambria Math" panose="02040503050406030204" pitchFamily="18" charset="0"/>
                      </a:rPr>
                      <m:t>𝑡</m:t>
                    </m:r>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oMath>
                </a14:m>
                <a:r>
                  <a:rPr lang="en-US" dirty="0" smtClean="0"/>
                  <a:t> is the initial learning rate then the exponential decay reduces </a:t>
                </a:r>
                <a:r>
                  <a:rPr lang="en-US" dirty="0" smtClean="0"/>
                  <a:t>the learning rate exponentially by a factor </a:t>
                </a:r>
                <a14:m>
                  <m:oMath xmlns:m="http://schemas.openxmlformats.org/officeDocument/2006/math">
                    <m:r>
                      <a:rPr lang="en-US" b="0" i="1" smtClean="0">
                        <a:latin typeface="Cambria Math" panose="02040503050406030204" pitchFamily="18" charset="0"/>
                      </a:rPr>
                      <m:t>𝑘</m:t>
                    </m:r>
                  </m:oMath>
                </a14:m>
                <a:r>
                  <a:rPr lang="en-US" b="1" dirty="0" smtClean="0"/>
                  <a:t>, </a:t>
                </a:r>
                <a:r>
                  <a:rPr lang="en-US" dirty="0" smtClean="0"/>
                  <a:t>that is:</a:t>
                </a:r>
              </a:p>
              <a:p>
                <a:pPr marL="0" indent="0">
                  <a:buNone/>
                </a:pPr>
                <a:r>
                  <a:rPr lang="en-US" b="1"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𝑘𝑡</m:t>
                        </m:r>
                      </m:sup>
                    </m:sSup>
                  </m:oMath>
                </a14:m>
                <a:endParaRPr lang="en-US" dirty="0" smtClean="0"/>
              </a:p>
              <a:p>
                <a:pPr marL="0" indent="0">
                  <a:buNone/>
                </a:pPr>
                <a:r>
                  <a:rPr lang="en-US" dirty="0" smtClean="0"/>
                  <a:t>Where k </a:t>
                </a:r>
                <a:r>
                  <a:rPr lang="en-US" dirty="0" smtClean="0"/>
                  <a:t>is the exponential decay factor.</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2965" y="2519291"/>
                <a:ext cx="6319097" cy="3465873"/>
              </a:xfrm>
              <a:blipFill>
                <a:blip r:embed="rId2"/>
                <a:stretch>
                  <a:fillRect l="-771" t="-87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989621" y="2326451"/>
            <a:ext cx="3202379" cy="2226044"/>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9269216" y="5490889"/>
                <a:ext cx="264318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An exponentially decaying learning rate with k=0.1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𝛼</m:t>
                        </m:r>
                      </m:e>
                      <m:sub>
                        <m:r>
                          <a:rPr lang="en-US" sz="1200" i="1">
                            <a:latin typeface="Cambria Math" panose="02040503050406030204" pitchFamily="18" charset="0"/>
                          </a:rPr>
                          <m:t>0</m:t>
                        </m:r>
                      </m:sub>
                    </m:sSub>
                    <m:r>
                      <a:rPr lang="en-US" sz="1200" i="1">
                        <a:latin typeface="Cambria Math" panose="02040503050406030204" pitchFamily="18" charset="0"/>
                      </a:rPr>
                      <m:t>=0.1</m:t>
                    </m:r>
                  </m:oMath>
                </a14:m>
                <a:endParaRPr lang="en-US" sz="1200" dirty="0" smtClean="0"/>
              </a:p>
              <a:p>
                <a:r>
                  <a:rPr lang="en-US" sz="1200" dirty="0" smtClean="0"/>
                  <a:t>Image source </a:t>
                </a:r>
                <a:r>
                  <a:rPr lang="en-US" sz="1200" dirty="0" smtClean="0">
                    <a:hlinkClick r:id="rId4"/>
                  </a:rPr>
                  <a:t>here</a:t>
                </a:r>
                <a:endParaRPr lang="en-US" sz="1200" dirty="0"/>
              </a:p>
            </p:txBody>
          </p:sp>
        </mc:Choice>
        <mc:Fallback>
          <p:sp>
            <p:nvSpPr>
              <p:cNvPr id="5" name="TextBox 4"/>
              <p:cNvSpPr txBox="1">
                <a:spLocks noRot="1" noChangeAspect="1" noMove="1" noResize="1" noEditPoints="1" noAdjustHandles="1" noChangeArrowheads="1" noChangeShapeType="1" noTextEdit="1"/>
              </p:cNvSpPr>
              <p:nvPr/>
            </p:nvSpPr>
            <p:spPr>
              <a:xfrm>
                <a:off x="9269216" y="5490889"/>
                <a:ext cx="2643188" cy="646331"/>
              </a:xfrm>
              <a:prstGeom prst="rect">
                <a:avLst/>
              </a:prstGeom>
              <a:blipFill>
                <a:blip r:embed="rId5"/>
                <a:stretch>
                  <a:fillRect b="-5556"/>
                </a:stretch>
              </a:blipFill>
            </p:spPr>
            <p:txBody>
              <a:bodyPr/>
              <a:lstStyle/>
              <a:p>
                <a:r>
                  <a:rPr lang="en-US">
                    <a:noFill/>
                  </a:rPr>
                  <a:t> </a:t>
                </a:r>
              </a:p>
            </p:txBody>
          </p:sp>
        </mc:Fallback>
      </mc:AlternateContent>
      <p:cxnSp>
        <p:nvCxnSpPr>
          <p:cNvPr id="7" name="Straight Arrow Connector 6"/>
          <p:cNvCxnSpPr/>
          <p:nvPr/>
        </p:nvCxnSpPr>
        <p:spPr>
          <a:xfrm flipH="1">
            <a:off x="11044052" y="4552495"/>
            <a:ext cx="12492" cy="938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944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cap="none" dirty="0" smtClean="0"/>
              <a:t>t</a:t>
            </a:r>
            <a:r>
              <a:rPr lang="en-US" dirty="0" smtClean="0"/>
              <a:t> decay learning rate schedule</a:t>
            </a:r>
            <a:endParaRPr lang="en-US" dirty="0"/>
          </a:p>
        </p:txBody>
      </p:sp>
      <p:sp>
        <p:nvSpPr>
          <p:cNvPr id="3" name="Content Placeholder 2"/>
          <p:cNvSpPr>
            <a:spLocks noGrp="1"/>
          </p:cNvSpPr>
          <p:nvPr>
            <p:ph idx="1"/>
          </p:nvPr>
        </p:nvSpPr>
        <p:spPr>
          <a:xfrm>
            <a:off x="485464" y="2481398"/>
            <a:ext cx="6649627" cy="3295947"/>
          </a:xfrm>
        </p:spPr>
        <p:txBody>
          <a:bodyPr/>
          <a:lstStyle/>
          <a:p>
            <a:r>
              <a:rPr lang="en-US" dirty="0" smtClean="0"/>
              <a:t>Reduces the learning rate based on the following formula:</a:t>
            </a:r>
          </a:p>
          <a:p>
            <a:pPr marL="0" indent="0">
              <a:buNone/>
            </a:pPr>
            <a:r>
              <a:rPr lang="en-US" dirty="0" smtClean="0"/>
              <a:t> </a:t>
            </a:r>
          </a:p>
          <a:p>
            <a:pPr marL="0" indent="0">
              <a:buNone/>
            </a:pPr>
            <a:endParaRPr lang="en-US" dirty="0" smtClean="0"/>
          </a:p>
          <a:p>
            <a:pPr marL="0" indent="0">
              <a:buNone/>
            </a:pPr>
            <a:endParaRPr lang="en-US" dirty="0"/>
          </a:p>
          <a:p>
            <a:r>
              <a:rPr lang="en-US" dirty="0"/>
              <a:t>I</a:t>
            </a:r>
            <a:r>
              <a:rPr lang="en-US" dirty="0" smtClean="0"/>
              <a:t>f </a:t>
            </a:r>
            <a:r>
              <a:rPr lang="en-US" dirty="0" smtClean="0"/>
              <a:t>we can afford the computational budget, it is better to have a slower decay but train for a longer time.</a:t>
            </a:r>
            <a:endParaRPr lang="en-US" dirty="0"/>
          </a:p>
          <a:p>
            <a:pPr marL="0" indent="0">
              <a:buNone/>
            </a:pPr>
            <a:endParaRPr lang="en-US" dirty="0" smtClean="0"/>
          </a:p>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717952" y="3051858"/>
            <a:ext cx="3564720" cy="2531523"/>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785483" y="3214155"/>
                <a:ext cx="1403398" cy="5712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𝑡</m:t>
                          </m:r>
                        </m:sub>
                      </m:sSub>
                      <m:r>
                        <a:rPr lang="en-US" i="1">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0</m:t>
                              </m:r>
                            </m:sub>
                          </m:sSub>
                        </m:num>
                        <m:den>
                          <m:r>
                            <a:rPr lang="en-US" b="0" i="1" smtClean="0">
                              <a:latin typeface="Cambria Math" panose="02040503050406030204" pitchFamily="18" charset="0"/>
                            </a:rPr>
                            <m:t>1+</m:t>
                          </m:r>
                          <m:r>
                            <a:rPr lang="en-US" b="0" i="1" smtClean="0">
                              <a:latin typeface="Cambria Math" panose="02040503050406030204" pitchFamily="18" charset="0"/>
                            </a:rPr>
                            <m:t>𝑘𝑡</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785483" y="3214155"/>
                <a:ext cx="1403398" cy="57124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178718" y="5998853"/>
                <a:ext cx="264318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1/t learning rate decay with k=0.1 and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𝛼</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=0.1</m:t>
                    </m:r>
                  </m:oMath>
                </a14:m>
                <a:endParaRPr lang="en-US" sz="1200" dirty="0"/>
              </a:p>
            </p:txBody>
          </p:sp>
        </mc:Choice>
        <mc:Fallback xmlns="">
          <p:sp>
            <p:nvSpPr>
              <p:cNvPr id="7" name="TextBox 6"/>
              <p:cNvSpPr txBox="1">
                <a:spLocks noRot="1" noChangeAspect="1" noMove="1" noResize="1" noEditPoints="1" noAdjustHandles="1" noChangeArrowheads="1" noChangeShapeType="1" noTextEdit="1"/>
              </p:cNvSpPr>
              <p:nvPr/>
            </p:nvSpPr>
            <p:spPr>
              <a:xfrm>
                <a:off x="8178718" y="5998853"/>
                <a:ext cx="2643188" cy="461665"/>
              </a:xfrm>
              <a:prstGeom prst="rect">
                <a:avLst/>
              </a:prstGeom>
              <a:blipFill>
                <a:blip r:embed="rId4"/>
                <a:stretch>
                  <a:fillRect/>
                </a:stretch>
              </a:blipFill>
            </p:spPr>
            <p:txBody>
              <a:bodyPr/>
              <a:lstStyle/>
              <a:p>
                <a:r>
                  <a:rPr lang="en-US">
                    <a:noFill/>
                  </a:rPr>
                  <a:t> </a:t>
                </a:r>
              </a:p>
            </p:txBody>
          </p:sp>
        </mc:Fallback>
      </mc:AlternateContent>
      <p:cxnSp>
        <p:nvCxnSpPr>
          <p:cNvPr id="8" name="Straight Arrow Connector 7"/>
          <p:cNvCxnSpPr/>
          <p:nvPr/>
        </p:nvCxnSpPr>
        <p:spPr>
          <a:xfrm>
            <a:off x="9778918" y="5583381"/>
            <a:ext cx="2391" cy="415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315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Considerations for Speeding up gradient descent</a:t>
            </a:r>
            <a:endParaRPr lang="en-US" dirty="0"/>
          </a:p>
        </p:txBody>
      </p:sp>
      <p:sp>
        <p:nvSpPr>
          <p:cNvPr id="6" name="Text Placeholder 5"/>
          <p:cNvSpPr>
            <a:spLocks noGrp="1"/>
          </p:cNvSpPr>
          <p:nvPr>
            <p:ph type="body" idx="1"/>
          </p:nvPr>
        </p:nvSpPr>
        <p:spPr/>
        <p:txBody>
          <a:bodyPr>
            <a:normAutofit/>
          </a:bodyPr>
          <a:lstStyle/>
          <a:p>
            <a:pPr marL="342900" indent="-342900">
              <a:buFont typeface="Arial" panose="020B0604020202020204" pitchFamily="34" charset="0"/>
              <a:buChar char="•"/>
            </a:pPr>
            <a:r>
              <a:rPr lang="en-US" dirty="0" smtClean="0"/>
              <a:t>Normalizing input</a:t>
            </a:r>
          </a:p>
          <a:p>
            <a:pPr marL="342900" indent="-342900">
              <a:buFont typeface="Arial" panose="020B0604020202020204" pitchFamily="34" charset="0"/>
              <a:buChar char="•"/>
            </a:pPr>
            <a:r>
              <a:rPr lang="en-US" dirty="0" smtClean="0"/>
              <a:t>Batch Normalization</a:t>
            </a:r>
          </a:p>
        </p:txBody>
      </p:sp>
    </p:spTree>
    <p:extLst>
      <p:ext uri="{BB962C8B-B14F-4D97-AF65-F5344CB8AC3E}">
        <p14:creationId xmlns:p14="http://schemas.microsoft.com/office/powerpoint/2010/main" val="12956498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627" y="382801"/>
            <a:ext cx="7729728" cy="753272"/>
          </a:xfrm>
        </p:spPr>
        <p:txBody>
          <a:bodyPr/>
          <a:lstStyle/>
          <a:p>
            <a:r>
              <a:rPr lang="en-US" dirty="0" smtClean="0"/>
              <a:t>Normalizing Input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8036" y="1446553"/>
                <a:ext cx="4502728" cy="5358647"/>
              </a:xfrm>
            </p:spPr>
            <p:txBody>
              <a:bodyPr>
                <a:normAutofit/>
              </a:bodyPr>
              <a:lstStyle/>
              <a:p>
                <a:r>
                  <a:rPr lang="en-US" dirty="0" smtClean="0"/>
                  <a:t>Normalizing input data is a common pre-processing step in many machine learning algorithms that are sensitive to the scale of data.</a:t>
                </a:r>
              </a:p>
              <a:p>
                <a:r>
                  <a:rPr lang="en-US" dirty="0" smtClean="0"/>
                  <a:t>The scale of input data can affect the performance of neural networks</a:t>
                </a:r>
              </a:p>
              <a:p>
                <a:pPr lvl="1"/>
                <a:r>
                  <a:rPr lang="en-US" dirty="0" smtClean="0"/>
                  <a:t>If the input features are on different scales,  the gradients with respect to the weights are also on different scale ( this is because the gradient of </a:t>
                </a:r>
                <a:r>
                  <a:rPr lang="en-US" dirty="0"/>
                  <a:t> </a:t>
                </a:r>
                <a14:m>
                  <m:oMath xmlns:m="http://schemas.openxmlformats.org/officeDocument/2006/math">
                    <m:r>
                      <a:rPr lang="en-US" b="0" i="1" smtClean="0">
                        <a:latin typeface="Cambria Math" panose="02040503050406030204" pitchFamily="18" charset="0"/>
                      </a:rPr>
                      <m:t>𝑊𝑋</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smtClean="0"/>
                  <a:t> operation depends on </a:t>
                </a:r>
                <a14:m>
                  <m:oMath xmlns:m="http://schemas.openxmlformats.org/officeDocument/2006/math">
                    <m:r>
                      <a:rPr lang="en-US" b="0" i="1" smtClean="0">
                        <a:latin typeface="Cambria Math" panose="02040503050406030204" pitchFamily="18" charset="0"/>
                      </a:rPr>
                      <m:t>𝑋</m:t>
                    </m:r>
                  </m:oMath>
                </a14:m>
                <a:r>
                  <a:rPr lang="en-US" dirty="0" smtClean="0"/>
                  <a:t>) </a:t>
                </a:r>
                <a:r>
                  <a:rPr lang="en-US" dirty="0" smtClean="0"/>
                  <a:t>.</a:t>
                </a:r>
              </a:p>
              <a:p>
                <a:pPr lvl="1"/>
                <a:r>
                  <a:rPr lang="en-US" dirty="0" smtClean="0"/>
                  <a:t>This can cause gradient descent algorithm to take larger steps along the dimensions with larger gradients and possibly  fluctuate leading to slower progress of the learning algorithm.  In that sense, normalizing input can help speed up the gradient descent learning</a:t>
                </a:r>
              </a:p>
              <a:p>
                <a:pPr marL="228600" lvl="1" indent="0">
                  <a:buNone/>
                </a:pPr>
                <a:endParaRPr lang="en-US" dirty="0" smtClean="0"/>
              </a:p>
              <a:p>
                <a:pPr lvl="1"/>
                <a:endParaRPr lang="en-US" dirty="0" smtClean="0"/>
              </a:p>
              <a:p>
                <a:pPr lvl="1"/>
                <a:endParaRPr lang="en-US" dirty="0" smtClean="0"/>
              </a:p>
              <a:p>
                <a:pPr marL="228600" lvl="1" indent="0">
                  <a:buNone/>
                </a:pPr>
                <a:endParaRPr lang="en-US" dirty="0" smtClean="0"/>
              </a:p>
              <a:p>
                <a:pPr marL="228600" lvl="1" indent="0">
                  <a:buNone/>
                </a:pPr>
                <a:endParaRPr lang="en-US" dirty="0" smtClean="0"/>
              </a:p>
              <a:p>
                <a:pPr lvl="1"/>
                <a:endParaRPr lang="en-US" dirty="0" smtClean="0"/>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8036" y="1446553"/>
                <a:ext cx="4502728" cy="5358647"/>
              </a:xfrm>
              <a:blipFill>
                <a:blip r:embed="rId2"/>
                <a:stretch>
                  <a:fillRect l="-812" t="-569" r="-1218"/>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624946" y="3067534"/>
            <a:ext cx="5727122" cy="2376943"/>
          </a:xfrm>
          <a:prstGeom prst="rect">
            <a:avLst/>
          </a:prstGeom>
        </p:spPr>
      </p:pic>
      <p:sp>
        <p:nvSpPr>
          <p:cNvPr id="7" name="TextBox 6"/>
          <p:cNvSpPr txBox="1"/>
          <p:nvPr/>
        </p:nvSpPr>
        <p:spPr>
          <a:xfrm>
            <a:off x="7317918" y="5444477"/>
            <a:ext cx="1548437" cy="307777"/>
          </a:xfrm>
          <a:prstGeom prst="rect">
            <a:avLst/>
          </a:prstGeom>
          <a:noFill/>
        </p:spPr>
        <p:txBody>
          <a:bodyPr wrap="none" rtlCol="0">
            <a:spAutoFit/>
          </a:bodyPr>
          <a:lstStyle/>
          <a:p>
            <a:r>
              <a:rPr lang="en-US" sz="1400" dirty="0" smtClean="0"/>
              <a:t>Image source: </a:t>
            </a:r>
            <a:r>
              <a:rPr lang="en-US" sz="1400" dirty="0" smtClean="0">
                <a:hlinkClick r:id="rId4"/>
              </a:rPr>
              <a:t>here</a:t>
            </a:r>
            <a:endParaRPr lang="en-US" sz="1400" dirty="0"/>
          </a:p>
        </p:txBody>
      </p:sp>
    </p:spTree>
    <p:extLst>
      <p:ext uri="{BB962C8B-B14F-4D97-AF65-F5344CB8AC3E}">
        <p14:creationId xmlns:p14="http://schemas.microsoft.com/office/powerpoint/2010/main" val="963172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945" y="465929"/>
            <a:ext cx="7729728" cy="739417"/>
          </a:xfrm>
        </p:spPr>
        <p:txBody>
          <a:bodyPr>
            <a:normAutofit fontScale="90000"/>
          </a:bodyPr>
          <a:lstStyle/>
          <a:p>
            <a:r>
              <a:rPr lang="en-US" dirty="0" smtClean="0"/>
              <a:t>Normalizing Input(Cont.)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6983" y="1585100"/>
                <a:ext cx="11180618" cy="2308027"/>
              </a:xfrm>
            </p:spPr>
            <p:txBody>
              <a:bodyPr>
                <a:normAutofit fontScale="92500" lnSpcReduction="20000"/>
              </a:bodyPr>
              <a:lstStyle/>
              <a:p>
                <a:r>
                  <a:rPr lang="en-US" dirty="0" smtClean="0"/>
                  <a:t>A common method to normalize input is to center data by subtracting  the mean across every individual feature in the data and then scale each feature by dividing it by its standard deviation. </a:t>
                </a:r>
              </a:p>
              <a:p>
                <a:r>
                  <a:rPr lang="en-US" dirty="0" smtClean="0"/>
                  <a:t>This normalization is sometimes referred to as z-score normalization or standardization.</a:t>
                </a:r>
              </a:p>
              <a:p>
                <a:pPr marL="0" indent="0" algn="ctr">
                  <a:buNone/>
                </a:pP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0"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𝒙</m:t>
                            </m:r>
                          </m:e>
                          <m:sub>
                            <m:r>
                              <a:rPr lang="en-US" b="1" i="1">
                                <a:latin typeface="Cambria Math" panose="02040503050406030204" pitchFamily="18" charset="0"/>
                              </a:rPr>
                              <m:t>𝒊</m:t>
                            </m:r>
                          </m:sub>
                        </m:sSub>
                        <m:r>
                          <a:rPr lang="en-US" b="1" i="1">
                            <a:latin typeface="Cambria Math" panose="02040503050406030204" pitchFamily="18" charset="0"/>
                          </a:rPr>
                          <m:t>−</m:t>
                        </m:r>
                        <m:sSub>
                          <m:sSubPr>
                            <m:ctrlPr>
                              <a:rPr lang="en-US" i="1" smtClean="0">
                                <a:latin typeface="Cambria Math" panose="02040503050406030204" pitchFamily="18" charset="0"/>
                              </a:rPr>
                            </m:ctrlPr>
                          </m:sSubPr>
                          <m:e>
                            <m:r>
                              <a:rPr lang="en-US" b="0" i="1">
                                <a:latin typeface="Cambria Math" panose="02040503050406030204" pitchFamily="18" charset="0"/>
                              </a:rPr>
                              <m:t>𝜇</m:t>
                            </m:r>
                          </m:e>
                          <m:sub>
                            <m:r>
                              <a:rPr lang="en-US" b="0" i="1" smtClean="0">
                                <a:latin typeface="Cambria Math" panose="02040503050406030204" pitchFamily="18" charset="0"/>
                              </a:rPr>
                              <m:t>𝑖</m:t>
                            </m:r>
                          </m:sub>
                        </m:sSub>
                        <m:r>
                          <a:rPr lang="en-US" b="1" i="1">
                            <a:latin typeface="Cambria Math" panose="02040503050406030204" pitchFamily="18" charset="0"/>
                          </a:rPr>
                          <m:t>)</m:t>
                        </m:r>
                      </m:num>
                      <m:den>
                        <m:sSub>
                          <m:sSubPr>
                            <m:ctrlPr>
                              <a:rPr lang="en-US" i="1" smtClean="0">
                                <a:latin typeface="Cambria Math" panose="02040503050406030204" pitchFamily="18" charset="0"/>
                              </a:rPr>
                            </m:ctrlPr>
                          </m:sSubPr>
                          <m:e>
                            <m:r>
                              <a:rPr lang="en-US" b="0" i="1">
                                <a:latin typeface="Cambria Math" panose="02040503050406030204" pitchFamily="18" charset="0"/>
                              </a:rPr>
                              <m:t>𝜎</m:t>
                            </m:r>
                          </m:e>
                          <m:sub>
                            <m:r>
                              <a:rPr lang="en-US" b="0" i="1" smtClean="0">
                                <a:latin typeface="Cambria Math" panose="02040503050406030204" pitchFamily="18" charset="0"/>
                              </a:rPr>
                              <m:t>𝑖</m:t>
                            </m:r>
                          </m:sub>
                        </m:sSub>
                      </m:den>
                    </m:f>
                  </m:oMath>
                </a14:m>
                <a:endParaRPr lang="en-US" dirty="0" smtClean="0"/>
              </a:p>
              <a:p>
                <a:pPr marL="0" indent="0">
                  <a:buNone/>
                </a:pPr>
                <a:r>
                  <a:rPr lang="en-US" dirty="0" smtClean="0"/>
                  <a:t>Where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a14:m>
                <a:r>
                  <a:rPr lang="en-US" b="1" dirty="0" smtClean="0"/>
                  <a:t> </a:t>
                </a:r>
                <a:r>
                  <a:rPr lang="en-US" dirty="0" smtClean="0"/>
                  <a:t>is the </a:t>
                </a:r>
                <a:r>
                  <a:rPr lang="en-US" dirty="0" err="1" smtClean="0"/>
                  <a:t>ith</a:t>
                </a:r>
                <a:r>
                  <a:rPr lang="en-US" dirty="0" smtClean="0"/>
                  <a:t> feature vector in the input data and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𝜇</m:t>
                        </m:r>
                      </m:e>
                      <m:sub>
                        <m:r>
                          <a:rPr lang="en-US" b="0" i="1">
                            <a:latin typeface="Cambria Math" panose="02040503050406030204" pitchFamily="18" charset="0"/>
                          </a:rPr>
                          <m:t>𝑖</m:t>
                        </m:r>
                      </m:sub>
                    </m:sSub>
                  </m:oMath>
                </a14:m>
                <a:r>
                  <a:rPr lang="en-US" b="1" dirty="0" smtClean="0"/>
                  <a:t> </a:t>
                </a:r>
                <a:r>
                  <a:rPr lang="en-US" dirty="0" smtClean="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oMath>
                </a14:m>
                <a:r>
                  <a:rPr lang="en-US" b="1" dirty="0" smtClean="0"/>
                  <a:t> </a:t>
                </a:r>
                <a:r>
                  <a:rPr lang="en-US" dirty="0" smtClean="0"/>
                  <a:t>are its sample mean and standard deviations, respectively.</a:t>
                </a:r>
              </a:p>
              <a:p>
                <a:r>
                  <a:rPr lang="en-US" dirty="0" smtClean="0"/>
                  <a:t>This will force each individual input feature to have mean zero </a:t>
                </a:r>
                <a:r>
                  <a:rPr lang="en-US" dirty="0" smtClean="0"/>
                  <a:t>and </a:t>
                </a:r>
                <a:r>
                  <a:rPr lang="en-US" dirty="0" smtClean="0"/>
                  <a:t>standard deviation 1.</a:t>
                </a:r>
              </a:p>
              <a:p>
                <a:r>
                  <a:rPr lang="en-US" dirty="0" smtClean="0"/>
                  <a:t>Normalization centers the data around origin</a:t>
                </a:r>
                <a:r>
                  <a:rPr lang="en-US" dirty="0" smtClean="0"/>
                  <a:t> and </a:t>
                </a:r>
                <a:r>
                  <a:rPr lang="en-US" dirty="0" smtClean="0"/>
                  <a:t>bring all features in the same relative scale.</a:t>
                </a:r>
              </a:p>
              <a:p>
                <a:pPr marL="0" indent="0">
                  <a:buNone/>
                </a:pPr>
                <a:endParaRPr lang="en-US" b="1"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6983" y="1585100"/>
                <a:ext cx="11180618" cy="2308027"/>
              </a:xfrm>
              <a:blipFill>
                <a:blip r:embed="rId2"/>
                <a:stretch>
                  <a:fillRect l="-382" t="-2902" b="-316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00476" y="3893127"/>
            <a:ext cx="7477125" cy="2647950"/>
          </a:xfrm>
          <a:prstGeom prst="rect">
            <a:avLst/>
          </a:prstGeom>
        </p:spPr>
      </p:pic>
      <p:sp>
        <p:nvSpPr>
          <p:cNvPr id="5" name="TextBox 4"/>
          <p:cNvSpPr txBox="1"/>
          <p:nvPr/>
        </p:nvSpPr>
        <p:spPr>
          <a:xfrm>
            <a:off x="4433455" y="6488668"/>
            <a:ext cx="4991046" cy="307777"/>
          </a:xfrm>
          <a:prstGeom prst="rect">
            <a:avLst/>
          </a:prstGeom>
          <a:noFill/>
        </p:spPr>
        <p:txBody>
          <a:bodyPr wrap="none" rtlCol="0">
            <a:spAutoFit/>
          </a:bodyPr>
          <a:lstStyle/>
          <a:p>
            <a:r>
              <a:rPr lang="en-US" sz="1400" dirty="0" smtClean="0">
                <a:solidFill>
                  <a:schemeClr val="tx1">
                    <a:lumMod val="75000"/>
                  </a:schemeClr>
                </a:solidFill>
              </a:rPr>
              <a:t>Image source: </a:t>
            </a:r>
            <a:r>
              <a:rPr lang="en-US" sz="1400" dirty="0">
                <a:hlinkClick r:id="rId4"/>
              </a:rPr>
              <a:t>https://cs231n.github.io/neural-networks-2/#datapre</a:t>
            </a:r>
            <a:endParaRPr lang="en-US" sz="1400" dirty="0">
              <a:solidFill>
                <a:schemeClr val="tx1">
                  <a:lumMod val="75000"/>
                </a:schemeClr>
              </a:solidFill>
            </a:endParaRPr>
          </a:p>
        </p:txBody>
      </p:sp>
    </p:spTree>
    <p:extLst>
      <p:ext uri="{BB962C8B-B14F-4D97-AF65-F5344CB8AC3E}">
        <p14:creationId xmlns:p14="http://schemas.microsoft.com/office/powerpoint/2010/main" val="27487550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90" y="673747"/>
            <a:ext cx="7729728" cy="877962"/>
          </a:xfrm>
        </p:spPr>
        <p:txBody>
          <a:bodyPr/>
          <a:lstStyle/>
          <a:p>
            <a:r>
              <a:rPr lang="en-US" dirty="0" smtClean="0"/>
              <a:t>Normalizing Input (Cont.)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595745" y="1973026"/>
                <a:ext cx="11319164" cy="3915156"/>
              </a:xfrm>
            </p:spPr>
            <p:txBody>
              <a:bodyPr>
                <a:normAutofit/>
              </a:bodyPr>
              <a:lstStyle/>
              <a:p>
                <a:r>
                  <a:rPr lang="en-US" dirty="0" smtClean="0"/>
                  <a:t>An important point to make about the preprocessing is that, any preprocessing statistics (such as mean and standard deviation) must be computed based on the training data only and then be applied to test and validation sets. </a:t>
                </a:r>
              </a:p>
              <a:p>
                <a:pPr lvl="1"/>
                <a:r>
                  <a:rPr lang="en-US" dirty="0"/>
                  <a:t>For instance, scaling the entire dataset before splitting it to train/test/validation is a common mistake and can potentially lead to biased estimates of error. </a:t>
                </a:r>
              </a:p>
              <a:p>
                <a:pPr lvl="1"/>
                <a:r>
                  <a:rPr lang="en-US" dirty="0"/>
                  <a:t>Instead, one should first split the data to train/test/validation, compute the mean and standard deviation based on the train data only and apply it to scale the test and validation </a:t>
                </a:r>
                <a:r>
                  <a:rPr lang="en-US" dirty="0" smtClean="0"/>
                  <a:t>data</a:t>
                </a:r>
              </a:p>
              <a:p>
                <a:r>
                  <a:rPr lang="en-US" dirty="0" smtClean="0"/>
                  <a:t>For image data,  another type of normalization is also common and that is, dividing every pixel value ( which is in rage 0-255) by 255 to bring all values in the range </a:t>
                </a:r>
                <a14:m>
                  <m:oMath xmlns:m="http://schemas.openxmlformats.org/officeDocument/2006/math">
                    <m:r>
                      <a:rPr lang="en-US" b="0" i="1" smtClean="0">
                        <a:latin typeface="Cambria Math" panose="02040503050406030204" pitchFamily="18" charset="0"/>
                      </a:rPr>
                      <m:t>[0,1]</m:t>
                    </m:r>
                  </m:oMath>
                </a14:m>
                <a:endParaRPr lang="en-US" dirty="0" smtClean="0"/>
              </a:p>
              <a:p>
                <a:pPr lvl="1"/>
                <a:r>
                  <a:rPr lang="en-US" dirty="0" smtClean="0"/>
                  <a:t>For image, all pixel values are already in the same relative scale (0-255 range) so dividing by standard deviation is not necessary. </a:t>
                </a:r>
              </a:p>
              <a:p>
                <a:pPr lvl="1"/>
                <a:r>
                  <a:rPr lang="en-US" dirty="0" smtClean="0"/>
                  <a:t>One can however, center the pixel values or divide them by the maximum value (255) to avoid the linear term </a:t>
                </a:r>
                <a14:m>
                  <m:oMath xmlns:m="http://schemas.openxmlformats.org/officeDocument/2006/math">
                    <m:r>
                      <a:rPr lang="en-US" b="0" i="1" smtClean="0">
                        <a:latin typeface="Cambria Math" panose="02040503050406030204" pitchFamily="18" charset="0"/>
                      </a:rPr>
                      <m:t>𝑊𝑋</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smtClean="0"/>
                  <a:t> to get too large </a:t>
                </a:r>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595745" y="1973026"/>
                <a:ext cx="11319164" cy="3915156"/>
              </a:xfrm>
              <a:blipFill>
                <a:blip r:embed="rId2"/>
                <a:stretch>
                  <a:fillRect l="-377" t="-935" r="-323"/>
                </a:stretch>
              </a:blipFill>
            </p:spPr>
            <p:txBody>
              <a:bodyPr/>
              <a:lstStyle/>
              <a:p>
                <a:r>
                  <a:rPr lang="en-US">
                    <a:noFill/>
                  </a:rPr>
                  <a:t> </a:t>
                </a:r>
              </a:p>
            </p:txBody>
          </p:sp>
        </mc:Fallback>
      </mc:AlternateContent>
    </p:spTree>
    <p:extLst>
      <p:ext uri="{BB962C8B-B14F-4D97-AF65-F5344CB8AC3E}">
        <p14:creationId xmlns:p14="http://schemas.microsoft.com/office/powerpoint/2010/main" val="36792296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721570" y="5475353"/>
            <a:ext cx="2645805" cy="68297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Rectangle 25"/>
          <p:cNvSpPr/>
          <p:nvPr/>
        </p:nvSpPr>
        <p:spPr>
          <a:xfrm>
            <a:off x="5167746" y="5529820"/>
            <a:ext cx="1925782" cy="5405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5667087" y="5576587"/>
            <a:ext cx="1099611" cy="504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882195" y="715310"/>
            <a:ext cx="7729728" cy="628581"/>
          </a:xfrm>
        </p:spPr>
        <p:txBody>
          <a:bodyPr>
            <a:normAutofit fontScale="90000"/>
          </a:bodyPr>
          <a:lstStyle/>
          <a:p>
            <a:r>
              <a:rPr lang="en-US" dirty="0" smtClean="0"/>
              <a:t>Batch Normalization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02018" y="1578635"/>
                <a:ext cx="10169237" cy="4059381"/>
              </a:xfrm>
            </p:spPr>
            <p:txBody>
              <a:bodyPr>
                <a:normAutofit fontScale="85000" lnSpcReduction="20000"/>
              </a:bodyPr>
              <a:lstStyle/>
              <a:p>
                <a:r>
                  <a:rPr lang="en-US" dirty="0" smtClean="0"/>
                  <a:t>Normalizing input will put the inputs to the first hidden layer at similar scale but what about the input to the other layers?</a:t>
                </a:r>
              </a:p>
              <a:p>
                <a:pPr lvl="1"/>
                <a:r>
                  <a:rPr lang="en-US" dirty="0" smtClean="0"/>
                  <a:t>As we have seen before, when we discussed weight initialization,  there is no guarantee that the inputs to other hidden layers be at similar scale as we move forward layer by layer computing the activations.</a:t>
                </a:r>
              </a:p>
              <a:p>
                <a:r>
                  <a:rPr lang="en-US" dirty="0" smtClean="0"/>
                  <a:t>for a typical deep neural network the activations of the hidden layers may take values with widely varying magnitudes both along layers from input to the output, across nodes in the same layer, and over time due to updates to the model parameters.</a:t>
                </a:r>
              </a:p>
              <a:p>
                <a:r>
                  <a:rPr lang="en-US" dirty="0" smtClean="0"/>
                  <a:t>Even if we use careful initialization ( such as He-normal) there is no guarantee that the variance of the activations remain constant over time due to the update to the model parameters.</a:t>
                </a:r>
              </a:p>
              <a:p>
                <a:r>
                  <a:rPr lang="en-US" dirty="0" smtClean="0"/>
                  <a:t>A technique called Batch normalization extends the input normalization to the hidden layers by normalizing the input to the activation function in all hidden layers and throughout the network.</a:t>
                </a:r>
              </a:p>
              <a:p>
                <a:r>
                  <a:rPr lang="en-US" dirty="0" smtClean="0"/>
                  <a:t>A neuron in layer </a:t>
                </a:r>
                <a14:m>
                  <m:oMath xmlns:m="http://schemas.openxmlformats.org/officeDocument/2006/math">
                    <m:r>
                      <a:rPr lang="en-US" b="0" i="1" smtClean="0">
                        <a:latin typeface="Cambria Math" panose="02040503050406030204" pitchFamily="18" charset="0"/>
                      </a:rPr>
                      <m:t>𝑙</m:t>
                    </m:r>
                  </m:oMath>
                </a14:m>
                <a:r>
                  <a:rPr lang="en-US" dirty="0" smtClean="0"/>
                  <a:t> with batch normalization:</a:t>
                </a:r>
              </a:p>
              <a:p>
                <a:pPr lvl="1"/>
                <a:r>
                  <a:rPr lang="en-US" dirty="0" smtClean="0"/>
                  <a:t> first computes </a:t>
                </a:r>
                <a:r>
                  <a:rPr lang="en-US" dirty="0" smtClean="0"/>
                  <a:t>a</a:t>
                </a:r>
                <a14:m>
                  <m:oMath xmlns:m="http://schemas.openxmlformats.org/officeDocument/2006/math">
                    <m:r>
                      <m:rPr>
                        <m:sty m:val="p"/>
                      </m:rPr>
                      <a:rPr lang="en-US" b="0" i="0" smtClean="0">
                        <a:latin typeface="Cambria Math" panose="02040503050406030204" pitchFamily="18" charset="0"/>
                      </a:rPr>
                      <m:t>ffine</m:t>
                    </m:r>
                    <m:r>
                      <a:rPr lang="en-US" b="0" i="0" smtClean="0">
                        <a:latin typeface="Cambria Math" panose="02040503050406030204" pitchFamily="18" charset="0"/>
                      </a:rPr>
                      <m:t> </m:t>
                    </m:r>
                    <m:r>
                      <m:rPr>
                        <m:sty m:val="p"/>
                      </m:rPr>
                      <a:rPr lang="en-US" b="0" i="0" smtClean="0">
                        <a:latin typeface="Cambria Math" panose="02040503050406030204" pitchFamily="18" charset="0"/>
                      </a:rPr>
                      <m:t>tran</m:t>
                    </m:r>
                    <m:r>
                      <a:rPr lang="en-US" b="0" i="1" smtClean="0">
                        <a:latin typeface="Cambria Math" panose="02040503050406030204" pitchFamily="18" charset="0"/>
                      </a:rPr>
                      <m:t>𝑠𝑓𝑜𝑟𝑚𝑎𝑡𝑖𝑜𝑛</m:t>
                    </m:r>
                    <m:r>
                      <a:rPr lang="en-US" b="0" i="1" smtClean="0">
                        <a:latin typeface="Cambria Math" panose="02040503050406030204" pitchFamily="18" charset="0"/>
                      </a:rPr>
                      <m:t> </m:t>
                    </m:r>
                    <m:sSup>
                      <m:sSupPr>
                        <m:ctrlPr>
                          <a:rPr lang="en-US" i="1">
                            <a:latin typeface="Cambria Math" panose="02040503050406030204" pitchFamily="18" charset="0"/>
                          </a:rPr>
                        </m:ctrlPr>
                      </m:sSupPr>
                      <m:e>
                        <m:sSubSup>
                          <m:sSubSupPr>
                            <m:ctrlPr>
                              <a:rPr lang="en-US" b="1" i="1">
                                <a:latin typeface="Cambria Math" panose="02040503050406030204" pitchFamily="18" charset="0"/>
                              </a:rPr>
                            </m:ctrlPr>
                          </m:sSubSup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𝒛</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r>
                              <a:rPr lang="en-US" b="1" i="1" smtClean="0">
                                <a:latin typeface="Cambria Math" panose="02040503050406030204" pitchFamily="18" charset="0"/>
                              </a:rPr>
                              <m:t>=</m:t>
                            </m:r>
                            <m:r>
                              <a:rPr lang="en-US" b="1" i="1">
                                <a:latin typeface="Cambria Math" panose="02040503050406030204" pitchFamily="18" charset="0"/>
                              </a:rPr>
                              <m:t>𝒘</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e>
                      <m:sup>
                        <m:r>
                          <a:rPr lang="en-US" i="1">
                            <a:latin typeface="Cambria Math" panose="02040503050406030204" pitchFamily="18" charset="0"/>
                          </a:rPr>
                          <m:t>𝑇</m:t>
                        </m:r>
                      </m:sup>
                    </m:sSup>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b="0" i="1" smtClean="0">
                                <a:latin typeface="Cambria Math" panose="02040503050406030204" pitchFamily="18" charset="0"/>
                              </a:rPr>
                              <m:t>−1</m:t>
                            </m:r>
                          </m:e>
                        </m:d>
                      </m:sup>
                    </m:sSubSup>
                  </m:oMath>
                </a14:m>
                <a:endParaRPr lang="en-US" dirty="0" smtClean="0"/>
              </a:p>
              <a:p>
                <a:pPr lvl="1"/>
                <a:r>
                  <a:rPr lang="en-US" dirty="0" smtClean="0"/>
                  <a:t>Then </a:t>
                </a:r>
                <a:r>
                  <a:rPr lang="en-US" dirty="0" smtClean="0"/>
                  <a:t>normalizes </a:t>
                </a:r>
                <a:r>
                  <a:rPr lang="en-US" dirty="0" smtClean="0"/>
                  <a:t>the result: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𝑖</m:t>
                        </m:r>
                      </m:sub>
                      <m:sup>
                        <m:r>
                          <a:rPr lang="en-US" b="0" i="1" smtClean="0">
                            <a:latin typeface="Cambria Math" panose="02040503050406030204" pitchFamily="18" charset="0"/>
                          </a:rPr>
                          <m:t>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r>
                      <a:rPr lang="en-US" b="0" i="1" smtClean="0">
                        <a:latin typeface="Cambria Math" panose="02040503050406030204" pitchFamily="18" charset="0"/>
                      </a:rPr>
                      <m:t>𝐵𝑁</m:t>
                    </m:r>
                    <m:r>
                      <a:rPr lang="en-US" b="0" i="1" smtClean="0">
                        <a:latin typeface="Cambria Math" panose="02040503050406030204" pitchFamily="18" charset="0"/>
                      </a:rPr>
                      <m:t>(</m:t>
                    </m:r>
                    <m:sSubSup>
                      <m:sSubSupPr>
                        <m:ctrlPr>
                          <a:rPr lang="en-US" b="1" i="1">
                            <a:latin typeface="Cambria Math" panose="02040503050406030204" pitchFamily="18" charset="0"/>
                          </a:rPr>
                        </m:ctrlPr>
                      </m:sSubSupPr>
                      <m:e>
                        <m:r>
                          <a:rPr lang="en-US" b="1" i="1">
                            <a:latin typeface="Cambria Math" panose="02040503050406030204" pitchFamily="18" charset="0"/>
                          </a:rPr>
                          <m:t>𝒛</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r>
                      <a:rPr lang="en-US" b="1" i="1" smtClean="0">
                        <a:latin typeface="Cambria Math" panose="02040503050406030204" pitchFamily="18" charset="0"/>
                      </a:rPr>
                      <m:t>)</m:t>
                    </m:r>
                  </m:oMath>
                </a14:m>
                <a:endParaRPr lang="en-US" dirty="0" smtClean="0"/>
              </a:p>
              <a:p>
                <a:pPr lvl="1"/>
                <a:r>
                  <a:rPr lang="en-US" dirty="0" smtClean="0"/>
                  <a:t>And finally applies a non-linear activation function to compute its output: </a:t>
                </a:r>
                <a14:m>
                  <m:oMath xmlns:m="http://schemas.openxmlformats.org/officeDocument/2006/math">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a</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l</m:t>
                            </m:r>
                            <m:r>
                              <a:rPr lang="en-US" b="0" i="0" smtClean="0">
                                <a:latin typeface="Cambria Math" panose="02040503050406030204" pitchFamily="18" charset="0"/>
                              </a:rPr>
                              <m:t>+1</m:t>
                            </m:r>
                          </m:e>
                        </m:d>
                      </m:sup>
                    </m:sSubSup>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𝒛</m:t>
                        </m:r>
                      </m:e>
                      <m:sub>
                        <m:r>
                          <a:rPr lang="en-US" b="1" i="1" smtClean="0">
                            <a:latin typeface="Cambria Math" panose="02040503050406030204" pitchFamily="18" charset="0"/>
                          </a:rPr>
                          <m:t>𝒊</m:t>
                        </m:r>
                      </m:sub>
                      <m:sup>
                        <m:r>
                          <a:rPr lang="en-US" b="0" i="1" smtClean="0">
                            <a:latin typeface="Cambria Math" panose="02040503050406030204" pitchFamily="18" charset="0"/>
                          </a:rPr>
                          <m:t>𝑁</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m:t>
                    </m:r>
                  </m:oMath>
                </a14:m>
                <a:endParaRPr lang="en-US" dirty="0" smtClean="0"/>
              </a:p>
              <a:p>
                <a:pPr marL="228600" lvl="1" indent="0">
                  <a:buNone/>
                </a:pPr>
                <a:r>
                  <a:rPr lang="en-US" dirty="0" smtClean="0"/>
                  <a:t>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02018" y="1578635"/>
                <a:ext cx="10169237" cy="4059381"/>
              </a:xfrm>
              <a:blipFill>
                <a:blip r:embed="rId2"/>
                <a:stretch>
                  <a:fillRect l="-180" t="-1351"/>
                </a:stretch>
              </a:blipFill>
            </p:spPr>
            <p:txBody>
              <a:bodyPr/>
              <a:lstStyle/>
              <a:p>
                <a:r>
                  <a:rPr lang="en-US">
                    <a:noFill/>
                  </a:rPr>
                  <a:t> </a:t>
                </a:r>
              </a:p>
            </p:txBody>
          </p:sp>
        </mc:Fallback>
      </mc:AlternateContent>
      <p:grpSp>
        <p:nvGrpSpPr>
          <p:cNvPr id="16" name="Group 15"/>
          <p:cNvGrpSpPr/>
          <p:nvPr/>
        </p:nvGrpSpPr>
        <p:grpSpPr>
          <a:xfrm>
            <a:off x="1295982" y="5486545"/>
            <a:ext cx="5699112" cy="772430"/>
            <a:chOff x="4217158" y="5164346"/>
            <a:chExt cx="5699112" cy="772430"/>
          </a:xfrm>
        </p:grpSpPr>
        <p:sp>
          <p:nvSpPr>
            <p:cNvPr id="17" name="Oval 16"/>
            <p:cNvSpPr/>
            <p:nvPr/>
          </p:nvSpPr>
          <p:spPr>
            <a:xfrm>
              <a:off x="5199797" y="5254388"/>
              <a:ext cx="1460310" cy="6823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8" name="Straight Arrow Connector 17"/>
            <p:cNvCxnSpPr/>
            <p:nvPr/>
          </p:nvCxnSpPr>
          <p:spPr>
            <a:xfrm>
              <a:off x="4217158" y="5595582"/>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628464" y="5207621"/>
                  <a:ext cx="2287806" cy="496098"/>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r>
                        <a:rPr lang="en-US" b="0" i="1" smtClean="0">
                          <a:latin typeface="Cambria Math" panose="02040503050406030204" pitchFamily="18" charset="0"/>
                        </a:rPr>
                        <m:t>𝐵𝑁</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r>
                        <a:rPr lang="en-US" b="0" i="1" smtClean="0">
                          <a:latin typeface="Cambria Math" panose="02040503050406030204" pitchFamily="18" charset="0"/>
                        </a:rPr>
                        <m:t> </m:t>
                      </m:r>
                    </m:oMath>
                  </a14:m>
                  <a:r>
                    <a:rPr lang="en-US" dirty="0" smtClean="0"/>
                    <a:t>))</a:t>
                  </a:r>
                  <a:endParaRPr 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7628464" y="5207621"/>
                  <a:ext cx="2287806" cy="496098"/>
                </a:xfrm>
                <a:prstGeom prst="rect">
                  <a:avLst/>
                </a:prstGeom>
                <a:blipFill>
                  <a:blip r:embed="rId3"/>
                  <a:stretch>
                    <a:fillRect r="-1333" b="-14634"/>
                  </a:stretch>
                </a:blipFill>
              </p:spPr>
              <p:txBody>
                <a:bodyPr/>
                <a:lstStyle/>
                <a:p>
                  <a:r>
                    <a:rPr lang="en-US">
                      <a:noFill/>
                    </a:rPr>
                    <a:t> </a:t>
                  </a:r>
                </a:p>
              </p:txBody>
            </p:sp>
          </mc:Fallback>
        </mc:AlternateContent>
        <p:cxnSp>
          <p:nvCxnSpPr>
            <p:cNvPr id="20" name="Straight Arrow Connector 19"/>
            <p:cNvCxnSpPr/>
            <p:nvPr/>
          </p:nvCxnSpPr>
          <p:spPr>
            <a:xfrm>
              <a:off x="6660107" y="5576253"/>
              <a:ext cx="98263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517560" y="5164346"/>
                  <a:ext cx="803682"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r>
                                  <a:rPr lang="en-US" b="0" i="1" smtClean="0">
                                    <a:latin typeface="Cambria Math" panose="02040503050406030204" pitchFamily="18" charset="0"/>
                                  </a:rPr>
                                  <m:t>−1</m:t>
                                </m:r>
                              </m:e>
                            </m:d>
                          </m:sup>
                        </m:sSup>
                      </m:oMath>
                    </m:oMathPara>
                  </a14:m>
                  <a:endParaRPr 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4517560" y="5164346"/>
                  <a:ext cx="803682" cy="388311"/>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Rectangle 21"/>
              <p:cNvSpPr/>
              <p:nvPr/>
            </p:nvSpPr>
            <p:spPr>
              <a:xfrm>
                <a:off x="2255781" y="5677237"/>
                <a:ext cx="1505990" cy="44242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&lt;</m:t>
                      </m:r>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r>
                        <a:rPr lang="en-US" b="1"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i="1">
                          <a:latin typeface="Cambria Math" panose="02040503050406030204" pitchFamily="18" charset="0"/>
                        </a:rPr>
                        <m:t>&gt;</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2255781" y="5677237"/>
                <a:ext cx="1505990" cy="442429"/>
              </a:xfrm>
              <a:prstGeom prst="rect">
                <a:avLst/>
              </a:prstGeom>
              <a:blipFill>
                <a:blip r:embed="rId5"/>
                <a:stretch>
                  <a:fillRect b="-2740"/>
                </a:stretch>
              </a:blipFill>
            </p:spPr>
            <p:txBody>
              <a:bodyPr/>
              <a:lstStyle/>
              <a:p>
                <a:r>
                  <a:rPr lang="en-US">
                    <a:noFill/>
                  </a:rPr>
                  <a:t> </a:t>
                </a:r>
              </a:p>
            </p:txBody>
          </p:sp>
        </mc:Fallback>
      </mc:AlternateContent>
      <p:cxnSp>
        <p:nvCxnSpPr>
          <p:cNvPr id="29" name="Straight Arrow Connector 28"/>
          <p:cNvCxnSpPr/>
          <p:nvPr/>
        </p:nvCxnSpPr>
        <p:spPr>
          <a:xfrm>
            <a:off x="6652730" y="6027965"/>
            <a:ext cx="13854" cy="3172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p:cNvSpPr txBox="1"/>
          <p:nvPr/>
        </p:nvSpPr>
        <p:spPr>
          <a:xfrm>
            <a:off x="6374955" y="6328041"/>
            <a:ext cx="198483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Linear combination</a:t>
            </a:r>
            <a:endParaRPr lang="en-US" dirty="0"/>
          </a:p>
        </p:txBody>
      </p:sp>
      <p:cxnSp>
        <p:nvCxnSpPr>
          <p:cNvPr id="33" name="Straight Arrow Connector 32"/>
          <p:cNvCxnSpPr/>
          <p:nvPr/>
        </p:nvCxnSpPr>
        <p:spPr>
          <a:xfrm>
            <a:off x="5527963" y="6084634"/>
            <a:ext cx="0" cy="3486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927904" y="6373259"/>
            <a:ext cx="134524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smtClean="0"/>
              <a:t>Batch Norm</a:t>
            </a:r>
            <a:endParaRPr lang="en-US" dirty="0"/>
          </a:p>
        </p:txBody>
      </p:sp>
      <p:cxnSp>
        <p:nvCxnSpPr>
          <p:cNvPr id="37" name="Straight Arrow Connector 36"/>
          <p:cNvCxnSpPr/>
          <p:nvPr/>
        </p:nvCxnSpPr>
        <p:spPr>
          <a:xfrm flipH="1">
            <a:off x="4099148" y="6070347"/>
            <a:ext cx="622423" cy="33053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8" name="TextBox 37"/>
          <p:cNvSpPr txBox="1"/>
          <p:nvPr/>
        </p:nvSpPr>
        <p:spPr>
          <a:xfrm>
            <a:off x="2498516" y="6380102"/>
            <a:ext cx="214834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Non </a:t>
            </a:r>
            <a:r>
              <a:rPr lang="en-US" dirty="0"/>
              <a:t>l</a:t>
            </a:r>
            <a:r>
              <a:rPr lang="en-US" dirty="0" smtClean="0"/>
              <a:t>inear activation</a:t>
            </a:r>
            <a:endParaRPr lang="en-US" dirty="0"/>
          </a:p>
        </p:txBody>
      </p:sp>
    </p:spTree>
    <p:extLst>
      <p:ext uri="{BB962C8B-B14F-4D97-AF65-F5344CB8AC3E}">
        <p14:creationId xmlns:p14="http://schemas.microsoft.com/office/powerpoint/2010/main" val="7784691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414838" y="2700338"/>
            <a:ext cx="3171825" cy="714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5584" y="188073"/>
            <a:ext cx="7729728" cy="670144"/>
          </a:xfrm>
        </p:spPr>
        <p:txBody>
          <a:bodyPr>
            <a:normAutofit fontScale="90000"/>
          </a:bodyPr>
          <a:lstStyle/>
          <a:p>
            <a:r>
              <a:rPr lang="en-US" dirty="0" smtClean="0"/>
              <a:t>Computing Batch Norm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0075" y="1241333"/>
                <a:ext cx="10729913" cy="4930867"/>
              </a:xfrm>
            </p:spPr>
            <p:txBody>
              <a:bodyPr>
                <a:normAutofit fontScale="92500" lnSpcReduction="20000"/>
              </a:bodyPr>
              <a:lstStyle/>
              <a:p>
                <a:r>
                  <a:rPr lang="en-US" dirty="0" smtClean="0"/>
                  <a:t>You might have noticed that in the previous slide I used </a:t>
                </a:r>
                <a14:m>
                  <m:oMath xmlns:m="http://schemas.openxmlformats.org/officeDocument/2006/math">
                    <m:sSup>
                      <m:sSupPr>
                        <m:ctrlPr>
                          <a:rPr lang="en-US" i="1">
                            <a:latin typeface="Cambria Math" panose="02040503050406030204" pitchFamily="18" charset="0"/>
                          </a:rPr>
                        </m:ctrlPr>
                      </m:sSupPr>
                      <m:e>
                        <m:sSubSup>
                          <m:sSubSupPr>
                            <m:ctrlPr>
                              <a:rPr lang="en-US" b="1" i="1">
                                <a:latin typeface="Cambria Math" panose="02040503050406030204" pitchFamily="18" charset="0"/>
                              </a:rPr>
                            </m:ctrlPr>
                          </m:sSubSupPr>
                          <m:e>
                            <m:sSubSup>
                              <m:sSubSupPr>
                                <m:ctrlPr>
                                  <a:rPr lang="en-US" b="1" i="1">
                                    <a:latin typeface="Cambria Math" panose="02040503050406030204" pitchFamily="18" charset="0"/>
                                  </a:rPr>
                                </m:ctrlPr>
                              </m:sSubSupPr>
                              <m:e>
                                <m:r>
                                  <a:rPr lang="en-US" b="1" i="1">
                                    <a:latin typeface="Cambria Math" panose="02040503050406030204" pitchFamily="18" charset="0"/>
                                  </a:rPr>
                                  <m:t>𝒛</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r>
                              <a:rPr lang="en-US" b="1" i="1">
                                <a:latin typeface="Cambria Math" panose="02040503050406030204" pitchFamily="18" charset="0"/>
                              </a:rPr>
                              <m:t>=</m:t>
                            </m:r>
                            <m:r>
                              <a:rPr lang="en-US" b="1" i="1">
                                <a:latin typeface="Cambria Math" panose="02040503050406030204" pitchFamily="18" charset="0"/>
                              </a:rPr>
                              <m:t>𝒘</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e>
                      <m:sup>
                        <m:r>
                          <a:rPr lang="en-US" i="1">
                            <a:latin typeface="Cambria Math" panose="02040503050406030204" pitchFamily="18" charset="0"/>
                          </a:rPr>
                          <m:t>𝑇</m:t>
                        </m:r>
                      </m:sup>
                    </m:sSup>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r>
                  <a:rPr lang="en-US" dirty="0" smtClean="0"/>
                  <a:t> instead of our usual </a:t>
                </a:r>
                <a14:m>
                  <m:oMath xmlns:m="http://schemas.openxmlformats.org/officeDocument/2006/math">
                    <m:sSup>
                      <m:sSupPr>
                        <m:ctrlPr>
                          <a:rPr lang="en-US" i="1">
                            <a:latin typeface="Cambria Math" panose="02040503050406030204" pitchFamily="18" charset="0"/>
                          </a:rPr>
                        </m:ctrlPr>
                      </m:sSupPr>
                      <m:e>
                        <m:sSubSup>
                          <m:sSubSupPr>
                            <m:ctrlPr>
                              <a:rPr lang="en-US" b="1" i="1">
                                <a:latin typeface="Cambria Math" panose="02040503050406030204" pitchFamily="18" charset="0"/>
                              </a:rPr>
                            </m:ctrlPr>
                          </m:sSubSupPr>
                          <m:e>
                            <m:sSubSup>
                              <m:sSubSupPr>
                                <m:ctrlPr>
                                  <a:rPr lang="en-US" b="1" i="1">
                                    <a:latin typeface="Cambria Math" panose="02040503050406030204" pitchFamily="18" charset="0"/>
                                  </a:rPr>
                                </m:ctrlPr>
                              </m:sSubSupPr>
                              <m:e>
                                <m:r>
                                  <a:rPr lang="en-US" b="1" i="1">
                                    <a:latin typeface="Cambria Math" panose="02040503050406030204" pitchFamily="18" charset="0"/>
                                  </a:rPr>
                                  <m:t>𝒛</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r>
                              <a:rPr lang="en-US" b="1" i="1">
                                <a:latin typeface="Cambria Math" panose="02040503050406030204" pitchFamily="18" charset="0"/>
                              </a:rPr>
                              <m:t>=</m:t>
                            </m:r>
                            <m:r>
                              <a:rPr lang="en-US" b="1" i="1">
                                <a:latin typeface="Cambria Math" panose="02040503050406030204" pitchFamily="18" charset="0"/>
                              </a:rPr>
                              <m:t>𝒘</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e>
                      <m:sup>
                        <m:r>
                          <a:rPr lang="en-US" i="1">
                            <a:latin typeface="Cambria Math" panose="02040503050406030204" pitchFamily="18" charset="0"/>
                          </a:rPr>
                          <m:t>𝑇</m:t>
                        </m:r>
                      </m:sup>
                    </m:sSup>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𝑏</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oMath>
                </a14:m>
                <a:r>
                  <a:rPr lang="en-US" dirty="0" smtClean="0"/>
                  <a:t>. So where did the bias term go?</a:t>
                </a:r>
              </a:p>
              <a:p>
                <a:pPr lvl="1"/>
                <a:r>
                  <a:rPr lang="en-US" dirty="0" smtClean="0"/>
                  <a:t>Since we are centering around zero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𝒛</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oMath>
                </a14:m>
                <a:r>
                  <a:rPr lang="en-US" dirty="0" smtClean="0"/>
                  <a:t> by subtracting the mean,  the bias term gets canceled out so there is no point in adding it when computing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𝒛</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oMath>
                </a14:m>
                <a:endParaRPr lang="en-US" dirty="0" smtClean="0"/>
              </a:p>
              <a:p>
                <a:r>
                  <a:rPr lang="en-US" dirty="0" smtClean="0"/>
                  <a:t>The batch normalization computes the following function for neuron </a:t>
                </a:r>
                <a14:m>
                  <m:oMath xmlns:m="http://schemas.openxmlformats.org/officeDocument/2006/math">
                    <m:r>
                      <a:rPr lang="en-US" b="0" i="1" smtClean="0">
                        <a:latin typeface="Cambria Math" panose="02040503050406030204" pitchFamily="18" charset="0"/>
                      </a:rPr>
                      <m:t>𝑖</m:t>
                    </m:r>
                  </m:oMath>
                </a14:m>
                <a:r>
                  <a:rPr lang="en-US" dirty="0" smtClean="0"/>
                  <a:t> in layer </a:t>
                </a:r>
                <a14:m>
                  <m:oMath xmlns:m="http://schemas.openxmlformats.org/officeDocument/2006/math">
                    <m:r>
                      <a:rPr lang="en-US" b="0" i="1" smtClean="0">
                        <a:latin typeface="Cambria Math" panose="02040503050406030204" pitchFamily="18" charset="0"/>
                      </a:rPr>
                      <m:t>𝑙</m:t>
                    </m:r>
                  </m:oMath>
                </a14:m>
                <a:r>
                  <a:rPr lang="en-US" dirty="0" smtClean="0"/>
                  <a:t>:</a:t>
                </a:r>
              </a:p>
              <a:p>
                <a:pPr marL="0" indent="0" algn="ctr">
                  <a:buNone/>
                </a:pPr>
                <a14:m>
                  <m:oMath xmlns:m="http://schemas.openxmlformats.org/officeDocument/2006/math">
                    <m:r>
                      <a:rPr lang="en-US" b="0" i="1" smtClean="0">
                        <a:latin typeface="Cambria Math" panose="02040503050406030204" pitchFamily="18" charset="0"/>
                      </a:rPr>
                      <m:t>𝐵𝑁</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𝒛</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𝛾</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sSubSup>
                              <m:sSubSupPr>
                                <m:ctrlPr>
                                  <a:rPr lang="en-US" i="1">
                                    <a:latin typeface="Cambria Math" panose="02040503050406030204" pitchFamily="18" charset="0"/>
                                  </a:rPr>
                                </m:ctrlPr>
                              </m:sSubSupPr>
                              <m:e>
                                <m:r>
                                  <a:rPr lang="en-US" b="1" i="1">
                                    <a:latin typeface="Cambria Math" panose="02040503050406030204" pitchFamily="18" charset="0"/>
                                  </a:rPr>
                                  <m:t>𝒛</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m:t>
                            </m:r>
                            <m:r>
                              <a:rPr lang="en-US" b="0" i="1" smtClean="0">
                                <a:latin typeface="Cambria Math" panose="02040503050406030204" pitchFamily="18" charset="0"/>
                              </a:rPr>
                              <m:t>𝜇</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den>
                    </m:f>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oMath>
                </a14:m>
                <a:r>
                  <a:rPr lang="en-US" dirty="0" smtClean="0"/>
                  <a:t> </a:t>
                </a:r>
              </a:p>
              <a:p>
                <a:pPr marL="0" indent="0" algn="ctr">
                  <a:buNone/>
                </a:pPr>
                <a:endParaRPr lang="en-US" dirty="0"/>
              </a:p>
              <a:p>
                <a:r>
                  <a:rPr lang="en-US" dirty="0" smtClean="0"/>
                  <a:t>Let’s break out this formula to see what each term does:</a:t>
                </a:r>
              </a:p>
              <a:p>
                <a:pPr lvl="1"/>
                <a:r>
                  <a:rPr lang="en-US" dirty="0" smtClean="0"/>
                  <a:t>The term </a:t>
                </a:r>
                <a14:m>
                  <m:oMath xmlns:m="http://schemas.openxmlformats.org/officeDocument/2006/math">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sSubSup>
                              <m:sSubSupPr>
                                <m:ctrlPr>
                                  <a:rPr lang="en-US" i="1">
                                    <a:latin typeface="Cambria Math" panose="02040503050406030204" pitchFamily="18" charset="0"/>
                                  </a:rPr>
                                </m:ctrlPr>
                              </m:sSubSupPr>
                              <m:e>
                                <m:r>
                                  <a:rPr lang="en-US" b="1" i="1">
                                    <a:latin typeface="Cambria Math" panose="02040503050406030204" pitchFamily="18" charset="0"/>
                                  </a:rPr>
                                  <m:t>𝒛</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m:t>
                            </m:r>
                            <m:r>
                              <a:rPr lang="en-US" i="1">
                                <a:latin typeface="Cambria Math" panose="02040503050406030204" pitchFamily="18" charset="0"/>
                              </a:rPr>
                              <m:t>𝜇</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num>
                      <m:den>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den>
                    </m:f>
                    <m:r>
                      <a:rPr lang="en-US" b="0" i="0" smtClean="0">
                        <a:latin typeface="Cambria Math" panose="02040503050406030204" pitchFamily="18" charset="0"/>
                      </a:rPr>
                      <m:t> </m:t>
                    </m:r>
                  </m:oMath>
                </a14:m>
                <a:r>
                  <a:rPr lang="en-US" dirty="0" smtClean="0"/>
                  <a:t> just centers and scale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𝒛</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oMath>
                </a14:m>
                <a:r>
                  <a:rPr lang="en-US" dirty="0" smtClean="0"/>
                  <a:t> to have mean zero and standard deviation 1 (similar to what we did with the input normalization).  </a:t>
                </a:r>
                <a:r>
                  <a:rPr lang="en-US" b="1" dirty="0" smtClean="0"/>
                  <a:t>Important Note: </a:t>
                </a:r>
                <a:r>
                  <a:rPr lang="en-US" dirty="0" smtClean="0"/>
                  <a:t> The mean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𝜇</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oMath>
                </a14:m>
                <a:r>
                  <a:rPr lang="en-US" dirty="0" smtClean="0"/>
                  <a:t> and standard deviation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r>
                  <a:rPr lang="en-US" dirty="0" smtClean="0"/>
                  <a:t> </a:t>
                </a:r>
                <a:r>
                  <a:rPr lang="en-US" dirty="0" smtClean="0">
                    <a:solidFill>
                      <a:srgbClr val="00B050"/>
                    </a:solidFill>
                  </a:rPr>
                  <a:t>are computed over the data examples in the </a:t>
                </a:r>
                <a:r>
                  <a:rPr lang="en-US" dirty="0" err="1" smtClean="0">
                    <a:solidFill>
                      <a:srgbClr val="00B050"/>
                    </a:solidFill>
                  </a:rPr>
                  <a:t>minibatch</a:t>
                </a:r>
                <a:r>
                  <a:rPr lang="en-US" dirty="0" smtClean="0">
                    <a:solidFill>
                      <a:srgbClr val="00B050"/>
                    </a:solidFill>
                  </a:rPr>
                  <a:t> (instead of the entire training data) </a:t>
                </a:r>
                <a:r>
                  <a:rPr lang="en-US" dirty="0" smtClean="0"/>
                  <a:t>hence the name batch normalization.</a:t>
                </a:r>
              </a:p>
              <a:p>
                <a:pPr lvl="1"/>
                <a:r>
                  <a:rPr lang="en-US" dirty="0" smtClean="0"/>
                  <a:t>The choice of normalizing </a:t>
                </a:r>
                <a14:m>
                  <m:oMath xmlns:m="http://schemas.openxmlformats.org/officeDocument/2006/math">
                    <m:sSubSup>
                      <m:sSubSupPr>
                        <m:ctrlPr>
                          <a:rPr lang="en-US" b="1" i="1">
                            <a:latin typeface="Cambria Math" panose="02040503050406030204" pitchFamily="18" charset="0"/>
                          </a:rPr>
                        </m:ctrlPr>
                      </m:sSubSupPr>
                      <m:e>
                        <m:r>
                          <a:rPr lang="en-US" b="1" i="1">
                            <a:latin typeface="Cambria Math" panose="02040503050406030204" pitchFamily="18" charset="0"/>
                          </a:rPr>
                          <m:t>𝒛</m:t>
                        </m:r>
                      </m:e>
                      <m:sub>
                        <m:r>
                          <a:rPr lang="en-US" b="1" i="1">
                            <a:latin typeface="Cambria Math" panose="02040503050406030204" pitchFamily="18" charset="0"/>
                          </a:rPr>
                          <m:t>𝒊</m:t>
                        </m:r>
                      </m:sub>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bSup>
                  </m:oMath>
                </a14:m>
                <a:r>
                  <a:rPr lang="en-US" dirty="0" smtClean="0"/>
                  <a:t>  to have a mean zero (i.e., zero offset) and standard deviation 1 (i.e., scale 1) is rather arbitrary.  Rather than choosing arbitrary values for the scale and offset, we can let the network learn these values. </a:t>
                </a:r>
              </a:p>
              <a:p>
                <a:pPr lvl="1"/>
                <a:r>
                  <a:rPr lang="en-US" dirty="0" smtClean="0"/>
                  <a:t>The parameter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𝛾</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r>
                  <a:rPr lang="en-US" dirty="0" smtClean="0"/>
                  <a:t> is the scale of data after normalization and parameter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r>
                  <a:rPr lang="en-US" dirty="0" smtClean="0"/>
                  <a:t> is the offset of data after normalization. These parameters are learned and updated by gradient descent the same way that other network weights are learned.</a:t>
                </a:r>
              </a:p>
              <a:p>
                <a:pPr marL="0" indent="0" algn="ctr">
                  <a:buNone/>
                </a:pPr>
                <a:endParaRPr lang="en-US" dirty="0" smtClean="0"/>
              </a:p>
              <a:p>
                <a:pPr marL="0" indent="0" algn="ctr">
                  <a:buNone/>
                </a:pPr>
                <a:endParaRPr lang="en-US" dirty="0"/>
              </a:p>
              <a:p>
                <a:pPr marL="0" indent="0" algn="ctr">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0075" y="1241333"/>
                <a:ext cx="10729913" cy="4930867"/>
              </a:xfrm>
              <a:blipFill>
                <a:blip r:embed="rId2"/>
                <a:stretch>
                  <a:fillRect l="-284" t="-247" r="-398"/>
                </a:stretch>
              </a:blipFill>
            </p:spPr>
            <p:txBody>
              <a:bodyPr/>
              <a:lstStyle/>
              <a:p>
                <a:r>
                  <a:rPr lang="en-US">
                    <a:noFill/>
                  </a:rPr>
                  <a:t> </a:t>
                </a:r>
              </a:p>
            </p:txBody>
          </p:sp>
        </mc:Fallback>
      </mc:AlternateContent>
    </p:spTree>
    <p:extLst>
      <p:ext uri="{BB962C8B-B14F-4D97-AF65-F5344CB8AC3E}">
        <p14:creationId xmlns:p14="http://schemas.microsoft.com/office/powerpoint/2010/main" val="2953814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7459" y="646037"/>
            <a:ext cx="9185013" cy="780981"/>
          </a:xfrm>
        </p:spPr>
        <p:txBody>
          <a:bodyPr/>
          <a:lstStyle/>
          <a:p>
            <a:r>
              <a:rPr lang="en-US" dirty="0" smtClean="0"/>
              <a:t>Batch Normalization during training</a:t>
            </a:r>
            <a:endParaRPr lang="en-US" dirty="0"/>
          </a:p>
        </p:txBody>
      </p:sp>
      <mc:AlternateContent xmlns:mc="http://schemas.openxmlformats.org/markup-compatibility/2006" xmlns:a14="http://schemas.microsoft.com/office/drawing/2010/main">
        <mc:Choice Requires="a14">
          <p:sp>
            <p:nvSpPr>
              <p:cNvPr id="10" name="Content Placeholder 9"/>
              <p:cNvSpPr>
                <a:spLocks noGrp="1"/>
              </p:cNvSpPr>
              <p:nvPr>
                <p:ph idx="1"/>
              </p:nvPr>
            </p:nvSpPr>
            <p:spPr>
              <a:xfrm>
                <a:off x="637309" y="1760244"/>
                <a:ext cx="4267200" cy="4907256"/>
              </a:xfrm>
            </p:spPr>
            <p:txBody>
              <a:bodyPr>
                <a:normAutofit fontScale="85000" lnSpcReduction="20000"/>
              </a:bodyPr>
              <a:lstStyle/>
              <a:p>
                <a:r>
                  <a:rPr lang="en-US" dirty="0" smtClean="0"/>
                  <a:t>The following computational graph shows how batch normalization fit into forward and backward passes during the training using gradient descent </a:t>
                </a:r>
              </a:p>
              <a:p>
                <a:r>
                  <a:rPr lang="en-US" dirty="0" smtClean="0"/>
                  <a:t>(The gradients are all computed over </a:t>
                </a:r>
                <a:r>
                  <a:rPr lang="en-US" dirty="0" err="1" smtClean="0"/>
                  <a:t>minibatch</a:t>
                </a:r>
                <a:r>
                  <a:rPr lang="en-US" dirty="0" smtClean="0"/>
                  <a:t>  but for simplicity we removed the subscript for the </a:t>
                </a:r>
                <a:r>
                  <a:rPr lang="en-US" dirty="0" err="1" smtClean="0"/>
                  <a:t>minibatch</a:t>
                </a:r>
                <a:r>
                  <a:rPr lang="en-US" dirty="0" smtClean="0"/>
                  <a:t> from the picture and formulas below)</a:t>
                </a:r>
              </a:p>
              <a:p>
                <a:endParaRPr lang="en-US" dirty="0"/>
              </a:p>
              <a:p>
                <a:endParaRPr lang="en-US" dirty="0" smtClean="0"/>
              </a:p>
              <a:p>
                <a:endParaRPr lang="en-US" dirty="0"/>
              </a:p>
              <a:p>
                <a:r>
                  <a:rPr lang="en-US" dirty="0" smtClean="0"/>
                  <a:t>And the parameters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𝜷</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𝜸</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oMath>
                </a14:m>
                <a:r>
                  <a:rPr lang="en-US" dirty="0" smtClean="0"/>
                  <a:t> are  updated using SGD or one of its variants (Adam, </a:t>
                </a:r>
                <a:r>
                  <a:rPr lang="en-US" dirty="0" err="1" smtClean="0"/>
                  <a:t>RMSProp</a:t>
                </a:r>
                <a:r>
                  <a:rPr lang="en-US" dirty="0" smtClean="0"/>
                  <a:t>, etc.):</a:t>
                </a:r>
              </a:p>
              <a:p>
                <a:pPr marL="0" indent="0">
                  <a:buNone/>
                </a:pPr>
                <a:r>
                  <a:rPr lang="en-US" dirty="0" smtClean="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oMath>
                </a14:m>
                <a:endParaRPr lang="en-US" dirty="0" smtClean="0">
                  <a:ea typeface="Cambria Math" panose="02040503050406030204" pitchFamily="18" charset="0"/>
                </a:endParaRPr>
              </a:p>
              <a:p>
                <a:pPr marL="0" indent="0">
                  <a:buNone/>
                </a:pPr>
                <a:r>
                  <a:rPr lang="en-US" dirty="0" smtClean="0">
                    <a:ea typeface="Cambria Math" panose="02040503050406030204" pitchFamily="18" charset="0"/>
                  </a:rPr>
                  <a:t>	</a:t>
                </a:r>
                <a14:m>
                  <m:oMath xmlns:m="http://schemas.openxmlformats.org/officeDocument/2006/math">
                    <m:sSup>
                      <m:sSupPr>
                        <m:ctrlPr>
                          <a:rPr lang="en-US" i="1">
                            <a:latin typeface="Cambria Math" panose="02040503050406030204" pitchFamily="18" charset="0"/>
                          </a:rPr>
                        </m:ctrlPr>
                      </m:sSupPr>
                      <m:e>
                        <m:r>
                          <a:rPr lang="en-US" b="1" i="1" smtClean="0">
                            <a:latin typeface="Cambria Math" panose="02040503050406030204" pitchFamily="18" charset="0"/>
                          </a:rPr>
                          <m:t>𝜷</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p>
                      <m:sSupPr>
                        <m:ctrlPr>
                          <a:rPr lang="en-US" b="1" i="1">
                            <a:latin typeface="Cambria Math" panose="02040503050406030204" pitchFamily="18" charset="0"/>
                          </a:rPr>
                        </m:ctrlPr>
                      </m:sSupPr>
                      <m:e>
                        <m:r>
                          <a:rPr lang="en-US" b="1" i="1" smtClean="0">
                            <a:latin typeface="Cambria Math" panose="02040503050406030204" pitchFamily="18" charset="0"/>
                          </a:rPr>
                          <m:t>𝜷</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p>
                    <m:r>
                      <a:rPr lang="en-US" i="1">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𝜷</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oMath>
                </a14:m>
                <a:endParaRPr lang="en-US" dirty="0" smtClean="0">
                  <a:ea typeface="Cambria Math" panose="02040503050406030204" pitchFamily="18" charset="0"/>
                </a:endParaRPr>
              </a:p>
              <a:p>
                <a:pPr marL="0" indent="0">
                  <a:buNone/>
                </a:pPr>
                <a:r>
                  <a:rPr lang="en-US" dirty="0" smtClean="0">
                    <a:ea typeface="Cambria Math" panose="02040503050406030204" pitchFamily="18" charset="0"/>
                  </a:rPr>
                  <a:t>	</a:t>
                </a:r>
                <a14:m>
                  <m:oMath xmlns:m="http://schemas.openxmlformats.org/officeDocument/2006/math">
                    <m:sSup>
                      <m:sSupPr>
                        <m:ctrlPr>
                          <a:rPr lang="en-US" i="1">
                            <a:latin typeface="Cambria Math" panose="02040503050406030204" pitchFamily="18" charset="0"/>
                          </a:rPr>
                        </m:ctrlPr>
                      </m:sSupPr>
                      <m:e>
                        <m:r>
                          <a:rPr lang="en-US" b="1" i="1" smtClean="0">
                            <a:latin typeface="Cambria Math" panose="02040503050406030204" pitchFamily="18" charset="0"/>
                          </a:rPr>
                          <m:t>𝜸</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𝜸</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r>
                      <a:rPr lang="en-US" i="1">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𝜸</m:t>
                            </m:r>
                          </m:e>
                          <m:sup>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𝒍</m:t>
                                </m:r>
                              </m:e>
                            </m:d>
                          </m:sup>
                        </m:sSup>
                      </m:den>
                    </m:f>
                  </m:oMath>
                </a14:m>
                <a:endParaRPr lang="en-US" dirty="0" smtClean="0">
                  <a:ea typeface="Cambria Math" panose="02040503050406030204" pitchFamily="18" charset="0"/>
                </a:endParaRPr>
              </a:p>
              <a:p>
                <a:pPr marL="0" indent="0">
                  <a:buNone/>
                </a:pPr>
                <a:r>
                  <a:rPr lang="en-US" dirty="0" smtClean="0"/>
                  <a:t>	</a:t>
                </a:r>
              </a:p>
              <a:p>
                <a:pPr marL="0" indent="0">
                  <a:buNone/>
                </a:pPr>
                <a:endParaRPr lang="en-US" dirty="0"/>
              </a:p>
              <a:p>
                <a:endParaRPr lang="en-US" dirty="0" smtClean="0"/>
              </a:p>
              <a:p>
                <a:endParaRPr lang="en-US" dirty="0"/>
              </a:p>
              <a:p>
                <a:endParaRPr lang="en-US" dirty="0"/>
              </a:p>
              <a:p>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idx="1"/>
              </p:nvPr>
            </p:nvSpPr>
            <p:spPr>
              <a:xfrm>
                <a:off x="637309" y="1760244"/>
                <a:ext cx="4267200" cy="4907256"/>
              </a:xfrm>
              <a:blipFill>
                <a:blip r:embed="rId2"/>
                <a:stretch>
                  <a:fillRect l="-429" t="-1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637309" y="3502827"/>
                <a:ext cx="11187097" cy="57855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b="0" i="1" smtClean="0">
                                <a:latin typeface="Cambria Math" panose="02040503050406030204" pitchFamily="18" charset="0"/>
                                <a:ea typeface="Cambria Math" panose="02040503050406030204" pitchFamily="18" charset="0"/>
                              </a:rPr>
                              <m:t>𝑁</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𝑁</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b="0"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𝑍</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i="1">
                                <a:latin typeface="Cambria Math" panose="02040503050406030204" pitchFamily="18" charset="0"/>
                                <a:ea typeface="Cambria Math" panose="02040503050406030204" pitchFamily="18" charset="0"/>
                              </a:rPr>
                              <m:t>𝑁</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b="0" i="0"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𝐵𝑁</m:t>
                        </m:r>
                      </m:num>
                      <m:den>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𝑍</m:t>
                            </m:r>
                          </m:e>
                          <m:sup>
                            <m:d>
                              <m:dPr>
                                <m:begChr m:val="["/>
                                <m:endChr m:val="]"/>
                                <m:ctrlPr>
                                  <a:rPr lang="en-US" i="1">
                                    <a:latin typeface="Cambria Math" panose="02040503050406030204" pitchFamily="18" charset="0"/>
                                  </a:rPr>
                                </m:ctrlPr>
                              </m:dPr>
                              <m:e>
                                <m:r>
                                  <a:rPr lang="en-US">
                                    <a:latin typeface="Cambria Math" panose="02040503050406030204" pitchFamily="18" charset="0"/>
                                  </a:rPr>
                                  <m:t>𝑙</m:t>
                                </m:r>
                              </m:e>
                            </m:d>
                          </m:sup>
                        </m:sSup>
                      </m:den>
                    </m:f>
                    <m:r>
                      <a:rPr lang="en-US" b="0" i="1" smtClean="0">
                        <a:latin typeface="Cambria Math" panose="02040503050406030204" pitchFamily="18" charset="0"/>
                      </a:rPr>
                      <m:t>    </m:t>
                    </m:r>
                    <m:r>
                      <a:rPr lang="en-US">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𝜷</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b="0" i="1" smtClean="0">
                                <a:latin typeface="Cambria Math" panose="02040503050406030204" pitchFamily="18" charset="0"/>
                                <a:ea typeface="Cambria Math" panose="02040503050406030204" pitchFamily="18" charset="0"/>
                              </a:rPr>
                              <m:t>𝑁</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𝐵𝑁</m:t>
                        </m:r>
                      </m:num>
                      <m:den>
                        <m:r>
                          <a:rPr lang="en-US">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𝜷</m:t>
                            </m:r>
                          </m:e>
                          <m:sup>
                            <m:d>
                              <m:dPr>
                                <m:begChr m:val="["/>
                                <m:endChr m:val="]"/>
                                <m:ctrlPr>
                                  <a:rPr lang="en-US" i="1">
                                    <a:latin typeface="Cambria Math" panose="02040503050406030204" pitchFamily="18" charset="0"/>
                                  </a:rPr>
                                </m:ctrlPr>
                              </m:dPr>
                              <m:e>
                                <m:r>
                                  <a:rPr lang="en-US">
                                    <a:latin typeface="Cambria Math" panose="02040503050406030204" pitchFamily="18" charset="0"/>
                                  </a:rPr>
                                  <m:t>𝑙</m:t>
                                </m:r>
                              </m:e>
                            </m:d>
                          </m:sup>
                        </m:sSup>
                      </m:den>
                    </m:f>
                    <m:r>
                      <a:rPr lang="en-US">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𝜸</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r>
                              <a:rPr lang="en-US" i="1">
                                <a:latin typeface="Cambria Math" panose="02040503050406030204" pitchFamily="18" charset="0"/>
                                <a:ea typeface="Cambria Math" panose="02040503050406030204" pitchFamily="18" charset="0"/>
                              </a:rPr>
                              <m:t>𝑁</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𝐵𝑁</m:t>
                        </m:r>
                      </m:num>
                      <m:den>
                        <m:r>
                          <a:rPr lang="en-US">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𝜸</m:t>
                            </m:r>
                          </m:e>
                          <m:sup>
                            <m:d>
                              <m:dPr>
                                <m:begChr m:val="["/>
                                <m:endChr m:val="]"/>
                                <m:ctrlPr>
                                  <a:rPr lang="en-US" i="1">
                                    <a:latin typeface="Cambria Math" panose="02040503050406030204" pitchFamily="18" charset="0"/>
                                  </a:rPr>
                                </m:ctrlPr>
                              </m:dPr>
                              <m:e>
                                <m:r>
                                  <a:rPr lang="en-US">
                                    <a:latin typeface="Cambria Math" panose="02040503050406030204" pitchFamily="18" charset="0"/>
                                  </a:rPr>
                                  <m:t>𝑙</m:t>
                                </m:r>
                              </m:e>
                            </m:d>
                          </m:sup>
                        </m:sSup>
                      </m:den>
                    </m:f>
                  </m:oMath>
                </a14:m>
                <a:r>
                  <a:rPr lang="en-US" dirty="0" smtClean="0">
                    <a:ea typeface="Cambria Math" panose="02040503050406030204" pitchFamily="18" charset="0"/>
                  </a:rPr>
                  <a:t>  ,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oMath>
                </a14:m>
                <a:endParaRPr lang="en-US" dirty="0">
                  <a:ea typeface="Cambria Math" panose="02040503050406030204" pitchFamily="18" charset="0"/>
                </a:endParaRPr>
              </a:p>
            </p:txBody>
          </p:sp>
        </mc:Choice>
        <mc:Fallback xmlns="">
          <p:sp>
            <p:nvSpPr>
              <p:cNvPr id="59" name="Rectangle 58"/>
              <p:cNvSpPr>
                <a:spLocks noRot="1" noChangeAspect="1" noMove="1" noResize="1" noEditPoints="1" noAdjustHandles="1" noChangeArrowheads="1" noChangeShapeType="1" noTextEdit="1"/>
              </p:cNvSpPr>
              <p:nvPr/>
            </p:nvSpPr>
            <p:spPr>
              <a:xfrm>
                <a:off x="637309" y="3502827"/>
                <a:ext cx="11187097" cy="578556"/>
              </a:xfrm>
              <a:prstGeom prst="rect">
                <a:avLst/>
              </a:prstGeom>
              <a:blipFill>
                <a:blip r:embed="rId3"/>
                <a:stretch>
                  <a:fillRect/>
                </a:stretch>
              </a:blipFill>
            </p:spPr>
            <p:txBody>
              <a:bodyPr/>
              <a:lstStyle/>
              <a:p>
                <a:r>
                  <a:rPr lang="en-US">
                    <a:noFill/>
                  </a:rPr>
                  <a:t> </a:t>
                </a:r>
              </a:p>
            </p:txBody>
          </p:sp>
        </mc:Fallback>
      </mc:AlternateContent>
      <p:pic>
        <p:nvPicPr>
          <p:cNvPr id="60" name="Picture 59"/>
          <p:cNvPicPr>
            <a:picLocks noChangeAspect="1"/>
          </p:cNvPicPr>
          <p:nvPr/>
        </p:nvPicPr>
        <p:blipFill>
          <a:blip r:embed="rId4"/>
          <a:stretch>
            <a:fillRect/>
          </a:stretch>
        </p:blipFill>
        <p:spPr>
          <a:xfrm>
            <a:off x="5116945" y="4407437"/>
            <a:ext cx="6954693" cy="2086408"/>
          </a:xfrm>
          <a:prstGeom prst="rect">
            <a:avLst/>
          </a:prstGeom>
        </p:spPr>
      </p:pic>
    </p:spTree>
    <p:extLst>
      <p:ext uri="{BB962C8B-B14F-4D97-AF65-F5344CB8AC3E}">
        <p14:creationId xmlns:p14="http://schemas.microsoft.com/office/powerpoint/2010/main" val="2024242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9" y="637145"/>
            <a:ext cx="11068333" cy="795869"/>
          </a:xfrm>
        </p:spPr>
        <p:txBody>
          <a:bodyPr/>
          <a:lstStyle/>
          <a:p>
            <a:r>
              <a:rPr lang="en-US" dirty="0" smtClean="0"/>
              <a:t>Optimization Challenges in deep Learning</a:t>
            </a:r>
            <a:endParaRPr lang="en-US" dirty="0"/>
          </a:p>
        </p:txBody>
      </p:sp>
      <p:sp>
        <p:nvSpPr>
          <p:cNvPr id="3" name="Content Placeholder 2"/>
          <p:cNvSpPr>
            <a:spLocks noGrp="1"/>
          </p:cNvSpPr>
          <p:nvPr>
            <p:ph idx="1"/>
          </p:nvPr>
        </p:nvSpPr>
        <p:spPr>
          <a:xfrm>
            <a:off x="341195" y="1729047"/>
            <a:ext cx="11662384" cy="4526609"/>
          </a:xfrm>
        </p:spPr>
        <p:txBody>
          <a:bodyPr>
            <a:normAutofit/>
          </a:bodyPr>
          <a:lstStyle/>
          <a:p>
            <a:r>
              <a:rPr lang="en-US" dirty="0" smtClean="0"/>
              <a:t>In this lecture we are focusing specifically on the performance of the optimization algorithm in minimizing the training loss (rather than minimizing the generalization error). In  the next lecture we discuss generalization error and techniques to battle overfitting.</a:t>
            </a:r>
          </a:p>
          <a:p>
            <a:r>
              <a:rPr lang="en-US" dirty="0" smtClean="0"/>
              <a:t>As we will see later, using modern neural network libraries, such as </a:t>
            </a:r>
            <a:r>
              <a:rPr lang="en-US" dirty="0" err="1" smtClean="0"/>
              <a:t>Tensorflow</a:t>
            </a:r>
            <a:r>
              <a:rPr lang="en-US" dirty="0" smtClean="0"/>
              <a:t>, </a:t>
            </a:r>
            <a:r>
              <a:rPr lang="en-US" dirty="0" err="1" smtClean="0"/>
              <a:t>theano</a:t>
            </a:r>
            <a:r>
              <a:rPr lang="en-US" dirty="0" smtClean="0"/>
              <a:t>, torch, </a:t>
            </a:r>
            <a:r>
              <a:rPr lang="en-US" dirty="0" err="1" smtClean="0"/>
              <a:t>Keras</a:t>
            </a:r>
            <a:r>
              <a:rPr lang="en-US" dirty="0" smtClean="0"/>
              <a:t>, make it is very easy to stack some layers and train a deep neural network but it is not always easy to get it to work well. </a:t>
            </a:r>
          </a:p>
          <a:p>
            <a:r>
              <a:rPr lang="en-US" dirty="0" smtClean="0"/>
              <a:t>So far, we talked about gradient descent as an optimization method to learn the parameters of a neural network</a:t>
            </a:r>
          </a:p>
          <a:p>
            <a:r>
              <a:rPr lang="en-US" dirty="0" smtClean="0"/>
              <a:t>There are many challenges in gradient descent </a:t>
            </a:r>
            <a:r>
              <a:rPr lang="en-US" dirty="0"/>
              <a:t> </a:t>
            </a:r>
            <a:r>
              <a:rPr lang="en-US" dirty="0" smtClean="0"/>
              <a:t>based optimization in neural network.  Understanding these challenges helps us diagnose and debug our neural network model. Some of the most vexing challenges  ones are </a:t>
            </a:r>
          </a:p>
          <a:p>
            <a:pPr lvl="1"/>
            <a:r>
              <a:rPr lang="en-US" dirty="0" smtClean="0"/>
              <a:t>Ill conditioned curvature</a:t>
            </a:r>
          </a:p>
          <a:p>
            <a:pPr lvl="1"/>
            <a:r>
              <a:rPr lang="en-US" dirty="0" smtClean="0"/>
              <a:t>Local Minima and saddle points </a:t>
            </a:r>
          </a:p>
          <a:p>
            <a:pPr lvl="1"/>
            <a:r>
              <a:rPr lang="en-US" dirty="0" smtClean="0"/>
              <a:t>Instability ( </a:t>
            </a:r>
            <a:r>
              <a:rPr lang="en-US" dirty="0"/>
              <a:t>Vanishing  or exploding gradients or </a:t>
            </a:r>
            <a:r>
              <a:rPr lang="en-US" dirty="0" smtClean="0"/>
              <a:t>activations)</a:t>
            </a:r>
            <a:endParaRPr lang="en-US" dirty="0"/>
          </a:p>
        </p:txBody>
      </p:sp>
    </p:spTree>
    <p:extLst>
      <p:ext uri="{BB962C8B-B14F-4D97-AF65-F5344CB8AC3E}">
        <p14:creationId xmlns:p14="http://schemas.microsoft.com/office/powerpoint/2010/main" val="31628122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4" y="964692"/>
            <a:ext cx="8547700" cy="864108"/>
          </a:xfrm>
        </p:spPr>
        <p:txBody>
          <a:bodyPr/>
          <a:lstStyle/>
          <a:p>
            <a:r>
              <a:rPr lang="en-US" dirty="0" smtClean="0"/>
              <a:t>Batch Normalization During Testing</a:t>
            </a:r>
            <a:endParaRPr lang="en-US" dirty="0"/>
          </a:p>
        </p:txBody>
      </p:sp>
      <p:sp>
        <p:nvSpPr>
          <p:cNvPr id="3" name="Content Placeholder 2"/>
          <p:cNvSpPr>
            <a:spLocks noGrp="1"/>
          </p:cNvSpPr>
          <p:nvPr>
            <p:ph idx="1"/>
          </p:nvPr>
        </p:nvSpPr>
        <p:spPr>
          <a:xfrm>
            <a:off x="1122218" y="2208553"/>
            <a:ext cx="9587346" cy="3693483"/>
          </a:xfrm>
        </p:spPr>
        <p:txBody>
          <a:bodyPr>
            <a:normAutofit/>
          </a:bodyPr>
          <a:lstStyle/>
          <a:p>
            <a:r>
              <a:rPr lang="en-US" dirty="0" smtClean="0"/>
              <a:t>During training, we compute the batch normalization and its gradient per </a:t>
            </a:r>
            <a:r>
              <a:rPr lang="en-US" dirty="0" err="1" smtClean="0"/>
              <a:t>minibatch</a:t>
            </a:r>
            <a:r>
              <a:rPr lang="en-US" dirty="0" smtClean="0"/>
              <a:t> of training data</a:t>
            </a:r>
          </a:p>
          <a:p>
            <a:r>
              <a:rPr lang="en-US" dirty="0" smtClean="0"/>
              <a:t>During testing however, we might want to do the prediction for one data example at a time. In that case, how do we compute the mean and standard deviation for batch norm function in each neuron?</a:t>
            </a:r>
          </a:p>
          <a:p>
            <a:r>
              <a:rPr lang="en-US" dirty="0" smtClean="0"/>
              <a:t>One could use the statistics (means and standard deviations) from the last </a:t>
            </a:r>
            <a:r>
              <a:rPr lang="en-US" dirty="0" err="1" smtClean="0"/>
              <a:t>minibatch</a:t>
            </a:r>
            <a:r>
              <a:rPr lang="en-US" dirty="0" smtClean="0"/>
              <a:t> during the training but that could cause the predictions to be noisy and sensitive to the choice of </a:t>
            </a:r>
            <a:r>
              <a:rPr lang="en-US" dirty="0" err="1" smtClean="0"/>
              <a:t>minibatch</a:t>
            </a:r>
            <a:r>
              <a:rPr lang="en-US" dirty="0" smtClean="0"/>
              <a:t> in the last iteration.</a:t>
            </a:r>
          </a:p>
          <a:p>
            <a:r>
              <a:rPr lang="en-US" dirty="0" smtClean="0"/>
              <a:t>Alternatively, we could compute the mean and standard deviation of the entire training dataset and use that for the </a:t>
            </a:r>
            <a:r>
              <a:rPr lang="en-US" dirty="0" err="1" smtClean="0"/>
              <a:t>batchnorm</a:t>
            </a:r>
            <a:r>
              <a:rPr lang="en-US" dirty="0" smtClean="0"/>
              <a:t> function during testing (prediction)</a:t>
            </a:r>
          </a:p>
          <a:p>
            <a:r>
              <a:rPr lang="en-US" dirty="0" smtClean="0"/>
              <a:t>Another alternatives is to keep track of the moving average or exponential moving average of the </a:t>
            </a:r>
            <a:r>
              <a:rPr lang="en-US" dirty="0" err="1" smtClean="0"/>
              <a:t>minibatch</a:t>
            </a:r>
            <a:r>
              <a:rPr lang="en-US" dirty="0" smtClean="0"/>
              <a:t> statistics during training and use that at test time.</a:t>
            </a:r>
          </a:p>
          <a:p>
            <a:endParaRPr lang="en-US" dirty="0" smtClean="0"/>
          </a:p>
          <a:p>
            <a:endParaRPr lang="en-US" dirty="0"/>
          </a:p>
        </p:txBody>
      </p:sp>
    </p:spTree>
    <p:extLst>
      <p:ext uri="{BB962C8B-B14F-4D97-AF65-F5344CB8AC3E}">
        <p14:creationId xmlns:p14="http://schemas.microsoft.com/office/powerpoint/2010/main" val="39281633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using Batch Normalization?</a:t>
            </a:r>
            <a:endParaRPr lang="en-US" dirty="0"/>
          </a:p>
        </p:txBody>
      </p:sp>
      <p:sp>
        <p:nvSpPr>
          <p:cNvPr id="3" name="Content Placeholder 2"/>
          <p:cNvSpPr>
            <a:spLocks noGrp="1"/>
          </p:cNvSpPr>
          <p:nvPr>
            <p:ph idx="1"/>
          </p:nvPr>
        </p:nvSpPr>
        <p:spPr>
          <a:xfrm>
            <a:off x="1094509" y="2638044"/>
            <a:ext cx="9213273" cy="3291701"/>
          </a:xfrm>
        </p:spPr>
        <p:txBody>
          <a:bodyPr>
            <a:normAutofit fontScale="85000" lnSpcReduction="10000"/>
          </a:bodyPr>
          <a:lstStyle/>
          <a:p>
            <a:r>
              <a:rPr lang="en-US" dirty="0" smtClean="0"/>
              <a:t>Batch normalization is one of the most influential techniques in training a deep neural network  and has become a very common practice in deep learning community.</a:t>
            </a:r>
          </a:p>
          <a:p>
            <a:r>
              <a:rPr lang="en-US" dirty="0"/>
              <a:t>B</a:t>
            </a:r>
            <a:r>
              <a:rPr lang="en-US" dirty="0" smtClean="0"/>
              <a:t>atch </a:t>
            </a:r>
            <a:r>
              <a:rPr lang="en-US" dirty="0"/>
              <a:t>normalization can be interpreted as doing preprocessing at every layer of the network, but integrated into the network itself in a differentiable manner ( </a:t>
            </a:r>
            <a:r>
              <a:rPr lang="en-US" dirty="0" smtClean="0"/>
              <a:t>its </a:t>
            </a:r>
            <a:r>
              <a:rPr lang="en-US" dirty="0"/>
              <a:t>parameters are learned by the network</a:t>
            </a:r>
            <a:r>
              <a:rPr lang="en-US" dirty="0" smtClean="0"/>
              <a:t>)</a:t>
            </a:r>
          </a:p>
          <a:p>
            <a:r>
              <a:rPr lang="en-US" dirty="0" smtClean="0"/>
              <a:t>In practice, networks that use batch normalization are significantly more robust to bad initialization due to the fact that they actively normalize the activations and gradients during training and keeping them from diverging.</a:t>
            </a:r>
          </a:p>
          <a:p>
            <a:r>
              <a:rPr lang="en-US" dirty="0" smtClean="0"/>
              <a:t>Batch normalization is believed to speed up the learning algorithm by allowing for more aggressive learning rate without overshooting the parameters.</a:t>
            </a:r>
          </a:p>
          <a:p>
            <a:r>
              <a:rPr lang="en-US" dirty="0" smtClean="0"/>
              <a:t>Batch normalization is also believed to have some regularization effect in a sense that it leads to better generalization compared to a network that did not use batch norm.</a:t>
            </a:r>
          </a:p>
          <a:p>
            <a:r>
              <a:rPr lang="en-US" dirty="0" smtClean="0"/>
              <a:t>If you are interested to know more on how batch normalization helps optimization, you can refer to </a:t>
            </a:r>
            <a:r>
              <a:rPr lang="en-US" dirty="0" smtClean="0">
                <a:hlinkClick r:id="rId2"/>
              </a:rPr>
              <a:t>this paper</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838180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5" y="529264"/>
            <a:ext cx="7729728" cy="747994"/>
          </a:xfrm>
        </p:spPr>
        <p:txBody>
          <a:bodyPr>
            <a:normAutofit fontScale="90000"/>
          </a:bodyPr>
          <a:lstStyle/>
          <a:p>
            <a:r>
              <a:rPr lang="en-US" dirty="0" smtClean="0"/>
              <a:t>Ill Conditioned Curvature</a:t>
            </a:r>
            <a:endParaRPr lang="en-US" dirty="0"/>
          </a:p>
        </p:txBody>
      </p:sp>
      <p:sp>
        <p:nvSpPr>
          <p:cNvPr id="3" name="Content Placeholder 2"/>
          <p:cNvSpPr>
            <a:spLocks noGrp="1"/>
          </p:cNvSpPr>
          <p:nvPr>
            <p:ph idx="1"/>
          </p:nvPr>
        </p:nvSpPr>
        <p:spPr>
          <a:xfrm>
            <a:off x="397824" y="1408697"/>
            <a:ext cx="10827656" cy="4133121"/>
          </a:xfrm>
        </p:spPr>
        <p:txBody>
          <a:bodyPr>
            <a:normAutofit lnSpcReduction="10000"/>
          </a:bodyPr>
          <a:lstStyle/>
          <a:p>
            <a:r>
              <a:rPr lang="en-US" dirty="0" smtClean="0"/>
              <a:t>In mathematics, </a:t>
            </a:r>
            <a:r>
              <a:rPr lang="en-US" dirty="0"/>
              <a:t> condition number is a number representative of the change of an output proportionate to a change in the input of a function</a:t>
            </a:r>
            <a:r>
              <a:rPr lang="en-US" dirty="0" smtClean="0"/>
              <a:t>.</a:t>
            </a:r>
          </a:p>
          <a:p>
            <a:pPr lvl="1"/>
            <a:r>
              <a:rPr lang="en-US" dirty="0"/>
              <a:t>For example, if a small change in the input results in a small change in the output, the function produces a small condition number and is said to be well-conditioned</a:t>
            </a:r>
            <a:r>
              <a:rPr lang="en-US" dirty="0" smtClean="0"/>
              <a:t>.</a:t>
            </a:r>
          </a:p>
          <a:p>
            <a:pPr lvl="1"/>
            <a:r>
              <a:rPr lang="en-US" dirty="0"/>
              <a:t>Alternatively, if a small change in the input results in a large change in the output, the function produces a large condition number and is defined as ill-conditioned</a:t>
            </a:r>
            <a:r>
              <a:rPr lang="en-US" dirty="0" smtClean="0"/>
              <a:t>.</a:t>
            </a:r>
          </a:p>
          <a:p>
            <a:r>
              <a:rPr lang="en-US" dirty="0" smtClean="0"/>
              <a:t>In the context of gradient based optimization, this means that the </a:t>
            </a:r>
            <a:r>
              <a:rPr lang="en-US" dirty="0" smtClean="0">
                <a:solidFill>
                  <a:srgbClr val="00B050"/>
                </a:solidFill>
              </a:rPr>
              <a:t>gradients </a:t>
            </a:r>
            <a:r>
              <a:rPr lang="en-US" dirty="0" smtClean="0">
                <a:solidFill>
                  <a:srgbClr val="00B050"/>
                </a:solidFill>
              </a:rPr>
              <a:t>with respect to some parameters may change direction much more rapidly compared to other parameters.</a:t>
            </a:r>
            <a:endParaRPr lang="en-US" dirty="0">
              <a:solidFill>
                <a:srgbClr val="00B050"/>
              </a:solidFill>
            </a:endParaRPr>
          </a:p>
          <a:p>
            <a:pPr lvl="1"/>
            <a:r>
              <a:rPr lang="en-US" dirty="0" smtClean="0"/>
              <a:t>If we plot the loss function against the network parameters, this means that we see high curvatures in some directions and low curvatures in other directions ( for example, long narrow ravines)</a:t>
            </a:r>
          </a:p>
          <a:p>
            <a:pPr lvl="1"/>
            <a:endParaRPr lang="en-US" dirty="0" smtClean="0"/>
          </a:p>
          <a:p>
            <a:pPr>
              <a:spcBef>
                <a:spcPts val="0"/>
              </a:spcBef>
            </a:pPr>
            <a:r>
              <a:rPr lang="en-US" dirty="0" smtClean="0"/>
              <a:t> Ill conditioned curvature is generally believed to be present in neural network </a:t>
            </a:r>
          </a:p>
          <a:p>
            <a:pPr marL="0" indent="0">
              <a:spcBef>
                <a:spcPts val="0"/>
              </a:spcBef>
              <a:buNone/>
            </a:pPr>
            <a:r>
              <a:rPr lang="en-US" dirty="0"/>
              <a:t> </a:t>
            </a:r>
            <a:r>
              <a:rPr lang="en-US" dirty="0" smtClean="0"/>
              <a:t> training and can cause gradient descent algorithm to get stuck in the sense </a:t>
            </a:r>
            <a:r>
              <a:rPr lang="en-US" dirty="0"/>
              <a:t> </a:t>
            </a:r>
            <a:endParaRPr lang="en-US" dirty="0" smtClean="0"/>
          </a:p>
          <a:p>
            <a:pPr marL="0" indent="0">
              <a:spcBef>
                <a:spcPts val="0"/>
              </a:spcBef>
              <a:buNone/>
            </a:pPr>
            <a:r>
              <a:rPr lang="en-US" dirty="0"/>
              <a:t>t</a:t>
            </a:r>
            <a:r>
              <a:rPr lang="en-US" dirty="0" smtClean="0"/>
              <a:t>hat even very small steps increase the loss function</a:t>
            </a:r>
          </a:p>
        </p:txBody>
      </p:sp>
      <p:pic>
        <p:nvPicPr>
          <p:cNvPr id="10" name="Picture 9"/>
          <p:cNvPicPr>
            <a:picLocks noChangeAspect="1"/>
          </p:cNvPicPr>
          <p:nvPr/>
        </p:nvPicPr>
        <p:blipFill>
          <a:blip r:embed="rId2"/>
          <a:stretch>
            <a:fillRect/>
          </a:stretch>
        </p:blipFill>
        <p:spPr>
          <a:xfrm>
            <a:off x="8083175" y="4436238"/>
            <a:ext cx="3719543" cy="2138381"/>
          </a:xfrm>
          <a:prstGeom prst="rect">
            <a:avLst/>
          </a:prstGeom>
        </p:spPr>
      </p:pic>
      <p:sp>
        <p:nvSpPr>
          <p:cNvPr id="11" name="TextBox 10"/>
          <p:cNvSpPr txBox="1"/>
          <p:nvPr/>
        </p:nvSpPr>
        <p:spPr>
          <a:xfrm>
            <a:off x="6812479" y="6574619"/>
            <a:ext cx="5489003" cy="261610"/>
          </a:xfrm>
          <a:prstGeom prst="rect">
            <a:avLst/>
          </a:prstGeom>
          <a:noFill/>
        </p:spPr>
        <p:txBody>
          <a:bodyPr wrap="none" rtlCol="0">
            <a:spAutoFit/>
          </a:bodyPr>
          <a:lstStyle/>
          <a:p>
            <a:r>
              <a:rPr lang="en-US" sz="1100" dirty="0" smtClean="0">
                <a:solidFill>
                  <a:schemeClr val="bg1">
                    <a:lumMod val="65000"/>
                  </a:schemeClr>
                </a:solidFill>
              </a:rPr>
              <a:t>Image source: </a:t>
            </a:r>
            <a:r>
              <a:rPr lang="en-US" sz="1100" dirty="0">
                <a:solidFill>
                  <a:schemeClr val="bg1">
                    <a:lumMod val="65000"/>
                  </a:schemeClr>
                </a:solidFill>
                <a:hlinkClick r:id="rId3"/>
              </a:rPr>
              <a:t>https://blog.paperspace.com/intro-to-optimization-momentum-rmsprop-adam/</a:t>
            </a:r>
            <a:endParaRPr lang="en-US" sz="1100" dirty="0">
              <a:solidFill>
                <a:schemeClr val="bg1">
                  <a:lumMod val="65000"/>
                </a:schemeClr>
              </a:solidFill>
            </a:endParaRPr>
          </a:p>
        </p:txBody>
      </p:sp>
    </p:spTree>
    <p:extLst>
      <p:ext uri="{BB962C8B-B14F-4D97-AF65-F5344CB8AC3E}">
        <p14:creationId xmlns:p14="http://schemas.microsoft.com/office/powerpoint/2010/main" val="2655325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8741664" cy="588337"/>
          </a:xfrm>
        </p:spPr>
        <p:txBody>
          <a:bodyPr>
            <a:normAutofit fontScale="90000"/>
          </a:bodyPr>
          <a:lstStyle/>
          <a:p>
            <a:r>
              <a:rPr lang="en-US" dirty="0" smtClean="0"/>
              <a:t>Problem with Ill Conditioned curvature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926844"/>
                <a:ext cx="5881835" cy="4709061"/>
              </a:xfrm>
            </p:spPr>
            <p:txBody>
              <a:bodyPr>
                <a:normAutofit fontScale="85000" lnSpcReduction="10000"/>
              </a:bodyPr>
              <a:lstStyle/>
              <a:p>
                <a:r>
                  <a:rPr lang="en-US" dirty="0" smtClean="0"/>
                  <a:t>The problem with ill conditioned curvature is that a single global learning rage ( i.e., step size) may not work for all parameters due to the fact that the gradient along some  directions might change much more rapidly than other directions.</a:t>
                </a:r>
              </a:p>
              <a:p>
                <a:r>
                  <a:rPr lang="en-US" dirty="0" smtClean="0"/>
                  <a:t>To illustrate this, let’s take a look at the curvature of the loss function around the ravine:</a:t>
                </a:r>
                <a:endParaRPr lang="en-US" b="0" dirty="0" smtClean="0"/>
              </a:p>
              <a:p>
                <a:pPr lvl="1"/>
                <a:r>
                  <a:rPr lang="en-US" dirty="0" smtClean="0"/>
                  <a:t>Because of the curvature of the loss function, the gradient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direction changes much more rapidly than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a14:m>
                <a:r>
                  <a:rPr lang="en-US" dirty="0" smtClean="0"/>
                  <a:t> direction</a:t>
                </a:r>
              </a:p>
              <a:p>
                <a:pPr lvl="1"/>
                <a:r>
                  <a:rPr lang="en-US" dirty="0" smtClean="0"/>
                  <a:t>As a result the gradient descent Zig-zags and bounces along the ridges of the ravine moving a lot slower towards the minima</a:t>
                </a:r>
              </a:p>
              <a:p>
                <a:r>
                  <a:rPr lang="en-US" dirty="0"/>
                  <a:t>Normally, we could use a smaller step (learning rate) to deal with this bouncing problem; however, </a:t>
                </a:r>
                <a:r>
                  <a:rPr lang="en-US" dirty="0" smtClean="0"/>
                  <a:t>having a small global learning rate for all parameters spells problem.</a:t>
                </a:r>
                <a:endParaRPr lang="en-US" dirty="0"/>
              </a:p>
              <a:p>
                <a:r>
                  <a:rPr lang="en-US" dirty="0"/>
                  <a:t>If we pick a very small learning rate, we can avoid zig-</a:t>
                </a:r>
                <a:r>
                  <a:rPr lang="en-US" dirty="0" err="1"/>
                  <a:t>zaggin</a:t>
                </a:r>
                <a:r>
                  <a:rPr lang="en-US" dirty="0"/>
                  <a:t> along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oMath>
                </a14:m>
                <a:r>
                  <a:rPr lang="en-US" dirty="0"/>
                  <a:t> direction but it causes the gradient descent to move too slow along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oMath>
                </a14:m>
                <a:r>
                  <a:rPr lang="en-US" dirty="0"/>
                  <a:t> direction (along which the minima lies) leading the practitioner to believe that  the loss isn’t improving at all and abandoning training all together ( for more information check </a:t>
                </a:r>
                <a:r>
                  <a:rPr lang="en-US" dirty="0">
                    <a:hlinkClick r:id="rId2"/>
                  </a:rPr>
                  <a:t>this paper</a:t>
                </a:r>
                <a:r>
                  <a:rPr lang="en-US" dirty="0"/>
                  <a:t>)</a:t>
                </a:r>
              </a:p>
              <a:p>
                <a:pPr lvl="1"/>
                <a:endParaRPr lang="en-US" dirty="0" smtClean="0"/>
              </a:p>
              <a:p>
                <a:pPr lvl="1"/>
                <a:endParaRPr lang="en-US" dirty="0" smtClean="0"/>
              </a:p>
              <a:p>
                <a:pPr marL="2286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926844"/>
                <a:ext cx="5881835" cy="4709061"/>
              </a:xfrm>
              <a:blipFill>
                <a:blip r:embed="rId3"/>
                <a:stretch>
                  <a:fillRect l="-311" t="-776"/>
                </a:stretch>
              </a:blipFill>
            </p:spPr>
            <p:txBody>
              <a:bodyPr/>
              <a:lstStyle/>
              <a:p>
                <a:r>
                  <a:rPr lang="en-US">
                    <a:noFill/>
                  </a:rPr>
                  <a:t> </a:t>
                </a:r>
              </a:p>
            </p:txBody>
          </p:sp>
        </mc:Fallback>
      </mc:AlternateContent>
      <p:sp>
        <p:nvSpPr>
          <p:cNvPr id="5" name="TextBox 4"/>
          <p:cNvSpPr txBox="1"/>
          <p:nvPr/>
        </p:nvSpPr>
        <p:spPr>
          <a:xfrm>
            <a:off x="6894286" y="6026263"/>
            <a:ext cx="5154678" cy="461665"/>
          </a:xfrm>
          <a:prstGeom prst="rect">
            <a:avLst/>
          </a:prstGeom>
          <a:noFill/>
        </p:spPr>
        <p:txBody>
          <a:bodyPr wrap="square" rtlCol="0">
            <a:spAutoFit/>
          </a:bodyPr>
          <a:lstStyle/>
          <a:p>
            <a:r>
              <a:rPr lang="en-US" sz="1200" dirty="0" err="1" smtClean="0"/>
              <a:t>Source:</a:t>
            </a:r>
            <a:r>
              <a:rPr lang="en-US" sz="1200" dirty="0" err="1">
                <a:hlinkClick r:id="rId4"/>
              </a:rPr>
              <a:t>https</a:t>
            </a:r>
            <a:r>
              <a:rPr lang="en-US" sz="1200" dirty="0">
                <a:hlinkClick r:id="rId4"/>
              </a:rPr>
              <a:t>://blog.paperspace.com/intro-to-optimization-momentum-</a:t>
            </a:r>
            <a:r>
              <a:rPr lang="en-US" sz="1200" dirty="0" err="1">
                <a:hlinkClick r:id="rId4"/>
              </a:rPr>
              <a:t>rmsprop</a:t>
            </a:r>
            <a:r>
              <a:rPr lang="en-US" sz="1200" dirty="0">
                <a:hlinkClick r:id="rId4"/>
              </a:rPr>
              <a:t>-</a:t>
            </a:r>
            <a:r>
              <a:rPr lang="en-US" sz="1200" dirty="0" err="1">
                <a:hlinkClick r:id="rId4"/>
              </a:rPr>
              <a:t>adam</a:t>
            </a:r>
            <a:r>
              <a:rPr lang="en-US" sz="1200" dirty="0">
                <a:hlinkClick r:id="rId4"/>
              </a:rPr>
              <a:t>/</a:t>
            </a:r>
            <a:endParaRPr lang="en-US" sz="1200" dirty="0"/>
          </a:p>
        </p:txBody>
      </p:sp>
      <p:pic>
        <p:nvPicPr>
          <p:cNvPr id="6" name="Picture 5"/>
          <p:cNvPicPr>
            <a:picLocks noChangeAspect="1"/>
          </p:cNvPicPr>
          <p:nvPr/>
        </p:nvPicPr>
        <p:blipFill>
          <a:blip r:embed="rId5"/>
          <a:stretch>
            <a:fillRect/>
          </a:stretch>
        </p:blipFill>
        <p:spPr>
          <a:xfrm>
            <a:off x="6759347" y="2645002"/>
            <a:ext cx="4779509" cy="2991395"/>
          </a:xfrm>
          <a:prstGeom prst="rect">
            <a:avLst/>
          </a:prstGeom>
        </p:spPr>
      </p:pic>
    </p:spTree>
    <p:extLst>
      <p:ext uri="{BB962C8B-B14F-4D97-AF65-F5344CB8AC3E}">
        <p14:creationId xmlns:p14="http://schemas.microsoft.com/office/powerpoint/2010/main" val="291873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426" y="209950"/>
            <a:ext cx="9017435" cy="689936"/>
          </a:xfrm>
        </p:spPr>
        <p:txBody>
          <a:bodyPr>
            <a:normAutofit fontScale="90000"/>
          </a:bodyPr>
          <a:lstStyle/>
          <a:p>
            <a:r>
              <a:rPr lang="en-US" dirty="0" smtClean="0"/>
              <a:t>Problem with ill conditioned curvature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96687" y="1172100"/>
                <a:ext cx="11161486" cy="5540757"/>
              </a:xfrm>
            </p:spPr>
            <p:txBody>
              <a:bodyPr>
                <a:normAutofit fontScale="85000" lnSpcReduction="20000"/>
              </a:bodyPr>
              <a:lstStyle/>
              <a:p>
                <a:r>
                  <a:rPr lang="en-US" dirty="0" smtClean="0"/>
                  <a:t>Ideally, we want to have a lower learning rate (smaller step)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a14:m>
                <a:r>
                  <a:rPr lang="en-US" dirty="0" smtClean="0"/>
                  <a:t> and a higher learning rate (larger step) along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0" smtClean="0">
                        <a:latin typeface="Cambria Math" panose="02040503050406030204" pitchFamily="18" charset="0"/>
                      </a:rPr>
                      <m:t> </m:t>
                    </m:r>
                  </m:oMath>
                </a14:m>
                <a:r>
                  <a:rPr lang="en-US" dirty="0" smtClean="0"/>
                  <a:t>. </a:t>
                </a:r>
              </a:p>
              <a:p>
                <a:pPr lvl="1"/>
                <a:r>
                  <a:rPr lang="en-US" dirty="0" smtClean="0"/>
                  <a:t>The gradient only gives us the direction of the fastest decrease in the loss function at each point but it does not tell us how rapidly that direction changes.  </a:t>
                </a:r>
              </a:p>
              <a:p>
                <a:pPr lvl="1"/>
                <a:r>
                  <a:rPr lang="en-US" dirty="0" smtClean="0"/>
                  <a:t> If we know the instantaneous  rate of gradient change at each point , we can adjust the step size for each parameter in order to take a more direct path to the local minimum.  </a:t>
                </a:r>
              </a:p>
              <a:p>
                <a:pPr lvl="1"/>
                <a:r>
                  <a:rPr lang="en-US" dirty="0" smtClean="0"/>
                  <a:t>The second derivative gives us the instantaneous rate at which the gradient changes. </a:t>
                </a:r>
              </a:p>
              <a:p>
                <a:pPr lvl="2"/>
                <a:r>
                  <a:rPr lang="en-US" dirty="0" smtClean="0"/>
                  <a:t>Recall that  the derivative of a function at a given point gives the instantaneous rate at which the function changes. </a:t>
                </a:r>
              </a:p>
              <a:p>
                <a:pPr lvl="2"/>
                <a:r>
                  <a:rPr lang="en-US" dirty="0" smtClean="0"/>
                  <a:t>Similarly, the second derivate of a function at a given point gives the instantaneous </a:t>
                </a:r>
                <a:r>
                  <a:rPr lang="en-US" dirty="0" smtClean="0"/>
                  <a:t>rate </a:t>
                </a:r>
                <a:r>
                  <a:rPr lang="en-US" dirty="0" smtClean="0"/>
                  <a:t>at which the first derivative changes , and so on for higher order derivatives.</a:t>
                </a:r>
              </a:p>
              <a:p>
                <a:pPr lvl="1"/>
                <a:r>
                  <a:rPr lang="en-US" dirty="0" smtClean="0"/>
                  <a:t> For a function of n variables, the second derivative is a matrix of dimension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a:t>
                </a:r>
                <a:r>
                  <a:rPr lang="en-US" dirty="0"/>
                  <a:t> </a:t>
                </a:r>
                <a:r>
                  <a:rPr lang="en-US" dirty="0" smtClean="0"/>
                  <a:t>( called the </a:t>
                </a:r>
                <a:r>
                  <a:rPr lang="en-US" b="1" dirty="0" smtClean="0"/>
                  <a:t>hessian</a:t>
                </a:r>
                <a:r>
                  <a:rPr lang="en-US" dirty="0" smtClean="0"/>
                  <a:t> matrix) as follows:</a:t>
                </a:r>
              </a:p>
              <a:p>
                <a:pPr marL="228600" lvl="1" indent="0">
                  <a:buNone/>
                </a:pPr>
                <a:r>
                  <a:rPr lang="en-US" dirty="0"/>
                  <a:t>	</a:t>
                </a:r>
                <a:r>
                  <a:rPr lang="en-US" dirty="0" smtClean="0"/>
                  <a:t>H(L)=</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eqArr>
                              <m:eqArrPr>
                                <m:ctrlPr>
                                  <a:rPr lang="en-US" i="1" smtClean="0">
                                    <a:latin typeface="Cambria Math" panose="02040503050406030204" pitchFamily="18" charset="0"/>
                                  </a:rPr>
                                </m:ctrlPr>
                              </m:eqArrPr>
                              <m:e>
                                <m:m>
                                  <m:mPr>
                                    <m:mcs>
                                      <m:mc>
                                        <m:mcPr>
                                          <m:count m:val="2"/>
                                          <m:mcJc m:val="center"/>
                                        </m:mcPr>
                                      </m:mc>
                                    </m:mcs>
                                    <m:ctrlPr>
                                      <a:rPr lang="en-US" i="1" smtClean="0">
                                        <a:latin typeface="Cambria Math" panose="02040503050406030204" pitchFamily="18" charset="0"/>
                                      </a:rPr>
                                    </m:ctrlPr>
                                  </m:mPr>
                                  <m:mr>
                                    <m:e>
                                      <m:f>
                                        <m:fPr>
                                          <m:ctrlPr>
                                            <a:rPr lang="en-US" b="0" i="1" smtClean="0">
                                              <a:latin typeface="Cambria Math" panose="02040503050406030204" pitchFamily="18" charset="0"/>
                                              <a:ea typeface="Cambria Math" panose="02040503050406030204" pitchFamily="18" charset="0"/>
                                            </a:rPr>
                                          </m:ctrlPr>
                                        </m:fPr>
                                        <m:num>
                                          <m:sSup>
                                            <m:sSupPr>
                                              <m:ctrlPr>
                                                <a:rPr lang="en-US" b="0" i="1" smtClean="0">
                                                  <a:latin typeface="Cambria Math" panose="02040503050406030204" pitchFamily="18" charset="0"/>
                                                  <a:ea typeface="Cambria Math" panose="02040503050406030204" pitchFamily="18" charset="0"/>
                                                </a:rPr>
                                              </m:ctrlPr>
                                            </m:sSupPr>
                                            <m:e>
                                              <m:r>
                                                <m:rPr>
                                                  <m:brk m:alnAt="7"/>
                                                </m:rPr>
                                                <a:rPr lang="en-US" i="1" smtClean="0">
                                                  <a:latin typeface="Cambria Math" panose="02040503050406030204" pitchFamily="18" charset="0"/>
                                                  <a:ea typeface="Cambria Math" panose="02040503050406030204" pitchFamily="18" charset="0"/>
                                                </a:rPr>
                                                <m:t>𝜕</m:t>
                                              </m:r>
                                            </m:e>
                                            <m:sup>
                                              <m:r>
                                                <m:rPr>
                                                  <m:brk m:alnAt="7"/>
                                                </m:rPr>
                                                <a:rPr lang="en-US" b="0" i="1" smtClean="0">
                                                  <a:latin typeface="Cambria Math" panose="02040503050406030204" pitchFamily="18" charset="0"/>
                                                  <a:ea typeface="Cambria Math" panose="02040503050406030204" pitchFamily="18" charset="0"/>
                                                </a:rPr>
                                                <m:t>2</m:t>
                                              </m:r>
                                            </m:sup>
                                          </m:sSup>
                                          <m:r>
                                            <m:rPr>
                                              <m:brk m:alnAt="7"/>
                                            </m:rPr>
                                            <a:rPr lang="en-US" b="0" i="1" smtClean="0">
                                              <a:latin typeface="Cambria Math" panose="02040503050406030204" pitchFamily="18" charset="0"/>
                                              <a:ea typeface="Cambria Math" panose="02040503050406030204" pitchFamily="18" charset="0"/>
                                            </a:rPr>
                                            <m:t>𝐿</m:t>
                                          </m:r>
                                        </m:num>
                                        <m:den>
                                          <m:sSup>
                                            <m:sSupPr>
                                              <m:ctrlPr>
                                                <a:rPr lang="en-US" b="0" i="1" smtClean="0">
                                                  <a:latin typeface="Cambria Math" panose="02040503050406030204" pitchFamily="18" charset="0"/>
                                                  <a:ea typeface="Cambria Math" panose="02040503050406030204" pitchFamily="18" charset="0"/>
                                                </a:rPr>
                                              </m:ctrlPr>
                                            </m:sSupPr>
                                            <m:e>
                                              <m:r>
                                                <m:rPr>
                                                  <m:brk m:alnAt="7"/>
                                                </m:rPr>
                                                <a:rPr lang="en-US" b="0" i="1" smtClean="0">
                                                  <a:latin typeface="Cambria Math" panose="02040503050406030204" pitchFamily="18" charset="0"/>
                                                  <a:ea typeface="Cambria Math" panose="02040503050406030204" pitchFamily="18" charset="0"/>
                                                </a:rPr>
                                                <m:t>𝜕</m:t>
                                              </m:r>
                                            </m:e>
                                            <m:sup>
                                              <m:r>
                                                <m:rPr>
                                                  <m:brk m:alnAt="7"/>
                                                </m:rPr>
                                                <a:rPr lang="en-US" b="0" i="1" smtClean="0">
                                                  <a:latin typeface="Cambria Math" panose="02040503050406030204" pitchFamily="18" charset="0"/>
                                                  <a:ea typeface="Cambria Math" panose="02040503050406030204" pitchFamily="18" charset="0"/>
                                                </a:rPr>
                                                <m:t>2</m:t>
                                              </m:r>
                                            </m:sup>
                                          </m:sSup>
                                          <m:sSub>
                                            <m:sSubPr>
                                              <m:ctrlPr>
                                                <a:rPr lang="en-US" b="0" i="1" smtClean="0">
                                                  <a:latin typeface="Cambria Math" panose="02040503050406030204" pitchFamily="18" charset="0"/>
                                                  <a:ea typeface="Cambria Math" panose="02040503050406030204" pitchFamily="18" charset="0"/>
                                                </a:rPr>
                                              </m:ctrlPr>
                                            </m:sSubPr>
                                            <m:e>
                                              <m:r>
                                                <m:rPr>
                                                  <m:brk m:alnAt="7"/>
                                                </m:rPr>
                                                <a:rPr lang="en-US" b="0" i="1" smtClean="0">
                                                  <a:latin typeface="Cambria Math" panose="02040503050406030204" pitchFamily="18" charset="0"/>
                                                  <a:ea typeface="Cambria Math" panose="02040503050406030204" pitchFamily="18" charset="0"/>
                                                </a:rPr>
                                                <m:t>𝑤</m:t>
                                              </m:r>
                                            </m:e>
                                            <m:sub>
                                              <m:r>
                                                <m:rPr>
                                                  <m:brk m:alnAt="7"/>
                                                </m:rPr>
                                                <a:rPr lang="en-US" b="0" i="1" smtClean="0">
                                                  <a:latin typeface="Cambria Math" panose="02040503050406030204" pitchFamily="18" charset="0"/>
                                                  <a:ea typeface="Cambria Math" panose="02040503050406030204" pitchFamily="18" charset="0"/>
                                                </a:rPr>
                                                <m:t>1</m:t>
                                              </m:r>
                                            </m:sub>
                                          </m:sSub>
                                        </m:den>
                                      </m:f>
                                    </m:e>
                                    <m:e>
                                      <m:m>
                                        <m:mPr>
                                          <m:mcs>
                                            <m:mc>
                                              <m:mcPr>
                                                <m:count m:val="2"/>
                                                <m:mcJc m:val="center"/>
                                              </m:mcPr>
                                            </m:mc>
                                          </m:mcs>
                                          <m:ctrlPr>
                                            <a:rPr lang="en-US" i="1" smtClean="0">
                                              <a:latin typeface="Cambria Math" panose="02040503050406030204" pitchFamily="18" charset="0"/>
                                            </a:rPr>
                                          </m:ctrlPr>
                                        </m:mPr>
                                        <m:mr>
                                          <m:e>
                                            <m:m>
                                              <m:mPr>
                                                <m:mcs>
                                                  <m:mc>
                                                    <m:mcPr>
                                                      <m:count m:val="2"/>
                                                      <m:mcJc m:val="center"/>
                                                    </m:mcPr>
                                                  </m:mc>
                                                </m:mcs>
                                                <m:ctrlPr>
                                                  <a:rPr lang="en-US" i="1" smtClean="0">
                                                    <a:latin typeface="Cambria Math" panose="02040503050406030204" pitchFamily="18" charset="0"/>
                                                  </a:rPr>
                                                </m:ctrlPr>
                                              </m:mPr>
                                              <m:mr>
                                                <m:e>
                                                  <m:f>
                                                    <m:fPr>
                                                      <m:ctrlPr>
                                                        <a:rPr lang="en-US" i="1" smtClean="0">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sSub>
                                                        <m:sSubPr>
                                                          <m:ctrlPr>
                                                            <a:rPr lang="en-US" i="1">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e>
                                                <m:e>
                                                  <m:r>
                                                    <a:rPr lang="en-US" b="0" i="1" smtClean="0">
                                                      <a:latin typeface="Cambria Math" panose="02040503050406030204" pitchFamily="18" charset="0"/>
                                                    </a:rPr>
                                                    <m:t>…</m:t>
                                                  </m:r>
                                                </m:e>
                                              </m:mr>
                                            </m:m>
                                          </m:e>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den>
                                            </m:f>
                                          </m:e>
                                        </m:mr>
                                      </m:m>
                                    </m:e>
                                  </m:mr>
                                </m:m>
                              </m:e>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den>
                                      </m:f>
                                    </m:e>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smtClean="0">
                                                              <a:latin typeface="Cambria Math" panose="02040503050406030204" pitchFamily="18" charset="0"/>
                                                              <a:ea typeface="Cambria Math" panose="02040503050406030204" pitchFamily="18" charset="0"/>
                                                            </a:rPr>
                                                            <m:t>2</m:t>
                                                          </m:r>
                                                        </m:sup>
                                                      </m:sSup>
                                                      <m:sSub>
                                                        <m:sSubPr>
                                                          <m:ctrlPr>
                                                            <a:rPr lang="en-US" i="1" smtClean="0">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e>
                                                <m:e>
                                                  <m:r>
                                                    <a:rPr lang="en-US" i="1">
                                                      <a:latin typeface="Cambria Math" panose="02040503050406030204" pitchFamily="18" charset="0"/>
                                                    </a:rPr>
                                                    <m:t>…</m:t>
                                                  </m:r>
                                                </m:e>
                                              </m:mr>
                                            </m:m>
                                          </m:e>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e>
                                        </m:mr>
                                      </m:m>
                                    </m:e>
                                  </m:mr>
                                </m:m>
                              </m:e>
                              <m:e>
                                <m:r>
                                  <a:rPr lang="en-US" i="1" smtClean="0">
                                    <a:latin typeface="Cambria Math" panose="02040503050406030204" pitchFamily="18" charset="0"/>
                                    <a:ea typeface="Cambria Math" panose="02040503050406030204" pitchFamily="18" charset="0"/>
                                  </a:rPr>
                                  <m:t>⋮</m:t>
                                </m:r>
                              </m:e>
                            </m:eqArr>
                          </m:e>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den>
                                  </m:f>
                                </m:e>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sub>
                                                  </m:sSub>
                                                </m:den>
                                              </m:f>
                                            </m:e>
                                            <m:e>
                                              <m:r>
                                                <a:rPr lang="en-US" i="1">
                                                  <a:latin typeface="Cambria Math" panose="02040503050406030204" pitchFamily="18" charset="0"/>
                                                </a:rPr>
                                                <m:t>…</m:t>
                                              </m:r>
                                            </m:e>
                                          </m:mr>
                                        </m:m>
                                      </m:e>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e>
                                    </m:mr>
                                  </m:m>
                                </m:e>
                              </m:mr>
                            </m:m>
                          </m:e>
                        </m:eqArr>
                      </m:e>
                    </m:d>
                  </m:oMath>
                </a14:m>
                <a:r>
                  <a:rPr lang="en-US" dirty="0" smtClean="0"/>
                  <a:t>   , where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m:rPr>
                                <m:brk m:alnAt="7"/>
                              </m:rPr>
                              <a:rPr lang="en-US" i="1">
                                <a:latin typeface="Cambria Math" panose="02040503050406030204" pitchFamily="18" charset="0"/>
                                <a:ea typeface="Cambria Math" panose="02040503050406030204" pitchFamily="18" charset="0"/>
                              </a:rPr>
                              <m:t>𝜕</m:t>
                            </m:r>
                          </m:e>
                          <m:sup>
                            <m:r>
                              <m:rPr>
                                <m:brk m:alnAt="7"/>
                              </m:rPr>
                              <a:rPr lang="en-US" i="1">
                                <a:latin typeface="Cambria Math" panose="02040503050406030204" pitchFamily="18" charset="0"/>
                                <a:ea typeface="Cambria Math" panose="02040503050406030204" pitchFamily="18" charset="0"/>
                              </a:rPr>
                              <m:t>2</m:t>
                            </m:r>
                          </m:sup>
                        </m:sSup>
                        <m:r>
                          <m:rPr>
                            <m:brk m:alnAt="7"/>
                          </m:rPr>
                          <a:rPr lang="en-US" i="1">
                            <a:latin typeface="Cambria Math" panose="02040503050406030204" pitchFamily="18" charset="0"/>
                            <a:ea typeface="Cambria Math" panose="02040503050406030204" pitchFamily="18" charset="0"/>
                          </a:rPr>
                          <m:t>𝐿</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sub>
                        </m:sSub>
                      </m:den>
                    </m:f>
                  </m:oMath>
                </a14:m>
                <a:r>
                  <a:rPr lang="en-US" dirty="0" smtClean="0"/>
                  <a:t> means first taking the derivative of </a:t>
                </a:r>
                <a14:m>
                  <m:oMath xmlns:m="http://schemas.openxmlformats.org/officeDocument/2006/math">
                    <m:r>
                      <a:rPr lang="en-US" b="0" i="1" smtClean="0">
                        <a:latin typeface="Cambria Math" panose="02040503050406030204" pitchFamily="18" charset="0"/>
                      </a:rPr>
                      <m:t>𝐿</m:t>
                    </m:r>
                  </m:oMath>
                </a14:m>
                <a:r>
                  <a:rPr lang="en-US" dirty="0" smtClean="0"/>
                  <a:t> with respect to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oMath>
                </a14:m>
                <a:r>
                  <a:rPr lang="en-US" dirty="0" smtClean="0"/>
                  <a:t> and then take the </a:t>
                </a:r>
              </a:p>
              <a:p>
                <a:pPr marL="228600" lvl="1" indent="0">
                  <a:buNone/>
                </a:pPr>
                <a:endParaRPr lang="en-US" dirty="0" smtClean="0"/>
              </a:p>
              <a:p>
                <a:pPr marL="228600" lvl="1" indent="0">
                  <a:buNone/>
                </a:pPr>
                <a:r>
                  <a:rPr lang="en-US" dirty="0" smtClean="0"/>
                  <a:t>derivative of  the result with respect to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m:t>
                        </m:r>
                      </m:sub>
                    </m:sSub>
                  </m:oMath>
                </a14:m>
                <a:endParaRPr lang="en-US" dirty="0" smtClean="0"/>
              </a:p>
              <a:p>
                <a:pPr lvl="1"/>
                <a:r>
                  <a:rPr lang="en-US" dirty="0" smtClean="0"/>
                  <a:t>Optimization methods that take advantage of hessian are an excellent tool to address the ill-conditioned curvature  problem but </a:t>
                </a:r>
                <a:r>
                  <a:rPr lang="en-US" dirty="0"/>
                  <a:t> u</a:t>
                </a:r>
                <a:r>
                  <a:rPr lang="en-US" dirty="0" smtClean="0"/>
                  <a:t>nfortunately,  computing hessian is a quadratic operation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smtClean="0"/>
                  <a:t> which makes it impractical for deep neural networks due to their sheer number of parameters ( in the order of millions or billions).</a:t>
                </a:r>
              </a:p>
              <a:p>
                <a:pPr lvl="1"/>
                <a:r>
                  <a:rPr lang="en-US" dirty="0" smtClean="0"/>
                  <a:t>Heuristics such as ,  Momentum ( will be discussed shortly) and optimization algorithms with adaptive learning  can help mitigate the ill conditioning problem.</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96687" y="1172100"/>
                <a:ext cx="11161486" cy="5540757"/>
              </a:xfrm>
              <a:blipFill>
                <a:blip r:embed="rId2"/>
                <a:stretch>
                  <a:fillRect l="-164" t="-990" r="-382"/>
                </a:stretch>
              </a:blipFill>
            </p:spPr>
            <p:txBody>
              <a:bodyPr/>
              <a:lstStyle/>
              <a:p>
                <a:r>
                  <a:rPr lang="en-US">
                    <a:noFill/>
                  </a:rPr>
                  <a:t> </a:t>
                </a:r>
              </a:p>
            </p:txBody>
          </p:sp>
        </mc:Fallback>
      </mc:AlternateContent>
    </p:spTree>
    <p:extLst>
      <p:ext uri="{BB962C8B-B14F-4D97-AF65-F5344CB8AC3E}">
        <p14:creationId xmlns:p14="http://schemas.microsoft.com/office/powerpoint/2010/main" val="662529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53762</TotalTime>
  <Words>12440</Words>
  <Application>Microsoft Office PowerPoint</Application>
  <PresentationFormat>Widescreen</PresentationFormat>
  <Paragraphs>531</Paragraphs>
  <Slides>61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Cambria Math</vt:lpstr>
      <vt:lpstr>Gill Sans MT</vt:lpstr>
      <vt:lpstr>Parcel</vt:lpstr>
      <vt:lpstr>Optimization Algorithms For Deep Learning</vt:lpstr>
      <vt:lpstr>What we will learn in this lecture</vt:lpstr>
      <vt:lpstr>Optimization and Deep Learning</vt:lpstr>
      <vt:lpstr>How is Optimization Different Than deep learning </vt:lpstr>
      <vt:lpstr>Optimization Challenges</vt:lpstr>
      <vt:lpstr>Optimization Challenges in deep Learning</vt:lpstr>
      <vt:lpstr>Ill Conditioned Curvature</vt:lpstr>
      <vt:lpstr>Problem with Ill Conditioned curvature</vt:lpstr>
      <vt:lpstr>Problem with ill conditioned curvature (Cont.)</vt:lpstr>
      <vt:lpstr>Optimization Challenges</vt:lpstr>
      <vt:lpstr>Local Minima</vt:lpstr>
      <vt:lpstr>Local Minima in practice</vt:lpstr>
      <vt:lpstr>Saddle point</vt:lpstr>
      <vt:lpstr>Saddle points in practice</vt:lpstr>
      <vt:lpstr>Optimization Challenges</vt:lpstr>
      <vt:lpstr>Numerical instability During backprop</vt:lpstr>
      <vt:lpstr>Numerical instability during the forward pass</vt:lpstr>
      <vt:lpstr>Numerical instability and The choice of Activation function</vt:lpstr>
      <vt:lpstr>The problem with Exploding Gradients</vt:lpstr>
      <vt:lpstr>Gradient clipping</vt:lpstr>
      <vt:lpstr>Example effect of Gradient clipping</vt:lpstr>
      <vt:lpstr>Numerical instability and parameter initialization</vt:lpstr>
      <vt:lpstr>weight initialization</vt:lpstr>
      <vt:lpstr>Xavier (Glorot)  Initialization</vt:lpstr>
      <vt:lpstr>Xavier Initialization (Cont.)</vt:lpstr>
      <vt:lpstr>Xavier Initialization (Cont.)</vt:lpstr>
      <vt:lpstr>He-Normal Initialization</vt:lpstr>
      <vt:lpstr>Weight initialization example</vt:lpstr>
      <vt:lpstr>Optimization Algorithms</vt:lpstr>
      <vt:lpstr>( Batch) Gradient Descent</vt:lpstr>
      <vt:lpstr>Stochastic Gradient Descent</vt:lpstr>
      <vt:lpstr>MiniBatch Gradient Descent</vt:lpstr>
      <vt:lpstr>Learning curve in Gradient Descent vs Minibatch SGD</vt:lpstr>
      <vt:lpstr>Choosing the size of the minibatch</vt:lpstr>
      <vt:lpstr>Momentum</vt:lpstr>
      <vt:lpstr>Moving Average</vt:lpstr>
      <vt:lpstr>Moving Average (Cont.)</vt:lpstr>
      <vt:lpstr>SGD with Momentum</vt:lpstr>
      <vt:lpstr>How does momentum help with gradient fluctuations</vt:lpstr>
      <vt:lpstr>Nesterov Momentum</vt:lpstr>
      <vt:lpstr>Algorithms with Adaptive Learning rate</vt:lpstr>
      <vt:lpstr>Adagrad Optimizer</vt:lpstr>
      <vt:lpstr>Adagrad Pros and Cons</vt:lpstr>
      <vt:lpstr>RMSProp Optimizer</vt:lpstr>
      <vt:lpstr>RMSProp (Cont.)</vt:lpstr>
      <vt:lpstr>RMSProp and Gradient Oscillations</vt:lpstr>
      <vt:lpstr>Adam Optimizer</vt:lpstr>
      <vt:lpstr>Which optimizer to choose</vt:lpstr>
      <vt:lpstr>Learning Rate decay</vt:lpstr>
      <vt:lpstr>Step Decay learning rate schedule</vt:lpstr>
      <vt:lpstr>Exponential decay learning rate schedule</vt:lpstr>
      <vt:lpstr>1/t decay learning rate schedule</vt:lpstr>
      <vt:lpstr>Other Considerations for Speeding up gradient descent</vt:lpstr>
      <vt:lpstr>Normalizing Input</vt:lpstr>
      <vt:lpstr>Normalizing Input(Cont.)</vt:lpstr>
      <vt:lpstr>Normalizing Input (Cont.)</vt:lpstr>
      <vt:lpstr>Batch Normalization</vt:lpstr>
      <vt:lpstr>Computing Batch Norm</vt:lpstr>
      <vt:lpstr>Batch Normalization during training</vt:lpstr>
      <vt:lpstr>Batch Normalization During Testing</vt:lpstr>
      <vt:lpstr>Why using Batch Normalization?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2.4:Optimization Algorithms</dc:title>
  <dc:creator>Sahebkarkhorasani, Elham</dc:creator>
  <cp:lastModifiedBy>Sahebkarkhorasani, Elham</cp:lastModifiedBy>
  <cp:revision>367</cp:revision>
  <dcterms:created xsi:type="dcterms:W3CDTF">2020-06-19T20:05:49Z</dcterms:created>
  <dcterms:modified xsi:type="dcterms:W3CDTF">2020-09-25T15:11:44Z</dcterms:modified>
</cp:coreProperties>
</file>