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0"/>
  </p:notesMasterIdLst>
  <p:sldIdLst>
    <p:sldId id="256" r:id="rId2"/>
    <p:sldId id="293" r:id="rId3"/>
    <p:sldId id="318" r:id="rId4"/>
    <p:sldId id="319" r:id="rId5"/>
    <p:sldId id="284" r:id="rId6"/>
    <p:sldId id="323" r:id="rId7"/>
    <p:sldId id="312" r:id="rId8"/>
    <p:sldId id="292" r:id="rId9"/>
    <p:sldId id="320" r:id="rId10"/>
    <p:sldId id="313" r:id="rId11"/>
    <p:sldId id="311" r:id="rId12"/>
    <p:sldId id="295" r:id="rId13"/>
    <p:sldId id="302" r:id="rId14"/>
    <p:sldId id="322" r:id="rId15"/>
    <p:sldId id="317" r:id="rId16"/>
    <p:sldId id="321" r:id="rId17"/>
    <p:sldId id="309" r:id="rId18"/>
    <p:sldId id="3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F601C"/>
    <a:srgbClr val="32B5FF"/>
    <a:srgbClr val="FFFFFF"/>
    <a:srgbClr val="FFC000"/>
    <a:srgbClr val="FF0000"/>
    <a:srgbClr val="EBF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114" y="7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0120D2-09A7-49D7-8E2A-B59DCDB132AC}" type="datetimeFigureOut">
              <a:rPr lang="en-US" smtClean="0"/>
              <a:t>4/11/2023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8E7FC5-9760-45EC-B7B0-5CD23021B5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68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50056-55B1-0749-B59A-9768440B4F5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897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C8BB-5110-4EA6-A3B8-EB6E47EE9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C1035-4AE0-434E-948C-B9504D38A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407B0-989C-4EE6-97EC-209AE390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CB61B-9B10-468C-BCCA-6683F0FD986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43420-186D-4C50-82D7-AE1324F59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1138A-FC97-4EAD-B353-EB7042F7D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16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EB76D-B542-4D22-99C5-5394D42C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7CFB52-7AF6-4F4C-B8E3-099F6B5B6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7DC30-4B5A-4F31-8091-10283D4A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F222D-6278-43FC-8C37-AE787F3D7BAC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D35-4E9F-4D11-B0D6-F30D8EFF3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44DC0-36BA-42B4-9AAF-1158E839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92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33FBF4-DAC6-4D3A-AB6F-28A5332DC4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F1A0D-F0CF-4908-8749-5317B58E3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26E3E-2FA7-4730-8F3A-7E09205B8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4CE38-2ED1-4365-8A12-9000E964A14B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D1FBC-F961-41BE-9CE6-0F7AE4E5C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6BA0C-CF9B-4FF0-934D-C0E6518A8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29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4841D-5F6B-48FB-A189-500D9C66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157C7-EC6C-4299-B5E9-820DC9592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480DA-A663-4242-BA64-BED9EB06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3C129B-84D4-4895-A57F-C9A168B1AF20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D59E46-0CDA-4C48-9B32-1645CFD8C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0A73B-4CE1-4B2A-BE9A-DD425E0D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02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E3ED9-1308-40E4-9F6D-72455E51E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7CD2A0-0955-454D-AD78-3F96E4A370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1D545-79C5-4700-A463-D729C8EE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B82FF-B5C5-40CD-8BED-3FF940BA379B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4EFC-06F9-4541-8060-F2DFAEB75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F101F-7683-4935-8DF3-31B62527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99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3C1AC-BE8D-4039-AA6A-7B8D7C31A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2585B-6EA1-4780-A2C2-EEEF0E15D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271706-CA6F-4204-9E2E-23A09EBD6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8AB16-A15E-4B64-ACA2-A40D12BA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0992F-3070-4ACF-8FEA-6114F067733D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648B8F-B6D7-412A-98C6-B073CA29E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16152-5867-4C57-87EA-14BC26E39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0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B75D4-CC0A-4ACC-8E74-74DCF93E7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1327B-4B45-4B83-856A-4F099E08D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316239-1AFD-4E0B-AC7D-B8835C780C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4BCF42-368A-4197-BF19-4920610CEA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C4023B-9D58-44B9-9FA7-3623A2F77D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C4F912-CA91-46CB-B3D4-650CE4E44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04CB5-6EAF-4571-8C8C-5647911465B9}" type="datetime1">
              <a:rPr lang="en-US" smtClean="0"/>
              <a:t>4/11/2023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D8CAB1-07B0-4100-BF70-BC3E8DC25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AD066-8A71-4981-9368-C6C400C5B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90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73F68-17D1-45BA-9A68-CF0FD1E9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C1749-9690-4B21-AEB4-1B4E1DDCB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B80D06-DC00-4196-A084-D588F3E3213D}" type="datetime1">
              <a:rPr lang="en-US" smtClean="0"/>
              <a:t>4/11/2023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C7E616-1D5E-4955-B99A-B46038F9B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F01031-D9CF-4691-9F76-EA411007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01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EDD26D-D15E-4122-87A9-9C0E55A0D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48072-430D-49EB-B577-F4176E402032}" type="datetime1">
              <a:rPr lang="en-US" smtClean="0"/>
              <a:t>4/11/2023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21C7-354C-48BE-BD4A-2169EF16F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97826-1937-4025-BEC4-826482515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824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20A8-09A5-41B9-A3AA-676AC1030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2F85C-8612-4578-BD6F-5918CE1D0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6A51F-C21B-4DB7-96B2-EB942909A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6E7D21-E650-4C8C-99FA-A9849A774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9EFE-0BA0-44FC-9200-656E4F28BB55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668B3-952E-481D-BC88-AF3FFDD9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51E69-B1A5-459C-A15C-4091C2CA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755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0A93E-FBE3-42A5-BCB3-C0CCD1213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E262CB-16C3-4CBE-8A65-8654B69670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DE0D8-1C72-434A-904B-75283BD3A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9BD910-76DB-4ABD-AE28-3C4EA4195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5094C-DE41-49DE-8E91-2E965C77C6B5}" type="datetime1">
              <a:rPr lang="en-US" smtClean="0"/>
              <a:t>4/11/2023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ABC8E-D982-4F53-8B3A-48AC0811E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FD5B2-1F31-43FA-A1D4-326F09B3B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994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1EBC5C-5300-4B84-8142-B197694E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D4B60-77B2-4645-9BCB-85EF1C1BD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41A4F-2313-46D7-A62B-AF6047D72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0729B-6048-4F5B-B83D-21F64647516E}" type="datetime1">
              <a:rPr lang="en-US" smtClean="0"/>
              <a:t>4/11/2023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6A133-E0B9-405F-9A28-C4CF10B790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6EA66-9FA2-4DAA-BEC7-AF6FDE9E4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7E1EA-4FEB-42A5-9986-95DFBBF7B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156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oleObject" Target="../embeddings/oleObject1.bin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8FC0-3625-4E87-A050-4CD2993CCE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CSCE 623 In Class Day 07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B45B88-95EC-4900-8ECA-A1725B9E23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Synchronous session</a:t>
            </a:r>
          </a:p>
        </p:txBody>
      </p:sp>
    </p:spTree>
    <p:extLst>
      <p:ext uri="{BB962C8B-B14F-4D97-AF65-F5344CB8AC3E}">
        <p14:creationId xmlns:p14="http://schemas.microsoft.com/office/powerpoint/2010/main" val="1070059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F72DD-0B2E-48BD-B946-4D071B21C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285"/>
            <a:ext cx="10515600" cy="824645"/>
          </a:xfrm>
        </p:spPr>
        <p:txBody>
          <a:bodyPr/>
          <a:lstStyle/>
          <a:p>
            <a:pPr algn="ctr"/>
            <a:r>
              <a:rPr lang="en-US" dirty="0"/>
              <a:t>Linear Regression vs. Logistic Regression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3FA708-DA17-4CF5-8BDB-F569E0F6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10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9AAFCF8-C9D6-46BD-A2AB-18B7AC534BA6}"/>
              </a:ext>
            </a:extLst>
          </p:cNvPr>
          <p:cNvGrpSpPr/>
          <p:nvPr/>
        </p:nvGrpSpPr>
        <p:grpSpPr>
          <a:xfrm>
            <a:off x="7310292" y="1385229"/>
            <a:ext cx="4438273" cy="4489982"/>
            <a:chOff x="7282654" y="1715819"/>
            <a:chExt cx="4438273" cy="448998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561CFCD-5E09-4038-A107-8D604C9ACF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82654" y="1715819"/>
              <a:ext cx="4438273" cy="3773751"/>
            </a:xfrm>
            <a:prstGeom prst="rect">
              <a:avLst/>
            </a:prstGeom>
          </p:spPr>
        </p:pic>
        <p:graphicFrame>
          <p:nvGraphicFramePr>
            <p:cNvPr id="11" name="Object 10">
              <a:extLst>
                <a:ext uri="{FF2B5EF4-FFF2-40B4-BE49-F238E27FC236}">
                  <a16:creationId xmlns:a16="http://schemas.microsoft.com/office/drawing/2014/main" id="{CEAF24B8-4E53-4E36-8E68-F5DCA88BBB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532106086"/>
                </p:ext>
              </p:extLst>
            </p:nvPr>
          </p:nvGraphicFramePr>
          <p:xfrm>
            <a:off x="8015702" y="5223138"/>
            <a:ext cx="3705225" cy="982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574640" imgH="419040" progId="Equation.DSMT4">
                    <p:embed/>
                  </p:oleObj>
                </mc:Choice>
                <mc:Fallback>
                  <p:oleObj name="Equation" r:id="rId3" imgW="1574640" imgH="419040" progId="Equation.DSMT4">
                    <p:embed/>
                    <p:pic>
                      <p:nvPicPr>
                        <p:cNvPr id="8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15702" y="5223138"/>
                          <a:ext cx="3705225" cy="982663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A823C03-0009-4EEA-B4F3-7DC57A52394E}"/>
              </a:ext>
            </a:extLst>
          </p:cNvPr>
          <p:cNvGrpSpPr/>
          <p:nvPr/>
        </p:nvGrpSpPr>
        <p:grpSpPr>
          <a:xfrm>
            <a:off x="373803" y="1028406"/>
            <a:ext cx="4322935" cy="4657862"/>
            <a:chOff x="834281" y="1389888"/>
            <a:chExt cx="4322935" cy="4657862"/>
          </a:xfrm>
        </p:grpSpPr>
        <p:pic>
          <p:nvPicPr>
            <p:cNvPr id="6" name="Picture 5" descr="4.2-a.png">
              <a:extLst>
                <a:ext uri="{FF2B5EF4-FFF2-40B4-BE49-F238E27FC236}">
                  <a16:creationId xmlns:a16="http://schemas.microsoft.com/office/drawing/2014/main" id="{119870E9-BF1C-4EFD-BD41-8D31C3E2588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4281" y="1389888"/>
              <a:ext cx="4209540" cy="3864142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6BE24C3-C4CB-4996-BA02-8D809FD111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4281" y="3538729"/>
              <a:ext cx="4322935" cy="92354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bject 2">
                  <a:extLst>
                    <a:ext uri="{FF2B5EF4-FFF2-40B4-BE49-F238E27FC236}">
                      <a16:creationId xmlns:a16="http://schemas.microsoft.com/office/drawing/2014/main" id="{6EE812CA-40AE-4F8E-94EF-3DA87ECB588A}"/>
                    </a:ext>
                  </a:extLst>
                </p:cNvPr>
                <p:cNvSpPr txBox="1"/>
                <p:nvPr/>
              </p:nvSpPr>
              <p:spPr>
                <a:xfrm>
                  <a:off x="1840009" y="5442972"/>
                  <a:ext cx="2846944" cy="604778"/>
                </a:xfrm>
                <a:prstGeom prst="rect">
                  <a:avLst/>
                </a:prstGeom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Object 2">
                  <a:extLst>
                    <a:ext uri="{FF2B5EF4-FFF2-40B4-BE49-F238E27FC236}">
                      <a16:creationId xmlns:a16="http://schemas.microsoft.com/office/drawing/2014/main" id="{6EE812CA-40AE-4F8E-94EF-3DA87ECB5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0009" y="5442972"/>
                  <a:ext cx="2846944" cy="60477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87AA4FC7-F73B-4425-A3C0-C34D6F187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8314" y="898930"/>
            <a:ext cx="2541978" cy="27399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8F2825-51C3-4366-8019-842259352DDF}"/>
              </a:ext>
            </a:extLst>
          </p:cNvPr>
          <p:cNvSpPr txBox="1"/>
          <p:nvPr/>
        </p:nvSpPr>
        <p:spPr>
          <a:xfrm>
            <a:off x="5907692" y="3645169"/>
            <a:ext cx="5405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?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2BB0EF24-B9FA-40BD-B96F-488193F23D3A}"/>
              </a:ext>
            </a:extLst>
          </p:cNvPr>
          <p:cNvSpPr/>
          <p:nvPr/>
        </p:nvSpPr>
        <p:spPr>
          <a:xfrm>
            <a:off x="6645608" y="4005943"/>
            <a:ext cx="66468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47F2F3DF-2ED4-4D3E-93D1-C6018B65068B}"/>
              </a:ext>
            </a:extLst>
          </p:cNvPr>
          <p:cNvSpPr/>
          <p:nvPr/>
        </p:nvSpPr>
        <p:spPr>
          <a:xfrm rot="10800000">
            <a:off x="5058037" y="4005943"/>
            <a:ext cx="664684" cy="30480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406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25832-3D9B-4D65-95DB-C2D5B7F5C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Activities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6BB5-17BD-430F-BBCD-310C9F296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63343" cy="4351338"/>
          </a:xfrm>
        </p:spPr>
        <p:txBody>
          <a:bodyPr/>
          <a:lstStyle/>
          <a:p>
            <a:r>
              <a:rPr lang="en-US" dirty="0"/>
              <a:t>Logistic Function Worksheet </a:t>
            </a:r>
            <a:br>
              <a:rPr lang="en-US" dirty="0"/>
            </a:br>
            <a:r>
              <a:rPr lang="en-US" dirty="0"/>
              <a:t>(part 1)</a:t>
            </a:r>
          </a:p>
          <a:p>
            <a:pPr lvl="1"/>
            <a:r>
              <a:rPr lang="en-US" dirty="0"/>
              <a:t>Build </a:t>
            </a:r>
            <a:r>
              <a:rPr lang="en-US" i="1" dirty="0"/>
              <a:t>intuition</a:t>
            </a:r>
            <a:r>
              <a:rPr lang="en-US" dirty="0"/>
              <a:t> for how the parameters and logistic curve are related</a:t>
            </a:r>
          </a:p>
          <a:p>
            <a:pPr lvl="1"/>
            <a:r>
              <a:rPr lang="en-US" i="1" dirty="0"/>
              <a:t>Don’t use code… try to intuit it</a:t>
            </a:r>
          </a:p>
          <a:p>
            <a:r>
              <a:rPr lang="en-US" dirty="0"/>
              <a:t>Logistic Function Coding Activity </a:t>
            </a:r>
            <a:br>
              <a:rPr lang="en-US" dirty="0"/>
            </a:br>
            <a:r>
              <a:rPr lang="en-US" dirty="0"/>
              <a:t>(part 2)</a:t>
            </a:r>
          </a:p>
          <a:p>
            <a:pPr lvl="1"/>
            <a:r>
              <a:rPr lang="en-US" dirty="0"/>
              <a:t>Choose parameters to replicate specific shapes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CB7C7-639A-4184-ADEC-89F482202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09B03D-259A-471F-9757-6B6111CDC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4977" y="1258629"/>
            <a:ext cx="4438273" cy="4493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420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1B418-BD1D-4811-A543-A9D27B951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Group Activity: Logistic Thinking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6FE1-0C41-48AE-A66B-063E37AAD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10 minutes to complete the worksheet part 1 as a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A4C37-DD75-4638-BF2D-BC63058CC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2531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1886" y="170503"/>
            <a:ext cx="10961914" cy="1325563"/>
          </a:xfrm>
        </p:spPr>
        <p:txBody>
          <a:bodyPr/>
          <a:lstStyle/>
          <a:p>
            <a:r>
              <a:rPr lang="en-US" dirty="0"/>
              <a:t>Logistic Function Takeaway:  Interpreting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0744" y="1496066"/>
            <a:ext cx="6988627" cy="48768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Interpreting what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means is not very easy with logistic regression, simply because we are predicting P(Y) and not Y</a:t>
            </a:r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=0, no relationship between Y and X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&gt;0, when X gets larger Y approaches 1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 &lt;0, when X gets larger Y approaches 0</a:t>
            </a:r>
          </a:p>
          <a:p>
            <a:endParaRPr lang="en-US" dirty="0"/>
          </a:p>
          <a:p>
            <a:r>
              <a:rPr lang="en-US" dirty="0"/>
              <a:t>But how much bigger or smaller depends on where we are on the slope </a:t>
            </a:r>
          </a:p>
          <a:p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Check your understanding: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How is the logistic curve altered by changing </a:t>
            </a:r>
            <a:r>
              <a:rPr lang="en-US" b="1" i="1" dirty="0">
                <a:solidFill>
                  <a:srgbClr val="FF0000"/>
                </a:solidFill>
                <a:sym typeface="Symbol" pitchFamily="18" charset="2"/>
              </a:rPr>
              <a:t></a:t>
            </a:r>
            <a:r>
              <a:rPr lang="en-US" b="1" baseline="-25000" dirty="0">
                <a:solidFill>
                  <a:srgbClr val="FF0000"/>
                </a:solidFill>
              </a:rPr>
              <a:t>0 </a:t>
            </a:r>
            <a:r>
              <a:rPr lang="en-US" b="1" dirty="0">
                <a:solidFill>
                  <a:srgbClr val="FF0000"/>
                </a:solidFill>
              </a:rPr>
              <a:t>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13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1" t="4899" r="3826" b="27209"/>
          <a:stretch/>
        </p:blipFill>
        <p:spPr bwMode="auto">
          <a:xfrm flipV="1">
            <a:off x="6234298" y="3657978"/>
            <a:ext cx="783231" cy="6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51" t="4899" r="3826" b="27209"/>
          <a:stretch/>
        </p:blipFill>
        <p:spPr bwMode="auto">
          <a:xfrm>
            <a:off x="6234299" y="2901233"/>
            <a:ext cx="783231" cy="6148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4419516"/>
              </p:ext>
            </p:extLst>
          </p:nvPr>
        </p:nvGraphicFramePr>
        <p:xfrm>
          <a:off x="7897852" y="1215669"/>
          <a:ext cx="3706318" cy="9829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574640" imgH="419040" progId="Equation.DSMT4">
                  <p:embed/>
                </p:oleObj>
              </mc:Choice>
              <mc:Fallback>
                <p:oleObj name="Equation" r:id="rId3" imgW="1574640" imgH="419040" progId="Equation.DSMT4">
                  <p:embed/>
                  <p:pic>
                    <p:nvPicPr>
                      <p:cNvPr id="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97852" y="1215669"/>
                        <a:ext cx="3706318" cy="9829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68485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F859-C74C-4805-8E6B-0C480A4BC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77FE5-59C0-46B9-BBA9-B022E121A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4D53CE-EC02-458A-9CCB-162886522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397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Logistic Function Part 2: Coding Practice</a:t>
            </a:r>
            <a:br>
              <a:rPr lang="en-US" dirty="0"/>
            </a:br>
            <a:r>
              <a:rPr lang="en-US" dirty="0"/>
              <a:t>(20 minute Group Activity)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99" y="1600200"/>
            <a:ext cx="8425543" cy="4876800"/>
          </a:xfrm>
        </p:spPr>
        <p:txBody>
          <a:bodyPr>
            <a:normAutofit/>
          </a:bodyPr>
          <a:lstStyle/>
          <a:p>
            <a:r>
              <a:rPr lang="en-US" dirty="0"/>
              <a:t>What do you think happens to the shape of the curve as you alter the </a:t>
            </a:r>
            <a:r>
              <a:rPr lang="en-US" b="1" dirty="0"/>
              <a:t>size </a:t>
            </a:r>
            <a:r>
              <a:rPr lang="en-US" dirty="0"/>
              <a:t>and</a:t>
            </a:r>
            <a:r>
              <a:rPr lang="en-US" b="1" dirty="0"/>
              <a:t> sign </a:t>
            </a:r>
            <a:r>
              <a:rPr lang="en-US" dirty="0"/>
              <a:t>of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0</a:t>
            </a:r>
            <a:r>
              <a:rPr lang="en-US" dirty="0"/>
              <a:t>? </a:t>
            </a:r>
            <a:r>
              <a:rPr lang="en-US" i="1" dirty="0">
                <a:sym typeface="Symbol" pitchFamily="18" charset="2"/>
              </a:rPr>
              <a:t></a:t>
            </a:r>
            <a:r>
              <a:rPr lang="en-US" baseline="-25000" dirty="0"/>
              <a:t>1</a:t>
            </a:r>
            <a:r>
              <a:rPr lang="en-US" dirty="0"/>
              <a:t>?</a:t>
            </a:r>
          </a:p>
          <a:p>
            <a:r>
              <a:rPr lang="en-US" dirty="0"/>
              <a:t>Obtain Code and follow directions</a:t>
            </a:r>
          </a:p>
          <a:p>
            <a:pPr lvl="1"/>
            <a:r>
              <a:rPr lang="en-US" dirty="0"/>
              <a:t>Write the function to compute the logistic curve</a:t>
            </a:r>
          </a:p>
          <a:p>
            <a:pPr lvl="1"/>
            <a:r>
              <a:rPr lang="en-US" dirty="0"/>
              <a:t>Plot the results and see what happens when you alter the betas.  Does it match your intuition?</a:t>
            </a:r>
          </a:p>
          <a:p>
            <a:pPr lvl="1"/>
            <a:r>
              <a:rPr lang="en-US" dirty="0"/>
              <a:t>Choose values and plot a step-down function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486377"/>
              </p:ext>
            </p:extLst>
          </p:nvPr>
        </p:nvGraphicFramePr>
        <p:xfrm>
          <a:off x="8567057" y="1692403"/>
          <a:ext cx="3243159" cy="8601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19040" progId="Equation.DSMT4">
                  <p:embed/>
                </p:oleObj>
              </mc:Choice>
              <mc:Fallback>
                <p:oleObj name="Equation" r:id="rId2" imgW="1574640" imgH="41904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7057" y="1692403"/>
                        <a:ext cx="3243159" cy="8601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13CAC718-BD87-41A8-8941-5F0BD02BF35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3" y="2696468"/>
            <a:ext cx="2503714" cy="168219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2E2C93-E1F4-4949-943D-59878991BBD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343" y="4673499"/>
            <a:ext cx="2503714" cy="168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199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7D3D3-69B6-445D-9D86-2ADAA2D5A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 Activity Hotwash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486C-6141-4F62-95F2-0C6BC84C1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310"/>
            <a:ext cx="10515600" cy="4351338"/>
          </a:xfrm>
        </p:spPr>
        <p:txBody>
          <a:bodyPr/>
          <a:lstStyle/>
          <a:p>
            <a:r>
              <a:rPr lang="en-US" dirty="0"/>
              <a:t>What does B</a:t>
            </a:r>
            <a:r>
              <a:rPr lang="en-US" baseline="-25000" dirty="0"/>
              <a:t>1</a:t>
            </a:r>
            <a:r>
              <a:rPr lang="en-US" dirty="0"/>
              <a:t> do?  What does B</a:t>
            </a:r>
            <a:r>
              <a:rPr lang="en-US" baseline="-25000" dirty="0"/>
              <a:t>0</a:t>
            </a:r>
            <a:r>
              <a:rPr lang="en-US" dirty="0"/>
              <a:t> do?</a:t>
            </a:r>
          </a:p>
          <a:p>
            <a:r>
              <a:rPr lang="en-US" dirty="0"/>
              <a:t>How do the signs of these affect the function shape?</a:t>
            </a:r>
          </a:p>
          <a:p>
            <a:r>
              <a:rPr lang="en-US" dirty="0"/>
              <a:t>How would you use this function for classification?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35D5B-13D7-43C1-AB65-DDA64A6A0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830AF-1DFE-43B0-A52A-0EF4121C3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902" y="3396071"/>
            <a:ext cx="3085183" cy="33254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EB3E04-4201-4DD9-B6AC-3808D086F3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806" y="3473419"/>
            <a:ext cx="2982584" cy="301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015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AF5C9-F3EB-4FA5-958A-D62014C8C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Ahead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883ED-5D0F-48FB-94BF-B89BA123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Day 08 Activity:  ROC curves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Homework 3:  Performance of </a:t>
            </a:r>
            <a:r>
              <a:rPr lang="en-US" dirty="0" err="1"/>
              <a:t>LogReg</a:t>
            </a:r>
            <a:r>
              <a:rPr lang="en-US" dirty="0"/>
              <a:t> vs. LDA vs. QDA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8E05C0-320B-4D6E-A85E-DF3F83B5E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3ACC029-BF3B-4B8F-B92A-70D1E47DF7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9713" y="2240889"/>
            <a:ext cx="3227758" cy="10203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585FF8-94BF-418F-BDF7-2DC74B5B5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18542"/>
            <a:ext cx="4084674" cy="16460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603C28-3EE0-4537-868D-4C0BA889E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718" y="3887811"/>
            <a:ext cx="4664385" cy="2107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BB7D52-1330-48DD-A46D-46CD40B57C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1861" y="2102350"/>
            <a:ext cx="2580099" cy="12974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CB23E2-AB3E-43CD-A57E-6C4C0EE5B4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9011397" y="1292248"/>
            <a:ext cx="2229698" cy="2107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109656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1A72-B110-4351-8C00-60E562850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&amp; Open </a:t>
            </a:r>
            <a:r>
              <a:rPr lang="en-US"/>
              <a:t>Project Discussion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75A77-49FE-45BD-87B6-4B7AF3A9F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3B02B-41FC-4EC7-8D9A-72D1B8346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2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5564-A034-4DA1-9B18-E4A6667C6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FDC9C-4DF7-4B30-BB25-0626A3221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Roll Call // Start Recording</a:t>
            </a:r>
          </a:p>
          <a:p>
            <a:r>
              <a:rPr lang="en-US" dirty="0"/>
              <a:t>Lessons learned from regression (Ch 3) that affect all ML</a:t>
            </a:r>
          </a:p>
          <a:p>
            <a:r>
              <a:rPr lang="en-US" dirty="0"/>
              <a:t>Overview Chapter 4: Classification</a:t>
            </a:r>
          </a:p>
          <a:p>
            <a:r>
              <a:rPr lang="en-US" dirty="0"/>
              <a:t>Learning Activity Directions</a:t>
            </a:r>
          </a:p>
          <a:p>
            <a:r>
              <a:rPr lang="en-US" dirty="0"/>
              <a:t>Worksheet Part 1 – Logistic Regression thinking &amp; Discussion</a:t>
            </a:r>
          </a:p>
          <a:p>
            <a:r>
              <a:rPr lang="en-US" dirty="0"/>
              <a:t>Break</a:t>
            </a:r>
          </a:p>
          <a:p>
            <a:r>
              <a:rPr lang="en-US" dirty="0"/>
              <a:t>Worksheet Part 2 – Logistic Function Coding</a:t>
            </a:r>
          </a:p>
          <a:p>
            <a:r>
              <a:rPr lang="en-US" dirty="0"/>
              <a:t>Key points Discussion</a:t>
            </a:r>
          </a:p>
          <a:p>
            <a:r>
              <a:rPr lang="en-US" dirty="0"/>
              <a:t>Questions (content and project) &amp; Dismissal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6C064-C5D2-4DFF-87D9-48E84A9C2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48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05C8C-017C-486C-A6A9-04FDF1119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 from regression: 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68BD6-D2A7-4DEC-AC4A-900046C781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1D KNN for Regression;  Choose the K</a:t>
            </a:r>
          </a:p>
          <a:p>
            <a:pPr marL="0" indent="0">
              <a:buNone/>
            </a:pPr>
            <a:r>
              <a:rPr lang="en-US" dirty="0"/>
              <a:t> 		Low value for K		Higher value for 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209C7-BD86-4370-97C6-783353FA2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A06AE2-D9D4-41D5-AF23-D20771FB444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79"/>
          <a:stretch/>
        </p:blipFill>
        <p:spPr>
          <a:xfrm>
            <a:off x="2018213" y="2769055"/>
            <a:ext cx="7387044" cy="359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97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4EB01-8B93-4D97-97C3-D3C5591E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1-D KNN for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2CC83-3AF7-4BE6-851E-21980A7E7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07770" y="1825625"/>
            <a:ext cx="9046029" cy="4351338"/>
          </a:xfrm>
        </p:spPr>
        <p:txBody>
          <a:bodyPr/>
          <a:lstStyle/>
          <a:p>
            <a:r>
              <a:rPr lang="en-US" dirty="0"/>
              <a:t>Simple phenomenon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complex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More Complex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B0B738-7F83-45B5-BBDB-0B6C3B75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3.18.png">
            <a:extLst>
              <a:ext uri="{FF2B5EF4-FFF2-40B4-BE49-F238E27FC236}">
                <a16:creationId xmlns:a16="http://schemas.microsoft.com/office/drawing/2014/main" id="{7F4BCC4E-C9A6-4B85-8C93-BE87056A4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258" y="472251"/>
            <a:ext cx="4458537" cy="24368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9A4D71-B5D8-4084-B2B2-31FDB8256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229" y="2909124"/>
            <a:ext cx="4158593" cy="389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6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kNN</a:t>
            </a:r>
            <a:r>
              <a:rPr lang="en-US" dirty="0"/>
              <a:t> is Not So Good in High Dimensional Situations</a:t>
            </a:r>
          </a:p>
        </p:txBody>
      </p:sp>
      <p:pic>
        <p:nvPicPr>
          <p:cNvPr id="3" name="Picture 2" descr="3.2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0" y="3194709"/>
            <a:ext cx="7747390" cy="28205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199" y="2656808"/>
            <a:ext cx="68891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Concept Check:  Why does </a:t>
            </a:r>
            <a:r>
              <a:rPr lang="en-US" sz="2000" b="1" dirty="0" err="1">
                <a:solidFill>
                  <a:srgbClr val="FF0000"/>
                </a:solidFill>
              </a:rPr>
              <a:t>kNN</a:t>
            </a:r>
            <a:r>
              <a:rPr lang="en-US" sz="2000" b="1" dirty="0">
                <a:solidFill>
                  <a:srgbClr val="FF0000"/>
                </a:solidFill>
              </a:rPr>
              <a:t> perform ever worse than linear</a:t>
            </a:r>
            <a:br>
              <a:rPr lang="en-US" sz="2000" b="1" dirty="0">
                <a:solidFill>
                  <a:srgbClr val="FF0000"/>
                </a:solidFill>
              </a:rPr>
            </a:br>
            <a:r>
              <a:rPr lang="en-US" sz="2000" b="1" dirty="0">
                <a:solidFill>
                  <a:srgbClr val="FF0000"/>
                </a:solidFill>
              </a:rPr>
              <a:t>regression as we increase the number of (irrelevant) features?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60326" y="1682037"/>
            <a:ext cx="50225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this example, one feature is relevant &amp; nonlinear,</a:t>
            </a:r>
            <a:br>
              <a:rPr lang="en-US" dirty="0"/>
            </a:br>
            <a:r>
              <a:rPr lang="en-US" dirty="0"/>
              <a:t>but additional features are irrelevant (noise)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52412" r="52059"/>
          <a:stretch/>
        </p:blipFill>
        <p:spPr>
          <a:xfrm>
            <a:off x="628255" y="1577615"/>
            <a:ext cx="1201784" cy="1116226"/>
          </a:xfrm>
          <a:prstGeom prst="rect">
            <a:avLst/>
          </a:prstGeom>
        </p:spPr>
      </p:pic>
      <p:cxnSp>
        <p:nvCxnSpPr>
          <p:cNvPr id="9" name="Straight Arrow Connector 8"/>
          <p:cNvCxnSpPr>
            <a:stCxn id="5" idx="1"/>
          </p:cNvCxnSpPr>
          <p:nvPr/>
        </p:nvCxnSpPr>
        <p:spPr>
          <a:xfrm flipH="1" flipV="1">
            <a:off x="1830040" y="1873181"/>
            <a:ext cx="430286" cy="132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60560" y="5940851"/>
            <a:ext cx="7421640" cy="83099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This behavior is evidence of the phenomenon known as</a:t>
            </a:r>
            <a:br>
              <a:rPr lang="en-US" sz="2400" dirty="0"/>
            </a:br>
            <a:r>
              <a:rPr lang="en-US" sz="2400" dirty="0"/>
              <a:t> “</a:t>
            </a:r>
            <a:r>
              <a:rPr lang="en-US" sz="2400" b="1" i="1" dirty="0"/>
              <a:t>The Curse of Dimensionality</a:t>
            </a:r>
            <a:r>
              <a:rPr lang="en-US" sz="2400" dirty="0"/>
              <a:t>”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D9A149-AFCD-4B5D-BBBE-39888B22B7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10906" y="1161134"/>
            <a:ext cx="4223895" cy="204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96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43CFA-116F-42F6-AFF6-DB1F1E858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on regression / Ch 3?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FABE59-BBA1-4ED0-B704-6C71FA71D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64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AD605-50E0-4C81-9834-5058D5F1B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for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7CA79-205A-43A7-9C26-96ED3CF0A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Classification: determining which category an observation belongs to</a:t>
            </a:r>
          </a:p>
          <a:p>
            <a:r>
              <a:rPr lang="en-US" dirty="0"/>
              <a:t>Basic Classifier Models</a:t>
            </a:r>
          </a:p>
          <a:p>
            <a:pPr lvl="1"/>
            <a:r>
              <a:rPr lang="en-US" dirty="0"/>
              <a:t>Logistic Regression (Day 07 )</a:t>
            </a:r>
          </a:p>
          <a:p>
            <a:pPr lvl="1"/>
            <a:r>
              <a:rPr lang="en-US" dirty="0"/>
              <a:t>Linear Discriminant Analysis (Day 08)</a:t>
            </a:r>
          </a:p>
          <a:p>
            <a:pPr lvl="1"/>
            <a:r>
              <a:rPr lang="en-US" dirty="0"/>
              <a:t>Quadratic Discriminant Analysis (Day 08)</a:t>
            </a:r>
          </a:p>
          <a:p>
            <a:r>
              <a:rPr lang="en-US" dirty="0"/>
              <a:t>Important Performance Measures for Classification (Day 08 &amp; HW2)</a:t>
            </a:r>
          </a:p>
          <a:p>
            <a:pPr lvl="1"/>
            <a:r>
              <a:rPr lang="en-US" dirty="0"/>
              <a:t>Accuracy &amp; Balanced Accuracy</a:t>
            </a:r>
          </a:p>
          <a:p>
            <a:pPr lvl="1"/>
            <a:r>
              <a:rPr lang="en-US" dirty="0"/>
              <a:t>Precision, Recall, TPR, FPR, ROC, AUROC</a:t>
            </a:r>
          </a:p>
          <a:p>
            <a:pPr lvl="1"/>
            <a:r>
              <a:rPr lang="en-US" dirty="0"/>
              <a:t>MCC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0AB4-D82D-4D8C-9319-C07867FCB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87E1EA-4FEB-42A5-9986-95DFBBF7BC0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710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136522"/>
            <a:ext cx="1123405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Classification: Determining Category Membership from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5160" y="5525614"/>
            <a:ext cx="73995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Check your understanding: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Is there a meaningful relationship between Balance and Defaulting?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Is there a meaningful relationship between Income and defaulting?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E0930AB-247E-43C5-AAFF-B541785F81EB}"/>
              </a:ext>
            </a:extLst>
          </p:cNvPr>
          <p:cNvGrpSpPr/>
          <p:nvPr/>
        </p:nvGrpSpPr>
        <p:grpSpPr>
          <a:xfrm>
            <a:off x="893006" y="1353873"/>
            <a:ext cx="3991415" cy="4302657"/>
            <a:chOff x="2066485" y="1247779"/>
            <a:chExt cx="3991415" cy="4302657"/>
          </a:xfrm>
        </p:grpSpPr>
        <p:pic>
          <p:nvPicPr>
            <p:cNvPr id="11" name="Picture 10" descr="4.1a.png">
              <a:extLst>
                <a:ext uri="{FF2B5EF4-FFF2-40B4-BE49-F238E27FC236}">
                  <a16:creationId xmlns:a16="http://schemas.microsoft.com/office/drawing/2014/main" id="{BBCF5020-F3D6-4EE6-AD47-E66C93D76D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60"/>
            <a:stretch/>
          </p:blipFill>
          <p:spPr>
            <a:xfrm>
              <a:off x="2740255" y="2467175"/>
              <a:ext cx="3317645" cy="3083261"/>
            </a:xfrm>
            <a:prstGeom prst="rect">
              <a:avLst/>
            </a:prstGeom>
          </p:spPr>
        </p:pic>
        <p:pic>
          <p:nvPicPr>
            <p:cNvPr id="12" name="Picture 11" descr="4.1b.png">
              <a:extLst>
                <a:ext uri="{FF2B5EF4-FFF2-40B4-BE49-F238E27FC236}">
                  <a16:creationId xmlns:a16="http://schemas.microsoft.com/office/drawing/2014/main" id="{C7677628-4692-4298-B95A-5E3C87E062C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r="53450"/>
            <a:stretch/>
          </p:blipFill>
          <p:spPr>
            <a:xfrm rot="5400000">
              <a:off x="3708989" y="315329"/>
              <a:ext cx="1268824" cy="3133724"/>
            </a:xfrm>
            <a:prstGeom prst="rect">
              <a:avLst/>
            </a:prstGeom>
          </p:spPr>
        </p:pic>
        <p:pic>
          <p:nvPicPr>
            <p:cNvPr id="13" name="Picture 12" descr="4.1b.png">
              <a:extLst>
                <a:ext uri="{FF2B5EF4-FFF2-40B4-BE49-F238E27FC236}">
                  <a16:creationId xmlns:a16="http://schemas.microsoft.com/office/drawing/2014/main" id="{60B2755E-5B1E-473B-AC5A-02E3F41A84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5" t="2490" r="3364"/>
            <a:stretch/>
          </p:blipFill>
          <p:spPr>
            <a:xfrm>
              <a:off x="2066485" y="2476500"/>
              <a:ext cx="1240596" cy="298310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2829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971" y="136519"/>
            <a:ext cx="11234058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Classification: Determining Category Membership from features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CA10-EE3F-AF4E-9EA4-E5CA2D91A1E4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725160" y="5525614"/>
            <a:ext cx="79757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Concept Check: </a:t>
            </a:r>
          </a:p>
          <a:p>
            <a:r>
              <a:rPr lang="en-US" sz="2000" b="1" dirty="0">
                <a:solidFill>
                  <a:srgbClr val="00B050"/>
                </a:solidFill>
              </a:rPr>
              <a:t>Is there a meaningful relationship between Balance and Defaulting?  YES!</a:t>
            </a:r>
          </a:p>
          <a:p>
            <a:r>
              <a:rPr lang="en-US" sz="2000" b="1" strike="sngStrike" dirty="0">
                <a:solidFill>
                  <a:schemeClr val="bg1">
                    <a:lumMod val="65000"/>
                  </a:schemeClr>
                </a:solidFill>
              </a:rPr>
              <a:t>Is there a meaningful relationship between Income and defaulting?  NO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93006" y="1353873"/>
            <a:ext cx="3991415" cy="4302657"/>
            <a:chOff x="2066485" y="1247779"/>
            <a:chExt cx="3991415" cy="4302657"/>
          </a:xfrm>
        </p:grpSpPr>
        <p:pic>
          <p:nvPicPr>
            <p:cNvPr id="6" name="Picture 5" descr="4.1a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660"/>
            <a:stretch/>
          </p:blipFill>
          <p:spPr>
            <a:xfrm>
              <a:off x="2740255" y="2467175"/>
              <a:ext cx="3317645" cy="3083261"/>
            </a:xfrm>
            <a:prstGeom prst="rect">
              <a:avLst/>
            </a:prstGeom>
          </p:spPr>
        </p:pic>
        <p:pic>
          <p:nvPicPr>
            <p:cNvPr id="7" name="Picture 6" descr="4.1b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77" r="53450"/>
            <a:stretch/>
          </p:blipFill>
          <p:spPr>
            <a:xfrm rot="5400000">
              <a:off x="3708989" y="315329"/>
              <a:ext cx="1268824" cy="3133724"/>
            </a:xfrm>
            <a:prstGeom prst="rect">
              <a:avLst/>
            </a:prstGeom>
          </p:spPr>
        </p:pic>
        <p:pic>
          <p:nvPicPr>
            <p:cNvPr id="9" name="Picture 8" descr="4.1b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2255" t="2490" r="3364"/>
            <a:stretch/>
          </p:blipFill>
          <p:spPr>
            <a:xfrm>
              <a:off x="2066485" y="2476500"/>
              <a:ext cx="1240596" cy="2983105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8C6D18-50E3-4E9A-AE0C-C60F07EA25CD}"/>
              </a:ext>
            </a:extLst>
          </p:cNvPr>
          <p:cNvGrpSpPr/>
          <p:nvPr/>
        </p:nvGrpSpPr>
        <p:grpSpPr>
          <a:xfrm>
            <a:off x="5737149" y="1299159"/>
            <a:ext cx="3991415" cy="4302657"/>
            <a:chOff x="5737149" y="1222957"/>
            <a:chExt cx="3991415" cy="4302657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D26D3CD-A182-4168-8786-07DA64ED05CD}"/>
                </a:ext>
              </a:extLst>
            </p:cNvPr>
            <p:cNvGrpSpPr/>
            <p:nvPr/>
          </p:nvGrpSpPr>
          <p:grpSpPr>
            <a:xfrm>
              <a:off x="5737149" y="1222957"/>
              <a:ext cx="3991415" cy="4302657"/>
              <a:chOff x="2066485" y="1247779"/>
              <a:chExt cx="3991415" cy="4302657"/>
            </a:xfrm>
          </p:grpSpPr>
          <p:pic>
            <p:nvPicPr>
              <p:cNvPr id="11" name="Picture 10" descr="4.1a.png">
                <a:extLst>
                  <a:ext uri="{FF2B5EF4-FFF2-40B4-BE49-F238E27FC236}">
                    <a16:creationId xmlns:a16="http://schemas.microsoft.com/office/drawing/2014/main" id="{9777AD63-18F3-4EE9-A6D8-F72DB690B4D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2660"/>
              <a:stretch/>
            </p:blipFill>
            <p:spPr>
              <a:xfrm>
                <a:off x="2740255" y="2467175"/>
                <a:ext cx="3317645" cy="3083261"/>
              </a:xfrm>
              <a:prstGeom prst="rect">
                <a:avLst/>
              </a:prstGeom>
            </p:spPr>
          </p:pic>
          <p:pic>
            <p:nvPicPr>
              <p:cNvPr id="12" name="Picture 11" descr="4.1b.png">
                <a:extLst>
                  <a:ext uri="{FF2B5EF4-FFF2-40B4-BE49-F238E27FC236}">
                    <a16:creationId xmlns:a16="http://schemas.microsoft.com/office/drawing/2014/main" id="{1631805F-8C0A-4BE1-B265-08E7CFECD61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77" r="53450"/>
              <a:stretch/>
            </p:blipFill>
            <p:spPr>
              <a:xfrm rot="5400000">
                <a:off x="3708989" y="315329"/>
                <a:ext cx="1268824" cy="3133724"/>
              </a:xfrm>
              <a:prstGeom prst="rect">
                <a:avLst/>
              </a:prstGeom>
            </p:spPr>
          </p:pic>
          <p:pic>
            <p:nvPicPr>
              <p:cNvPr id="13" name="Picture 12" descr="4.1b.png">
                <a:extLst>
                  <a:ext uri="{FF2B5EF4-FFF2-40B4-BE49-F238E27FC236}">
                    <a16:creationId xmlns:a16="http://schemas.microsoft.com/office/drawing/2014/main" id="{A866D265-0E1E-4FC8-8450-68A3D933B11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52255" t="2490" r="3364"/>
              <a:stretch/>
            </p:blipFill>
            <p:spPr>
              <a:xfrm>
                <a:off x="2066485" y="2476500"/>
                <a:ext cx="1240596" cy="2983105"/>
              </a:xfrm>
              <a:prstGeom prst="rect">
                <a:avLst/>
              </a:prstGeom>
            </p:spPr>
          </p:pic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8C17035-5A70-48A9-89CB-E1FF569A14D1}"/>
                </a:ext>
              </a:extLst>
            </p:cNvPr>
            <p:cNvSpPr/>
            <p:nvPr/>
          </p:nvSpPr>
          <p:spPr>
            <a:xfrm>
              <a:off x="8225381" y="2475010"/>
              <a:ext cx="1256077" cy="2426471"/>
            </a:xfrm>
            <a:prstGeom prst="rect">
              <a:avLst/>
            </a:prstGeom>
            <a:solidFill>
              <a:srgbClr val="CF601C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463980-F0F4-432B-8351-636AE1D0B805}"/>
                </a:ext>
              </a:extLst>
            </p:cNvPr>
            <p:cNvSpPr/>
            <p:nvPr/>
          </p:nvSpPr>
          <p:spPr>
            <a:xfrm>
              <a:off x="6968356" y="2475010"/>
              <a:ext cx="1257025" cy="2426471"/>
            </a:xfrm>
            <a:prstGeom prst="rect">
              <a:avLst/>
            </a:prstGeom>
            <a:solidFill>
              <a:srgbClr val="32B5FF">
                <a:alpha val="50196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36701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10194</TotalTime>
  <Words>634</Words>
  <Application>Microsoft Office PowerPoint</Application>
  <PresentationFormat>Widescreen</PresentationFormat>
  <Paragraphs>104</Paragraphs>
  <Slides>18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Office Theme</vt:lpstr>
      <vt:lpstr>Equation</vt:lpstr>
      <vt:lpstr>CSCE 623 In Class Day 07</vt:lpstr>
      <vt:lpstr>Agenda</vt:lpstr>
      <vt:lpstr>Lessons learned from regression:  KNN</vt:lpstr>
      <vt:lpstr>1-D KNN for regression</vt:lpstr>
      <vt:lpstr>kNN is Not So Good in High Dimensional Situations</vt:lpstr>
      <vt:lpstr>Questions on regression / Ch 3?</vt:lpstr>
      <vt:lpstr>Overview for Classification</vt:lpstr>
      <vt:lpstr>Classification: Determining Category Membership from features</vt:lpstr>
      <vt:lpstr>Classification: Determining Category Membership from features</vt:lpstr>
      <vt:lpstr>Linear Regression vs. Logistic Regression</vt:lpstr>
      <vt:lpstr>Learning Activities Overview</vt:lpstr>
      <vt:lpstr>Group Activity: Logistic Thinking</vt:lpstr>
      <vt:lpstr>Logistic Function Takeaway:  Interpreting 1 </vt:lpstr>
      <vt:lpstr>Break</vt:lpstr>
      <vt:lpstr>Logistic Function Part 2: Coding Practice (20 minute Group Activity)</vt:lpstr>
      <vt:lpstr>Logistic Function Activity Hotwash</vt:lpstr>
      <vt:lpstr>Peeking Ahead</vt:lpstr>
      <vt:lpstr>Questions &amp; Open Project Discussion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623 In Class Day 3</dc:title>
  <dc:creator>Borghetti, Brett J Civ USAF AETC AFIT/ENG</dc:creator>
  <cp:lastModifiedBy>BORGHETTI, BRETT J CIV USAF AETC AFIT/ENG</cp:lastModifiedBy>
  <cp:revision>81</cp:revision>
  <dcterms:created xsi:type="dcterms:W3CDTF">2021-03-30T19:14:48Z</dcterms:created>
  <dcterms:modified xsi:type="dcterms:W3CDTF">2023-04-11T15:48:18Z</dcterms:modified>
</cp:coreProperties>
</file>