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sldIdLst>
    <p:sldId id="256" r:id="rId2"/>
    <p:sldId id="264" r:id="rId3"/>
    <p:sldId id="260" r:id="rId4"/>
    <p:sldId id="261" r:id="rId5"/>
    <p:sldId id="262" r:id="rId6"/>
    <p:sldId id="265" r:id="rId7"/>
    <p:sldId id="257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x, Bruce A LtCol USAF AETC AFIT/EN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83" autoAdjust="0"/>
    <p:restoredTop sz="95531" autoAdjust="0"/>
  </p:normalViewPr>
  <p:slideViewPr>
    <p:cSldViewPr>
      <p:cViewPr varScale="1">
        <p:scale>
          <a:sx n="108" d="100"/>
          <a:sy n="108" d="100"/>
        </p:scale>
        <p:origin x="62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CF8779B-3E3F-46F8-B0CB-CAD33CF02B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544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B2B2B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67000" y="3962400"/>
            <a:ext cx="5826125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9" descr="afg_040413_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48063"/>
            <a:ext cx="2362200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 b="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3962400"/>
            <a:ext cx="5867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2BCD8-D32F-4B4D-85A8-BC507F58C4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25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39EBD-7F9F-4855-B2DA-6F8AE21E81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70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A5718-53A6-4C60-A423-592B0B9F8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864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3C807-7E97-47B6-BB36-73EB201797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91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5763F-A26D-406B-8D93-C6916ECF97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99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D8225-5E55-4AAA-8575-B1C1302B75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0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16CA4-B802-4201-853B-25558144F5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53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65D0D-550D-4B05-BC5F-72AD51A5F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02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015CE-1CD1-4270-AD7C-173A0DC1DD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74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4B494-48D1-4AF2-A554-2F3C0CE06A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98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354EB-A2E3-4E11-A32F-2C3DAAC14F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9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6043D-AF95-4F4E-A62D-264402DB3F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67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fld id="{FBF39702-1099-4EC1-8EDB-82D58470A1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B2B2B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afg_040413_00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04800"/>
            <a:ext cx="10668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 kern="12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OPER 623 – Overviews: </a:t>
            </a:r>
            <a:r>
              <a:rPr lang="en-US" altLang="en-US" sz="4000" dirty="0"/>
              <a:t>Heuristic Methods and Complexity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Lesson 6</a:t>
            </a:r>
          </a:p>
          <a:p>
            <a:pPr eaLnBrk="1" hangingPunct="1"/>
            <a:r>
              <a:rPr lang="en-US" altLang="en-US" dirty="0"/>
              <a:t>Construction Heuristics… LAB!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TSP Nearest Neighbor Heuristic example</a:t>
            </a:r>
          </a:p>
          <a:p>
            <a:r>
              <a:rPr lang="en-US" dirty="0"/>
              <a:t>Nearest Neighbor runtime</a:t>
            </a:r>
          </a:p>
          <a:p>
            <a:r>
              <a:rPr lang="en-US" dirty="0"/>
              <a:t>Nearest Neighbor Pseudocode</a:t>
            </a:r>
          </a:p>
          <a:p>
            <a:r>
              <a:rPr lang="en-US" dirty="0"/>
              <a:t>Nearest Neighbor Lab assignment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Nearest Neighbor Heuristic</a:t>
            </a:r>
            <a:endParaRPr lang="en-US" altLang="en-US"/>
          </a:p>
        </p:txBody>
      </p:sp>
      <p:pic>
        <p:nvPicPr>
          <p:cNvPr id="1843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9150" y="2530475"/>
            <a:ext cx="7505700" cy="3571875"/>
          </a:xfrm>
        </p:spPr>
      </p:pic>
      <p:sp>
        <p:nvSpPr>
          <p:cNvPr id="18436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69925" indent="-325438">
              <a:spcBef>
                <a:spcPct val="20000"/>
              </a:spcBef>
              <a:buClr>
                <a:srgbClr val="B2B2B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22350" indent="-350838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39850" indent="-315913">
              <a:spcBef>
                <a:spcPct val="20000"/>
              </a:spcBef>
              <a:buClr>
                <a:srgbClr val="B2B2B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81163" indent="-339725"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dirty="0"/>
              <a:t>Use nearest neighbor heuristic to find a tour starting in Chicago</a:t>
            </a:r>
          </a:p>
        </p:txBody>
      </p:sp>
    </p:spTree>
    <p:extLst>
      <p:ext uri="{BB962C8B-B14F-4D97-AF65-F5344CB8AC3E}">
        <p14:creationId xmlns:p14="http://schemas.microsoft.com/office/powerpoint/2010/main" val="202853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/>
              <a:t>Nearest Neighbor Heuristic</a:t>
            </a:r>
            <a:endParaRPr lang="en-US" altLang="en-US"/>
          </a:p>
        </p:txBody>
      </p:sp>
      <p:pic>
        <p:nvPicPr>
          <p:cNvPr id="1945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9375" y="1143000"/>
            <a:ext cx="5813425" cy="4911725"/>
          </a:xfrm>
        </p:spPr>
      </p:pic>
    </p:spTree>
    <p:extLst>
      <p:ext uri="{BB962C8B-B14F-4D97-AF65-F5344CB8AC3E}">
        <p14:creationId xmlns:p14="http://schemas.microsoft.com/office/powerpoint/2010/main" val="79618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36562" y="1066800"/>
            <a:ext cx="8250237" cy="5791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69925" indent="-325438">
              <a:spcBef>
                <a:spcPct val="20000"/>
              </a:spcBef>
              <a:buClr>
                <a:srgbClr val="B2B2B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22350" indent="-350838"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39850" indent="-315913">
              <a:spcBef>
                <a:spcPct val="20000"/>
              </a:spcBef>
              <a:buClr>
                <a:srgbClr val="B2B2B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81163" indent="-339725"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Recall our runtime cheat-sheet from last class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What is runtime for nearest Neighbor Heuristic?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Worst case we look at node 1’s arcs with all </a:t>
            </a:r>
            <a:r>
              <a:rPr lang="en-US" altLang="en-US" sz="2000" i="1" dirty="0"/>
              <a:t>n</a:t>
            </a:r>
            <a:r>
              <a:rPr lang="en-US" altLang="en-US" sz="2000" dirty="0"/>
              <a:t> other nodes</a:t>
            </a:r>
            <a:br>
              <a:rPr lang="en-US" altLang="en-US" sz="2000" dirty="0"/>
            </a:br>
            <a:r>
              <a:rPr lang="en-US" altLang="en-US" sz="2000" dirty="0"/>
              <a:t>Then we look at node 2s arcs with all </a:t>
            </a:r>
            <a:r>
              <a:rPr lang="en-US" altLang="en-US" sz="2000" i="1" dirty="0"/>
              <a:t>n</a:t>
            </a:r>
            <a:r>
              <a:rPr lang="en-US" altLang="en-US" sz="2000" dirty="0"/>
              <a:t> other nodes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/>
              <a:t>We do this </a:t>
            </a:r>
            <a:r>
              <a:rPr lang="en-US" altLang="en-US" sz="2000" i="1" dirty="0"/>
              <a:t>n</a:t>
            </a:r>
            <a:r>
              <a:rPr lang="en-US" altLang="en-US" sz="2000" dirty="0"/>
              <a:t> times…. </a:t>
            </a:r>
            <a:r>
              <a:rPr lang="en-US" altLang="en-US" sz="2000" b="1" dirty="0"/>
              <a:t>O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)</a:t>
            </a: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Nearest Neighbor Run-time</a:t>
            </a:r>
            <a:endParaRPr lang="en-US" altLang="en-US"/>
          </a:p>
        </p:txBody>
      </p:sp>
      <p:pic>
        <p:nvPicPr>
          <p:cNvPr id="22531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1589" y="1478276"/>
            <a:ext cx="6500812" cy="3941449"/>
          </a:xfrm>
        </p:spPr>
      </p:pic>
    </p:spTree>
    <p:extLst>
      <p:ext uri="{BB962C8B-B14F-4D97-AF65-F5344CB8AC3E}">
        <p14:creationId xmlns:p14="http://schemas.microsoft.com/office/powerpoint/2010/main" val="374904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C838-5CED-47A7-A4B8-933E7127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Nearest Neighbor Pseudocode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835123-F092-4268-A9EF-FB1F49BAE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19200"/>
            <a:ext cx="8229600" cy="5257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dirty="0"/>
              <a:t>1: Input: </a:t>
            </a:r>
            <a:r>
              <a:rPr lang="en-US" altLang="en-US" sz="1600" i="1" dirty="0"/>
              <a:t>n</a:t>
            </a:r>
            <a:r>
              <a:rPr lang="en-US" altLang="en-US" sz="1600" dirty="0"/>
              <a:t> cities, matrix </a:t>
            </a:r>
            <a:r>
              <a:rPr lang="en-US" altLang="en-US" sz="1600" i="1" dirty="0"/>
              <a:t>D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NSimSun" panose="02010609030101010101" pitchFamily="49" charset="-122"/>
                <a:ea typeface="NSimSun" panose="02010609030101010101" pitchFamily="49" charset="-122"/>
              </a:rPr>
              <a:t>∈</a:t>
            </a:r>
            <a:r>
              <a:rPr lang="en-US" altLang="en-US" sz="1600" dirty="0" err="1">
                <a:latin typeface="3ds" panose="02000503020000020004" pitchFamily="2" charset="0"/>
              </a:rPr>
              <a:t>R</a:t>
            </a:r>
            <a:r>
              <a:rPr lang="en-US" altLang="en-US" sz="1600" baseline="30000" dirty="0" err="1"/>
              <a:t>nxn</a:t>
            </a:r>
            <a:r>
              <a:rPr lang="en-US" altLang="en-US" sz="1600" dirty="0"/>
              <a:t> of distances between each pair of cities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dirty="0"/>
              <a:t>2: Initialize list </a:t>
            </a:r>
            <a:r>
              <a:rPr lang="en-US" altLang="en-US" sz="1600" i="1" dirty="0">
                <a:highlight>
                  <a:srgbClr val="C0C0C0"/>
                </a:highlight>
              </a:rPr>
              <a:t>tour</a:t>
            </a:r>
            <a:r>
              <a:rPr lang="en-US" altLang="en-US" sz="1600" i="1" dirty="0"/>
              <a:t> = </a:t>
            </a:r>
            <a:r>
              <a:rPr lang="en-US" altLang="en-US" sz="1600" dirty="0"/>
              <a:t>[]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dirty="0"/>
              <a:t>3: Initialize integer </a:t>
            </a:r>
            <a:r>
              <a:rPr lang="en-US" altLang="en-US" sz="1600" i="1" dirty="0">
                <a:highlight>
                  <a:srgbClr val="C0C0C0"/>
                </a:highlight>
              </a:rPr>
              <a:t>length</a:t>
            </a:r>
            <a:r>
              <a:rPr lang="en-US" altLang="en-US" sz="1600" dirty="0"/>
              <a:t> = 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pt-BR" altLang="en-US" sz="1600" dirty="0"/>
              <a:t>4: Define a function </a:t>
            </a:r>
            <a:r>
              <a:rPr lang="en-US" altLang="en-US" sz="1600" i="1" dirty="0">
                <a:highlight>
                  <a:srgbClr val="C0C0C0"/>
                </a:highlight>
              </a:rPr>
              <a:t>valid</a:t>
            </a:r>
            <a:r>
              <a:rPr lang="en-US" altLang="en-US" sz="1600" i="1" dirty="0"/>
              <a:t> </a:t>
            </a:r>
            <a:r>
              <a:rPr lang="en-US" altLang="en-US" sz="1600" dirty="0"/>
              <a:t>which when given a </a:t>
            </a:r>
            <a:r>
              <a:rPr lang="en-US" altLang="en-US" sz="1600" i="1" dirty="0">
                <a:highlight>
                  <a:srgbClr val="C0C0C0"/>
                </a:highlight>
              </a:rPr>
              <a:t>tour</a:t>
            </a:r>
            <a:r>
              <a:rPr lang="en-US" altLang="en-US" sz="1600" dirty="0"/>
              <a:t> outputs a list of cities which have not been visited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dirty="0"/>
              <a:t>5: Define a function </a:t>
            </a:r>
            <a:r>
              <a:rPr lang="en-US" altLang="en-US" sz="1600" i="1" dirty="0">
                <a:highlight>
                  <a:srgbClr val="C0C0C0"/>
                </a:highlight>
              </a:rPr>
              <a:t>nearest</a:t>
            </a:r>
            <a:r>
              <a:rPr lang="en-US" altLang="en-US" sz="1600" dirty="0"/>
              <a:t> which when given the current city returns the nearest city from a list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dirty="0"/>
              <a:t>6: Define a function </a:t>
            </a:r>
            <a:r>
              <a:rPr lang="en-US" altLang="en-US" sz="1600" i="1" dirty="0">
                <a:highlight>
                  <a:srgbClr val="C0C0C0"/>
                </a:highlight>
              </a:rPr>
              <a:t>nearest_neighbor </a:t>
            </a:r>
            <a:r>
              <a:rPr lang="en-US" altLang="en-US" sz="1600" dirty="0"/>
              <a:t>which when given a starting city returns a tour with tour length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dirty="0"/>
              <a:t>7: Print out nearest neighbor tours with tour lengths for all starting cities </a:t>
            </a:r>
          </a:p>
        </p:txBody>
      </p:sp>
    </p:spTree>
    <p:extLst>
      <p:ext uri="{BB962C8B-B14F-4D97-AF65-F5344CB8AC3E}">
        <p14:creationId xmlns:p14="http://schemas.microsoft.com/office/powerpoint/2010/main" val="387827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90600"/>
            <a:ext cx="8229600" cy="4530725"/>
          </a:xfrm>
        </p:spPr>
        <p:txBody>
          <a:bodyPr/>
          <a:lstStyle/>
          <a:p>
            <a:pPr lvl="1"/>
            <a:r>
              <a:rPr lang="en-US" dirty="0"/>
              <a:t>Code the Nearest Neighbor Heuristic</a:t>
            </a:r>
          </a:p>
          <a:p>
            <a:pPr lvl="1"/>
            <a:r>
              <a:rPr lang="en-US" dirty="0"/>
              <a:t>Solve following toy example (Data downloaded from Canvas)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86000"/>
            <a:ext cx="6221401" cy="361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95199"/>
      </p:ext>
    </p:extLst>
  </p:cSld>
  <p:clrMapOvr>
    <a:masterClrMapping/>
  </p:clrMapOvr>
</p:sld>
</file>

<file path=ppt/theme/theme1.xml><?xml version="1.0" encoding="utf-8"?>
<a:theme xmlns:a="http://schemas.openxmlformats.org/drawingml/2006/main" name="Lesson 1 - Introduction and Logical Constraints">
  <a:themeElements>
    <a:clrScheme name="Lesson 1 - Introduction and Logical Constraints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esson 1 - Introduction and Logical Constraints">
      <a:majorFont>
        <a:latin typeface="Garamond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esson 1 - Introduction and Logical Constraints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son 1 - Introduction and Logical Constraints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son 1 - Introduction and Logical Constraints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AF</Template>
  <TotalTime>8171</TotalTime>
  <Words>229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NSimSun</vt:lpstr>
      <vt:lpstr>3ds</vt:lpstr>
      <vt:lpstr>Arial</vt:lpstr>
      <vt:lpstr>Garamond</vt:lpstr>
      <vt:lpstr>Times New Roman</vt:lpstr>
      <vt:lpstr>Wingdings</vt:lpstr>
      <vt:lpstr>Lesson 1 - Introduction and Logical Constraints</vt:lpstr>
      <vt:lpstr>OPER 623 – Overviews: Heuristic Methods and Complexity</vt:lpstr>
      <vt:lpstr>Overview</vt:lpstr>
      <vt:lpstr>Nearest Neighbor Heuristic</vt:lpstr>
      <vt:lpstr>Nearest Neighbor Heuristic</vt:lpstr>
      <vt:lpstr>Nearest Neighbor Run-time</vt:lpstr>
      <vt:lpstr>Nearest Neighbor Pseudocode</vt:lpstr>
      <vt:lpstr>Lab Assignment</vt:lpstr>
    </vt:vector>
  </TitlesOfParts>
  <Company>AFIT/ENS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 623 – Heuristic Search Methods</dc:title>
  <dc:creator>Victor Wiley</dc:creator>
  <cp:lastModifiedBy>Bruce Cox</cp:lastModifiedBy>
  <cp:revision>66</cp:revision>
  <dcterms:created xsi:type="dcterms:W3CDTF">2003-10-01T12:57:35Z</dcterms:created>
  <dcterms:modified xsi:type="dcterms:W3CDTF">2021-09-17T19:01:14Z</dcterms:modified>
</cp:coreProperties>
</file>