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handoutMasterIdLst>
    <p:handoutMasterId r:id="rId18"/>
  </p:handoutMasterIdLst>
  <p:sldIdLst>
    <p:sldId id="537" r:id="rId2"/>
    <p:sldId id="518" r:id="rId3"/>
    <p:sldId id="526" r:id="rId4"/>
    <p:sldId id="507" r:id="rId5"/>
    <p:sldId id="524" r:id="rId6"/>
    <p:sldId id="509" r:id="rId7"/>
    <p:sldId id="529" r:id="rId8"/>
    <p:sldId id="511" r:id="rId9"/>
    <p:sldId id="512" r:id="rId10"/>
    <p:sldId id="531" r:id="rId11"/>
    <p:sldId id="532" r:id="rId12"/>
    <p:sldId id="534" r:id="rId13"/>
    <p:sldId id="516" r:id="rId14"/>
    <p:sldId id="535" r:id="rId15"/>
    <p:sldId id="536" r:id="rId1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CC00CC"/>
    <a:srgbClr val="FF99CC"/>
    <a:srgbClr val="00CC00"/>
    <a:srgbClr val="00602B"/>
    <a:srgbClr val="9900CC"/>
    <a:srgbClr val="800000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0" autoAdjust="0"/>
    <p:restoredTop sz="86434" autoAdjust="0"/>
  </p:normalViewPr>
  <p:slideViewPr>
    <p:cSldViewPr snapToGrid="0">
      <p:cViewPr varScale="1">
        <p:scale>
          <a:sx n="94" d="100"/>
          <a:sy n="94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0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4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etnam_War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F-105 was one of the primary attack aircraft of the </a:t>
            </a:r>
            <a:r>
              <a:rPr lang="en-US" dirty="0" smtClean="0">
                <a:hlinkClick r:id="rId3" action="ppaction://hlinkfile" tooltip="Vietnam War"/>
              </a:rPr>
              <a:t>Vietnam War</a:t>
            </a:r>
            <a:r>
              <a:rPr lang="en-US" dirty="0" smtClean="0"/>
              <a:t>; over 20,000 </a:t>
            </a:r>
            <a:r>
              <a:rPr lang="en-US" dirty="0" err="1" smtClean="0"/>
              <a:t>Thunderchief</a:t>
            </a:r>
            <a:r>
              <a:rPr lang="en-US" dirty="0" smtClean="0"/>
              <a:t> sorties were flown, with 382 aircraft lost including 62 operational losses (out of the 833 produced). Although less agile than smaller </a:t>
            </a:r>
            <a:r>
              <a:rPr lang="en-US" dirty="0" err="1" smtClean="0"/>
              <a:t>MiG</a:t>
            </a:r>
            <a:r>
              <a:rPr lang="en-US" dirty="0" smtClean="0"/>
              <a:t> fighters, USAF F-105s were credited with 27.5 kills.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5.png"/><Relationship Id="rId21" Type="http://schemas.openxmlformats.org/officeDocument/2006/relationships/image" Target="../media/image71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7.wmf"/><Relationship Id="rId25" Type="http://schemas.openxmlformats.org/officeDocument/2006/relationships/image" Target="../media/image75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4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2.png"/><Relationship Id="rId19" Type="http://schemas.openxmlformats.org/officeDocument/2006/relationships/image" Target="../media/image6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#10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allow for underemployed (idle) workers?</a:t>
            </a:r>
          </a:p>
          <a:p>
            <a:r>
              <a:rPr lang="en-US" dirty="0" smtClean="0"/>
              <a:t>How do you account for training as a two-week process?  What about the trainers?</a:t>
            </a:r>
          </a:p>
          <a:p>
            <a:r>
              <a:rPr lang="en-US" dirty="0" smtClean="0"/>
              <a:t>Are all your constraints equalities?  If so, is that appropriate?</a:t>
            </a:r>
          </a:p>
          <a:p>
            <a:r>
              <a:rPr lang="en-US" dirty="0" smtClean="0"/>
              <a:t>Does an inventory DV contribute to or detract from demand?</a:t>
            </a:r>
          </a:p>
          <a:p>
            <a:r>
              <a:rPr lang="en-US" dirty="0" smtClean="0"/>
              <a:t>What could/should be integer-restricted </a:t>
            </a:r>
            <a:r>
              <a:rPr lang="en-US" u="sng" dirty="0" smtClean="0"/>
              <a:t>if</a:t>
            </a:r>
            <a:r>
              <a:rPr lang="en-US" dirty="0" smtClean="0"/>
              <a:t> you weren’t being asked to model this as an LP?</a:t>
            </a:r>
          </a:p>
        </p:txBody>
      </p:sp>
    </p:spTree>
    <p:extLst>
      <p:ext uri="{BB962C8B-B14F-4D97-AF65-F5344CB8AC3E}">
        <p14:creationId xmlns:p14="http://schemas.microsoft.com/office/powerpoint/2010/main" val="38574342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Euclidean distance from the center of the simplex to the center of one of its facets.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782150" y="3608304"/>
                <a:ext cx="3114986" cy="79382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3608304"/>
                <a:ext cx="3114986" cy="7938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4501360" y="2509643"/>
                <a:ext cx="3603686" cy="357965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kumimoji="0" lang="en-US" sz="16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sz="16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6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1360" y="2509643"/>
                <a:ext cx="3603686" cy="3579657"/>
              </a:xfrm>
              <a:prstGeom prst="rect">
                <a:avLst/>
              </a:prstGeom>
              <a:blipFill rotWithShape="0">
                <a:blip r:embed="rId4"/>
                <a:stretch>
                  <a:fillRect b="-17888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223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new iterate?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 rot="20991190">
            <a:off x="3180999" y="3005671"/>
            <a:ext cx="2982558" cy="997978"/>
          </a:xfrm>
          <a:prstGeom prst="ellipse">
            <a:avLst/>
          </a:prstGeom>
          <a:solidFill>
            <a:srgbClr val="0099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 flipV="1">
            <a:off x="4625274" y="3459690"/>
            <a:ext cx="69090" cy="6909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>
            <a:stCxn id="16" idx="4"/>
          </p:cNvCxnSpPr>
          <p:nvPr/>
        </p:nvCxnSpPr>
        <p:spPr bwMode="auto">
          <a:xfrm flipV="1">
            <a:off x="4659819" y="2506734"/>
            <a:ext cx="484188" cy="9529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782150" y="4218432"/>
            <a:ext cx="2997073" cy="1123304"/>
            <a:chOff x="782150" y="4218432"/>
            <a:chExt cx="2997073" cy="1123304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450848" y="4218432"/>
              <a:ext cx="938784" cy="73152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82150" y="5003182"/>
              <a:ext cx="2997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What’s does this come from?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84448" y="4169363"/>
            <a:ext cx="1500782" cy="2688637"/>
            <a:chOff x="3584448" y="4169363"/>
            <a:chExt cx="1500782" cy="2688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693605" y="4169363"/>
                  <a:ext cx="13916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What is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?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605" y="4169363"/>
                  <a:ext cx="1391625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32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 bwMode="auto">
            <a:xfrm>
              <a:off x="3584448" y="4181856"/>
              <a:ext cx="0" cy="26761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06279" y="1302493"/>
                <a:ext cx="1573892" cy="81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79" y="1302493"/>
                <a:ext cx="1573892" cy="8161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002849" y="1302493"/>
            <a:ext cx="5709937" cy="832664"/>
            <a:chOff x="3002849" y="1302493"/>
            <a:chExt cx="5709937" cy="832664"/>
          </a:xfrm>
        </p:grpSpPr>
        <p:sp>
          <p:nvSpPr>
            <p:cNvPr id="38" name="Left-Right Arrow 37"/>
            <p:cNvSpPr/>
            <p:nvPr/>
          </p:nvSpPr>
          <p:spPr bwMode="auto">
            <a:xfrm>
              <a:off x="3002849" y="1498600"/>
              <a:ext cx="1981200" cy="368300"/>
            </a:xfrm>
            <a:prstGeom prst="left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5559552" y="1302493"/>
                  <a:ext cx="3153234" cy="8326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552" y="1302493"/>
                  <a:ext cx="3153234" cy="83266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835807" y="2820960"/>
                <a:ext cx="2157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𝑷𝒚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07" y="2820960"/>
                <a:ext cx="2157642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244707" y="3494235"/>
            <a:ext cx="1380567" cy="472081"/>
            <a:chOff x="3244707" y="3494235"/>
            <a:chExt cx="1380567" cy="472081"/>
          </a:xfrm>
        </p:grpSpPr>
        <p:sp>
          <p:nvSpPr>
            <p:cNvPr id="20" name="Oval 19"/>
            <p:cNvSpPr/>
            <p:nvPr/>
          </p:nvSpPr>
          <p:spPr bwMode="auto">
            <a:xfrm flipV="1">
              <a:off x="3602129" y="3897226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stCxn id="20" idx="5"/>
              <a:endCxn id="16" idx="2"/>
            </p:cNvCxnSpPr>
            <p:nvPr/>
          </p:nvCxnSpPr>
          <p:spPr bwMode="auto">
            <a:xfrm flipV="1">
              <a:off x="3661101" y="3494235"/>
              <a:ext cx="964173" cy="41310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244707" y="3526341"/>
                  <a:ext cx="679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4707" y="3526341"/>
                  <a:ext cx="679481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606568" y="3420544"/>
                <a:ext cx="4608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68" y="3420544"/>
                <a:ext cx="460895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636298" y="2581183"/>
                <a:ext cx="42530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98" y="2581183"/>
                <a:ext cx="425308" cy="3385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684246" y="2486148"/>
            <a:ext cx="1436011" cy="1056419"/>
            <a:chOff x="4684246" y="2486148"/>
            <a:chExt cx="1436011" cy="1056419"/>
          </a:xfrm>
        </p:grpSpPr>
        <p:cxnSp>
          <p:nvCxnSpPr>
            <p:cNvPr id="25" name="Straight Arrow Connector 24"/>
            <p:cNvCxnSpPr>
              <a:stCxn id="16" idx="5"/>
            </p:cNvCxnSpPr>
            <p:nvPr/>
          </p:nvCxnSpPr>
          <p:spPr bwMode="auto">
            <a:xfrm flipV="1">
              <a:off x="4684246" y="3143327"/>
              <a:ext cx="754720" cy="326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5145024" y="2486148"/>
              <a:ext cx="255318" cy="6641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Rectangle 31"/>
            <p:cNvSpPr/>
            <p:nvPr/>
          </p:nvSpPr>
          <p:spPr bwMode="auto">
            <a:xfrm rot="20162873">
              <a:off x="5247629" y="3057010"/>
              <a:ext cx="134882" cy="127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241234" y="2580209"/>
                  <a:ext cx="879023" cy="359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34" y="2580209"/>
                  <a:ext cx="879023" cy="3594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089335" y="3185033"/>
                  <a:ext cx="451470" cy="3575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35" y="3185033"/>
                  <a:ext cx="451470" cy="3575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0" y="4169664"/>
            <a:ext cx="9144000" cy="751547"/>
            <a:chOff x="0" y="4169664"/>
            <a:chExt cx="9144000" cy="751547"/>
          </a:xfrm>
        </p:grpSpPr>
        <p:cxnSp>
          <p:nvCxnSpPr>
            <p:cNvPr id="59" name="Straight Connector 58"/>
            <p:cNvCxnSpPr/>
            <p:nvPr/>
          </p:nvCxnSpPr>
          <p:spPr bwMode="auto">
            <a:xfrm>
              <a:off x="0" y="4169664"/>
              <a:ext cx="914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366789" y="4309440"/>
                  <a:ext cx="2096920" cy="6117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89" y="4309440"/>
                  <a:ext cx="2096920" cy="61177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4984049" y="4421704"/>
                <a:ext cx="2855026" cy="359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 smtClean="0"/>
                  <a:t> for some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49" y="4421704"/>
                <a:ext cx="2855026" cy="359457"/>
              </a:xfrm>
              <a:prstGeom prst="rect">
                <a:avLst/>
              </a:prstGeom>
              <a:blipFill rotWithShape="0">
                <a:blip r:embed="rId12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4496632" y="4779264"/>
            <a:ext cx="1528175" cy="577561"/>
            <a:chOff x="4496632" y="4779264"/>
            <a:chExt cx="1528175" cy="577561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>
              <a:off x="5266944" y="4779264"/>
              <a:ext cx="585216" cy="256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4496632" y="4997368"/>
                  <a:ext cx="1528175" cy="359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632" y="4997368"/>
                  <a:ext cx="1528175" cy="35945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5200" b="-1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6450755" y="4779264"/>
            <a:ext cx="2693245" cy="1142864"/>
            <a:chOff x="6450755" y="4779264"/>
            <a:chExt cx="2693245" cy="1142864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>
              <a:off x="6644640" y="4779264"/>
              <a:ext cx="585216" cy="256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8286750" y="5350651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Why?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6450755" y="5054518"/>
                  <a:ext cx="1994713" cy="867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b="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755" y="5054518"/>
                  <a:ext cx="1994713" cy="8676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162567" y="5266944"/>
            <a:ext cx="2475549" cy="1467997"/>
            <a:chOff x="4162567" y="5266944"/>
            <a:chExt cx="2475549" cy="1467997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5145024" y="5266944"/>
              <a:ext cx="0" cy="7437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6071616" y="5827776"/>
              <a:ext cx="499872" cy="1828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4162567" y="6103358"/>
                  <a:ext cx="2475549" cy="6315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567" y="6103358"/>
                  <a:ext cx="2475549" cy="63158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3448" b="-9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0" y="5364480"/>
            <a:ext cx="3596640" cy="1196167"/>
            <a:chOff x="0" y="5364480"/>
            <a:chExt cx="3596640" cy="11961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66789" y="5527438"/>
                  <a:ext cx="241269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What is the next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i="1" baseline="-2500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?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89" y="5527438"/>
                  <a:ext cx="2412690" cy="3385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26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 bwMode="auto">
            <a:xfrm>
              <a:off x="0" y="5364480"/>
              <a:ext cx="359664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134267" y="5965099"/>
                  <a:ext cx="1133900" cy="595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267" y="5965099"/>
                  <a:ext cx="1133900" cy="59554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195424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01421" y="3033479"/>
            <a:ext cx="931164" cy="3048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57063" y="1466850"/>
                <a:ext cx="5553212" cy="4306503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INITIALIZATON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600" dirty="0" smtClean="0">
                    <a:solidFill>
                      <a:schemeClr val="tx1"/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rad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16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en-US" sz="16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6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0" lang="en-US" sz="1600" b="0" i="1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sz="1600" b="0" i="1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sz="1600" b="0" i="1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𝑚𝑎𝑥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and select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/3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,…1/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put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MAIN STEP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terminate the algorithm (and apply an optimal rounding routine).  Otherwise, define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,…1/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and compute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d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num>
                      <m:den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increment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and repeat the main step.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63" y="1466850"/>
                <a:ext cx="5553212" cy="4306503"/>
              </a:xfrm>
              <a:prstGeom prst="rect">
                <a:avLst/>
              </a:prstGeom>
              <a:blipFill rotWithShape="0">
                <a:blip r:embed="rId2"/>
                <a:stretch>
                  <a:fillRect l="-548" t="-621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Karmarkar’s</a:t>
            </a:r>
            <a:r>
              <a:rPr lang="en-US" dirty="0" smtClean="0"/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01615" y="2008522"/>
                <a:ext cx="2816352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Where does this </a:t>
                </a:r>
                <a:r>
                  <a:rPr lang="en-US" sz="1600" i="1" dirty="0" smtClean="0">
                    <a:solidFill>
                      <a:srgbClr val="0000FF"/>
                    </a:solidFill>
                  </a:rPr>
                  <a:t>L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 come from? (see pg. 408)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rgbClr val="0000FF"/>
                    </a:solidFill>
                  </a:rPr>
                  <a:t>Where does this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0000FF"/>
                    </a:solidFill>
                    <a:sym typeface="Symbol"/>
                  </a:rPr>
                  <a:t> formula </a:t>
                </a:r>
                <a:r>
                  <a:rPr lang="en-US" sz="1600" dirty="0">
                    <a:solidFill>
                      <a:srgbClr val="0000FF"/>
                    </a:solidFill>
                  </a:rPr>
                  <a:t>come from? (see pg. 408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rgbClr val="0000FF"/>
                    </a:solidFill>
                  </a:rPr>
                  <a:t>What’s an optimal rounding routine? 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(see pg</a:t>
                </a:r>
                <a:r>
                  <a:rPr lang="en-US" sz="1600" dirty="0">
                    <a:solidFill>
                      <a:srgbClr val="0000FF"/>
                    </a:solidFill>
                  </a:rPr>
                  <a:t>. 408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rgbClr val="0000FF"/>
                    </a:solidFill>
                  </a:rPr>
                  <a:t>Is an optimal rounding routine necessary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?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rgbClr val="0000FF"/>
                    </a:solidFill>
                  </a:rPr>
                  <a:t>Could we use a different termination criterion</a:t>
                </a:r>
                <a:r>
                  <a:rPr lang="en-US" sz="1600" dirty="0" smtClean="0">
                    <a:solidFill>
                      <a:srgbClr val="0000FF"/>
                    </a:solidFill>
                  </a:rPr>
                  <a:t>?</a:t>
                </a:r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15" y="2008522"/>
                <a:ext cx="2816352" cy="3108543"/>
              </a:xfrm>
              <a:prstGeom prst="rect">
                <a:avLst/>
              </a:prstGeom>
              <a:blipFill rotWithShape="0">
                <a:blip r:embed="rId3"/>
                <a:stretch>
                  <a:fillRect l="-866" t="-588" r="-2597" b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527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Rounding Routine</a:t>
            </a:r>
            <a:br>
              <a:rPr lang="en-US" dirty="0" smtClean="0"/>
            </a:br>
            <a:r>
              <a:rPr lang="en-US" dirty="0" smtClean="0"/>
              <a:t>(i.e., Purification Scheme)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From a near-optimal solution, finds an optimal extreme point solution by...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Finds an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optimal solution</a:t>
                </a:r>
                <a:r>
                  <a:rPr lang="en-US" sz="2000" dirty="0" smtClean="0"/>
                  <a:t> by moving in an improving direction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Symbol"/>
                      </a:rPr>
                      <m:t>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sym typeface="Symbol"/>
                      </a:rPr>
                      <m:t>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US" sz="2000" dirty="0" smtClean="0"/>
                  <a:t> such that binding constraints remain binding, until one (or more) additional constraint(s) become(s) binding.  Repeats this process until no improving direction exists.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Finds an optimal </a:t>
                </a:r>
                <a:r>
                  <a:rPr lang="en-US" sz="2000" dirty="0" smtClean="0">
                    <a:solidFill>
                      <a:srgbClr val="0000FF"/>
                    </a:solidFill>
                  </a:rPr>
                  <a:t>extreme point solution </a:t>
                </a:r>
                <a:r>
                  <a:rPr lang="en-US" sz="2000" dirty="0" smtClean="0"/>
                  <a:t>by moving in the direction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𝒄𝒅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000" dirty="0" smtClean="0">
                    <a:sym typeface="Symbol"/>
                  </a:rPr>
                  <a:t> such that binding constraints remain binding</a:t>
                </a:r>
                <a:r>
                  <a:rPr lang="en-US" sz="2000" dirty="0" smtClean="0"/>
                  <a:t>, until one (or more) additional constraint(s) become(s) binding.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 r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3982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Section 8.4 (pp 414-417): </a:t>
            </a:r>
            <a:r>
              <a:rPr lang="en-US" dirty="0" err="1" smtClean="0"/>
              <a:t>Karmarkar’s</a:t>
            </a:r>
            <a:r>
              <a:rPr lang="en-US" dirty="0" smtClean="0"/>
              <a:t> Algorithm.  </a:t>
            </a:r>
          </a:p>
          <a:p>
            <a:pPr lvl="1"/>
            <a:r>
              <a:rPr lang="en-US" dirty="0" smtClean="0"/>
              <a:t>Identify how to transform any LP into the form required by </a:t>
            </a:r>
            <a:r>
              <a:rPr lang="en-US" dirty="0" err="1" smtClean="0"/>
              <a:t>Karmarkar’s</a:t>
            </a:r>
            <a:r>
              <a:rPr lang="en-US" dirty="0" smtClean="0"/>
              <a:t> Algorithm </a:t>
            </a:r>
          </a:p>
          <a:p>
            <a:pPr lvl="1"/>
            <a:r>
              <a:rPr lang="en-US" dirty="0" smtClean="0"/>
              <a:t>Identify the order in which the assumptions are met by the sequence of transformations</a:t>
            </a:r>
          </a:p>
          <a:p>
            <a:endParaRPr lang="en-US" dirty="0" smtClean="0"/>
          </a:p>
          <a:p>
            <a:r>
              <a:rPr lang="en-US" dirty="0" smtClean="0"/>
              <a:t>Homework #12: Problem 1.6 (Phase 2)</a:t>
            </a:r>
          </a:p>
          <a:p>
            <a:pPr lvl="1"/>
            <a:r>
              <a:rPr lang="en-US" dirty="0"/>
              <a:t>Note the textbook errata.</a:t>
            </a:r>
          </a:p>
          <a:p>
            <a:pPr lvl="1"/>
            <a:r>
              <a:rPr lang="en-US" dirty="0"/>
              <a:t>Include your manual formulation from Phase 1, updated and/or corrected as appropriate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the </a:t>
            </a:r>
            <a:r>
              <a:rPr lang="en-US" dirty="0" smtClean="0"/>
              <a:t>compact </a:t>
            </a:r>
            <a:r>
              <a:rPr lang="en-US" dirty="0"/>
              <a:t>formulation </a:t>
            </a:r>
            <a:r>
              <a:rPr lang="en-US" dirty="0" smtClean="0"/>
              <a:t>in </a:t>
            </a:r>
            <a:r>
              <a:rPr lang="en-US" dirty="0" smtClean="0"/>
              <a:t>Python/</a:t>
            </a:r>
            <a:r>
              <a:rPr lang="en-US" dirty="0" err="1" smtClean="0"/>
              <a:t>Pyomo</a:t>
            </a:r>
            <a:r>
              <a:rPr lang="en-US" dirty="0" smtClean="0"/>
              <a:t> </a:t>
            </a:r>
            <a:r>
              <a:rPr lang="en-US" dirty="0" smtClean="0"/>
              <a:t>to leverage </a:t>
            </a:r>
            <a:r>
              <a:rPr lang="en-US" dirty="0"/>
              <a:t>the indices on decision variables and constraints to write a shorter (denser) </a:t>
            </a:r>
            <a:r>
              <a:rPr lang="en-US" dirty="0" smtClean="0"/>
              <a:t>formulation</a:t>
            </a:r>
          </a:p>
          <a:p>
            <a:pPr lvl="1"/>
            <a:r>
              <a:rPr lang="en-US" dirty="0" smtClean="0"/>
              <a:t>Import the parametric data (including sets) from an external (.</a:t>
            </a:r>
            <a:r>
              <a:rPr lang="en-US" dirty="0" err="1" smtClean="0"/>
              <a:t>xls</a:t>
            </a:r>
            <a:r>
              <a:rPr lang="en-US" dirty="0" smtClean="0"/>
              <a:t>, .</a:t>
            </a:r>
            <a:r>
              <a:rPr lang="en-US" dirty="0" err="1" smtClean="0"/>
              <a:t>xlsx</a:t>
            </a:r>
            <a:r>
              <a:rPr lang="en-US" dirty="0" smtClean="0"/>
              <a:t>, or .csv) file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8326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bLunday\Documents\Family\Dad\2008 Dad's Files\Picture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1905000"/>
            <a:ext cx="4925568" cy="3848100"/>
          </a:xfrm>
          <a:prstGeom prst="rect">
            <a:avLst/>
          </a:prstGeom>
          <a:noFill/>
        </p:spPr>
      </p:pic>
      <p:pic>
        <p:nvPicPr>
          <p:cNvPr id="3" name="Picture 5" descr="C:\Users\bLunday\Documents\Family\Dad\2008 Dad's Files\Picture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8624" y="1162050"/>
            <a:ext cx="3977275" cy="5486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067300" y="5591770"/>
            <a:ext cx="407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/>
              <a:t>Primary strike bomber used  in VN</a:t>
            </a:r>
          </a:p>
          <a:p>
            <a:pPr>
              <a:buNone/>
            </a:pPr>
            <a:r>
              <a:rPr lang="en-US" sz="1400" dirty="0" smtClean="0"/>
              <a:t>20,000 sorties were flown by this AC in VN</a:t>
            </a:r>
          </a:p>
          <a:p>
            <a:pPr>
              <a:buNone/>
            </a:pPr>
            <a:r>
              <a:rPr lang="en-US" sz="1400" dirty="0" smtClean="0"/>
              <a:t>62 operational losses</a:t>
            </a:r>
            <a:endParaRPr lang="en-US" sz="14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252014"/>
            <a:ext cx="7771963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15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Interior Point Methods </a:t>
            </a:r>
            <a:r>
              <a:rPr lang="en-US" dirty="0" smtClean="0"/>
              <a:t>1A</a:t>
            </a:r>
            <a:r>
              <a:rPr lang="en-US" dirty="0"/>
              <a:t>:  </a:t>
            </a:r>
            <a:r>
              <a:rPr lang="en-US" dirty="0" err="1"/>
              <a:t>Karmarkar’s</a:t>
            </a:r>
            <a:r>
              <a:rPr lang="en-US" dirty="0"/>
              <a:t> Projective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10" name="Picture 2" descr="http://www.iitk.ac.in/kangal/seal10/images_template1/narendra1.jpg"/>
          <p:cNvPicPr>
            <a:picLocks noChangeAspect="1" noChangeArrowheads="1"/>
          </p:cNvPicPr>
          <p:nvPr/>
        </p:nvPicPr>
        <p:blipFill>
          <a:blip r:embed="rId2" cstate="print"/>
          <a:srcRect l="4980" t="5394" r="3890" b="2905"/>
          <a:stretch>
            <a:fillRect/>
          </a:stretch>
        </p:blipFill>
        <p:spPr bwMode="auto">
          <a:xfrm>
            <a:off x="3793682" y="2772879"/>
            <a:ext cx="1556635" cy="209766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793682" y="4870539"/>
            <a:ext cx="150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1957 –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0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Problem &amp;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 smtClean="0"/>
                  <a:t>Problem 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Assumptions</a:t>
                </a:r>
              </a:p>
              <a:p>
                <a:pPr marL="913639" lvl="1" indent="-51435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The following point is feasible: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913639" lvl="1" indent="-51435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The optimal objective function value of Problem 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31775" indent="-231775">
                  <a:spcBef>
                    <a:spcPts val="0"/>
                  </a:spcBef>
                </a:pPr>
                <a:endParaRPr lang="en-US" dirty="0" smtClean="0"/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dirty="0" smtClean="0"/>
                  <a:t>Why </a:t>
                </a:r>
                <a:r>
                  <a:rPr lang="en-US" dirty="0"/>
                  <a:t>use this strange formulation?</a:t>
                </a:r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dirty="0"/>
                  <a:t>Are these assumptions really valid?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  <a:blipFill rotWithShape="0">
                <a:blip r:embed="rId2"/>
                <a:stretch>
                  <a:fillRect l="-1186" t="-1333" b="-1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95734" y="1121330"/>
                <a:ext cx="1608902" cy="1102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34" y="1121330"/>
                <a:ext cx="1608902" cy="1102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</a:t>
            </a:r>
            <a:r>
              <a:rPr lang="en-US" smtClean="0"/>
              <a:t>Possible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136" y="2177261"/>
                <a:ext cx="26556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Affine Transformation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600" dirty="0" smtClean="0"/>
                  <a:t>Given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and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6" y="2177261"/>
                <a:ext cx="2655604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376" t="-1695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2262" y="2177261"/>
                <a:ext cx="3131738" cy="13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Projective Transformation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600" dirty="0"/>
                  <a:t>Given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and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2" y="2177261"/>
                <a:ext cx="3131738" cy="1393395"/>
              </a:xfrm>
              <a:prstGeom prst="rect">
                <a:avLst/>
              </a:prstGeom>
              <a:blipFill rotWithShape="0">
                <a:blip r:embed="rId4"/>
                <a:stretch>
                  <a:fillRect l="-973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294208" y="3194590"/>
            <a:ext cx="4719290" cy="3833572"/>
            <a:chOff x="4294208" y="3194590"/>
            <a:chExt cx="4719290" cy="3833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142555" y="6025915"/>
                  <a:ext cx="87094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555" y="6025915"/>
                  <a:ext cx="870943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 bwMode="auto">
            <a:xfrm flipH="1">
              <a:off x="4294208" y="3194590"/>
              <a:ext cx="1898248" cy="5555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4294208" y="4884505"/>
              <a:ext cx="1898248" cy="5555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ight Arrow 23"/>
            <p:cNvSpPr/>
            <p:nvPr/>
          </p:nvSpPr>
          <p:spPr bwMode="auto">
            <a:xfrm>
              <a:off x="7602012" y="6156831"/>
              <a:ext cx="641267" cy="273132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536831" y="5573981"/>
                  <a:ext cx="2065181" cy="14541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1600" b="1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:endParaRPr lang="en-US" sz="16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831" y="5573981"/>
                  <a:ext cx="2065181" cy="14541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25651" y="3206164"/>
            <a:ext cx="5912218" cy="3515054"/>
            <a:chOff x="225651" y="3206164"/>
            <a:chExt cx="5912218" cy="3515054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0684" y="3206164"/>
              <a:ext cx="1632030" cy="5555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938398" y="4896079"/>
              <a:ext cx="1124317" cy="5440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ight Arrow 16"/>
            <p:cNvSpPr/>
            <p:nvPr/>
          </p:nvSpPr>
          <p:spPr bwMode="auto">
            <a:xfrm flipH="1">
              <a:off x="993948" y="6035125"/>
              <a:ext cx="641267" cy="273132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06131" y="3765596"/>
                  <a:ext cx="3131738" cy="1075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/>
                    <a:t>For example, if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600" dirty="0" smtClean="0"/>
                    <a:t>, the point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600" dirty="0" smtClean="0"/>
                    <a:t> is transformed to be…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31" y="3765596"/>
                  <a:ext cx="3131738" cy="10755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73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593874" y="5573981"/>
                  <a:ext cx="1652825" cy="1147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,3,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874" y="5573981"/>
                  <a:ext cx="1652825" cy="11472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25651" y="6025915"/>
                  <a:ext cx="7571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51" y="6025915"/>
                  <a:ext cx="757130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30213" y="5921618"/>
                <a:ext cx="1936085" cy="922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Note: a projective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always yields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13" y="5921618"/>
                <a:ext cx="1936085" cy="922753"/>
              </a:xfrm>
              <a:prstGeom prst="rect">
                <a:avLst/>
              </a:prstGeom>
              <a:blipFill rotWithShape="0">
                <a:blip r:embed="rId10"/>
                <a:stretch>
                  <a:fillRect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789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Projective Transformation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1060704" y="3864864"/>
            <a:ext cx="0" cy="1962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3072384" y="4218432"/>
            <a:ext cx="0" cy="46329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023104" y="1402080"/>
            <a:ext cx="0" cy="5498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ight Arrow 18"/>
          <p:cNvSpPr/>
          <p:nvPr/>
        </p:nvSpPr>
        <p:spPr bwMode="auto">
          <a:xfrm rot="5400000">
            <a:off x="6925349" y="3033135"/>
            <a:ext cx="445416" cy="2858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176" y="1433549"/>
            <a:ext cx="383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Identifying the Inverse Transformation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0064" y="1433549"/>
            <a:ext cx="383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Transforming the Optimization Problem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3" name="Right Arrow 22"/>
          <p:cNvSpPr/>
          <p:nvPr/>
        </p:nvSpPr>
        <p:spPr bwMode="auto">
          <a:xfrm rot="5400000">
            <a:off x="6925349" y="5140080"/>
            <a:ext cx="445416" cy="28586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3948" y="5079860"/>
            <a:ext cx="163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Why is this step acceptable?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15269" y="4593554"/>
            <a:ext cx="685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Why?</a:t>
            </a:r>
            <a:endParaRPr lang="en-US" sz="11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3110" y="1810449"/>
                <a:ext cx="1233736" cy="654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0" y="1810449"/>
                <a:ext cx="1233736" cy="654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93110" y="2625993"/>
                <a:ext cx="1487522" cy="579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0" y="2625993"/>
                <a:ext cx="1487522" cy="579967"/>
              </a:xfrm>
              <a:prstGeom prst="rect">
                <a:avLst/>
              </a:prstGeom>
              <a:blipFill rotWithShape="0"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93110" y="3259758"/>
                <a:ext cx="1794914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10" y="3259758"/>
                <a:ext cx="1794914" cy="370294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93754" y="5965099"/>
                <a:ext cx="1133900" cy="595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54" y="5965099"/>
                <a:ext cx="1133900" cy="5955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966536" y="3781082"/>
                <a:ext cx="2211696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36" y="3781082"/>
                <a:ext cx="2211696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66536" y="4750815"/>
                <a:ext cx="2093458" cy="370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36" y="4750815"/>
                <a:ext cx="2093458" cy="370294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966536" y="5153390"/>
                <a:ext cx="1970026" cy="597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36" y="5153390"/>
                <a:ext cx="1970026" cy="5971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25432" y="4192345"/>
                <a:ext cx="8757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432" y="4192345"/>
                <a:ext cx="875753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16615" y="1772103"/>
                <a:ext cx="1451551" cy="990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15" y="1772103"/>
                <a:ext cx="1451551" cy="99020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229149" y="3387730"/>
                <a:ext cx="1714508" cy="1672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num>
                              <m:den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den>
                            </m:f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49" y="3387730"/>
                <a:ext cx="1714508" cy="16725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229149" y="5627290"/>
                <a:ext cx="1714508" cy="10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149" y="5627290"/>
                <a:ext cx="1714508" cy="108831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/>
      <p:bldP spid="23" grpId="0" animBg="1"/>
      <p:bldP spid="26" grpId="0"/>
      <p:bldP spid="27" grpId="0"/>
      <p:bldP spid="3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4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45750" y="2070872"/>
            <a:ext cx="4100818" cy="4546354"/>
            <a:chOff x="4745750" y="2070872"/>
            <a:chExt cx="4100818" cy="4546354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5085863" y="4962144"/>
              <a:ext cx="2852928" cy="13533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5110247" y="4096512"/>
              <a:ext cx="3291840" cy="8656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5104151" y="2316480"/>
              <a:ext cx="0" cy="2651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5232743" y="5420569"/>
                  <a:ext cx="75232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743" y="5420569"/>
                  <a:ext cx="752322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7821612" y="6278672"/>
                  <a:ext cx="43973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1612" y="6278672"/>
                  <a:ext cx="439736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8402087" y="3966843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087" y="3966843"/>
                  <a:ext cx="444481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45750" y="2070872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750" y="2070872"/>
                  <a:ext cx="444481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5053542" y="2595664"/>
            <a:ext cx="3461565" cy="3692213"/>
            <a:chOff x="5053542" y="2595664"/>
            <a:chExt cx="3461565" cy="3692213"/>
          </a:xfrm>
        </p:grpSpPr>
        <p:sp>
          <p:nvSpPr>
            <p:cNvPr id="51" name="Freeform 50"/>
            <p:cNvSpPr/>
            <p:nvPr/>
          </p:nvSpPr>
          <p:spPr bwMode="auto">
            <a:xfrm>
              <a:off x="5098055" y="2791968"/>
              <a:ext cx="2840736" cy="3230880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736" h="3230880">
                  <a:moveTo>
                    <a:pt x="0" y="0"/>
                  </a:moveTo>
                  <a:lnTo>
                    <a:pt x="2840736" y="1438656"/>
                  </a:lnTo>
                  <a:lnTo>
                    <a:pt x="2194560" y="3230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5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7560323" y="5589846"/>
                  <a:ext cx="8757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323" y="5589846"/>
                  <a:ext cx="87575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6763617" y="6026267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17" y="6026267"/>
                  <a:ext cx="633571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7881536" y="4181326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536" y="4181326"/>
                  <a:ext cx="633571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5053542" y="2595664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542" y="2595664"/>
                  <a:ext cx="633571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94532" y="2072698"/>
            <a:ext cx="4076473" cy="4589255"/>
            <a:chOff x="94532" y="2072698"/>
            <a:chExt cx="4076473" cy="4589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514800" y="5420569"/>
                  <a:ext cx="75232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0" y="5420569"/>
                  <a:ext cx="752322" cy="3385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94532" y="2072698"/>
              <a:ext cx="4076473" cy="4589255"/>
              <a:chOff x="94532" y="2072698"/>
              <a:chExt cx="4076473" cy="4589255"/>
            </a:xfrm>
          </p:grpSpPr>
          <p:cxnSp>
            <p:nvCxnSpPr>
              <p:cNvPr id="7" name="Straight Arrow Connector 6"/>
              <p:cNvCxnSpPr/>
              <p:nvPr/>
            </p:nvCxnSpPr>
            <p:spPr bwMode="auto">
              <a:xfrm>
                <a:off x="438912" y="4962144"/>
                <a:ext cx="2852928" cy="135331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463296" y="4096512"/>
                <a:ext cx="3291840" cy="8656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V="1">
                <a:off x="457200" y="2316480"/>
                <a:ext cx="0" cy="26517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3060043" y="6323399"/>
                    <a:ext cx="4397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043" y="6323399"/>
                    <a:ext cx="439736" cy="33855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3726524" y="3966843"/>
                    <a:ext cx="4444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6524" y="3966843"/>
                    <a:ext cx="444481" cy="33855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4532" y="2072698"/>
                    <a:ext cx="4444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32" y="2072698"/>
                    <a:ext cx="444481" cy="33855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/>
          <p:cNvGrpSpPr/>
          <p:nvPr/>
        </p:nvGrpSpPr>
        <p:grpSpPr>
          <a:xfrm>
            <a:off x="381281" y="2590190"/>
            <a:ext cx="3481783" cy="3697687"/>
            <a:chOff x="381281" y="2590190"/>
            <a:chExt cx="3481783" cy="3697687"/>
          </a:xfrm>
        </p:grpSpPr>
        <p:sp>
          <p:nvSpPr>
            <p:cNvPr id="22" name="Freeform 21"/>
            <p:cNvSpPr/>
            <p:nvPr/>
          </p:nvSpPr>
          <p:spPr bwMode="auto">
            <a:xfrm>
              <a:off x="451104" y="2791968"/>
              <a:ext cx="2840736" cy="3230880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736" h="3230880">
                  <a:moveTo>
                    <a:pt x="0" y="0"/>
                  </a:moveTo>
                  <a:lnTo>
                    <a:pt x="2840736" y="1438656"/>
                  </a:lnTo>
                  <a:lnTo>
                    <a:pt x="2194560" y="3230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5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2809125" y="5624924"/>
                  <a:ext cx="87575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125" y="5624924"/>
                  <a:ext cx="875753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2048781" y="6026267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781" y="6026267"/>
                  <a:ext cx="633571" cy="2616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3229493" y="4195224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493" y="4195224"/>
                  <a:ext cx="633571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381281" y="2590190"/>
                  <a:ext cx="633571" cy="261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1" y="2590190"/>
                  <a:ext cx="633571" cy="2616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1041502" y="1249942"/>
                <a:ext cx="1451551" cy="990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02" y="1249942"/>
                <a:ext cx="1451551" cy="99020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300461" y="1250941"/>
                <a:ext cx="1714508" cy="10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461" y="1250941"/>
                <a:ext cx="1714508" cy="108831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and the </a:t>
            </a:r>
            <a:r>
              <a:rPr lang="en-US" dirty="0" err="1" smtClean="0"/>
              <a:t>Projectively</a:t>
            </a:r>
            <a:r>
              <a:rPr lang="en-US" dirty="0" smtClean="0"/>
              <a:t> Transformed Problem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84192" y="1359408"/>
            <a:ext cx="0" cy="5498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184439" y="4390936"/>
            <a:ext cx="2107803" cy="968073"/>
            <a:chOff x="2184439" y="4390936"/>
            <a:chExt cx="2107803" cy="968073"/>
          </a:xfrm>
        </p:grpSpPr>
        <p:sp>
          <p:nvSpPr>
            <p:cNvPr id="38" name="TextBox 37"/>
            <p:cNvSpPr txBox="1"/>
            <p:nvPr/>
          </p:nvSpPr>
          <p:spPr>
            <a:xfrm>
              <a:off x="3118196" y="4758845"/>
              <a:ext cx="117404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0000FF"/>
                  </a:solidFill>
                </a:rPr>
                <a:t>But we don’t know this distance</a:t>
              </a:r>
              <a:endParaRPr 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39" name="Left Brace 38"/>
            <p:cNvSpPr/>
            <p:nvPr/>
          </p:nvSpPr>
          <p:spPr bwMode="auto">
            <a:xfrm rot="10607586">
              <a:off x="2184439" y="4390936"/>
              <a:ext cx="1070287" cy="930339"/>
            </a:xfrm>
            <a:prstGeom prst="leftBrace">
              <a:avLst>
                <a:gd name="adj1" fmla="val 9917"/>
                <a:gd name="adj2" fmla="val 31592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651909" y="4487449"/>
            <a:ext cx="2287284" cy="702283"/>
            <a:chOff x="6651909" y="4487449"/>
            <a:chExt cx="2287284" cy="702283"/>
          </a:xfrm>
        </p:grpSpPr>
        <p:sp>
          <p:nvSpPr>
            <p:cNvPr id="59" name="TextBox 58"/>
            <p:cNvSpPr txBox="1"/>
            <p:nvPr/>
          </p:nvSpPr>
          <p:spPr>
            <a:xfrm>
              <a:off x="7765147" y="4758845"/>
              <a:ext cx="1174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100" dirty="0" smtClean="0">
                  <a:solidFill>
                    <a:srgbClr val="0000FF"/>
                  </a:solidFill>
                </a:rPr>
                <a:t>We can bound this distance!</a:t>
              </a:r>
              <a:endParaRPr lang="en-US" sz="1100" dirty="0">
                <a:solidFill>
                  <a:srgbClr val="0000FF"/>
                </a:solidFill>
              </a:endParaRPr>
            </a:p>
          </p:txBody>
        </p:sp>
        <p:sp>
          <p:nvSpPr>
            <p:cNvPr id="60" name="Left Brace 59"/>
            <p:cNvSpPr/>
            <p:nvPr/>
          </p:nvSpPr>
          <p:spPr bwMode="auto">
            <a:xfrm rot="12751374">
              <a:off x="6651909" y="4487449"/>
              <a:ext cx="390329" cy="543425"/>
            </a:xfrm>
            <a:prstGeom prst="leftBrace">
              <a:avLst>
                <a:gd name="adj1" fmla="val 9917"/>
                <a:gd name="adj2" fmla="val 47679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438400" y="1529707"/>
            <a:ext cx="2048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(n=3, m=1 example shown)</a:t>
            </a:r>
            <a:endParaRPr lang="en-US" sz="1100" dirty="0">
              <a:solidFill>
                <a:srgbClr val="0000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601156"/>
            <a:ext cx="1710267" cy="1749777"/>
            <a:chOff x="457200" y="3601156"/>
            <a:chExt cx="1710267" cy="1749777"/>
          </a:xfrm>
        </p:grpSpPr>
        <p:sp>
          <p:nvSpPr>
            <p:cNvPr id="28" name="Freeform 27"/>
            <p:cNvSpPr/>
            <p:nvPr/>
          </p:nvSpPr>
          <p:spPr bwMode="auto">
            <a:xfrm>
              <a:off x="457200" y="3602736"/>
              <a:ext cx="1706880" cy="1743456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  <a:gd name="connsiteX0" fmla="*/ 0 w 2987040"/>
                <a:gd name="connsiteY0" fmla="*/ 573024 h 1792224"/>
                <a:gd name="connsiteX1" fmla="*/ 2987040 w 2987040"/>
                <a:gd name="connsiteY1" fmla="*/ 0 h 1792224"/>
                <a:gd name="connsiteX2" fmla="*/ 2340864 w 2987040"/>
                <a:gd name="connsiteY2" fmla="*/ 1792224 h 1792224"/>
                <a:gd name="connsiteX3" fmla="*/ 0 w 2987040"/>
                <a:gd name="connsiteY3" fmla="*/ 573024 h 1792224"/>
                <a:gd name="connsiteX0" fmla="*/ 0 w 2340864"/>
                <a:gd name="connsiteY0" fmla="*/ 1231392 h 2450592"/>
                <a:gd name="connsiteX1" fmla="*/ 1901952 w 2340864"/>
                <a:gd name="connsiteY1" fmla="*/ 0 h 2450592"/>
                <a:gd name="connsiteX2" fmla="*/ 2340864 w 2340864"/>
                <a:gd name="connsiteY2" fmla="*/ 2450592 h 2450592"/>
                <a:gd name="connsiteX3" fmla="*/ 0 w 2340864"/>
                <a:gd name="connsiteY3" fmla="*/ 1231392 h 2450592"/>
                <a:gd name="connsiteX0" fmla="*/ 0 w 1901952"/>
                <a:gd name="connsiteY0" fmla="*/ 1231392 h 1231392"/>
                <a:gd name="connsiteX1" fmla="*/ 1901952 w 1901952"/>
                <a:gd name="connsiteY1" fmla="*/ 0 h 1231392"/>
                <a:gd name="connsiteX2" fmla="*/ 1402080 w 1901952"/>
                <a:gd name="connsiteY2" fmla="*/ 1121664 h 1231392"/>
                <a:gd name="connsiteX3" fmla="*/ 0 w 1901952"/>
                <a:gd name="connsiteY3" fmla="*/ 1231392 h 1231392"/>
                <a:gd name="connsiteX0" fmla="*/ 0 w 1511808"/>
                <a:gd name="connsiteY0" fmla="*/ 1414272 h 1414272"/>
                <a:gd name="connsiteX1" fmla="*/ 1511808 w 1511808"/>
                <a:gd name="connsiteY1" fmla="*/ 0 h 1414272"/>
                <a:gd name="connsiteX2" fmla="*/ 1402080 w 1511808"/>
                <a:gd name="connsiteY2" fmla="*/ 1304544 h 1414272"/>
                <a:gd name="connsiteX3" fmla="*/ 0 w 1511808"/>
                <a:gd name="connsiteY3" fmla="*/ 1414272 h 1414272"/>
                <a:gd name="connsiteX0" fmla="*/ 0 w 1706880"/>
                <a:gd name="connsiteY0" fmla="*/ 1414272 h 1804416"/>
                <a:gd name="connsiteX1" fmla="*/ 1511808 w 1706880"/>
                <a:gd name="connsiteY1" fmla="*/ 0 h 1804416"/>
                <a:gd name="connsiteX2" fmla="*/ 1706880 w 1706880"/>
                <a:gd name="connsiteY2" fmla="*/ 1804416 h 1804416"/>
                <a:gd name="connsiteX3" fmla="*/ 0 w 1706880"/>
                <a:gd name="connsiteY3" fmla="*/ 1414272 h 1804416"/>
                <a:gd name="connsiteX0" fmla="*/ 0 w 1706880"/>
                <a:gd name="connsiteY0" fmla="*/ 1353312 h 1743456"/>
                <a:gd name="connsiteX1" fmla="*/ 1609344 w 1706880"/>
                <a:gd name="connsiteY1" fmla="*/ 0 h 1743456"/>
                <a:gd name="connsiteX2" fmla="*/ 1706880 w 1706880"/>
                <a:gd name="connsiteY2" fmla="*/ 1743456 h 1743456"/>
                <a:gd name="connsiteX3" fmla="*/ 0 w 1706880"/>
                <a:gd name="connsiteY3" fmla="*/ 1353312 h 174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06880" h="1743456">
                  <a:moveTo>
                    <a:pt x="0" y="1353312"/>
                  </a:moveTo>
                  <a:lnTo>
                    <a:pt x="1609344" y="0"/>
                  </a:lnTo>
                  <a:lnTo>
                    <a:pt x="1706880" y="1743456"/>
                  </a:lnTo>
                  <a:lnTo>
                    <a:pt x="0" y="1353312"/>
                  </a:lnTo>
                  <a:close/>
                </a:path>
              </a:pathLst>
            </a:custGeom>
            <a:solidFill>
              <a:srgbClr val="FFFF00">
                <a:alpha val="5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2065867" y="3601156"/>
              <a:ext cx="101600" cy="17497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933889" y="4794577"/>
                  <a:ext cx="88857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889" y="4794577"/>
                  <a:ext cx="888577" cy="33855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104151" y="3812146"/>
            <a:ext cx="2017867" cy="1397351"/>
            <a:chOff x="5104151" y="3812146"/>
            <a:chExt cx="2017867" cy="1397351"/>
          </a:xfrm>
        </p:grpSpPr>
        <p:sp>
          <p:nvSpPr>
            <p:cNvPr id="50" name="Freeform 49"/>
            <p:cNvSpPr/>
            <p:nvPr/>
          </p:nvSpPr>
          <p:spPr bwMode="auto">
            <a:xfrm>
              <a:off x="5104151" y="3815237"/>
              <a:ext cx="2008589" cy="1140811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  <a:gd name="connsiteX0" fmla="*/ 0 w 2987040"/>
                <a:gd name="connsiteY0" fmla="*/ 573024 h 1792224"/>
                <a:gd name="connsiteX1" fmla="*/ 2987040 w 2987040"/>
                <a:gd name="connsiteY1" fmla="*/ 0 h 1792224"/>
                <a:gd name="connsiteX2" fmla="*/ 2340864 w 2987040"/>
                <a:gd name="connsiteY2" fmla="*/ 1792224 h 1792224"/>
                <a:gd name="connsiteX3" fmla="*/ 0 w 2987040"/>
                <a:gd name="connsiteY3" fmla="*/ 573024 h 1792224"/>
                <a:gd name="connsiteX0" fmla="*/ 0 w 2340864"/>
                <a:gd name="connsiteY0" fmla="*/ 1231392 h 2450592"/>
                <a:gd name="connsiteX1" fmla="*/ 1901952 w 2340864"/>
                <a:gd name="connsiteY1" fmla="*/ 0 h 2450592"/>
                <a:gd name="connsiteX2" fmla="*/ 2340864 w 2340864"/>
                <a:gd name="connsiteY2" fmla="*/ 2450592 h 2450592"/>
                <a:gd name="connsiteX3" fmla="*/ 0 w 2340864"/>
                <a:gd name="connsiteY3" fmla="*/ 1231392 h 2450592"/>
                <a:gd name="connsiteX0" fmla="*/ 0 w 1901952"/>
                <a:gd name="connsiteY0" fmla="*/ 1231392 h 1231392"/>
                <a:gd name="connsiteX1" fmla="*/ 1901952 w 1901952"/>
                <a:gd name="connsiteY1" fmla="*/ 0 h 1231392"/>
                <a:gd name="connsiteX2" fmla="*/ 1402080 w 1901952"/>
                <a:gd name="connsiteY2" fmla="*/ 1121664 h 1231392"/>
                <a:gd name="connsiteX3" fmla="*/ 0 w 1901952"/>
                <a:gd name="connsiteY3" fmla="*/ 1231392 h 1231392"/>
                <a:gd name="connsiteX0" fmla="*/ 0 w 1511808"/>
                <a:gd name="connsiteY0" fmla="*/ 1414272 h 1414272"/>
                <a:gd name="connsiteX1" fmla="*/ 1511808 w 1511808"/>
                <a:gd name="connsiteY1" fmla="*/ 0 h 1414272"/>
                <a:gd name="connsiteX2" fmla="*/ 1402080 w 1511808"/>
                <a:gd name="connsiteY2" fmla="*/ 1304544 h 1414272"/>
                <a:gd name="connsiteX3" fmla="*/ 0 w 1511808"/>
                <a:gd name="connsiteY3" fmla="*/ 1414272 h 1414272"/>
                <a:gd name="connsiteX0" fmla="*/ 0 w 1706880"/>
                <a:gd name="connsiteY0" fmla="*/ 1414272 h 1804416"/>
                <a:gd name="connsiteX1" fmla="*/ 1511808 w 1706880"/>
                <a:gd name="connsiteY1" fmla="*/ 0 h 1804416"/>
                <a:gd name="connsiteX2" fmla="*/ 1706880 w 1706880"/>
                <a:gd name="connsiteY2" fmla="*/ 1804416 h 1804416"/>
                <a:gd name="connsiteX3" fmla="*/ 0 w 1706880"/>
                <a:gd name="connsiteY3" fmla="*/ 1414272 h 1804416"/>
                <a:gd name="connsiteX0" fmla="*/ 0 w 1706880"/>
                <a:gd name="connsiteY0" fmla="*/ 1353312 h 1743456"/>
                <a:gd name="connsiteX1" fmla="*/ 1609344 w 1706880"/>
                <a:gd name="connsiteY1" fmla="*/ 0 h 1743456"/>
                <a:gd name="connsiteX2" fmla="*/ 1706880 w 1706880"/>
                <a:gd name="connsiteY2" fmla="*/ 1743456 h 1743456"/>
                <a:gd name="connsiteX3" fmla="*/ 0 w 1706880"/>
                <a:gd name="connsiteY3" fmla="*/ 1353312 h 1743456"/>
                <a:gd name="connsiteX0" fmla="*/ 0 w 1609344"/>
                <a:gd name="connsiteY0" fmla="*/ 1353312 h 1353312"/>
                <a:gd name="connsiteX1" fmla="*/ 1609344 w 1609344"/>
                <a:gd name="connsiteY1" fmla="*/ 0 h 1353312"/>
                <a:gd name="connsiteX2" fmla="*/ 1384908 w 1609344"/>
                <a:gd name="connsiteY2" fmla="*/ 1241180 h 1353312"/>
                <a:gd name="connsiteX3" fmla="*/ 0 w 1609344"/>
                <a:gd name="connsiteY3" fmla="*/ 1353312 h 1353312"/>
                <a:gd name="connsiteX0" fmla="*/ 0 w 2008589"/>
                <a:gd name="connsiteY0" fmla="*/ 1140811 h 1140811"/>
                <a:gd name="connsiteX1" fmla="*/ 2008589 w 2008589"/>
                <a:gd name="connsiteY1" fmla="*/ 0 h 1140811"/>
                <a:gd name="connsiteX2" fmla="*/ 1384908 w 2008589"/>
                <a:gd name="connsiteY2" fmla="*/ 1028679 h 1140811"/>
                <a:gd name="connsiteX3" fmla="*/ 0 w 2008589"/>
                <a:gd name="connsiteY3" fmla="*/ 1140811 h 114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589" h="1140811">
                  <a:moveTo>
                    <a:pt x="0" y="1140811"/>
                  </a:moveTo>
                  <a:lnTo>
                    <a:pt x="2008589" y="0"/>
                  </a:lnTo>
                  <a:lnTo>
                    <a:pt x="1384908" y="1028679"/>
                  </a:lnTo>
                  <a:lnTo>
                    <a:pt x="0" y="1140811"/>
                  </a:lnTo>
                  <a:close/>
                </a:path>
              </a:pathLst>
            </a:custGeom>
            <a:solidFill>
              <a:srgbClr val="FFFF00">
                <a:alpha val="5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6" name="Straight Connector 55"/>
            <p:cNvCxnSpPr>
              <a:endCxn id="50" idx="2"/>
            </p:cNvCxnSpPr>
            <p:nvPr/>
          </p:nvCxnSpPr>
          <p:spPr bwMode="auto">
            <a:xfrm flipH="1">
              <a:off x="6489059" y="3812146"/>
              <a:ext cx="632959" cy="10317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5465785" y="4870943"/>
                  <a:ext cx="11467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785" y="4870943"/>
                  <a:ext cx="1146724" cy="33855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478844" y="3087194"/>
            <a:ext cx="1175475" cy="1316602"/>
            <a:chOff x="1478844" y="3087194"/>
            <a:chExt cx="1175475" cy="13166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508043" y="3087194"/>
                  <a:ext cx="114627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043" y="3087194"/>
                  <a:ext cx="1146276" cy="33855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1478844" y="3364089"/>
              <a:ext cx="637822" cy="10397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084175" y="3926073"/>
            <a:ext cx="773886" cy="497852"/>
            <a:chOff x="2084175" y="3926073"/>
            <a:chExt cx="773886" cy="497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2085605" y="3926073"/>
                  <a:ext cx="772456" cy="472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605" y="3926073"/>
                  <a:ext cx="772456" cy="47269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/>
            <p:cNvSpPr/>
            <p:nvPr/>
          </p:nvSpPr>
          <p:spPr bwMode="auto">
            <a:xfrm flipV="1">
              <a:off x="2084175" y="4354835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80371" y="3231772"/>
            <a:ext cx="1400062" cy="1172025"/>
            <a:chOff x="6380371" y="3231772"/>
            <a:chExt cx="1400062" cy="11720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6380371" y="3231772"/>
                  <a:ext cx="14000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371" y="3231772"/>
                  <a:ext cx="1400062" cy="33855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 bwMode="auto">
            <a:xfrm flipH="1" flipV="1">
              <a:off x="6677696" y="3644721"/>
              <a:ext cx="85921" cy="7590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6731126" y="3958273"/>
            <a:ext cx="902510" cy="472694"/>
            <a:chOff x="6731126" y="3958273"/>
            <a:chExt cx="902510" cy="4726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6861180" y="3958273"/>
                  <a:ext cx="772456" cy="4726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180" y="3958273"/>
                  <a:ext cx="772456" cy="47269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/>
            <p:cNvSpPr/>
            <p:nvPr/>
          </p:nvSpPr>
          <p:spPr bwMode="auto">
            <a:xfrm flipV="1">
              <a:off x="6731126" y="4354835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91713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18014" y="1639423"/>
                <a:ext cx="1714508" cy="108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14" y="1639423"/>
                <a:ext cx="1714508" cy="10883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the Representation of the Transformed Problem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73683" y="5578243"/>
            <a:ext cx="18361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Equation for a </a:t>
            </a:r>
            <a:r>
              <a:rPr lang="en-US" sz="1100" dirty="0">
                <a:solidFill>
                  <a:srgbClr val="0000FF"/>
                </a:solidFill>
              </a:rPr>
              <a:t>hyperplane </a:t>
            </a:r>
            <a:r>
              <a:rPr lang="en-US" sz="1100" dirty="0" smtClean="0">
                <a:solidFill>
                  <a:srgbClr val="0000FF"/>
                </a:solidFill>
              </a:rPr>
              <a:t>in </a:t>
            </a:r>
            <a:r>
              <a:rPr lang="en-US" sz="1100" dirty="0">
                <a:solidFill>
                  <a:srgbClr val="0000FF"/>
                </a:solidFill>
              </a:rPr>
              <a:t>the positive </a:t>
            </a:r>
            <a:r>
              <a:rPr lang="en-US" sz="1100" dirty="0" err="1" smtClean="0">
                <a:solidFill>
                  <a:srgbClr val="0000FF"/>
                </a:solidFill>
              </a:rPr>
              <a:t>orthant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8" name="Curved Up Arrow 7"/>
          <p:cNvSpPr/>
          <p:nvPr/>
        </p:nvSpPr>
        <p:spPr bwMode="auto">
          <a:xfrm rot="5400000">
            <a:off x="2127156" y="4462272"/>
            <a:ext cx="1761744" cy="676656"/>
          </a:xfrm>
          <a:prstGeom prst="curvedUp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Up Arrow 8"/>
          <p:cNvSpPr/>
          <p:nvPr/>
        </p:nvSpPr>
        <p:spPr bwMode="auto">
          <a:xfrm rot="16200000" flipH="1">
            <a:off x="4946690" y="2612270"/>
            <a:ext cx="1560308" cy="676656"/>
          </a:xfrm>
          <a:prstGeom prst="curvedUp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43494" y="3338671"/>
                <a:ext cx="1195648" cy="1162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6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94" y="3338671"/>
                <a:ext cx="1195648" cy="1162113"/>
              </a:xfrm>
              <a:prstGeom prst="rect">
                <a:avLst/>
              </a:prstGeom>
              <a:blipFill rotWithShape="0">
                <a:blip r:embed="rId3"/>
                <a:stretch>
                  <a:fillRect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24436" y="5225436"/>
                <a:ext cx="1573892" cy="816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36" y="5225436"/>
                <a:ext cx="1573892" cy="8161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27149" y="2069009"/>
            <a:ext cx="4100818" cy="4546354"/>
            <a:chOff x="4745750" y="2070872"/>
            <a:chExt cx="4100818" cy="4546354"/>
          </a:xfrm>
        </p:grpSpPr>
        <p:grpSp>
          <p:nvGrpSpPr>
            <p:cNvPr id="95" name="Group 94"/>
            <p:cNvGrpSpPr/>
            <p:nvPr/>
          </p:nvGrpSpPr>
          <p:grpSpPr>
            <a:xfrm>
              <a:off x="4745750" y="2070872"/>
              <a:ext cx="4100818" cy="4546354"/>
              <a:chOff x="4745750" y="2070872"/>
              <a:chExt cx="4100818" cy="4546354"/>
            </a:xfrm>
          </p:grpSpPr>
          <p:cxnSp>
            <p:nvCxnSpPr>
              <p:cNvPr id="112" name="Straight Arrow Connector 111"/>
              <p:cNvCxnSpPr/>
              <p:nvPr/>
            </p:nvCxnSpPr>
            <p:spPr bwMode="auto">
              <a:xfrm>
                <a:off x="5085863" y="4962144"/>
                <a:ext cx="2852928" cy="135331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 bwMode="auto">
              <a:xfrm flipV="1">
                <a:off x="5110247" y="4096512"/>
                <a:ext cx="3291840" cy="8656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14" name="Straight Arrow Connector 113"/>
              <p:cNvCxnSpPr/>
              <p:nvPr/>
            </p:nvCxnSpPr>
            <p:spPr bwMode="auto">
              <a:xfrm flipV="1">
                <a:off x="5104151" y="2316480"/>
                <a:ext cx="0" cy="26517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5232743" y="5420569"/>
                    <a:ext cx="75232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743" y="5420569"/>
                    <a:ext cx="752322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7821612" y="6278672"/>
                    <a:ext cx="43973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1612" y="6278672"/>
                    <a:ext cx="439736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8402087" y="3966843"/>
                    <a:ext cx="4444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2087" y="3966843"/>
                    <a:ext cx="444481" cy="33855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4745750" y="2070872"/>
                    <a:ext cx="44448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5750" y="2070872"/>
                    <a:ext cx="444481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/>
            <p:cNvGrpSpPr/>
            <p:nvPr/>
          </p:nvGrpSpPr>
          <p:grpSpPr>
            <a:xfrm>
              <a:off x="5053542" y="2595664"/>
              <a:ext cx="3461565" cy="3692213"/>
              <a:chOff x="5053542" y="2595664"/>
              <a:chExt cx="3461565" cy="3692213"/>
            </a:xfrm>
          </p:grpSpPr>
          <p:sp>
            <p:nvSpPr>
              <p:cNvPr id="107" name="Freeform 106"/>
              <p:cNvSpPr/>
              <p:nvPr/>
            </p:nvSpPr>
            <p:spPr bwMode="auto">
              <a:xfrm>
                <a:off x="5098055" y="2791968"/>
                <a:ext cx="2840736" cy="3230880"/>
              </a:xfrm>
              <a:custGeom>
                <a:avLst/>
                <a:gdLst>
                  <a:gd name="connsiteX0" fmla="*/ 0 w 2840736"/>
                  <a:gd name="connsiteY0" fmla="*/ 0 h 3230880"/>
                  <a:gd name="connsiteX1" fmla="*/ 2840736 w 2840736"/>
                  <a:gd name="connsiteY1" fmla="*/ 1438656 h 3230880"/>
                  <a:gd name="connsiteX2" fmla="*/ 2194560 w 2840736"/>
                  <a:gd name="connsiteY2" fmla="*/ 3230880 h 3230880"/>
                  <a:gd name="connsiteX3" fmla="*/ 0 w 2840736"/>
                  <a:gd name="connsiteY3" fmla="*/ 0 h 323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40736" h="3230880">
                    <a:moveTo>
                      <a:pt x="0" y="0"/>
                    </a:moveTo>
                    <a:lnTo>
                      <a:pt x="2840736" y="1438656"/>
                    </a:lnTo>
                    <a:lnTo>
                      <a:pt x="2194560" y="32308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B0F0">
                  <a:alpha val="54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7560323" y="5589846"/>
                    <a:ext cx="87575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323" y="5589846"/>
                    <a:ext cx="875753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Rectangle 108"/>
                  <p:cNvSpPr/>
                  <p:nvPr/>
                </p:nvSpPr>
                <p:spPr>
                  <a:xfrm>
                    <a:off x="6763617" y="6026267"/>
                    <a:ext cx="63357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1,0,0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617" y="6026267"/>
                    <a:ext cx="633571" cy="26161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881536" y="4181326"/>
                    <a:ext cx="63357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0,1,0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1536" y="4181326"/>
                    <a:ext cx="633571" cy="2616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5053542" y="2595664"/>
                    <a:ext cx="633571" cy="2616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0,0,1</m:t>
                              </m:r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542" y="2595664"/>
                    <a:ext cx="633571" cy="2616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Group 96"/>
            <p:cNvGrpSpPr/>
            <p:nvPr/>
          </p:nvGrpSpPr>
          <p:grpSpPr>
            <a:xfrm>
              <a:off x="5104151" y="3815237"/>
              <a:ext cx="2008589" cy="1394260"/>
              <a:chOff x="5104151" y="3815237"/>
              <a:chExt cx="2008589" cy="1394260"/>
            </a:xfrm>
          </p:grpSpPr>
          <p:sp>
            <p:nvSpPr>
              <p:cNvPr id="104" name="Freeform 103"/>
              <p:cNvSpPr/>
              <p:nvPr/>
            </p:nvSpPr>
            <p:spPr bwMode="auto">
              <a:xfrm>
                <a:off x="5104151" y="3815237"/>
                <a:ext cx="2008589" cy="1140811"/>
              </a:xfrm>
              <a:custGeom>
                <a:avLst/>
                <a:gdLst>
                  <a:gd name="connsiteX0" fmla="*/ 0 w 2840736"/>
                  <a:gd name="connsiteY0" fmla="*/ 0 h 3230880"/>
                  <a:gd name="connsiteX1" fmla="*/ 2840736 w 2840736"/>
                  <a:gd name="connsiteY1" fmla="*/ 1438656 h 3230880"/>
                  <a:gd name="connsiteX2" fmla="*/ 2194560 w 2840736"/>
                  <a:gd name="connsiteY2" fmla="*/ 3230880 h 3230880"/>
                  <a:gd name="connsiteX3" fmla="*/ 0 w 2840736"/>
                  <a:gd name="connsiteY3" fmla="*/ 0 h 3230880"/>
                  <a:gd name="connsiteX0" fmla="*/ 0 w 2987040"/>
                  <a:gd name="connsiteY0" fmla="*/ 573024 h 1792224"/>
                  <a:gd name="connsiteX1" fmla="*/ 2987040 w 2987040"/>
                  <a:gd name="connsiteY1" fmla="*/ 0 h 1792224"/>
                  <a:gd name="connsiteX2" fmla="*/ 2340864 w 2987040"/>
                  <a:gd name="connsiteY2" fmla="*/ 1792224 h 1792224"/>
                  <a:gd name="connsiteX3" fmla="*/ 0 w 2987040"/>
                  <a:gd name="connsiteY3" fmla="*/ 573024 h 1792224"/>
                  <a:gd name="connsiteX0" fmla="*/ 0 w 2340864"/>
                  <a:gd name="connsiteY0" fmla="*/ 1231392 h 2450592"/>
                  <a:gd name="connsiteX1" fmla="*/ 1901952 w 2340864"/>
                  <a:gd name="connsiteY1" fmla="*/ 0 h 2450592"/>
                  <a:gd name="connsiteX2" fmla="*/ 2340864 w 2340864"/>
                  <a:gd name="connsiteY2" fmla="*/ 2450592 h 2450592"/>
                  <a:gd name="connsiteX3" fmla="*/ 0 w 2340864"/>
                  <a:gd name="connsiteY3" fmla="*/ 1231392 h 2450592"/>
                  <a:gd name="connsiteX0" fmla="*/ 0 w 1901952"/>
                  <a:gd name="connsiteY0" fmla="*/ 1231392 h 1231392"/>
                  <a:gd name="connsiteX1" fmla="*/ 1901952 w 1901952"/>
                  <a:gd name="connsiteY1" fmla="*/ 0 h 1231392"/>
                  <a:gd name="connsiteX2" fmla="*/ 1402080 w 1901952"/>
                  <a:gd name="connsiteY2" fmla="*/ 1121664 h 1231392"/>
                  <a:gd name="connsiteX3" fmla="*/ 0 w 1901952"/>
                  <a:gd name="connsiteY3" fmla="*/ 1231392 h 1231392"/>
                  <a:gd name="connsiteX0" fmla="*/ 0 w 1511808"/>
                  <a:gd name="connsiteY0" fmla="*/ 1414272 h 1414272"/>
                  <a:gd name="connsiteX1" fmla="*/ 1511808 w 1511808"/>
                  <a:gd name="connsiteY1" fmla="*/ 0 h 1414272"/>
                  <a:gd name="connsiteX2" fmla="*/ 1402080 w 1511808"/>
                  <a:gd name="connsiteY2" fmla="*/ 1304544 h 1414272"/>
                  <a:gd name="connsiteX3" fmla="*/ 0 w 1511808"/>
                  <a:gd name="connsiteY3" fmla="*/ 1414272 h 1414272"/>
                  <a:gd name="connsiteX0" fmla="*/ 0 w 1706880"/>
                  <a:gd name="connsiteY0" fmla="*/ 1414272 h 1804416"/>
                  <a:gd name="connsiteX1" fmla="*/ 1511808 w 1706880"/>
                  <a:gd name="connsiteY1" fmla="*/ 0 h 1804416"/>
                  <a:gd name="connsiteX2" fmla="*/ 1706880 w 1706880"/>
                  <a:gd name="connsiteY2" fmla="*/ 1804416 h 1804416"/>
                  <a:gd name="connsiteX3" fmla="*/ 0 w 1706880"/>
                  <a:gd name="connsiteY3" fmla="*/ 1414272 h 1804416"/>
                  <a:gd name="connsiteX0" fmla="*/ 0 w 1706880"/>
                  <a:gd name="connsiteY0" fmla="*/ 1353312 h 1743456"/>
                  <a:gd name="connsiteX1" fmla="*/ 1609344 w 1706880"/>
                  <a:gd name="connsiteY1" fmla="*/ 0 h 1743456"/>
                  <a:gd name="connsiteX2" fmla="*/ 1706880 w 1706880"/>
                  <a:gd name="connsiteY2" fmla="*/ 1743456 h 1743456"/>
                  <a:gd name="connsiteX3" fmla="*/ 0 w 1706880"/>
                  <a:gd name="connsiteY3" fmla="*/ 1353312 h 1743456"/>
                  <a:gd name="connsiteX0" fmla="*/ 0 w 1609344"/>
                  <a:gd name="connsiteY0" fmla="*/ 1353312 h 1353312"/>
                  <a:gd name="connsiteX1" fmla="*/ 1609344 w 1609344"/>
                  <a:gd name="connsiteY1" fmla="*/ 0 h 1353312"/>
                  <a:gd name="connsiteX2" fmla="*/ 1384908 w 1609344"/>
                  <a:gd name="connsiteY2" fmla="*/ 1241180 h 1353312"/>
                  <a:gd name="connsiteX3" fmla="*/ 0 w 1609344"/>
                  <a:gd name="connsiteY3" fmla="*/ 1353312 h 1353312"/>
                  <a:gd name="connsiteX0" fmla="*/ 0 w 2008589"/>
                  <a:gd name="connsiteY0" fmla="*/ 1140811 h 1140811"/>
                  <a:gd name="connsiteX1" fmla="*/ 2008589 w 2008589"/>
                  <a:gd name="connsiteY1" fmla="*/ 0 h 1140811"/>
                  <a:gd name="connsiteX2" fmla="*/ 1384908 w 2008589"/>
                  <a:gd name="connsiteY2" fmla="*/ 1028679 h 1140811"/>
                  <a:gd name="connsiteX3" fmla="*/ 0 w 2008589"/>
                  <a:gd name="connsiteY3" fmla="*/ 1140811 h 1140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589" h="1140811">
                    <a:moveTo>
                      <a:pt x="0" y="1140811"/>
                    </a:moveTo>
                    <a:lnTo>
                      <a:pt x="2008589" y="0"/>
                    </a:lnTo>
                    <a:lnTo>
                      <a:pt x="1384908" y="1028679"/>
                    </a:lnTo>
                    <a:lnTo>
                      <a:pt x="0" y="1140811"/>
                    </a:lnTo>
                    <a:close/>
                  </a:path>
                </a:pathLst>
              </a:custGeom>
              <a:solidFill>
                <a:srgbClr val="FFFF00">
                  <a:alpha val="54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5465785" y="4870943"/>
                    <a:ext cx="114672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5785" y="4870943"/>
                    <a:ext cx="1146724" cy="33855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8" name="Group 97"/>
            <p:cNvGrpSpPr/>
            <p:nvPr/>
          </p:nvGrpSpPr>
          <p:grpSpPr>
            <a:xfrm>
              <a:off x="6071495" y="3067189"/>
              <a:ext cx="1400062" cy="1336608"/>
              <a:chOff x="6071495" y="3067189"/>
              <a:chExt cx="1400062" cy="13366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Rectangle 101"/>
                  <p:cNvSpPr/>
                  <p:nvPr/>
                </p:nvSpPr>
                <p:spPr>
                  <a:xfrm>
                    <a:off x="6071495" y="3067189"/>
                    <a:ext cx="1400062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2" name="Rectangle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1495" y="3067189"/>
                    <a:ext cx="1400062" cy="33855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3" name="Straight Arrow Connector 102"/>
              <p:cNvCxnSpPr/>
              <p:nvPr/>
            </p:nvCxnSpPr>
            <p:spPr bwMode="auto">
              <a:xfrm flipH="1" flipV="1">
                <a:off x="6656077" y="3453723"/>
                <a:ext cx="107541" cy="95007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99" name="Group 98"/>
            <p:cNvGrpSpPr/>
            <p:nvPr/>
          </p:nvGrpSpPr>
          <p:grpSpPr>
            <a:xfrm>
              <a:off x="6731126" y="4104382"/>
              <a:ext cx="547154" cy="338554"/>
              <a:chOff x="6731126" y="4104382"/>
              <a:chExt cx="54715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6814179" y="4104382"/>
                    <a:ext cx="46410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4179" y="4104382"/>
                    <a:ext cx="464101" cy="33855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Oval 100"/>
              <p:cNvSpPr/>
              <p:nvPr/>
            </p:nvSpPr>
            <p:spPr bwMode="auto">
              <a:xfrm flipV="1">
                <a:off x="6731126" y="4354835"/>
                <a:ext cx="69090" cy="6909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Projectively</a:t>
            </a:r>
            <a:r>
              <a:rPr lang="en-US" sz="2800" dirty="0" smtClean="0"/>
              <a:t> Transformed Problem</a:t>
            </a:r>
            <a:endParaRPr lang="en-US" sz="2800" dirty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572000" y="1359408"/>
            <a:ext cx="0" cy="5498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83574" y="1574733"/>
                <a:ext cx="3015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Illustration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)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4" y="1574733"/>
                <a:ext cx="3015377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1822" t="-6061" r="-161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326262" y="1574733"/>
                <a:ext cx="3015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Illustration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</a:rPr>
                  <a:t>)</a:t>
                </a:r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62" y="1574733"/>
                <a:ext cx="3015377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1822" t="-6061" r="-161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 bwMode="auto">
          <a:xfrm>
            <a:off x="6330387" y="3399857"/>
            <a:ext cx="1249783" cy="1249783"/>
          </a:xfrm>
          <a:prstGeom prst="ellipse">
            <a:avLst/>
          </a:prstGeom>
          <a:gradFill flip="none" rotWithShape="1">
            <a:gsLst>
              <a:gs pos="73000">
                <a:srgbClr val="0000FF">
                  <a:alpha val="55000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000000" scaled="0"/>
            <a:tileRect/>
          </a:gra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457501" y="3526972"/>
            <a:ext cx="995556" cy="995554"/>
          </a:xfrm>
          <a:prstGeom prst="ellipse">
            <a:avLst/>
          </a:prstGeom>
          <a:gradFill flip="none" rotWithShape="1">
            <a:gsLst>
              <a:gs pos="73000">
                <a:srgbClr val="CC00CC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000000" scaled="0"/>
            <a:tileRect/>
          </a:gradFill>
          <a:ln w="9525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  <p:sp>
        <p:nvSpPr>
          <p:cNvPr id="54" name="Oval 53"/>
          <p:cNvSpPr/>
          <p:nvPr/>
        </p:nvSpPr>
        <p:spPr bwMode="auto">
          <a:xfrm rot="20991190">
            <a:off x="6472422" y="3863763"/>
            <a:ext cx="969016" cy="288306"/>
          </a:xfrm>
          <a:prstGeom prst="ellipse">
            <a:avLst/>
          </a:prstGeom>
          <a:solidFill>
            <a:srgbClr val="0099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 flipV="1">
            <a:off x="6566868" y="4134418"/>
            <a:ext cx="69090" cy="6909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6958994" y="3360717"/>
            <a:ext cx="341527" cy="6393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4845"/>
              </p:ext>
            </p:extLst>
          </p:nvPr>
        </p:nvGraphicFramePr>
        <p:xfrm>
          <a:off x="7092798" y="3206750"/>
          <a:ext cx="2063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1" name="Equation" r:id="rId16" imgW="164880" imgH="203040" progId="Equation.DSMT4">
                  <p:embed/>
                </p:oleObj>
              </mc:Choice>
              <mc:Fallback>
                <p:oleObj name="Equation" r:id="rId16" imgW="1648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98" y="3206750"/>
                        <a:ext cx="2063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885358" y="5757260"/>
                <a:ext cx="38730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Why set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</m:t>
                    </m:r>
                    <m:r>
                      <a:rPr lang="en-US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&lt;</m:t>
                    </m:r>
                    <m:r>
                      <a:rPr lang="en-US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</a:rPr>
                  <a:t>?  To “keep iterates positive.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Why is that important?</a:t>
                </a:r>
              </a:p>
              <a:p>
                <a:pPr marL="171450" indent="-171450">
                  <a:spcBef>
                    <a:spcPts val="0"/>
                  </a:spcBef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What is the disadvantage of this technique?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58" y="5757260"/>
                <a:ext cx="3873092" cy="738664"/>
              </a:xfrm>
              <a:prstGeom prst="rect">
                <a:avLst/>
              </a:prstGeom>
              <a:blipFill rotWithShape="0">
                <a:blip r:embed="rId18"/>
                <a:stretch>
                  <a:fillRect l="-157" t="-820"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1625129" y="3403603"/>
            <a:ext cx="2154241" cy="1950159"/>
            <a:chOff x="1822639" y="3403603"/>
            <a:chExt cx="2154241" cy="1950159"/>
          </a:xfrm>
        </p:grpSpPr>
        <p:sp>
          <p:nvSpPr>
            <p:cNvPr id="26" name="Oval 25"/>
            <p:cNvSpPr/>
            <p:nvPr/>
          </p:nvSpPr>
          <p:spPr bwMode="auto">
            <a:xfrm rot="19208239">
              <a:off x="1822639" y="3567039"/>
              <a:ext cx="1199052" cy="1786723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2234928" y="3403603"/>
                  <a:ext cx="17419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928" y="3403603"/>
                  <a:ext cx="174195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1760770" y="3769160"/>
            <a:ext cx="2903902" cy="1434034"/>
            <a:chOff x="1958280" y="3769160"/>
            <a:chExt cx="2903902" cy="1434034"/>
          </a:xfrm>
        </p:grpSpPr>
        <p:sp>
          <p:nvSpPr>
            <p:cNvPr id="28" name="Oval 27"/>
            <p:cNvSpPr/>
            <p:nvPr/>
          </p:nvSpPr>
          <p:spPr bwMode="auto">
            <a:xfrm rot="19208239">
              <a:off x="1958280" y="3769160"/>
              <a:ext cx="927770" cy="1382482"/>
            </a:xfrm>
            <a:prstGeom prst="ellipse">
              <a:avLst/>
            </a:prstGeom>
            <a:noFill/>
            <a:ln w="19050" cap="flat" cmpd="sng" algn="ctr">
              <a:solidFill>
                <a:srgbClr val="CC00CC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3012830" y="4895417"/>
                  <a:ext cx="18493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CC00CC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CC00CC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830" y="4895417"/>
                  <a:ext cx="1849352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1842387" y="3634683"/>
            <a:ext cx="2729613" cy="1102537"/>
            <a:chOff x="2039897" y="3634683"/>
            <a:chExt cx="2729613" cy="1102537"/>
          </a:xfrm>
        </p:grpSpPr>
        <p:cxnSp>
          <p:nvCxnSpPr>
            <p:cNvPr id="20" name="Straight Connector 19"/>
            <p:cNvCxnSpPr/>
            <p:nvPr/>
          </p:nvCxnSpPr>
          <p:spPr bwMode="auto">
            <a:xfrm flipH="1">
              <a:off x="2039897" y="3932300"/>
              <a:ext cx="488417" cy="80492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2611868" y="3634683"/>
                  <a:ext cx="215764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14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𝑷𝒚</m:t>
                            </m:r>
                            <m:r>
                              <a:rPr lang="en-US" sz="1400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68" y="3634683"/>
                  <a:ext cx="2157642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7096802" y="2683940"/>
                <a:ext cx="1741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802" y="2683940"/>
                <a:ext cx="1741952" cy="307777"/>
              </a:xfrm>
              <a:prstGeom prst="rect">
                <a:avLst/>
              </a:prstGeom>
              <a:blipFill rotWithShape="0">
                <a:blip r:embed="rId22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7092798" y="2962527"/>
                <a:ext cx="18493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798" y="2962527"/>
                <a:ext cx="1849352" cy="307777"/>
              </a:xfrm>
              <a:prstGeom prst="rect">
                <a:avLst/>
              </a:prstGeom>
              <a:blipFill rotWithShape="0"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4771930" y="5110929"/>
                <a:ext cx="21576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400" b="1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𝑷𝒚</m:t>
                          </m:r>
                          <m:r>
                            <a:rPr lang="en-US" sz="1400" b="1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930" y="5110929"/>
                <a:ext cx="2157642" cy="307777"/>
              </a:xfrm>
              <a:prstGeom prst="rect">
                <a:avLst/>
              </a:prstGeom>
              <a:blipFill rotWithShape="0"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1816419" y="4509525"/>
            <a:ext cx="691238" cy="338554"/>
            <a:chOff x="2013929" y="4509525"/>
            <a:chExt cx="691238" cy="338554"/>
          </a:xfrm>
        </p:grpSpPr>
        <p:sp>
          <p:nvSpPr>
            <p:cNvPr id="32" name="Oval 31"/>
            <p:cNvSpPr/>
            <p:nvPr/>
          </p:nvSpPr>
          <p:spPr bwMode="auto">
            <a:xfrm flipV="1">
              <a:off x="2013929" y="4688408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025686" y="4509525"/>
                  <a:ext cx="679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686" y="4509525"/>
                  <a:ext cx="679481" cy="33855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675937" y="3649952"/>
            <a:ext cx="3050889" cy="630688"/>
            <a:chOff x="4873447" y="3649952"/>
            <a:chExt cx="3050889" cy="630688"/>
          </a:xfrm>
        </p:grpSpPr>
        <p:grpSp>
          <p:nvGrpSpPr>
            <p:cNvPr id="49" name="Group 48"/>
            <p:cNvGrpSpPr/>
            <p:nvPr/>
          </p:nvGrpSpPr>
          <p:grpSpPr>
            <a:xfrm>
              <a:off x="5680578" y="3649952"/>
              <a:ext cx="2243758" cy="630688"/>
              <a:chOff x="5680578" y="3649952"/>
              <a:chExt cx="2243758" cy="630688"/>
            </a:xfrm>
          </p:grpSpPr>
          <p:cxnSp>
            <p:nvCxnSpPr>
              <p:cNvPr id="44" name="Straight Connector 43"/>
              <p:cNvCxnSpPr/>
              <p:nvPr/>
            </p:nvCxnSpPr>
            <p:spPr bwMode="auto">
              <a:xfrm flipV="1">
                <a:off x="5680578" y="3662274"/>
                <a:ext cx="2241868" cy="47412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 flipV="1">
                <a:off x="7583518" y="3649952"/>
                <a:ext cx="340818" cy="6306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5688968" y="4141279"/>
                <a:ext cx="1894550" cy="13699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4873447" y="3843602"/>
                  <a:ext cx="90582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𝑷𝒚</m:t>
                        </m:r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447" y="3843602"/>
                  <a:ext cx="905824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4898746" y="2645664"/>
            <a:ext cx="3499104" cy="2541127"/>
            <a:chOff x="5096256" y="2645664"/>
            <a:chExt cx="3499104" cy="2541127"/>
          </a:xfrm>
        </p:grpSpPr>
        <p:sp>
          <p:nvSpPr>
            <p:cNvPr id="58" name="Oval 57"/>
            <p:cNvSpPr/>
            <p:nvPr/>
          </p:nvSpPr>
          <p:spPr bwMode="auto">
            <a:xfrm flipV="1">
              <a:off x="7107436" y="3962946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096256" y="2645664"/>
              <a:ext cx="3499104" cy="2541127"/>
              <a:chOff x="5096256" y="2645664"/>
              <a:chExt cx="3499104" cy="2541127"/>
            </a:xfrm>
          </p:grpSpPr>
          <p:sp>
            <p:nvSpPr>
              <p:cNvPr id="37" name="Freeform 36"/>
              <p:cNvSpPr/>
              <p:nvPr/>
            </p:nvSpPr>
            <p:spPr bwMode="auto">
              <a:xfrm>
                <a:off x="5096256" y="4218432"/>
                <a:ext cx="3499104" cy="743712"/>
              </a:xfrm>
              <a:custGeom>
                <a:avLst/>
                <a:gdLst>
                  <a:gd name="connsiteX0" fmla="*/ 0 w 3499104"/>
                  <a:gd name="connsiteY0" fmla="*/ 743712 h 743712"/>
                  <a:gd name="connsiteX1" fmla="*/ 3499104 w 3499104"/>
                  <a:gd name="connsiteY1" fmla="*/ 0 h 743712"/>
                  <a:gd name="connsiteX0" fmla="*/ 0 w 3499104"/>
                  <a:gd name="connsiteY0" fmla="*/ 743712 h 743712"/>
                  <a:gd name="connsiteX1" fmla="*/ 3499104 w 3499104"/>
                  <a:gd name="connsiteY1" fmla="*/ 0 h 743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99104" h="743712">
                    <a:moveTo>
                      <a:pt x="0" y="743712"/>
                    </a:moveTo>
                    <a:lnTo>
                      <a:pt x="3499104" y="0"/>
                    </a:lnTo>
                  </a:path>
                </a:pathLst>
              </a:cu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6715127" y="2646614"/>
                <a:ext cx="1350739" cy="2540177"/>
              </a:xfrm>
              <a:custGeom>
                <a:avLst/>
                <a:gdLst>
                  <a:gd name="connsiteX0" fmla="*/ 0 w 3499104"/>
                  <a:gd name="connsiteY0" fmla="*/ 743712 h 743712"/>
                  <a:gd name="connsiteX1" fmla="*/ 3499104 w 3499104"/>
                  <a:gd name="connsiteY1" fmla="*/ 0 h 743712"/>
                  <a:gd name="connsiteX0" fmla="*/ 0 w 3499104"/>
                  <a:gd name="connsiteY0" fmla="*/ 743712 h 743712"/>
                  <a:gd name="connsiteX1" fmla="*/ 3499104 w 3499104"/>
                  <a:gd name="connsiteY1" fmla="*/ 0 h 743712"/>
                  <a:gd name="connsiteX0" fmla="*/ 0 w 1438656"/>
                  <a:gd name="connsiteY0" fmla="*/ 2426208 h 2426208"/>
                  <a:gd name="connsiteX1" fmla="*/ 1438656 w 1438656"/>
                  <a:gd name="connsiteY1" fmla="*/ 0 h 2426208"/>
                  <a:gd name="connsiteX0" fmla="*/ 0 w 3271520"/>
                  <a:gd name="connsiteY0" fmla="*/ 2426208 h 2481072"/>
                  <a:gd name="connsiteX1" fmla="*/ 2810256 w 3271520"/>
                  <a:gd name="connsiteY1" fmla="*/ 2481072 h 2481072"/>
                  <a:gd name="connsiteX2" fmla="*/ 1438656 w 3271520"/>
                  <a:gd name="connsiteY2" fmla="*/ 0 h 2481072"/>
                  <a:gd name="connsiteX0" fmla="*/ 1851152 w 2312416"/>
                  <a:gd name="connsiteY0" fmla="*/ 2481072 h 2481072"/>
                  <a:gd name="connsiteX1" fmla="*/ 479552 w 2312416"/>
                  <a:gd name="connsiteY1" fmla="*/ 0 h 2481072"/>
                  <a:gd name="connsiteX0" fmla="*/ 1851152 w 2312416"/>
                  <a:gd name="connsiteY0" fmla="*/ 2481072 h 2481072"/>
                  <a:gd name="connsiteX1" fmla="*/ 479552 w 2312416"/>
                  <a:gd name="connsiteY1" fmla="*/ 0 h 2481072"/>
                  <a:gd name="connsiteX0" fmla="*/ 1371600 w 1371600"/>
                  <a:gd name="connsiteY0" fmla="*/ 2481072 h 2481072"/>
                  <a:gd name="connsiteX1" fmla="*/ 0 w 1371600"/>
                  <a:gd name="connsiteY1" fmla="*/ 0 h 2481072"/>
                  <a:gd name="connsiteX0" fmla="*/ 1343785 w 1343785"/>
                  <a:gd name="connsiteY0" fmla="*/ 2522793 h 2522793"/>
                  <a:gd name="connsiteX1" fmla="*/ 0 w 1343785"/>
                  <a:gd name="connsiteY1" fmla="*/ 0 h 2522793"/>
                  <a:gd name="connsiteX0" fmla="*/ 1350739 w 1350739"/>
                  <a:gd name="connsiteY0" fmla="*/ 2540177 h 2540177"/>
                  <a:gd name="connsiteX1" fmla="*/ 0 w 1350739"/>
                  <a:gd name="connsiteY1" fmla="*/ 0 h 2540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0739" h="2540177">
                    <a:moveTo>
                      <a:pt x="1350739" y="2540177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096256" y="2645664"/>
                <a:ext cx="3499104" cy="2535936"/>
                <a:chOff x="5096256" y="2645664"/>
                <a:chExt cx="3499104" cy="2535936"/>
              </a:xfrm>
            </p:grpSpPr>
            <p:sp>
              <p:nvSpPr>
                <p:cNvPr id="36" name="Freeform 35"/>
                <p:cNvSpPr/>
                <p:nvPr/>
              </p:nvSpPr>
              <p:spPr bwMode="auto">
                <a:xfrm>
                  <a:off x="5096256" y="2645664"/>
                  <a:ext cx="3499104" cy="2535936"/>
                </a:xfrm>
                <a:custGeom>
                  <a:avLst/>
                  <a:gdLst>
                    <a:gd name="connsiteX0" fmla="*/ 3438144 w 3438144"/>
                    <a:gd name="connsiteY0" fmla="*/ 1719072 h 2670048"/>
                    <a:gd name="connsiteX1" fmla="*/ 3438144 w 3438144"/>
                    <a:gd name="connsiteY1" fmla="*/ 1719072 h 2670048"/>
                    <a:gd name="connsiteX2" fmla="*/ 3340608 w 3438144"/>
                    <a:gd name="connsiteY2" fmla="*/ 1670304 h 2670048"/>
                    <a:gd name="connsiteX3" fmla="*/ 3304032 w 3438144"/>
                    <a:gd name="connsiteY3" fmla="*/ 1645920 h 2670048"/>
                    <a:gd name="connsiteX4" fmla="*/ 1621536 w 3438144"/>
                    <a:gd name="connsiteY4" fmla="*/ 0 h 2670048"/>
                    <a:gd name="connsiteX5" fmla="*/ 0 w 3438144"/>
                    <a:gd name="connsiteY5" fmla="*/ 2328672 h 2670048"/>
                    <a:gd name="connsiteX6" fmla="*/ 2255520 w 3438144"/>
                    <a:gd name="connsiteY6" fmla="*/ 2670048 h 2670048"/>
                    <a:gd name="connsiteX7" fmla="*/ 3304032 w 3438144"/>
                    <a:gd name="connsiteY7" fmla="*/ 1645920 h 2670048"/>
                    <a:gd name="connsiteX0" fmla="*/ 3438144 w 3438144"/>
                    <a:gd name="connsiteY0" fmla="*/ 1719072 h 2670048"/>
                    <a:gd name="connsiteX1" fmla="*/ 3340608 w 3438144"/>
                    <a:gd name="connsiteY1" fmla="*/ 1670304 h 2670048"/>
                    <a:gd name="connsiteX2" fmla="*/ 3304032 w 3438144"/>
                    <a:gd name="connsiteY2" fmla="*/ 1645920 h 2670048"/>
                    <a:gd name="connsiteX3" fmla="*/ 1621536 w 3438144"/>
                    <a:gd name="connsiteY3" fmla="*/ 0 h 2670048"/>
                    <a:gd name="connsiteX4" fmla="*/ 0 w 3438144"/>
                    <a:gd name="connsiteY4" fmla="*/ 2328672 h 2670048"/>
                    <a:gd name="connsiteX5" fmla="*/ 2255520 w 3438144"/>
                    <a:gd name="connsiteY5" fmla="*/ 2670048 h 2670048"/>
                    <a:gd name="connsiteX6" fmla="*/ 3304032 w 3438144"/>
                    <a:gd name="connsiteY6" fmla="*/ 1645920 h 2670048"/>
                    <a:gd name="connsiteX0" fmla="*/ 3438144 w 3438144"/>
                    <a:gd name="connsiteY0" fmla="*/ 1719072 h 2670048"/>
                    <a:gd name="connsiteX1" fmla="*/ 3340608 w 3438144"/>
                    <a:gd name="connsiteY1" fmla="*/ 1670304 h 2670048"/>
                    <a:gd name="connsiteX2" fmla="*/ 3304032 w 3438144"/>
                    <a:gd name="connsiteY2" fmla="*/ 1645920 h 2670048"/>
                    <a:gd name="connsiteX3" fmla="*/ 1621536 w 3438144"/>
                    <a:gd name="connsiteY3" fmla="*/ 0 h 2670048"/>
                    <a:gd name="connsiteX4" fmla="*/ 0 w 3438144"/>
                    <a:gd name="connsiteY4" fmla="*/ 2328672 h 2670048"/>
                    <a:gd name="connsiteX5" fmla="*/ 2255520 w 3438144"/>
                    <a:gd name="connsiteY5" fmla="*/ 2670048 h 2670048"/>
                    <a:gd name="connsiteX0" fmla="*/ 3438144 w 3438144"/>
                    <a:gd name="connsiteY0" fmla="*/ 1828800 h 2779776"/>
                    <a:gd name="connsiteX1" fmla="*/ 3340608 w 3438144"/>
                    <a:gd name="connsiteY1" fmla="*/ 1780032 h 2779776"/>
                    <a:gd name="connsiteX2" fmla="*/ 1621536 w 3438144"/>
                    <a:gd name="connsiteY2" fmla="*/ 109728 h 2779776"/>
                    <a:gd name="connsiteX3" fmla="*/ 0 w 3438144"/>
                    <a:gd name="connsiteY3" fmla="*/ 2438400 h 2779776"/>
                    <a:gd name="connsiteX4" fmla="*/ 2255520 w 3438144"/>
                    <a:gd name="connsiteY4" fmla="*/ 2779776 h 2779776"/>
                    <a:gd name="connsiteX0" fmla="*/ 3438144 w 3438144"/>
                    <a:gd name="connsiteY0" fmla="*/ 1828800 h 2779776"/>
                    <a:gd name="connsiteX1" fmla="*/ 3340608 w 3438144"/>
                    <a:gd name="connsiteY1" fmla="*/ 1780032 h 2779776"/>
                    <a:gd name="connsiteX2" fmla="*/ 1621536 w 3438144"/>
                    <a:gd name="connsiteY2" fmla="*/ 109728 h 2779776"/>
                    <a:gd name="connsiteX3" fmla="*/ 0 w 3438144"/>
                    <a:gd name="connsiteY3" fmla="*/ 2438400 h 2779776"/>
                    <a:gd name="connsiteX4" fmla="*/ 2255520 w 3438144"/>
                    <a:gd name="connsiteY4" fmla="*/ 2779776 h 2779776"/>
                    <a:gd name="connsiteX5" fmla="*/ 3438144 w 3438144"/>
                    <a:gd name="connsiteY5" fmla="*/ 1828800 h 2779776"/>
                    <a:gd name="connsiteX0" fmla="*/ 3438144 w 3438144"/>
                    <a:gd name="connsiteY0" fmla="*/ 1719072 h 2670048"/>
                    <a:gd name="connsiteX1" fmla="*/ 3340608 w 3438144"/>
                    <a:gd name="connsiteY1" fmla="*/ 1670304 h 2670048"/>
                    <a:gd name="connsiteX2" fmla="*/ 1621536 w 3438144"/>
                    <a:gd name="connsiteY2" fmla="*/ 0 h 2670048"/>
                    <a:gd name="connsiteX3" fmla="*/ 0 w 3438144"/>
                    <a:gd name="connsiteY3" fmla="*/ 2328672 h 2670048"/>
                    <a:gd name="connsiteX4" fmla="*/ 2255520 w 3438144"/>
                    <a:gd name="connsiteY4" fmla="*/ 2670048 h 2670048"/>
                    <a:gd name="connsiteX5" fmla="*/ 3438144 w 3438144"/>
                    <a:gd name="connsiteY5" fmla="*/ 1719072 h 2670048"/>
                    <a:gd name="connsiteX0" fmla="*/ 3438144 w 3438144"/>
                    <a:gd name="connsiteY0" fmla="*/ 1719072 h 2670048"/>
                    <a:gd name="connsiteX1" fmla="*/ 1621536 w 3438144"/>
                    <a:gd name="connsiteY1" fmla="*/ 0 h 2670048"/>
                    <a:gd name="connsiteX2" fmla="*/ 0 w 3438144"/>
                    <a:gd name="connsiteY2" fmla="*/ 2328672 h 2670048"/>
                    <a:gd name="connsiteX3" fmla="*/ 2255520 w 3438144"/>
                    <a:gd name="connsiteY3" fmla="*/ 2670048 h 2670048"/>
                    <a:gd name="connsiteX4" fmla="*/ 3438144 w 3438144"/>
                    <a:gd name="connsiteY4" fmla="*/ 1719072 h 2670048"/>
                    <a:gd name="connsiteX0" fmla="*/ 3438144 w 3438144"/>
                    <a:gd name="connsiteY0" fmla="*/ 1719072 h 2865120"/>
                    <a:gd name="connsiteX1" fmla="*/ 1621536 w 3438144"/>
                    <a:gd name="connsiteY1" fmla="*/ 0 h 2865120"/>
                    <a:gd name="connsiteX2" fmla="*/ 0 w 3438144"/>
                    <a:gd name="connsiteY2" fmla="*/ 2328672 h 2865120"/>
                    <a:gd name="connsiteX3" fmla="*/ 2292096 w 3438144"/>
                    <a:gd name="connsiteY3" fmla="*/ 2865120 h 2865120"/>
                    <a:gd name="connsiteX4" fmla="*/ 3438144 w 3438144"/>
                    <a:gd name="connsiteY4" fmla="*/ 1719072 h 2865120"/>
                    <a:gd name="connsiteX0" fmla="*/ 3438144 w 3438144"/>
                    <a:gd name="connsiteY0" fmla="*/ 1719072 h 2535936"/>
                    <a:gd name="connsiteX1" fmla="*/ 1621536 w 3438144"/>
                    <a:gd name="connsiteY1" fmla="*/ 0 h 2535936"/>
                    <a:gd name="connsiteX2" fmla="*/ 0 w 3438144"/>
                    <a:gd name="connsiteY2" fmla="*/ 2328672 h 2535936"/>
                    <a:gd name="connsiteX3" fmla="*/ 2974848 w 3438144"/>
                    <a:gd name="connsiteY3" fmla="*/ 2535936 h 2535936"/>
                    <a:gd name="connsiteX4" fmla="*/ 3438144 w 3438144"/>
                    <a:gd name="connsiteY4" fmla="*/ 1719072 h 2535936"/>
                    <a:gd name="connsiteX0" fmla="*/ 3499104 w 3499104"/>
                    <a:gd name="connsiteY0" fmla="*/ 1560576 h 2535936"/>
                    <a:gd name="connsiteX1" fmla="*/ 1621536 w 3499104"/>
                    <a:gd name="connsiteY1" fmla="*/ 0 h 2535936"/>
                    <a:gd name="connsiteX2" fmla="*/ 0 w 3499104"/>
                    <a:gd name="connsiteY2" fmla="*/ 2328672 h 2535936"/>
                    <a:gd name="connsiteX3" fmla="*/ 2974848 w 3499104"/>
                    <a:gd name="connsiteY3" fmla="*/ 2535936 h 2535936"/>
                    <a:gd name="connsiteX4" fmla="*/ 3499104 w 3499104"/>
                    <a:gd name="connsiteY4" fmla="*/ 1560576 h 2535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9104" h="2535936">
                      <a:moveTo>
                        <a:pt x="3499104" y="1560576"/>
                      </a:moveTo>
                      <a:lnTo>
                        <a:pt x="1621536" y="0"/>
                      </a:lnTo>
                      <a:lnTo>
                        <a:pt x="0" y="2328672"/>
                      </a:lnTo>
                      <a:lnTo>
                        <a:pt x="2974848" y="2535936"/>
                      </a:lnTo>
                      <a:lnTo>
                        <a:pt x="3499104" y="1560576"/>
                      </a:lnTo>
                      <a:close/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2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5436590" y="2844843"/>
                      <a:ext cx="87575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6590" y="2844843"/>
                      <a:ext cx="875753" cy="338554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54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7083742" y="3800283"/>
                      <a:ext cx="464101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1" dirty="0"/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83742" y="3800283"/>
                      <a:ext cx="464101" cy="338554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b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6485787" y="4138837"/>
                <a:ext cx="679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787" y="4138837"/>
                <a:ext cx="679480" cy="338554"/>
              </a:xfrm>
              <a:prstGeom prst="rect">
                <a:avLst/>
              </a:prstGeom>
              <a:blipFill rotWithShape="0">
                <a:blip r:embed="rId29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2" grpId="0" animBg="1"/>
      <p:bldP spid="61" grpId="0" animBg="1"/>
      <p:bldP spid="54" grpId="0" animBg="1"/>
      <p:bldP spid="65" grpId="0" animBg="1"/>
      <p:bldP spid="67" grpId="0"/>
      <p:bldP spid="122" grpId="0"/>
      <p:bldP spid="123" grpId="0"/>
      <p:bldP spid="124" grpId="0"/>
      <p:bldP spid="128" grpId="0"/>
    </p:bld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16639</TotalTime>
  <Words>712</Words>
  <Application>Microsoft Office PowerPoint</Application>
  <PresentationFormat>On-screen Show (4:3)</PresentationFormat>
  <Paragraphs>205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Symbol</vt:lpstr>
      <vt:lpstr>Standard PowerPoint Brief - Template</vt:lpstr>
      <vt:lpstr>Equation</vt:lpstr>
      <vt:lpstr>Homework #10 Discussion</vt:lpstr>
      <vt:lpstr>PowerPoint Presentation</vt:lpstr>
      <vt:lpstr>OPER 610 Lesson 15 Interior Point Methods 1A:  Karmarkar’s Projective Algorithm</vt:lpstr>
      <vt:lpstr>Basic Problem &amp; Assumptions</vt:lpstr>
      <vt:lpstr>A Few Possible Transformations</vt:lpstr>
      <vt:lpstr>On the Projective Transformation</vt:lpstr>
      <vt:lpstr>The Problem and the Projectively Transformed Problem</vt:lpstr>
      <vt:lpstr>Simplifying the Representation of the Transformed Problem</vt:lpstr>
      <vt:lpstr>The Projectively Transformed Problem</vt:lpstr>
      <vt:lpstr>What is r?</vt:lpstr>
      <vt:lpstr>What’s our new iterate?</vt:lpstr>
      <vt:lpstr>Karmarkar’s Algorithm</vt:lpstr>
      <vt:lpstr>Optimal Rounding Routine (i.e., Purification Scheme)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1037</cp:revision>
  <dcterms:created xsi:type="dcterms:W3CDTF">2004-05-05T12:20:29Z</dcterms:created>
  <dcterms:modified xsi:type="dcterms:W3CDTF">2023-02-21T15:22:58Z</dcterms:modified>
</cp:coreProperties>
</file>