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01" r:id="rId3"/>
    <p:sldId id="294" r:id="rId4"/>
    <p:sldId id="262" r:id="rId5"/>
    <p:sldId id="293" r:id="rId6"/>
    <p:sldId id="270" r:id="rId7"/>
    <p:sldId id="271" r:id="rId8"/>
    <p:sldId id="292" r:id="rId9"/>
    <p:sldId id="260" r:id="rId10"/>
    <p:sldId id="290" r:id="rId11"/>
    <p:sldId id="288" r:id="rId12"/>
    <p:sldId id="289" r:id="rId13"/>
    <p:sldId id="286" r:id="rId14"/>
    <p:sldId id="302" r:id="rId15"/>
    <p:sldId id="268" r:id="rId16"/>
    <p:sldId id="273" r:id="rId17"/>
    <p:sldId id="267" r:id="rId18"/>
    <p:sldId id="281" r:id="rId19"/>
    <p:sldId id="299" r:id="rId20"/>
    <p:sldId id="282" r:id="rId21"/>
    <p:sldId id="283" r:id="rId22"/>
    <p:sldId id="280" r:id="rId23"/>
    <p:sldId id="295" r:id="rId24"/>
    <p:sldId id="287" r:id="rId25"/>
    <p:sldId id="266" r:id="rId26"/>
    <p:sldId id="300" r:id="rId27"/>
    <p:sldId id="258" r:id="rId28"/>
    <p:sldId id="29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93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65D26-6D5C-4F5A-86E2-2D7DC04C9EBC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BB5CE-2FF6-4EDE-A955-8F9567D072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FF020-0979-49F9-ADF3-763F7BA954D7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DCCD-A3C0-44AC-B8D4-D6D19A36F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82210-D5E3-4D48-87FD-33194C61C080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7C2F7-CEBC-4AD2-B432-7234E54EA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2BD20-67EF-4C9F-9F3D-5F0C8D1E99C7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2677-3012-44B2-B121-09AB5BBED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50C0B-84E1-4B92-96B7-ABDB3A482274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E4AB2-0C53-400C-95E6-D990CBCE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2D31C-9814-40AF-8B06-C12765E2C536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BCEBD-5D7F-4B64-A834-2B667BE69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A8761-A8D7-4B2F-9B1D-100F4D4DFB79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4ABA5-5277-4B50-B730-D79EE2656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0E1C2-5A46-4083-B1E6-84C595574B1B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78F7B-B23B-4C60-A710-5CCA3E513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05CB-101F-48C5-AE28-40EF1ACFCB8A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1D96B-5484-4AC6-90CC-59AE56FA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25919-162B-4F77-9EAF-ECFBC804E846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58775-1DFB-46B3-9D9F-8F8D62CF3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86734-22A4-4EEC-8473-261997EEAA50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9845A-77B7-4FC2-A2EE-5801D8A04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92566-75D7-4BC0-AFA0-A3C88EFFEF6B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634A4-AD52-4A7A-8F5E-6759DDB73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16FC1F1-30F8-4807-9979-3107C898D0CB}" type="datetime1">
              <a:rPr lang="en-US" smtClean="0"/>
              <a:pPr>
                <a:defRPr/>
              </a:pPr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CDA325-7C5C-4BD6-BE3A-9FB54EC15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cmbishop/PRML/" TargetMode="External"/><Relationship Id="rId2" Type="http://schemas.openxmlformats.org/officeDocument/2006/relationships/hyperlink" Target="https://web.stanford.edu/~hastie/ElemStatLear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Warmenhoven/ISLR-python" TargetMode="External"/><Relationship Id="rId2" Type="http://schemas.openxmlformats.org/officeDocument/2006/relationships/hyperlink" Target="https://github.com/emredjan/ISL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llinprather/ISLR-Pyth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nlock_font_awesome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of Engagement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CSCE 623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Dr. Brett Borghetti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books</a:t>
            </a:r>
            <a:br>
              <a:rPr lang="en-US" dirty="0"/>
            </a:br>
            <a:r>
              <a:rPr lang="en-US" sz="2800" dirty="0"/>
              <a:t>You may find the following optional books helpful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67600" cy="4419600"/>
          </a:xfrm>
        </p:spPr>
        <p:txBody>
          <a:bodyPr rtlCol="0">
            <a:noAutofit/>
          </a:bodyPr>
          <a:lstStyle/>
          <a:p>
            <a:pPr lvl="1"/>
            <a:r>
              <a:rPr lang="en-US" sz="2400" dirty="0"/>
              <a:t>The Elements of Statistical Learning, by Trevor Hastie, Robert </a:t>
            </a:r>
            <a:r>
              <a:rPr lang="en-US" sz="2400" dirty="0" err="1"/>
              <a:t>Tibshirani</a:t>
            </a:r>
            <a:r>
              <a:rPr lang="en-US" sz="2400" dirty="0"/>
              <a:t>, and Jerome Friedman (downloadable book + content: </a:t>
            </a:r>
            <a:r>
              <a:rPr lang="en-US" sz="1800" u="sng" dirty="0">
                <a:hlinkClick r:id="rId2"/>
              </a:rPr>
              <a:t>https://web.stanford.edu/~hastie/ElemStatLearn/</a:t>
            </a:r>
            <a:r>
              <a:rPr lang="en-US" sz="1800" u="sng" dirty="0"/>
              <a:t> </a:t>
            </a:r>
            <a:r>
              <a:rPr lang="en-US" sz="1800" dirty="0"/>
              <a:t> )</a:t>
            </a:r>
            <a:r>
              <a:rPr lang="en-US" sz="1800" dirty="0">
                <a:sym typeface="Wingdings" panose="05000000000000000000" pitchFamily="2" charset="2"/>
              </a:rPr>
              <a:t> </a:t>
            </a:r>
            <a:r>
              <a:rPr lang="en-US" sz="1800" b="1" dirty="0">
                <a:solidFill>
                  <a:srgbClr val="00B050"/>
                </a:solidFill>
                <a:sym typeface="Wingdings" panose="05000000000000000000" pitchFamily="2" charset="2"/>
              </a:rPr>
              <a:t>FREE PDF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Pattern Recognition and Machine Learning, by Christopher M. Bishop (some content available:  </a:t>
            </a:r>
            <a:r>
              <a:rPr lang="en-US" sz="1800" u="sng" dirty="0">
                <a:hlinkClick r:id="rId3"/>
              </a:rPr>
              <a:t>http://research.microsoft.com/en-us/um/people/cmbishop/PRML/</a:t>
            </a:r>
            <a:r>
              <a:rPr lang="en-US" sz="1800" dirty="0"/>
              <a:t> 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 Hundred-Page Machine Learning Book, by Andriy </a:t>
            </a:r>
            <a:r>
              <a:rPr lang="en-US" sz="2400" dirty="0" err="1"/>
              <a:t>Burkov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196" name="Picture 4" descr="http://statweb.stanford.edu/%7Etibs/ElemStatLearn/CoverII_sma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417638"/>
            <a:ext cx="895609" cy="1436806"/>
          </a:xfrm>
          <a:prstGeom prst="rect">
            <a:avLst/>
          </a:prstGeom>
          <a:noFill/>
        </p:spPr>
      </p:pic>
      <p:pic>
        <p:nvPicPr>
          <p:cNvPr id="8200" name="Picture 8" descr="Pattern Recognition and Machine Learni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108" y="3124200"/>
            <a:ext cx="1035366" cy="14097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 rot="16200000">
            <a:off x="-545758" y="364438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(Not to scale)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9765A-B27C-45F7-A110-2CBAC0D43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00" y="4770870"/>
            <a:ext cx="1134700" cy="15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One required textbook uses R.</a:t>
            </a:r>
            <a:br>
              <a:rPr lang="en-US" sz="4000" dirty="0"/>
            </a:br>
            <a:r>
              <a:rPr lang="en-US" sz="4000" dirty="0"/>
              <a:t>What language are we using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/>
              <a:t>Answer:  Python </a:t>
            </a:r>
            <a:br>
              <a:rPr lang="en-US" dirty="0"/>
            </a:br>
            <a:r>
              <a:rPr lang="en-US" sz="2000" dirty="0"/>
              <a:t>Local install: v 3.7 environment </a:t>
            </a:r>
            <a:r>
              <a:rPr lang="en-US" sz="2000" b="1" i="1" dirty="0"/>
              <a:t>or later </a:t>
            </a:r>
            <a:r>
              <a:rPr lang="en-US" sz="2000" dirty="0"/>
              <a:t>using Anaconda installer</a:t>
            </a:r>
            <a:br>
              <a:rPr lang="en-US" sz="2000" dirty="0"/>
            </a:br>
            <a:r>
              <a:rPr lang="en-US" sz="2000" dirty="0"/>
              <a:t>Cloud versions available (e.g. Google </a:t>
            </a:r>
            <a:r>
              <a:rPr lang="en-US" sz="2000" dirty="0" err="1"/>
              <a:t>Colab</a:t>
            </a:r>
            <a:r>
              <a:rPr lang="en-US" sz="2000" dirty="0"/>
              <a:t>)</a:t>
            </a:r>
          </a:p>
          <a:p>
            <a:r>
              <a:rPr lang="en-US" dirty="0"/>
              <a:t>Rationale:  </a:t>
            </a:r>
          </a:p>
          <a:p>
            <a:pPr lvl="1"/>
            <a:r>
              <a:rPr lang="en-US" sz="2000" dirty="0"/>
              <a:t>Even though the book gives examples in R, the textbook continues to be very highly rated by AFIT students (and non-AFIT customers)</a:t>
            </a:r>
          </a:p>
          <a:p>
            <a:pPr lvl="1"/>
            <a:r>
              <a:rPr lang="en-US" sz="2000" dirty="0"/>
              <a:t>Python is easier to learn than R </a:t>
            </a:r>
            <a:br>
              <a:rPr lang="en-US" sz="2000" dirty="0"/>
            </a:br>
            <a:r>
              <a:rPr lang="en-US" sz="2000" dirty="0"/>
              <a:t>(for Computer Scientists)</a:t>
            </a:r>
          </a:p>
          <a:p>
            <a:pPr lvl="1"/>
            <a:r>
              <a:rPr lang="en-US" sz="2000" dirty="0"/>
              <a:t>Python is more powerful than R</a:t>
            </a:r>
          </a:p>
          <a:p>
            <a:pPr lvl="1"/>
            <a:r>
              <a:rPr lang="en-US" sz="2000" dirty="0"/>
              <a:t>Python is more widely used for serious machine learning and deep learning</a:t>
            </a:r>
          </a:p>
          <a:p>
            <a:pPr lvl="1"/>
            <a:r>
              <a:rPr lang="en-US" sz="2000" dirty="0"/>
              <a:t>Python 3.7 is compatible with </a:t>
            </a:r>
            <a:r>
              <a:rPr lang="en-US" sz="2000" dirty="0" err="1"/>
              <a:t>keras</a:t>
            </a:r>
            <a:r>
              <a:rPr lang="en-US" sz="2000" dirty="0"/>
              <a:t> and </a:t>
            </a:r>
            <a:r>
              <a:rPr lang="en-US" sz="2000" dirty="0" err="1"/>
              <a:t>tensorflow</a:t>
            </a:r>
            <a:r>
              <a:rPr lang="en-US" sz="2000" dirty="0"/>
              <a:t> – the deep learning environment we will use in CSCE 823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Book/Labs are in 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websites have ported much content to Python… for example:</a:t>
            </a:r>
          </a:p>
          <a:p>
            <a:pPr lvl="1"/>
            <a:r>
              <a:rPr lang="en-US" sz="2400" dirty="0">
                <a:hlinkClick r:id="rId2"/>
              </a:rPr>
              <a:t>https://github.com/emredjan/ISL-python</a:t>
            </a:r>
            <a:endParaRPr lang="en-US" sz="2400" dirty="0"/>
          </a:p>
          <a:p>
            <a:pPr lvl="1"/>
            <a:r>
              <a:rPr lang="en-US" sz="2400" dirty="0">
                <a:hlinkClick r:id="rId3"/>
              </a:rPr>
              <a:t>https://github.com/JWarmenhoven/ISLR-python</a:t>
            </a:r>
            <a:endParaRPr lang="en-US" sz="2400" dirty="0"/>
          </a:p>
          <a:p>
            <a:pPr lvl="1"/>
            <a:r>
              <a:rPr lang="en-US" sz="2400" dirty="0">
                <a:hlinkClick r:id="rId4"/>
              </a:rPr>
              <a:t>https://github.com/collinprather/ISLR-Python</a:t>
            </a:r>
            <a:r>
              <a:rPr lang="en-US" sz="24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9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course content?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  <a:p>
            <a:pPr lvl="1"/>
            <a:r>
              <a:rPr lang="en-US" dirty="0"/>
              <a:t>Should be visible to you (let me know if not)</a:t>
            </a:r>
          </a:p>
          <a:p>
            <a:r>
              <a:rPr lang="en-US" dirty="0"/>
              <a:t>MS Teams</a:t>
            </a:r>
          </a:p>
          <a:p>
            <a:pPr lvl="1"/>
            <a:r>
              <a:rPr lang="en-US" dirty="0"/>
              <a:t>Used primarily for online discussions but may include visuals developed while in online meetings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BB0862-CF7D-4165-A634-DD73DA11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06" y="1676400"/>
            <a:ext cx="5513194" cy="3101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F7F97-9B4D-46A8-8C24-73EBE33D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learning?</a:t>
            </a:r>
            <a:br>
              <a:rPr lang="en-US" dirty="0"/>
            </a:br>
            <a:r>
              <a:rPr lang="en-US" dirty="0"/>
              <a:t>How are we being evaluated?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45BD25-7263-40A1-9316-2AC4F27B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1D96B-5484-4AC6-90CC-59AE56FA37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E102F-BC9E-4D11-B794-696ADFF83591}"/>
              </a:ext>
            </a:extLst>
          </p:cNvPr>
          <p:cNvSpPr txBox="1"/>
          <p:nvPr/>
        </p:nvSpPr>
        <p:spPr>
          <a:xfrm rot="18207665">
            <a:off x="2976763" y="2806944"/>
            <a:ext cx="1958671" cy="3637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Research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024DC-C43D-4F47-9CB9-1644684094D3}"/>
              </a:ext>
            </a:extLst>
          </p:cNvPr>
          <p:cNvSpPr txBox="1"/>
          <p:nvPr/>
        </p:nvSpPr>
        <p:spPr>
          <a:xfrm rot="18218160">
            <a:off x="947297" y="3185371"/>
            <a:ext cx="203637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 Class Activities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626E48-A034-41FC-B6C7-261D5B61D64F}"/>
              </a:ext>
            </a:extLst>
          </p:cNvPr>
          <p:cNvSpPr txBox="1"/>
          <p:nvPr/>
        </p:nvSpPr>
        <p:spPr>
          <a:xfrm rot="18192082">
            <a:off x="1690407" y="3122761"/>
            <a:ext cx="1759179" cy="369332"/>
          </a:xfrm>
          <a:prstGeom prst="rect">
            <a:avLst/>
          </a:prstGeom>
          <a:solidFill>
            <a:srgbClr val="99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DE846-68D7-4E98-9EBE-054EAF833B6C}"/>
              </a:ext>
            </a:extLst>
          </p:cNvPr>
          <p:cNvSpPr txBox="1"/>
          <p:nvPr/>
        </p:nvSpPr>
        <p:spPr>
          <a:xfrm rot="18250690">
            <a:off x="141764" y="3401982"/>
            <a:ext cx="168360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Reading, Videos</a:t>
            </a:r>
            <a:br>
              <a:rPr lang="en-US" dirty="0"/>
            </a:br>
            <a:r>
              <a:rPr lang="en-US" dirty="0"/>
              <a:t>Concept Checks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6C2FD-8781-4AE5-A616-148515167E8D}"/>
              </a:ext>
            </a:extLst>
          </p:cNvPr>
          <p:cNvSpPr txBox="1"/>
          <p:nvPr/>
        </p:nvSpPr>
        <p:spPr>
          <a:xfrm rot="18192082">
            <a:off x="2635661" y="2911187"/>
            <a:ext cx="126244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DEF8C65-E7D5-454B-A575-41A1EAAAD4C7}"/>
              </a:ext>
            </a:extLst>
          </p:cNvPr>
          <p:cNvSpPr/>
          <p:nvPr/>
        </p:nvSpPr>
        <p:spPr>
          <a:xfrm rot="16200000">
            <a:off x="2019090" y="816265"/>
            <a:ext cx="381000" cy="2948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0938D-A768-469A-AF04-0AA7C3B56B5C}"/>
              </a:ext>
            </a:extLst>
          </p:cNvPr>
          <p:cNvSpPr txBox="1"/>
          <p:nvPr/>
        </p:nvSpPr>
        <p:spPr>
          <a:xfrm>
            <a:off x="1482468" y="170360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 2-9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844800-ECA0-4CC9-AF29-344ADC6187A3}"/>
              </a:ext>
            </a:extLst>
          </p:cNvPr>
          <p:cNvSpPr txBox="1"/>
          <p:nvPr/>
        </p:nvSpPr>
        <p:spPr>
          <a:xfrm>
            <a:off x="4697606" y="4809667"/>
            <a:ext cx="3332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https://www.flickr.com/photos/vandycft/29428436431</a:t>
            </a:r>
          </a:p>
        </p:txBody>
      </p:sp>
    </p:spTree>
    <p:extLst>
      <p:ext uri="{BB962C8B-B14F-4D97-AF65-F5344CB8AC3E}">
        <p14:creationId xmlns:p14="http://schemas.microsoft.com/office/powerpoint/2010/main" val="101126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7BCBDF-30FC-402D-8074-6217C2278069}"/>
              </a:ext>
            </a:extLst>
          </p:cNvPr>
          <p:cNvSpPr/>
          <p:nvPr/>
        </p:nvSpPr>
        <p:spPr>
          <a:xfrm>
            <a:off x="6462688" y="1553306"/>
            <a:ext cx="1378670" cy="422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Pre-class activity:</a:t>
            </a:r>
          </a:p>
          <a:p>
            <a:pPr algn="ctr"/>
            <a:r>
              <a:rPr lang="en-US" sz="1050" dirty="0"/>
              <a:t>Reading &amp; Videos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6BFA69-5AE6-4A20-85DA-9EABD195F04C}"/>
              </a:ext>
            </a:extLst>
          </p:cNvPr>
          <p:cNvSpPr/>
          <p:nvPr/>
        </p:nvSpPr>
        <p:spPr>
          <a:xfrm>
            <a:off x="4945210" y="1929324"/>
            <a:ext cx="1378670" cy="327857"/>
          </a:xfrm>
          <a:prstGeom prst="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Concept test </a:t>
            </a:r>
            <a:br>
              <a:rPr lang="en-US" sz="1050" dirty="0"/>
            </a:br>
            <a:r>
              <a:rPr lang="en-US" sz="1050" dirty="0"/>
              <a:t>(1 point)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3FE888-F965-4330-9B9E-84177209A828}"/>
              </a:ext>
            </a:extLst>
          </p:cNvPr>
          <p:cNvSpPr/>
          <p:nvPr/>
        </p:nvSpPr>
        <p:spPr>
          <a:xfrm>
            <a:off x="5664621" y="3147466"/>
            <a:ext cx="1548428" cy="492548"/>
          </a:xfrm>
          <a:prstGeom prst="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Homework</a:t>
            </a:r>
            <a:br>
              <a:rPr lang="en-US" sz="1050" dirty="0"/>
            </a:br>
            <a:r>
              <a:rPr lang="en-US" sz="1050" dirty="0"/>
              <a:t>(5 points)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1CF2A-B1EB-4B66-81FA-29274A4328E5}"/>
              </a:ext>
            </a:extLst>
          </p:cNvPr>
          <p:cNvSpPr/>
          <p:nvPr/>
        </p:nvSpPr>
        <p:spPr>
          <a:xfrm>
            <a:off x="4164485" y="3130036"/>
            <a:ext cx="1234643" cy="7211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/>
              <a:t>Learning Activity:</a:t>
            </a:r>
          </a:p>
          <a:p>
            <a:pPr algn="ctr"/>
            <a:r>
              <a:rPr lang="en-US" sz="825" dirty="0"/>
              <a:t>(Online and/or In-Class)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BD947C-5EC5-4096-8FB4-A083D0B24D40}"/>
              </a:ext>
            </a:extLst>
          </p:cNvPr>
          <p:cNvSpPr/>
          <p:nvPr/>
        </p:nvSpPr>
        <p:spPr>
          <a:xfrm>
            <a:off x="7315200" y="4430013"/>
            <a:ext cx="1380932" cy="542003"/>
          </a:xfrm>
          <a:prstGeom prst="rect">
            <a:avLst/>
          </a:prstGeom>
          <a:ln w="571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Quiz </a:t>
            </a:r>
            <a:br>
              <a:rPr lang="en-US" sz="1050" dirty="0"/>
            </a:br>
            <a:r>
              <a:rPr lang="en-US" sz="1050" dirty="0"/>
              <a:t>(5 points)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82426-C822-4DAB-85B2-3A6ED4E779A8}"/>
              </a:ext>
            </a:extLst>
          </p:cNvPr>
          <p:cNvSpPr/>
          <p:nvPr/>
        </p:nvSpPr>
        <p:spPr>
          <a:xfrm>
            <a:off x="4624238" y="5385733"/>
            <a:ext cx="794260" cy="49417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Homework 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4EAB75-3115-4870-90F6-4FD41C485707}"/>
              </a:ext>
            </a:extLst>
          </p:cNvPr>
          <p:cNvSpPr/>
          <p:nvPr/>
        </p:nvSpPr>
        <p:spPr>
          <a:xfrm>
            <a:off x="6041704" y="5388778"/>
            <a:ext cx="794261" cy="4941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Homework Grading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244E98-0B55-4CB2-8361-3060922A9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01319" y="2379763"/>
            <a:ext cx="390370" cy="390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6835B7-9625-400C-B582-905812FBD9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74036" y="3930436"/>
            <a:ext cx="378133" cy="414875"/>
          </a:xfrm>
          <a:prstGeom prst="rect">
            <a:avLst/>
          </a:prstGeom>
        </p:spPr>
      </p:pic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D4B78F18-09DD-4527-A113-8BE08F0AA1C9}"/>
              </a:ext>
            </a:extLst>
          </p:cNvPr>
          <p:cNvSpPr/>
          <p:nvPr/>
        </p:nvSpPr>
        <p:spPr>
          <a:xfrm rot="10800000" flipH="1">
            <a:off x="6587679" y="4176431"/>
            <a:ext cx="1495560" cy="17782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282262B-82E0-46ED-8F55-B901403525B9}"/>
              </a:ext>
            </a:extLst>
          </p:cNvPr>
          <p:cNvSpPr/>
          <p:nvPr/>
        </p:nvSpPr>
        <p:spPr>
          <a:xfrm rot="10800000">
            <a:off x="5570758" y="2303695"/>
            <a:ext cx="114300" cy="17593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5E6999EB-B222-490D-B398-25DA9A710A28}"/>
              </a:ext>
            </a:extLst>
          </p:cNvPr>
          <p:cNvSpPr/>
          <p:nvPr/>
        </p:nvSpPr>
        <p:spPr>
          <a:xfrm rot="10800000">
            <a:off x="4953437" y="4176430"/>
            <a:ext cx="1234643" cy="1081368"/>
          </a:xfrm>
          <a:prstGeom prst="bentUpArrow">
            <a:avLst>
              <a:gd name="adj1" fmla="val 3897"/>
              <a:gd name="adj2" fmla="val 7189"/>
              <a:gd name="adj3" fmla="val 707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EE7BA96A-E42E-438F-A9AB-7AC24FF0B8FE}"/>
              </a:ext>
            </a:extLst>
          </p:cNvPr>
          <p:cNvSpPr/>
          <p:nvPr/>
        </p:nvSpPr>
        <p:spPr>
          <a:xfrm rot="10800000">
            <a:off x="6324591" y="4407579"/>
            <a:ext cx="189715" cy="865151"/>
          </a:xfrm>
          <a:prstGeom prst="upArrow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9C6B9CB0-62B7-40D2-8751-5F1FC481E460}"/>
              </a:ext>
            </a:extLst>
          </p:cNvPr>
          <p:cNvSpPr/>
          <p:nvPr/>
        </p:nvSpPr>
        <p:spPr>
          <a:xfrm rot="10800000">
            <a:off x="6371670" y="3785436"/>
            <a:ext cx="118416" cy="1582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D9A9590-4B53-453B-95FF-ECAEBC079CB2}"/>
              </a:ext>
            </a:extLst>
          </p:cNvPr>
          <p:cNvGrpSpPr/>
          <p:nvPr/>
        </p:nvGrpSpPr>
        <p:grpSpPr>
          <a:xfrm>
            <a:off x="4130197" y="634174"/>
            <a:ext cx="1464951" cy="1019115"/>
            <a:chOff x="250561" y="4856027"/>
            <a:chExt cx="2368179" cy="13880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0BCDD7-3553-4789-99AE-33ECF7108367}"/>
                </a:ext>
              </a:extLst>
            </p:cNvPr>
            <p:cNvSpPr/>
            <p:nvPr/>
          </p:nvSpPr>
          <p:spPr>
            <a:xfrm>
              <a:off x="250565" y="5182281"/>
              <a:ext cx="2368175" cy="19623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/>
                <a:t>Learning Assessment (Canvas)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1152486-26F2-48FD-83FD-5A5AB4830EDC}"/>
                </a:ext>
              </a:extLst>
            </p:cNvPr>
            <p:cNvSpPr/>
            <p:nvPr/>
          </p:nvSpPr>
          <p:spPr>
            <a:xfrm>
              <a:off x="250564" y="5446994"/>
              <a:ext cx="2368175" cy="1397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/>
                <a:t>Independent Activity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AFD0D4E-F68F-498A-88CC-DAB4C352E92D}"/>
                </a:ext>
              </a:extLst>
            </p:cNvPr>
            <p:cNvSpPr/>
            <p:nvPr/>
          </p:nvSpPr>
          <p:spPr>
            <a:xfrm>
              <a:off x="250563" y="5647929"/>
              <a:ext cx="2368175" cy="1397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/>
                <a:t>Guided/Tutorial Activity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252DDC-392D-4F21-9FBF-6B43AC6DD6D6}"/>
                </a:ext>
              </a:extLst>
            </p:cNvPr>
            <p:cNvSpPr/>
            <p:nvPr/>
          </p:nvSpPr>
          <p:spPr>
            <a:xfrm>
              <a:off x="250563" y="5866919"/>
              <a:ext cx="2368175" cy="13970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/>
                <a:t>Solutions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DD902D-3EC8-4832-A7DF-6816CA41E3E3}"/>
                </a:ext>
              </a:extLst>
            </p:cNvPr>
            <p:cNvSpPr/>
            <p:nvPr/>
          </p:nvSpPr>
          <p:spPr>
            <a:xfrm>
              <a:off x="250561" y="6104329"/>
              <a:ext cx="2368176" cy="1397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50" dirty="0"/>
                <a:t>Grade &amp; Feedback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1281D1-11E0-4F83-8095-C75BF70EEB78}"/>
                </a:ext>
              </a:extLst>
            </p:cNvPr>
            <p:cNvSpPr txBox="1"/>
            <p:nvPr/>
          </p:nvSpPr>
          <p:spPr>
            <a:xfrm>
              <a:off x="938803" y="4856027"/>
              <a:ext cx="1098584" cy="331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LEGEND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223E8DE-2CA5-47F4-BC58-2DDDF4C6B30C}"/>
              </a:ext>
            </a:extLst>
          </p:cNvPr>
          <p:cNvSpPr txBox="1"/>
          <p:nvPr/>
        </p:nvSpPr>
        <p:spPr>
          <a:xfrm>
            <a:off x="340703" y="149642"/>
            <a:ext cx="502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Course Module Flow – Online 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123B869C-1205-4DE0-B82A-8E1B14E05749}"/>
              </a:ext>
            </a:extLst>
          </p:cNvPr>
          <p:cNvSpPr txBox="1">
            <a:spLocks/>
          </p:cNvSpPr>
          <p:nvPr/>
        </p:nvSpPr>
        <p:spPr>
          <a:xfrm>
            <a:off x="182875" y="1517144"/>
            <a:ext cx="4156049" cy="483920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Students complete </a:t>
            </a:r>
            <a:r>
              <a:rPr lang="en-US" sz="2000" b="1" dirty="0"/>
              <a:t>pre-class</a:t>
            </a:r>
            <a:r>
              <a:rPr lang="en-US" sz="2000" dirty="0"/>
              <a:t> prep</a:t>
            </a:r>
          </a:p>
          <a:p>
            <a:r>
              <a:rPr lang="en-US" sz="2000" dirty="0"/>
              <a:t>Students take </a:t>
            </a:r>
            <a:r>
              <a:rPr lang="en-US" sz="2000" b="1" dirty="0"/>
              <a:t>concept check</a:t>
            </a:r>
            <a:endParaRPr lang="en-US" sz="2000" dirty="0"/>
          </a:p>
          <a:p>
            <a:r>
              <a:rPr lang="en-US" sz="2000" dirty="0"/>
              <a:t>Concept check submission unlocks additional content</a:t>
            </a:r>
          </a:p>
          <a:p>
            <a:pPr lvl="1"/>
            <a:r>
              <a:rPr lang="en-US" sz="1800" b="1" dirty="0"/>
              <a:t>learning activity </a:t>
            </a:r>
          </a:p>
          <a:p>
            <a:pPr lvl="1"/>
            <a:r>
              <a:rPr lang="en-US" sz="1800" dirty="0"/>
              <a:t>for some units </a:t>
            </a:r>
          </a:p>
          <a:p>
            <a:pPr lvl="2"/>
            <a:r>
              <a:rPr lang="en-US" sz="1400" b="1" dirty="0"/>
              <a:t>Homework Exercise </a:t>
            </a:r>
          </a:p>
          <a:p>
            <a:pPr lvl="2"/>
            <a:r>
              <a:rPr lang="en-US" sz="1400" b="1" dirty="0"/>
              <a:t>Graded Quiz</a:t>
            </a:r>
            <a:endParaRPr lang="en-US" sz="1400" dirty="0"/>
          </a:p>
          <a:p>
            <a:r>
              <a:rPr lang="en-US" sz="2000" b="1" dirty="0"/>
              <a:t>Homework: </a:t>
            </a:r>
            <a:r>
              <a:rPr lang="en-US" sz="2000" dirty="0"/>
              <a:t>Grade plus feedback</a:t>
            </a:r>
          </a:p>
          <a:p>
            <a:r>
              <a:rPr lang="en-US" sz="2000" b="1" dirty="0"/>
              <a:t>Quiz</a:t>
            </a:r>
            <a:r>
              <a:rPr lang="en-US" sz="2000" dirty="0"/>
              <a:t> may ask questions about HW and will be cumulative knowledge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A0426-C82E-42FF-B33A-79AB1C4BE727}"/>
              </a:ext>
            </a:extLst>
          </p:cNvPr>
          <p:cNvSpPr txBox="1"/>
          <p:nvPr/>
        </p:nvSpPr>
        <p:spPr>
          <a:xfrm>
            <a:off x="6534402" y="3787940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Submit HW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8158E1-3756-40F4-B9E1-7146E6744AFC}"/>
              </a:ext>
            </a:extLst>
          </p:cNvPr>
          <p:cNvSpPr/>
          <p:nvPr/>
        </p:nvSpPr>
        <p:spPr>
          <a:xfrm>
            <a:off x="7620000" y="5388778"/>
            <a:ext cx="794261" cy="4941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Quiz Grading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8F081FEA-9A1E-4B69-9E06-9474828C2E04}"/>
              </a:ext>
            </a:extLst>
          </p:cNvPr>
          <p:cNvSpPr/>
          <p:nvPr/>
        </p:nvSpPr>
        <p:spPr>
          <a:xfrm rot="10800000">
            <a:off x="7957922" y="5043005"/>
            <a:ext cx="118416" cy="22972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EC29AA-E7FE-4698-8C26-B50956A6AB41}"/>
              </a:ext>
            </a:extLst>
          </p:cNvPr>
          <p:cNvSpPr txBox="1"/>
          <p:nvPr/>
        </p:nvSpPr>
        <p:spPr>
          <a:xfrm>
            <a:off x="8041402" y="5057287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Submit Quiz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3DCB6D-9B9C-486B-B198-1D3901A8095E}"/>
              </a:ext>
            </a:extLst>
          </p:cNvPr>
          <p:cNvSpPr txBox="1"/>
          <p:nvPr/>
        </p:nvSpPr>
        <p:spPr>
          <a:xfrm rot="16200000">
            <a:off x="5835218" y="4697572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Instructor Review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EC3625-067A-4850-A048-DB0D3271905E}"/>
              </a:ext>
            </a:extLst>
          </p:cNvPr>
          <p:cNvSpPr/>
          <p:nvPr/>
        </p:nvSpPr>
        <p:spPr>
          <a:xfrm>
            <a:off x="7469365" y="2982180"/>
            <a:ext cx="1234643" cy="4691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/>
              <a:t>Class on first day of week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5FF039-9188-4C80-B653-81E93958559A}"/>
              </a:ext>
            </a:extLst>
          </p:cNvPr>
          <p:cNvSpPr/>
          <p:nvPr/>
        </p:nvSpPr>
        <p:spPr>
          <a:xfrm>
            <a:off x="7465917" y="3564558"/>
            <a:ext cx="1234643" cy="43882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25" dirty="0"/>
              <a:t>Class on second day of week</a:t>
            </a:r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4D9848DE-D1F6-483C-9CB1-D82D0C105838}"/>
              </a:ext>
            </a:extLst>
          </p:cNvPr>
          <p:cNvSpPr/>
          <p:nvPr/>
        </p:nvSpPr>
        <p:spPr>
          <a:xfrm rot="10800000">
            <a:off x="6930496" y="1194165"/>
            <a:ext cx="219290" cy="343312"/>
          </a:xfrm>
          <a:prstGeom prst="upArrow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93DE092F-6DB8-468F-8C1D-F597FE45FC45}"/>
              </a:ext>
            </a:extLst>
          </p:cNvPr>
          <p:cNvSpPr/>
          <p:nvPr/>
        </p:nvSpPr>
        <p:spPr>
          <a:xfrm rot="10800000">
            <a:off x="8137123" y="1186326"/>
            <a:ext cx="187229" cy="1701659"/>
          </a:xfrm>
          <a:prstGeom prst="upArrow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73CCFE-2790-4C6C-81F9-7C0CEB9DE858}"/>
              </a:ext>
            </a:extLst>
          </p:cNvPr>
          <p:cNvSpPr/>
          <p:nvPr/>
        </p:nvSpPr>
        <p:spPr>
          <a:xfrm>
            <a:off x="5891690" y="645109"/>
            <a:ext cx="2496598" cy="4691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Module Overview</a:t>
            </a:r>
          </a:p>
          <a:p>
            <a:pPr algn="ctr"/>
            <a:r>
              <a:rPr lang="en-US" sz="1000" dirty="0"/>
              <a:t>Learning Outcomes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C062EC-1F8C-40D5-891D-242E2B95CE69}"/>
              </a:ext>
            </a:extLst>
          </p:cNvPr>
          <p:cNvSpPr txBox="1"/>
          <p:nvPr/>
        </p:nvSpPr>
        <p:spPr>
          <a:xfrm>
            <a:off x="7213049" y="1167841"/>
            <a:ext cx="97654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Parallel activities</a:t>
            </a:r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9CB83910-D576-4D0D-B8B4-EE09270F705E}"/>
              </a:ext>
            </a:extLst>
          </p:cNvPr>
          <p:cNvSpPr/>
          <p:nvPr/>
        </p:nvSpPr>
        <p:spPr>
          <a:xfrm rot="8248192">
            <a:off x="5853860" y="2650257"/>
            <a:ext cx="222798" cy="472001"/>
          </a:xfrm>
          <a:prstGeom prst="upArrow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58C32D18-381D-442C-A028-6BBA7E010925}"/>
              </a:ext>
            </a:extLst>
          </p:cNvPr>
          <p:cNvSpPr/>
          <p:nvPr/>
        </p:nvSpPr>
        <p:spPr>
          <a:xfrm rot="13047959">
            <a:off x="5190806" y="2693952"/>
            <a:ext cx="222798" cy="363953"/>
          </a:xfrm>
          <a:prstGeom prst="upArrow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F23C758E-BE2B-42EA-9B1A-EDA67AB31FDC}"/>
              </a:ext>
            </a:extLst>
          </p:cNvPr>
          <p:cNvSpPr/>
          <p:nvPr/>
        </p:nvSpPr>
        <p:spPr>
          <a:xfrm rot="10800000">
            <a:off x="5965259" y="1194167"/>
            <a:ext cx="186908" cy="645192"/>
          </a:xfrm>
          <a:prstGeom prst="upArrow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98D1C06A-6DBF-4D69-82D4-65BC39AF78C4}"/>
              </a:ext>
            </a:extLst>
          </p:cNvPr>
          <p:cNvSpPr/>
          <p:nvPr/>
        </p:nvSpPr>
        <p:spPr>
          <a:xfrm rot="8477573">
            <a:off x="7392405" y="2300461"/>
            <a:ext cx="219290" cy="569441"/>
          </a:xfrm>
          <a:prstGeom prst="upArrow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graded?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258852"/>
              </p:ext>
            </p:extLst>
          </p:nvPr>
        </p:nvGraphicFramePr>
        <p:xfrm>
          <a:off x="457200" y="2194560"/>
          <a:ext cx="4572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8x Concept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5x Homework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5x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1x Project (4 deliverables)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01D96B-5484-4AC6-90CC-59AE56FA378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49164"/>
              </p:ext>
            </p:extLst>
          </p:nvPr>
        </p:nvGraphicFramePr>
        <p:xfrm>
          <a:off x="5482507" y="1524000"/>
          <a:ext cx="3200400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+mn-lt"/>
                          <a:ea typeface="Times New Roman"/>
                          <a:cs typeface="Times New Roman"/>
                        </a:rPr>
                        <a:t>Points</a:t>
                      </a:r>
                      <a:endParaRPr lang="en-US" sz="4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+mn-lt"/>
                          <a:ea typeface="Times New Roman"/>
                          <a:cs typeface="Times New Roman"/>
                        </a:rPr>
                        <a:t>Grade</a:t>
                      </a:r>
                      <a:endParaRPr lang="en-US" sz="4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</a:t>
                      </a: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94.0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[90.0  94.0)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A-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[86.0  90,0)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B+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[83.0  86.0)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[80.0  83.0)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B-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[77.0  80.0)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C+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[73.0  77.0)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[70.0  73.0)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C-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[65.0  70.0)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&lt;65.0 </a:t>
                      </a:r>
                      <a:endParaRPr lang="en-US" sz="280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</a:t>
                      </a:r>
                      <a:endParaRPr lang="en-US" sz="2800" dirty="0">
                        <a:effectLst/>
                        <a:latin typeface="+mn-lt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4724400"/>
            <a:ext cx="2945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 POINTS = 100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“concept checks”?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questions which you will answer before attending the lecture (via Canvas)</a:t>
            </a:r>
          </a:p>
          <a:p>
            <a:r>
              <a:rPr lang="en-US" dirty="0"/>
              <a:t>Help keep you engaged with the material</a:t>
            </a:r>
          </a:p>
          <a:p>
            <a:r>
              <a:rPr lang="en-US" dirty="0"/>
              <a:t>Helps me know where you are struggling</a:t>
            </a:r>
          </a:p>
          <a:p>
            <a:pPr lvl="1"/>
            <a:r>
              <a:rPr lang="en-US" dirty="0"/>
              <a:t>Guide in-class discussions</a:t>
            </a:r>
          </a:p>
          <a:p>
            <a:r>
              <a:rPr lang="en-US" b="1" dirty="0"/>
              <a:t>1 point of </a:t>
            </a:r>
            <a:r>
              <a:rPr lang="en-US" b="1" i="1" dirty="0"/>
              <a:t>Completion Credit </a:t>
            </a:r>
            <a:r>
              <a:rPr lang="en-US" b="1" dirty="0"/>
              <a:t>per check</a:t>
            </a:r>
            <a:r>
              <a:rPr lang="en-US" dirty="0"/>
              <a:t>: You will get </a:t>
            </a:r>
            <a:r>
              <a:rPr lang="en-US" i="1" dirty="0"/>
              <a:t>full</a:t>
            </a:r>
            <a:r>
              <a:rPr lang="en-US" dirty="0"/>
              <a:t> credit for completing the questions </a:t>
            </a:r>
            <a:r>
              <a:rPr lang="en-US" i="1" dirty="0"/>
              <a:t>sincerely</a:t>
            </a:r>
            <a:r>
              <a:rPr lang="en-US" dirty="0"/>
              <a:t> by the due date, but the questions are otherwise ungraded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HW assignments like?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HW Assignments (5 x 5pts each = 25 points) </a:t>
            </a:r>
          </a:p>
          <a:p>
            <a:pPr lvl="1"/>
            <a:r>
              <a:rPr lang="en-US" sz="2400" dirty="0"/>
              <a:t>Unguided Individual programming &amp; written activity</a:t>
            </a:r>
          </a:p>
          <a:p>
            <a:pPr lvl="1"/>
            <a:r>
              <a:rPr lang="en-US" sz="2400" dirty="0"/>
              <a:t>Use the concepts from the unit to tackle a machine learning question</a:t>
            </a:r>
          </a:p>
          <a:p>
            <a:pPr lvl="1"/>
            <a:r>
              <a:rPr lang="en-US" sz="2400" dirty="0"/>
              <a:t>Work in </a:t>
            </a:r>
            <a:r>
              <a:rPr lang="en-US" sz="2400" dirty="0" err="1"/>
              <a:t>Jupyter</a:t>
            </a:r>
            <a:r>
              <a:rPr lang="en-US" sz="2400" dirty="0"/>
              <a:t> Notebook:</a:t>
            </a:r>
          </a:p>
          <a:p>
            <a:pPr lvl="2"/>
            <a:r>
              <a:rPr lang="en-US" sz="2000" dirty="0"/>
              <a:t>Code (w/comments) + Results + Explanatory text using Markdown</a:t>
            </a:r>
          </a:p>
          <a:p>
            <a:pPr lvl="1"/>
            <a:r>
              <a:rPr lang="en-US" sz="2400" dirty="0"/>
              <a:t>Submit Notebooks for graded credit</a:t>
            </a:r>
          </a:p>
          <a:p>
            <a:pPr lvl="1"/>
            <a:r>
              <a:rPr lang="en-US" sz="2400" dirty="0"/>
              <a:t>Example Solutions are unlocked as soon as you submit the homework; instructor feedback will be provided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Quizzes like?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Quizzes(x5, 5pts each = 25 points)</a:t>
            </a:r>
          </a:p>
          <a:p>
            <a:pPr lvl="1"/>
            <a:r>
              <a:rPr lang="en-US" sz="2400" dirty="0"/>
              <a:t>Canvas Graded Quizzes will evaluate your understanding of all of the unit’s activities including the Homework</a:t>
            </a:r>
          </a:p>
          <a:p>
            <a:pPr lvl="1"/>
            <a:r>
              <a:rPr lang="en-US" sz="2400" dirty="0"/>
              <a:t>You may not yet have feedback on homework before the due date for the quiz – but you will have the solution</a:t>
            </a:r>
          </a:p>
          <a:p>
            <a:pPr lvl="1"/>
            <a:r>
              <a:rPr lang="en-US" sz="2400" dirty="0"/>
              <a:t>Quizzes will ask questions which may require knowledge of previous content from earlier modules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0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2767-F9D2-4B21-831C-9BC7508F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this ML course different from 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D9BA-315F-492F-A64D-CCF6FEA7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Flipped format:  </a:t>
            </a:r>
          </a:p>
          <a:p>
            <a:pPr lvl="1"/>
            <a:r>
              <a:rPr lang="en-US" dirty="0"/>
              <a:t>Read &amp; watch videos outside of class</a:t>
            </a:r>
          </a:p>
          <a:p>
            <a:pPr lvl="1"/>
            <a:r>
              <a:rPr lang="en-US" dirty="0"/>
              <a:t>Work on activities &amp; discussion in class</a:t>
            </a:r>
          </a:p>
          <a:p>
            <a:r>
              <a:rPr lang="en-US" dirty="0"/>
              <a:t>Instructor is your coach</a:t>
            </a:r>
          </a:p>
          <a:p>
            <a:r>
              <a:rPr lang="en-US" dirty="0"/>
              <a:t>Peers provide feedback (in class)</a:t>
            </a:r>
          </a:p>
          <a:p>
            <a:r>
              <a:rPr lang="en-US" dirty="0"/>
              <a:t>Major </a:t>
            </a:r>
            <a:r>
              <a:rPr lang="en-US" i="1" dirty="0"/>
              <a:t>independent</a:t>
            </a:r>
            <a:r>
              <a:rPr lang="en-US" dirty="0"/>
              <a:t> research project</a:t>
            </a:r>
          </a:p>
          <a:p>
            <a:pPr lvl="1"/>
            <a:r>
              <a:rPr lang="en-US" dirty="0"/>
              <a:t>Written Document and Presentation (video)</a:t>
            </a:r>
          </a:p>
          <a:p>
            <a:pPr lvl="1"/>
            <a:r>
              <a:rPr lang="en-US" dirty="0"/>
              <a:t>Part of your thesis/dissertation complete!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E1D8C-A2FD-41CE-BB8B-97B74152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73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final project like?</a:t>
            </a:r>
            <a:br>
              <a:rPr lang="en-US" dirty="0"/>
            </a:br>
            <a:r>
              <a:rPr lang="en-US" dirty="0"/>
              <a:t>(part 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large-scale project designed to advance </a:t>
            </a:r>
            <a:r>
              <a:rPr lang="en-US" sz="2800" i="1" dirty="0"/>
              <a:t>your</a:t>
            </a:r>
            <a:r>
              <a:rPr lang="en-US" sz="2800" i="1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 research using ML techniques </a:t>
            </a:r>
          </a:p>
          <a:p>
            <a:pPr lvl="1"/>
            <a:r>
              <a:rPr lang="en-US" sz="2400" dirty="0"/>
              <a:t>Research question involving data-&gt;answers</a:t>
            </a:r>
          </a:p>
          <a:p>
            <a:pPr lvl="1"/>
            <a:r>
              <a:rPr lang="en-US" sz="2400" dirty="0"/>
              <a:t>Get research started / evaluate high-risk ideas</a:t>
            </a:r>
          </a:p>
          <a:p>
            <a:pPr lvl="1"/>
            <a:r>
              <a:rPr lang="en-US" sz="2400" dirty="0"/>
              <a:t>Process / methodology / rigor are more important than findings</a:t>
            </a:r>
          </a:p>
          <a:p>
            <a:pPr lvl="1"/>
            <a:r>
              <a:rPr lang="en-US" sz="2400" dirty="0"/>
              <a:t>Great way to get publish an article written early in your degree program</a:t>
            </a:r>
          </a:p>
          <a:p>
            <a:pPr lvl="1"/>
            <a:r>
              <a:rPr lang="en-US" sz="2400" dirty="0"/>
              <a:t>Often becomes an important component in your thesis or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03691" y="6056591"/>
            <a:ext cx="701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solidFill>
                  <a:srgbClr val="C00000"/>
                </a:solidFill>
              </a:rPr>
              <a:t>If your research is doesn’t require ML, contact the instructor ASAP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final project like?</a:t>
            </a:r>
            <a:br>
              <a:rPr lang="en-US" dirty="0"/>
            </a:br>
            <a:r>
              <a:rPr lang="en-US" dirty="0"/>
              <a:t>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Proposal (7 pts):  Initial explanation of idea, literature, and techniques you plan to use</a:t>
            </a:r>
          </a:p>
          <a:p>
            <a:pPr lvl="1"/>
            <a:r>
              <a:rPr lang="en-US" dirty="0"/>
              <a:t>First draft report (10 pts)</a:t>
            </a:r>
          </a:p>
          <a:p>
            <a:pPr lvl="1"/>
            <a:r>
              <a:rPr lang="en-US" dirty="0"/>
              <a:t>Project Video (10 pts)</a:t>
            </a:r>
          </a:p>
          <a:p>
            <a:pPr lvl="1"/>
            <a:r>
              <a:rPr lang="en-US" dirty="0"/>
              <a:t>Final report (15 pts)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on Assignments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/>
          <a:lstStyle/>
          <a:p>
            <a:r>
              <a:rPr lang="en-US" sz="2800" dirty="0"/>
              <a:t>Rule #1: Don’t turn in other people's work…</a:t>
            </a:r>
          </a:p>
          <a:p>
            <a:r>
              <a:rPr lang="en-US" sz="2800" dirty="0"/>
              <a:t>Discussing HW &amp; project approaches with peers is encouraged, but your submission should reflect your independent work</a:t>
            </a:r>
          </a:p>
          <a:p>
            <a:pPr lvl="1"/>
            <a:r>
              <a:rPr lang="en-US" sz="2000" dirty="0"/>
              <a:t>Don’t spoil a classmate’s opportunity to learn – each student should engage/struggle with the material before collaborating</a:t>
            </a:r>
          </a:p>
          <a:p>
            <a:pPr lvl="1"/>
            <a:r>
              <a:rPr lang="en-US" sz="2000" dirty="0"/>
              <a:t>Don’t look for specific solutions to assignment problems online or elsewhere - but looking up how to do something in python is OK.</a:t>
            </a:r>
          </a:p>
          <a:p>
            <a:r>
              <a:rPr lang="en-US" sz="2800" dirty="0"/>
              <a:t>If you are unsure about Academic Integrity, contact the instructor before doing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1D97-65A5-4DE1-B6B6-22D858F1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89BF2-7EF4-4311-AFFD-7176141F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r>
              <a:rPr lang="en-US" sz="2800" dirty="0"/>
              <a:t>MS teams is the recommended location for discussing course content</a:t>
            </a:r>
          </a:p>
          <a:p>
            <a:r>
              <a:rPr lang="en-US" sz="2800" dirty="0"/>
              <a:t>Try to post content-related questions and content in an existing thread (reply) or make a new thread (new conversation) if your topic doesn’t have a thread</a:t>
            </a:r>
          </a:p>
          <a:p>
            <a:r>
              <a:rPr lang="en-US" sz="2800" dirty="0"/>
              <a:t>Students may answer each others' questions*</a:t>
            </a:r>
          </a:p>
          <a:p>
            <a:r>
              <a:rPr lang="en-US" sz="2800" dirty="0"/>
              <a:t>Be respectful of others when commenting or providing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32C5E-7780-4A7B-A065-2D81984A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78783-AC59-44E6-93DE-BBE4DC18BEB4}"/>
              </a:ext>
            </a:extLst>
          </p:cNvPr>
          <p:cNvSpPr txBox="1"/>
          <p:nvPr/>
        </p:nvSpPr>
        <p:spPr>
          <a:xfrm>
            <a:off x="685800" y="582136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*discussing graded quizzes or the exam is prohibited unless explicitly authorized by the instructor</a:t>
            </a:r>
          </a:p>
        </p:txBody>
      </p:sp>
    </p:spTree>
    <p:extLst>
      <p:ext uri="{BB962C8B-B14F-4D97-AF65-F5344CB8AC3E}">
        <p14:creationId xmlns:p14="http://schemas.microsoft.com/office/powerpoint/2010/main" val="2392679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on Quizzes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830763"/>
          </a:xfrm>
        </p:spPr>
        <p:txBody>
          <a:bodyPr/>
          <a:lstStyle/>
          <a:p>
            <a:r>
              <a:rPr lang="en-US" sz="3600" dirty="0"/>
              <a:t>Don’t Discuss quiz solutions </a:t>
            </a:r>
            <a:r>
              <a:rPr lang="en-US" sz="3600" i="1" dirty="0"/>
              <a:t>or approaches </a:t>
            </a:r>
            <a:r>
              <a:rPr lang="en-US" sz="3600" dirty="0"/>
              <a:t>with anyone other than the instructor </a:t>
            </a:r>
            <a:r>
              <a:rPr lang="en-US" sz="3600" i="1" dirty="0"/>
              <a:t>before</a:t>
            </a:r>
            <a:r>
              <a:rPr lang="en-US" sz="3600" dirty="0"/>
              <a:t> or </a:t>
            </a:r>
            <a:r>
              <a:rPr lang="en-US" sz="3600" i="1" dirty="0"/>
              <a:t>after </a:t>
            </a:r>
            <a:r>
              <a:rPr lang="en-US" sz="3600" dirty="0"/>
              <a:t>turning them in </a:t>
            </a:r>
          </a:p>
          <a:p>
            <a:pPr lvl="1"/>
            <a:r>
              <a:rPr lang="en-US" dirty="0"/>
              <a:t>not everyone may take the quiz at the same time</a:t>
            </a:r>
          </a:p>
          <a:p>
            <a:r>
              <a:rPr lang="en-US" sz="3600" dirty="0"/>
              <a:t>Don’t “Post” solutions or approaches through any means (paper or digital) in a way that could be seen by someone other than the instructor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Recording class meetings</a:t>
            </a:r>
            <a:br>
              <a:rPr lang="en-US" dirty="0"/>
            </a:br>
            <a:r>
              <a:rPr lang="en-US" sz="3600" dirty="0">
                <a:solidFill>
                  <a:schemeClr val="accent1"/>
                </a:solidFill>
              </a:rPr>
              <a:t>(for online meetings)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1"/>
                </a:solidFill>
              </a:rPr>
              <a:t>The live synchronous class meetings will be recorded and should be available to students enrolled in the class on AU M365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1"/>
                </a:solidFill>
              </a:rPr>
              <a:t>Do not post or re-broadcast any portion of our online meetings without prior approval of instructor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1"/>
                </a:solidFill>
              </a:rPr>
              <a:t>If you would prefer to ask a question in an unrecorded session, let the instructor know so arrangements can be made: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1"/>
                </a:solidFill>
              </a:rPr>
              <a:t>At the end of the recorded live class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1"/>
                </a:solidFill>
              </a:rPr>
              <a:t>A separate live meeting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Professionalism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Make it easy for your peers to focus during online class meetings: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Avoid becoming distracted or distracting others </a:t>
            </a:r>
            <a:r>
              <a:rPr lang="en-US" sz="2400" dirty="0"/>
              <a:t>(this includes out-of-channel voice/email/text/IM…)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1"/>
                </a:solidFill>
              </a:rPr>
              <a:t>During online meetings: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solidFill>
                  <a:schemeClr val="accent1"/>
                </a:solidFill>
              </a:rPr>
              <a:t>Maintain audio/video etiquette online (mute)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solidFill>
                  <a:schemeClr val="accent1"/>
                </a:solidFill>
              </a:rPr>
              <a:t>If you do use video, be aware of your appearance and what is in the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7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Culture of Learning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You are encouraged to:</a:t>
            </a:r>
          </a:p>
          <a:p>
            <a:pPr lvl="1"/>
            <a:r>
              <a:rPr lang="en-US" dirty="0"/>
              <a:t>Use online discussion with peers on the course content, material in books, videos, websites, etc.</a:t>
            </a:r>
          </a:p>
          <a:p>
            <a:pPr lvl="1"/>
            <a:r>
              <a:rPr lang="en-US" dirty="0"/>
              <a:t>Challenge yourself to get out of your comfort zone and understand the material deeply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B3D7CF-9F77-43AC-AEC1-65A1198DE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C73CC40-23B0-4DB7-B8D1-350191790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2E678-CC55-4761-AFE6-BFBFCF7D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F95A-BFA5-44A4-B706-44B70131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communication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2DCE-0C2A-4141-8883-7B0DB923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 Teams should be your prime method of communication</a:t>
            </a:r>
          </a:p>
          <a:p>
            <a:r>
              <a:rPr lang="en-US" dirty="0"/>
              <a:t>In-Person meetings in the classroom</a:t>
            </a:r>
          </a:p>
          <a:p>
            <a:r>
              <a:rPr lang="en-US" dirty="0">
                <a:solidFill>
                  <a:schemeClr val="accent1"/>
                </a:solidFill>
              </a:rPr>
              <a:t>If needed: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Online meetings w/audio and screen share</a:t>
            </a:r>
          </a:p>
          <a:p>
            <a:r>
              <a:rPr lang="en-US" dirty="0"/>
              <a:t>Urgent/private ways to contact instructor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1BD0C-C6DF-42D1-A3FC-490BCDB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82DF3-C07F-427D-8B9D-E87AE3CABAA0}"/>
              </a:ext>
            </a:extLst>
          </p:cNvPr>
          <p:cNvSpPr txBox="1"/>
          <p:nvPr/>
        </p:nvSpPr>
        <p:spPr>
          <a:xfrm>
            <a:off x="1701627" y="4953000"/>
            <a:ext cx="561357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Stay flexible – we may add/change/delete as the course evolves in this environment</a:t>
            </a:r>
          </a:p>
        </p:txBody>
      </p:sp>
    </p:spTree>
    <p:extLst>
      <p:ext uri="{BB962C8B-B14F-4D97-AF65-F5344CB8AC3E}">
        <p14:creationId xmlns:p14="http://schemas.microsoft.com/office/powerpoint/2010/main" val="64006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Meeting schedule?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27 Mar – 3 Jun (+ finals week) </a:t>
            </a:r>
          </a:p>
          <a:p>
            <a:r>
              <a:rPr lang="en-US" sz="2800" dirty="0"/>
              <a:t>Class meetings (B646/R220) 0800-0950</a:t>
            </a:r>
          </a:p>
          <a:p>
            <a:pPr lvl="1"/>
            <a:r>
              <a:rPr lang="en-US" sz="2400" dirty="0"/>
              <a:t>Section 1: Mon/Wed</a:t>
            </a:r>
          </a:p>
          <a:p>
            <a:pPr lvl="1"/>
            <a:r>
              <a:rPr lang="en-US" sz="2400" dirty="0"/>
              <a:t>Section 2: Tues/Thurs</a:t>
            </a:r>
          </a:p>
          <a:p>
            <a:r>
              <a:rPr lang="en-US" sz="2800" dirty="0"/>
              <a:t>Class will start NLT 0800</a:t>
            </a:r>
          </a:p>
          <a:p>
            <a:pPr lvl="1"/>
            <a:r>
              <a:rPr lang="en-US" sz="2400" dirty="0"/>
              <a:t>Be signed into AU Teams &amp; canvas since there will be online content there</a:t>
            </a:r>
          </a:p>
          <a:p>
            <a:r>
              <a:rPr lang="en-US" sz="2800" dirty="0"/>
              <a:t>We will take attendance at the start of each class</a:t>
            </a:r>
          </a:p>
          <a:p>
            <a:pPr>
              <a:buNone/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AE3A-410D-4C59-BA71-08904897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Meeting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935D-E7FC-4F03-82E8-8F2FB2C5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Meetings will include lecture and learning activities; interaction and discussion encouraged!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If we are in online meeting mode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Use ‘raise hand’ in MS teams if you have a question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Audio required, but stay muted unless you need to talk/respond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Turn on Video when you are speaking unless there are bandwidth issues (you don’t need to have your camera on when you are not speaking)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Tip: Use headphones/earbuds (or headset) for your local audio output (reduces feedback)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4BFC1-C8D6-495C-ACA8-4F754425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contact the instructor?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Dr. Brett Borghetti</a:t>
            </a:r>
          </a:p>
          <a:p>
            <a:r>
              <a:rPr lang="en-US" sz="2400" dirty="0"/>
              <a:t>Contact via M365 Teams (unless prohibited)</a:t>
            </a:r>
          </a:p>
          <a:p>
            <a:r>
              <a:rPr lang="en-US" sz="2400" dirty="0"/>
              <a:t>Alternate contact via email* </a:t>
            </a:r>
          </a:p>
          <a:p>
            <a:pPr lvl="1"/>
            <a:r>
              <a:rPr lang="en-US" sz="2000" b="1" dirty="0">
                <a:ea typeface="MS Mincho" panose="02020609040205080304" pitchFamily="49" charset="-128"/>
                <a:cs typeface="Times New Roman" panose="02020603050405020304" pitchFamily="18" charset="0"/>
              </a:rPr>
              <a:t>Send to AFIT and AU emails</a:t>
            </a:r>
          </a:p>
          <a:p>
            <a:pPr lvl="2"/>
            <a:r>
              <a:rPr lang="en-US" sz="1600" b="1" dirty="0">
                <a:ea typeface="MS Mincho" panose="02020609040205080304" pitchFamily="49" charset="-128"/>
                <a:cs typeface="Times New Roman" panose="02020603050405020304" pitchFamily="18" charset="0"/>
              </a:rPr>
              <a:t>*Until transition to .mil email…</a:t>
            </a:r>
          </a:p>
          <a:p>
            <a:pPr lvl="1"/>
            <a:r>
              <a:rPr lang="en-US" sz="2000" b="1" dirty="0">
                <a:ea typeface="MS Mincho" panose="02020609040205080304" pitchFamily="49" charset="-128"/>
                <a:cs typeface="Times New Roman" panose="02020603050405020304" pitchFamily="18" charset="0"/>
              </a:rPr>
              <a:t>prepend email subject lines with</a:t>
            </a:r>
            <a:r>
              <a:rPr lang="en-US" sz="2000" dirty="0">
                <a:ea typeface="MS Mincho" panose="02020609040205080304" pitchFamily="49" charset="-128"/>
                <a:cs typeface="Times New Roman" panose="02020603050405020304" pitchFamily="18" charset="0"/>
              </a:rPr>
              <a:t> “[CSCE623]”</a:t>
            </a:r>
          </a:p>
          <a:p>
            <a:r>
              <a:rPr lang="en-US" sz="2400" dirty="0"/>
              <a:t>Phone/SMS Text only for emergency communication</a:t>
            </a:r>
          </a:p>
          <a:p>
            <a:pPr lvl="1"/>
            <a:r>
              <a:rPr lang="en-US" sz="2000" dirty="0"/>
              <a:t>Borghetti emergency only contact info:  Personal Cell: 937-654-9946 (identify yourself &amp; CSCE 623 in first text msg)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have an issue?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issue (e.g. “Quiz 2 says its locked”) </a:t>
            </a:r>
          </a:p>
          <a:p>
            <a:pPr lvl="1"/>
            <a:r>
              <a:rPr lang="en-US" dirty="0"/>
              <a:t>Describe issue via teams message to the instructor with as much detail and maybe a screen capture since instructor may need to fix something in Canvas</a:t>
            </a:r>
          </a:p>
          <a:p>
            <a:r>
              <a:rPr lang="en-US" dirty="0"/>
              <a:t>Grading/Duty Availability issue</a:t>
            </a:r>
            <a:br>
              <a:rPr lang="en-US" dirty="0"/>
            </a:br>
            <a:r>
              <a:rPr lang="en-US" sz="1600" dirty="0"/>
              <a:t>(e.g. “My spouse got COVID and I have to take care of the kids” or “I’m concerned about my grade because …”):</a:t>
            </a:r>
          </a:p>
          <a:p>
            <a:pPr lvl="1"/>
            <a:r>
              <a:rPr lang="en-US" dirty="0"/>
              <a:t>Teams message (unless prohibited – then use email)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have a </a:t>
            </a:r>
            <a:r>
              <a:rPr lang="en-US" i="1" dirty="0"/>
              <a:t>content question</a:t>
            </a:r>
            <a:r>
              <a:rPr lang="en-US" dirty="0"/>
              <a:t>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66725" y="1219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C3B4ME:  Check 3 sources* to see if you can find the answer</a:t>
            </a:r>
          </a:p>
          <a:p>
            <a:pPr marL="914400" lvl="1" indent="-514350"/>
            <a:r>
              <a:rPr lang="en-US" sz="2400" dirty="0"/>
              <a:t>Figuring out what to search for or how to ask the question is halfway to solving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Only after exhausting other sources in step 1,</a:t>
            </a:r>
            <a:br>
              <a:rPr lang="en-US" sz="2800" dirty="0"/>
            </a:br>
            <a:r>
              <a:rPr lang="en-US" sz="2800" dirty="0"/>
              <a:t>ask instructor via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6191805"/>
            <a:ext cx="579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*Sources: Internet, textbook, Teams student discussion</a:t>
            </a:r>
          </a:p>
        </p:txBody>
      </p:sp>
    </p:spTree>
    <p:extLst>
      <p:ext uri="{BB962C8B-B14F-4D97-AF65-F5344CB8AC3E}">
        <p14:creationId xmlns:p14="http://schemas.microsoft.com/office/powerpoint/2010/main" val="147677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a textbook?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467600" cy="4419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/>
              <a:t>Required</a:t>
            </a:r>
            <a:r>
              <a:rPr lang="en-US" sz="2400" dirty="0"/>
              <a:t> Textbooks for the course: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Introduction to Statistical Learning (2nd ed), by James, Witten, Hastie, and </a:t>
            </a:r>
            <a:r>
              <a:rPr lang="en-US" sz="2000" dirty="0" err="1"/>
              <a:t>Tibshirani</a:t>
            </a:r>
            <a:r>
              <a:rPr lang="en-US" sz="2000" dirty="0"/>
              <a:t> (downloadable book + content: </a:t>
            </a:r>
            <a:br>
              <a:rPr lang="en-US" sz="2000" dirty="0"/>
            </a:br>
            <a:r>
              <a:rPr lang="en-US" sz="2000" u="sng" dirty="0">
                <a:hlinkClick r:id="rId2"/>
              </a:rPr>
              <a:t>http://www-bcf.usc.edu/~gareth/ISL/</a:t>
            </a:r>
            <a:r>
              <a:rPr lang="en-US" sz="2000" dirty="0"/>
              <a:t> )   </a:t>
            </a:r>
            <a:r>
              <a:rPr lang="en-US" sz="2000" dirty="0">
                <a:sym typeface="Wingdings" panose="05000000000000000000" pitchFamily="2" charset="2"/>
              </a:rPr>
              <a:t></a:t>
            </a:r>
            <a:r>
              <a:rPr lang="en-US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FREE PDF</a:t>
            </a:r>
            <a:r>
              <a:rPr lang="en-US" sz="2000" b="1" dirty="0"/>
              <a:t>	</a:t>
            </a:r>
            <a:br>
              <a:rPr lang="en-US" sz="2000" b="1" dirty="0"/>
            </a:br>
            <a:r>
              <a:rPr lang="en-US" sz="2000" b="1" dirty="0"/>
              <a:t>ISBN-13:</a:t>
            </a:r>
            <a:r>
              <a:rPr lang="en-US" sz="2000" dirty="0"/>
              <a:t> ISBN-13: 978-071614174</a:t>
            </a:r>
          </a:p>
          <a:p>
            <a:pPr lvl="1"/>
            <a:r>
              <a:rPr lang="en-US" sz="2000" dirty="0"/>
              <a:t>Hands-On Machine Learning with Scikit-Learn &amp; </a:t>
            </a:r>
            <a:r>
              <a:rPr lang="en-US" sz="2000" dirty="0" err="1"/>
              <a:t>Tensorflow</a:t>
            </a:r>
            <a:r>
              <a:rPr lang="en-US" sz="2000" dirty="0"/>
              <a:t>, by </a:t>
            </a:r>
            <a:r>
              <a:rPr lang="en-US" sz="2000" dirty="0" err="1"/>
              <a:t>Aurelien</a:t>
            </a:r>
            <a:r>
              <a:rPr lang="en-US" sz="2000" dirty="0"/>
              <a:t> </a:t>
            </a:r>
            <a:r>
              <a:rPr lang="en-US" sz="2000" dirty="0" err="1"/>
              <a:t>Geron</a:t>
            </a:r>
            <a:r>
              <a:rPr lang="en-US" sz="2000" dirty="0"/>
              <a:t>, Published by O’Reilly (3</a:t>
            </a:r>
            <a:r>
              <a:rPr lang="en-US" sz="2000" baseline="30000" dirty="0"/>
              <a:t>rd</a:t>
            </a:r>
            <a:r>
              <a:rPr lang="en-US" sz="2000" dirty="0"/>
              <a:t> ed)</a:t>
            </a:r>
            <a:br>
              <a:rPr lang="en-US" sz="2000" dirty="0"/>
            </a:br>
            <a:r>
              <a:rPr lang="en-US" sz="2000" dirty="0"/>
              <a:t>Publisher: O'Reilly Media, Inc., Release Date: 2022</a:t>
            </a:r>
            <a:br>
              <a:rPr lang="en-US" sz="2000" dirty="0"/>
            </a:br>
            <a:r>
              <a:rPr lang="en-US" sz="2000" b="1" dirty="0"/>
              <a:t>ISBN-13</a:t>
            </a:r>
            <a:r>
              <a:rPr lang="en-US" sz="2000" dirty="0"/>
              <a:t>: 978-1-098-12597-4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E4AB2-0C53-400C-95E6-D990CBCED6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22" y="4519733"/>
            <a:ext cx="1532238" cy="20131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19547E-91F1-4166-9018-4A839FD3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04" y="4148768"/>
            <a:ext cx="1389496" cy="181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B7D36-2E12-4EC7-7C76-D908911C2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07" y="3774579"/>
            <a:ext cx="1502880" cy="1947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4DC7B-241B-A099-3A5E-D55B5D14B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1602248"/>
            <a:ext cx="1190694" cy="1664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1928</Words>
  <Application>Microsoft Office PowerPoint</Application>
  <PresentationFormat>On-screen Show (4:3)</PresentationFormat>
  <Paragraphs>251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Rules of Engagement</vt:lpstr>
      <vt:lpstr>What makes this ML course different from others?</vt:lpstr>
      <vt:lpstr>Course communication overview</vt:lpstr>
      <vt:lpstr>Course Meeting schedule?</vt:lpstr>
      <vt:lpstr>Course Meeting Format</vt:lpstr>
      <vt:lpstr>How do I contact the instructor?</vt:lpstr>
      <vt:lpstr>What if I have an issue?</vt:lpstr>
      <vt:lpstr>What if I have a content question?</vt:lpstr>
      <vt:lpstr>Do we need a textbook?</vt:lpstr>
      <vt:lpstr>Other helpful books You may find the following optional books helpful </vt:lpstr>
      <vt:lpstr>One required textbook uses R. What language are we using and why?</vt:lpstr>
      <vt:lpstr>But the Book/Labs are in R…</vt:lpstr>
      <vt:lpstr>Where’s the course content?</vt:lpstr>
      <vt:lpstr>How are we learning? How are we being evaluated?</vt:lpstr>
      <vt:lpstr>PowerPoint Presentation</vt:lpstr>
      <vt:lpstr>How are we graded?</vt:lpstr>
      <vt:lpstr>What are “concept checks”?</vt:lpstr>
      <vt:lpstr>What are HW assignments like?</vt:lpstr>
      <vt:lpstr>What are Quizzes like?</vt:lpstr>
      <vt:lpstr>What is the final project like? (part 1 of 2)</vt:lpstr>
      <vt:lpstr>What is the final project like? (part 2)</vt:lpstr>
      <vt:lpstr>Academic Integrity on Assignments</vt:lpstr>
      <vt:lpstr>Discussion &amp; Collaboration</vt:lpstr>
      <vt:lpstr>Academic Integrity on Quizzes</vt:lpstr>
      <vt:lpstr>Recording class meetings (for online meetings)</vt:lpstr>
      <vt:lpstr>Your Professionalism</vt:lpstr>
      <vt:lpstr>The Culture of Learning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Rules of Engagement</dc:title>
  <dc:creator>Brett</dc:creator>
  <cp:lastModifiedBy>BORGHETTI, BRETT J CIV USAF AETC AFIT/ENG</cp:lastModifiedBy>
  <cp:revision>262</cp:revision>
  <dcterms:created xsi:type="dcterms:W3CDTF">2006-08-16T00:00:00Z</dcterms:created>
  <dcterms:modified xsi:type="dcterms:W3CDTF">2023-03-22T23:10:01Z</dcterms:modified>
</cp:coreProperties>
</file>