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sldIdLst>
    <p:sldId id="256" r:id="rId2"/>
    <p:sldId id="257" r:id="rId3"/>
    <p:sldId id="331" r:id="rId4"/>
    <p:sldId id="325" r:id="rId5"/>
    <p:sldId id="326" r:id="rId6"/>
    <p:sldId id="327" r:id="rId7"/>
    <p:sldId id="303" r:id="rId8"/>
    <p:sldId id="345" r:id="rId9"/>
    <p:sldId id="346" r:id="rId10"/>
    <p:sldId id="328" r:id="rId11"/>
    <p:sldId id="316" r:id="rId12"/>
    <p:sldId id="322" r:id="rId13"/>
    <p:sldId id="332" r:id="rId14"/>
    <p:sldId id="317" r:id="rId15"/>
    <p:sldId id="318" r:id="rId16"/>
    <p:sldId id="319" r:id="rId17"/>
    <p:sldId id="333" r:id="rId18"/>
    <p:sldId id="342" r:id="rId19"/>
    <p:sldId id="334" r:id="rId20"/>
    <p:sldId id="344" r:id="rId21"/>
    <p:sldId id="336" r:id="rId22"/>
    <p:sldId id="341" r:id="rId23"/>
    <p:sldId id="330" r:id="rId24"/>
    <p:sldId id="329" r:id="rId25"/>
    <p:sldId id="320" r:id="rId26"/>
    <p:sldId id="337" r:id="rId27"/>
    <p:sldId id="312" r:id="rId28"/>
    <p:sldId id="313" r:id="rId29"/>
    <p:sldId id="314" r:id="rId30"/>
    <p:sldId id="338" r:id="rId31"/>
    <p:sldId id="315" r:id="rId32"/>
    <p:sldId id="304" r:id="rId33"/>
    <p:sldId id="305" r:id="rId34"/>
    <p:sldId id="343" r:id="rId35"/>
    <p:sldId id="306" r:id="rId36"/>
    <p:sldId id="307" r:id="rId37"/>
    <p:sldId id="308" r:id="rId38"/>
    <p:sldId id="309" r:id="rId39"/>
    <p:sldId id="311" r:id="rId40"/>
    <p:sldId id="323" r:id="rId41"/>
    <p:sldId id="324" r:id="rId42"/>
    <p:sldId id="34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5531" autoAdjust="0"/>
  </p:normalViewPr>
  <p:slideViewPr>
    <p:cSldViewPr>
      <p:cViewPr varScale="1">
        <p:scale>
          <a:sx n="106" d="100"/>
          <a:sy n="106" d="100"/>
        </p:scale>
        <p:origin x="92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02E9EC-092A-4F10-A775-A203EE030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357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F5953-ACCD-4223-996C-7D493F15E81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84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DDBBD-C9F5-47B4-905B-9B834E0523BD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8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7FE8E-8488-4778-8AE6-E6F3C60E06DF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71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08B6F7-3612-4AEC-869C-CB9C75552883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B762-3ED3-4E1C-A3BD-C3CC62C85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7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3758F-0535-44B4-829F-0B20C4A26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1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AD2C6-47C9-401C-8BDC-D877AF283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4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014B-B28B-4BE8-8560-77635E67F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5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3C0BB-1436-41C6-BA19-11AD85B81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08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D9D36-CFC2-42FA-B38A-923C71734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8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5BBED-0FB5-4FC7-B868-B746E3E02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1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20B41-D53F-4BF3-AA91-18797FA38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8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C8C06-8D59-4AA0-B0D7-C52BBB9DD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8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79ABD-9FF9-41FB-B266-3F9F8DBBBF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7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A3A3-C7E4-4E81-9A49-8B5A6EEEA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67BC-F8CA-414E-9DED-E93F88BFE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4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05BB678B-A8B4-4E31-8AD5-1241B50FA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YX40hbAHx3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youtube.com/watch?v=ppnRZZ4g57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 623 – Overviews: </a:t>
            </a:r>
            <a:r>
              <a:rPr lang="en-US" altLang="en-US" sz="400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4</a:t>
            </a:r>
          </a:p>
          <a:p>
            <a:pPr eaLnBrk="1" hangingPunct="1"/>
            <a:r>
              <a:rPr lang="en-US" altLang="en-US" dirty="0"/>
              <a:t>What are heuristics?</a:t>
            </a:r>
          </a:p>
          <a:p>
            <a:pPr eaLnBrk="1" hangingPunct="1"/>
            <a:r>
              <a:rPr lang="en-US" altLang="en-US" dirty="0"/>
              <a:t>Computational complexity 50.5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P vs NP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mentioned that one of the main motivators for heuristics are “hard” problems.  What does this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Why can we solve some problems to optimality (like linear programs) and not others (like the TSP)?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First the “easy” problems: </a:t>
            </a:r>
            <a:r>
              <a:rPr lang="en-US" altLang="en-US" sz="2400" b="1" dirty="0"/>
              <a:t>The Class</a:t>
            </a:r>
            <a:r>
              <a:rPr lang="en-US" altLang="en-US" sz="2400" dirty="0"/>
              <a:t> </a:t>
            </a:r>
            <a:r>
              <a:rPr lang="en-US" altLang="en-US" sz="2400" b="1" dirty="0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exists types of problems for which a polynomial time algorithm answering the </a:t>
            </a:r>
            <a:r>
              <a:rPr lang="en-US" altLang="en-US" sz="2000" b="1" u="sng" dirty="0">
                <a:solidFill>
                  <a:srgbClr val="002060"/>
                </a:solidFill>
              </a:rPr>
              <a:t>decision</a:t>
            </a:r>
            <a:r>
              <a:rPr lang="en-US" altLang="en-US" sz="2000" dirty="0"/>
              <a:t> question has been proven to exist.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By polynomial algorithm we mean that for </a:t>
            </a:r>
            <a:r>
              <a:rPr lang="en-US" altLang="en-US" sz="2000" u="sng" dirty="0"/>
              <a:t>any</a:t>
            </a:r>
            <a:r>
              <a:rPr lang="en-US" altLang="en-US" sz="2000" dirty="0"/>
              <a:t> instance of this problem of size </a:t>
            </a:r>
            <a:r>
              <a:rPr lang="en-US" altLang="en-US" sz="2000" i="1" dirty="0"/>
              <a:t>n </a:t>
            </a:r>
            <a:r>
              <a:rPr lang="en-US" altLang="en-US" sz="2000" dirty="0"/>
              <a:t>we can bound the run time by a sufficiently large polynomial number </a:t>
            </a:r>
            <a:r>
              <a:rPr lang="en-US" altLang="en-US" sz="2000" i="1" dirty="0"/>
              <a:t>k </a:t>
            </a:r>
            <a:r>
              <a:rPr lang="en-US" altLang="en-US" sz="2000" dirty="0"/>
              <a:t> such that the algorithm in its worst case runs in at </a:t>
            </a:r>
            <a:r>
              <a:rPr lang="en-US" altLang="en-US" sz="2000" b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n</a:t>
            </a:r>
            <a:r>
              <a:rPr lang="en-US" altLang="en-US" sz="2000" i="1" baseline="30000" dirty="0" err="1"/>
              <a:t>k</a:t>
            </a:r>
            <a:r>
              <a:rPr lang="en-US" altLang="en-US" sz="2000" i="1" dirty="0"/>
              <a:t>)</a:t>
            </a:r>
            <a:r>
              <a:rPr lang="en-US" altLang="en-US" sz="2000" i="1" baseline="30000" dirty="0"/>
              <a:t>  </a:t>
            </a:r>
            <a:r>
              <a:rPr lang="en-US" altLang="en-US" sz="2000" dirty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call these problems “easy” or “tractable”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Linear Programming exists in </a:t>
            </a:r>
            <a:r>
              <a:rPr lang="en-US" altLang="en-US" sz="20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708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P vs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5105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There are also decision problems that (we believe) cannot be solved in Polynomial time, but can have their solutions verified in Polynomial time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These are the class of </a:t>
                </a:r>
                <a:r>
                  <a:rPr lang="en-US" altLang="en-US" sz="2000" b="1" dirty="0"/>
                  <a:t>NP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If I hand you a tour to the TSP, you can quickly verify the tours’ length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sz="2000" dirty="0"/>
              </a:p>
              <a:p>
                <a:r>
                  <a:rPr lang="en-US" sz="2400" dirty="0"/>
                  <a:t>It is easy to see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 lvl="1"/>
                <a:r>
                  <a:rPr lang="en-US" sz="2000" dirty="0"/>
                  <a:t>How can we see this?</a:t>
                </a:r>
              </a:p>
              <a:p>
                <a:endParaRPr lang="en-US" dirty="0"/>
              </a:p>
              <a:p>
                <a:r>
                  <a:rPr lang="en-US" sz="2400" dirty="0"/>
                  <a:t>The million-dollar question (according to the Clay Mathematics Institute) is “Does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?"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altLang="en-US" sz="2400" dirty="0"/>
                  <a:t>	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43000"/>
                <a:ext cx="7772400" cy="5105400"/>
              </a:xfrm>
              <a:blipFill>
                <a:blip r:embed="rId2"/>
                <a:stretch>
                  <a:fillRect l="-314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 vs NP Video</a:t>
            </a:r>
          </a:p>
        </p:txBody>
      </p:sp>
      <p:pic>
        <p:nvPicPr>
          <p:cNvPr id="14339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667750" cy="48355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 versus NP</a:t>
            </a:r>
          </a:p>
          <a:p>
            <a:pPr eaLnBrk="1" hangingPunct="1"/>
            <a:r>
              <a:rPr lang="en-US" altLang="en-US" dirty="0"/>
              <a:t>Proving that a problem is hard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Features of good heuristics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Types of heuristics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82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Proving problems are hard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Let us imagine we have two problems, imaginatively called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P</a:t>
            </a:r>
            <a:r>
              <a:rPr lang="en-US" altLang="en-US" sz="2400" baseline="-25000" dirty="0"/>
              <a:t>2</a:t>
            </a:r>
          </a:p>
          <a:p>
            <a:pPr eaLnBrk="1" hangingPunct="1"/>
            <a:r>
              <a:rPr lang="en-US" altLang="en-US" sz="2400" dirty="0"/>
              <a:t>Suppose problem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can be solved by algorithm B</a:t>
            </a:r>
          </a:p>
          <a:p>
            <a:pPr eaLnBrk="1" hangingPunct="1"/>
            <a:r>
              <a:rPr lang="en-US" altLang="en-US" sz="2400" dirty="0"/>
              <a:t>Suppose we can </a:t>
            </a:r>
            <a:r>
              <a:rPr lang="en-US" altLang="en-US" sz="2400" u="sng" dirty="0"/>
              <a:t>transform</a:t>
            </a:r>
            <a:r>
              <a:rPr lang="en-US" altLang="en-US" sz="2400" dirty="0"/>
              <a:t>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instance of problem P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into an instance of P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via a polynomial function A</a:t>
            </a:r>
          </a:p>
          <a:p>
            <a:pPr eaLnBrk="1" hangingPunct="1"/>
            <a:r>
              <a:rPr lang="en-US" altLang="en-US" sz="2400" dirty="0"/>
              <a:t>Then clearly we can use this transformation plus algorithm B to solve P</a:t>
            </a:r>
            <a:r>
              <a:rPr lang="en-US" altLang="en-US" sz="2400" baseline="-25000" dirty="0"/>
              <a:t>1</a:t>
            </a:r>
          </a:p>
          <a:p>
            <a:pPr eaLnBrk="1" hangingPunct="1"/>
            <a:r>
              <a:rPr lang="en-US" altLang="en-US" sz="2400" b="1" dirty="0"/>
              <a:t>Thus problem 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/>
              <a:t> is at least as hard as (and possible harder) then problem P</a:t>
            </a:r>
            <a:r>
              <a:rPr lang="en-US" altLang="en-US" sz="2400" b="1" baseline="-25000" dirty="0"/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NP-Hard and NP-Complete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P</a:t>
            </a:r>
            <a:r>
              <a:rPr lang="en-US" altLang="en-US" baseline="-25000" dirty="0"/>
              <a:t>2</a:t>
            </a:r>
            <a:r>
              <a:rPr lang="en-US" altLang="en-US" dirty="0"/>
              <a:t> is such that </a:t>
            </a:r>
            <a:r>
              <a:rPr lang="en-US" altLang="en-US" i="1" dirty="0"/>
              <a:t>every</a:t>
            </a:r>
            <a:r>
              <a:rPr lang="en-US" altLang="en-US" dirty="0"/>
              <a:t> problem in NP can be transformed into P</a:t>
            </a:r>
            <a:r>
              <a:rPr lang="en-US" altLang="en-US" baseline="-25000" dirty="0"/>
              <a:t>2</a:t>
            </a:r>
            <a:r>
              <a:rPr lang="en-US" altLang="en-US" dirty="0"/>
              <a:t> then P</a:t>
            </a:r>
            <a:r>
              <a:rPr lang="en-US" altLang="en-US" baseline="-25000" dirty="0"/>
              <a:t>2</a:t>
            </a:r>
            <a:r>
              <a:rPr lang="en-US" altLang="en-US" dirty="0"/>
              <a:t> is called </a:t>
            </a:r>
            <a:r>
              <a:rPr lang="en-US" altLang="en-US" b="1" dirty="0"/>
              <a:t>NP Hard</a:t>
            </a:r>
          </a:p>
          <a:p>
            <a:pPr eaLnBrk="1" hangingPunct="1"/>
            <a:r>
              <a:rPr lang="en-US" altLang="en-US" dirty="0"/>
              <a:t>If P</a:t>
            </a:r>
            <a:r>
              <a:rPr lang="en-US" altLang="en-US" baseline="-25000" dirty="0"/>
              <a:t>2</a:t>
            </a:r>
            <a:r>
              <a:rPr lang="en-US" altLang="en-US" dirty="0"/>
              <a:t> is </a:t>
            </a:r>
            <a:r>
              <a:rPr lang="en-US" altLang="en-US" b="1" i="1" dirty="0">
                <a:solidFill>
                  <a:srgbClr val="002060"/>
                </a:solidFill>
              </a:rPr>
              <a:t>also</a:t>
            </a:r>
            <a:r>
              <a:rPr lang="en-US" altLang="en-US" dirty="0"/>
              <a:t> in NP, then it is called </a:t>
            </a:r>
            <a:r>
              <a:rPr lang="en-US" altLang="en-US" b="1" dirty="0"/>
              <a:t>NP Complete</a:t>
            </a:r>
          </a:p>
          <a:p>
            <a:pPr lvl="1" eaLnBrk="1" hangingPunct="1"/>
            <a:r>
              <a:rPr lang="en-US" altLang="en-US" dirty="0"/>
              <a:t>So NP Complete problems are the set of the “hardest” problems </a:t>
            </a:r>
            <a:r>
              <a:rPr lang="en-US" altLang="en-US" i="1" dirty="0"/>
              <a:t>in</a:t>
            </a:r>
            <a:r>
              <a:rPr lang="en-US" altLang="en-US" dirty="0"/>
              <a:t> NP.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Valid Transformations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Input:  Instance of a known </a:t>
            </a:r>
            <a:r>
              <a:rPr lang="en-US" altLang="en-US" b="1" dirty="0">
                <a:solidFill>
                  <a:srgbClr val="002060"/>
                </a:solidFill>
              </a:rPr>
              <a:t>decision version </a:t>
            </a:r>
            <a:r>
              <a:rPr lang="en-US" altLang="en-US" dirty="0"/>
              <a:t>of problem P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eaLnBrk="1" hangingPunct="1"/>
            <a:r>
              <a:rPr lang="en-US" altLang="en-US" dirty="0"/>
              <a:t>Output: Instance of problem of interest P</a:t>
            </a:r>
            <a:r>
              <a:rPr lang="en-US" altLang="en-US" baseline="-25000" dirty="0"/>
              <a:t>2 </a:t>
            </a:r>
            <a:r>
              <a:rPr lang="en-US" altLang="en-US" dirty="0"/>
              <a:t>Transformation must satisfy three criteria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altLang="en-US" b="1" dirty="0"/>
              <a:t>Yes-2-Yes:  </a:t>
            </a:r>
            <a:r>
              <a:rPr lang="en-US" altLang="en-US" dirty="0"/>
              <a:t>All Yes instances of P</a:t>
            </a:r>
            <a:r>
              <a:rPr lang="en-US" altLang="en-US" baseline="-25000" dirty="0"/>
              <a:t>1</a:t>
            </a:r>
            <a:r>
              <a:rPr lang="en-US" altLang="en-US" dirty="0"/>
              <a:t> must be Yes instances for P</a:t>
            </a:r>
            <a:r>
              <a:rPr lang="en-US" altLang="en-US" baseline="-25000" dirty="0"/>
              <a:t>2 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altLang="en-US" b="1" dirty="0"/>
              <a:t>Yes-from-Yes</a:t>
            </a:r>
            <a:r>
              <a:rPr lang="en-US" altLang="en-US" dirty="0"/>
              <a:t>:  All Yes instances of P</a:t>
            </a:r>
            <a:r>
              <a:rPr lang="en-US" altLang="en-US" baseline="-25000" dirty="0"/>
              <a:t>2</a:t>
            </a:r>
            <a:r>
              <a:rPr lang="en-US" altLang="en-US" dirty="0"/>
              <a:t> must be </a:t>
            </a:r>
            <a:r>
              <a:rPr lang="en-US" altLang="en-US" i="1" dirty="0"/>
              <a:t>from</a:t>
            </a:r>
            <a:r>
              <a:rPr lang="en-US" altLang="en-US" dirty="0"/>
              <a:t> Yes instances of P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altLang="en-US" b="1" dirty="0"/>
              <a:t>Transformation must be Fast </a:t>
            </a:r>
            <a:r>
              <a:rPr lang="en-US" altLang="en-US" dirty="0"/>
              <a:t>(polynomial)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304800" y="6324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Tovey 2002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Hardness Proofs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617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Dasgupta</a:t>
            </a:r>
            <a:r>
              <a:rPr lang="en-US" i="1" dirty="0"/>
              <a:t>, Papadimitriou, and </a:t>
            </a:r>
            <a:r>
              <a:rPr lang="en-US" i="1" dirty="0" err="1"/>
              <a:t>Vazirani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2233" y="1034055"/>
            <a:ext cx="8119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consider NP Hardness proofs as a flowchart.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u="sng" dirty="0">
                <a:solidFill>
                  <a:srgbClr val="0070C0"/>
                </a:solidFill>
              </a:rPr>
              <a:t>We want to prove that P</a:t>
            </a:r>
            <a:r>
              <a:rPr lang="en-US" sz="1600" b="1" u="sng" baseline="-25000" dirty="0">
                <a:solidFill>
                  <a:srgbClr val="0070C0"/>
                </a:solidFill>
              </a:rPr>
              <a:t>2</a:t>
            </a:r>
            <a:r>
              <a:rPr lang="en-US" sz="1600" b="1" u="sng" dirty="0">
                <a:solidFill>
                  <a:srgbClr val="0070C0"/>
                </a:solidFill>
              </a:rPr>
              <a:t> is 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Given: Any instance I of known NP-Hard problem P</a:t>
            </a:r>
            <a:r>
              <a:rPr lang="en-US" sz="1600" baseline="-25000" dirty="0"/>
              <a:t>1</a:t>
            </a:r>
            <a:r>
              <a:rPr lang="en-US" sz="1600" dirty="0"/>
              <a:t> we need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Polynomial transformation </a:t>
            </a:r>
            <a:r>
              <a:rPr lang="en-US" sz="1600" i="1" dirty="0"/>
              <a:t>f</a:t>
            </a:r>
            <a:r>
              <a:rPr lang="en-US" sz="1600" dirty="0"/>
              <a:t> such that </a:t>
            </a:r>
            <a:r>
              <a:rPr lang="en-US" sz="1600" i="1" dirty="0"/>
              <a:t>f(I) </a:t>
            </a:r>
            <a:r>
              <a:rPr lang="en-US" sz="1600" dirty="0"/>
              <a:t>are instances of P</a:t>
            </a:r>
            <a:r>
              <a:rPr lang="en-US" sz="16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properties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Any Yes for P</a:t>
            </a:r>
            <a:r>
              <a:rPr lang="en-US" sz="1600" baseline="-25000" dirty="0"/>
              <a:t>1</a:t>
            </a:r>
            <a:r>
              <a:rPr lang="en-US" sz="1600" dirty="0"/>
              <a:t> must generate a Yes for P</a:t>
            </a:r>
            <a:r>
              <a:rPr lang="en-US" sz="1600" baseline="-25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Any Yes for P</a:t>
            </a:r>
            <a:r>
              <a:rPr lang="en-US" sz="1600" baseline="-25000" dirty="0"/>
              <a:t>2</a:t>
            </a:r>
            <a:r>
              <a:rPr lang="en-US" sz="1600" dirty="0"/>
              <a:t> must be from a Yes from P</a:t>
            </a:r>
            <a:r>
              <a:rPr lang="en-US" sz="1600" baseline="-25000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Transformation </a:t>
            </a:r>
            <a:r>
              <a:rPr lang="en-US" sz="1600" i="1" dirty="0"/>
              <a:t>f</a:t>
            </a:r>
            <a:r>
              <a:rPr lang="en-US" sz="1600" dirty="0"/>
              <a:t> must be fast </a:t>
            </a:r>
            <a:endParaRPr lang="en-US" sz="16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4800" y="3962400"/>
            <a:ext cx="9158168" cy="2146870"/>
            <a:chOff x="320591" y="3796730"/>
            <a:chExt cx="9158168" cy="2146870"/>
          </a:xfrm>
        </p:grpSpPr>
        <p:sp>
          <p:nvSpPr>
            <p:cNvPr id="4" name="Rectangle 3"/>
            <p:cNvSpPr/>
            <p:nvPr/>
          </p:nvSpPr>
          <p:spPr bwMode="auto">
            <a:xfrm>
              <a:off x="2015140" y="3796730"/>
              <a:ext cx="5113719" cy="1752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59786" y="4221718"/>
              <a:ext cx="1200150" cy="9525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93043" y="4097986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7360" y="5574268"/>
              <a:ext cx="2460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 for P</a:t>
              </a:r>
              <a:r>
                <a:rPr lang="en-US" baseline="-25000" dirty="0"/>
                <a:t>1</a:t>
              </a:r>
              <a:r>
                <a:rPr lang="en-US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4669" y="4406384"/>
              <a:ext cx="1191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for P</a:t>
              </a:r>
              <a:r>
                <a:rPr lang="en-US" baseline="-25000" dirty="0"/>
                <a:t>2</a:t>
              </a:r>
              <a:r>
                <a:rPr lang="en-US" dirty="0"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5245" y="4085161"/>
              <a:ext cx="293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30029" y="4283272"/>
              <a:ext cx="1828800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6" idx="3"/>
              <a:endCxn id="5" idx="1"/>
            </p:cNvCxnSpPr>
            <p:nvPr/>
          </p:nvCxnSpPr>
          <p:spPr bwMode="auto">
            <a:xfrm>
              <a:off x="2654993" y="4289781"/>
              <a:ext cx="1104793" cy="40818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43" idx="1"/>
            </p:cNvCxnSpPr>
            <p:nvPr/>
          </p:nvCxnSpPr>
          <p:spPr bwMode="auto">
            <a:xfrm>
              <a:off x="4983729" y="5008124"/>
              <a:ext cx="163177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320591" y="4011902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 Instance I of P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5473" y="4405110"/>
              <a:ext cx="1013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Instance </a:t>
              </a:r>
              <a:r>
                <a:rPr lang="en-US" sz="1400" i="1" dirty="0"/>
                <a:t>f(I ) of </a:t>
              </a:r>
              <a:r>
                <a:rPr lang="en-US" sz="1400" dirty="0"/>
                <a:t>P</a:t>
              </a:r>
              <a:r>
                <a:rPr lang="en-US" sz="1400" baseline="-25000" dirty="0"/>
                <a:t>2</a:t>
              </a:r>
              <a:r>
                <a:rPr lang="en-US" sz="1400" i="1" dirty="0"/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32901" y="4149810"/>
              <a:ext cx="1678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 Solution to P</a:t>
              </a:r>
              <a:r>
                <a:rPr lang="en-US" sz="1400" baseline="-25000" dirty="0"/>
                <a:t>2</a:t>
              </a:r>
              <a:endParaRPr lang="en-US" sz="14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47590" y="4744937"/>
              <a:ext cx="1730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 Solution to P</a:t>
              </a:r>
              <a:r>
                <a:rPr lang="en-US" sz="1400" baseline="-25000" dirty="0"/>
                <a:t>2</a:t>
              </a:r>
              <a:endParaRPr lang="en-US" sz="14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05739" y="4129145"/>
              <a:ext cx="2373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 Solution </a:t>
              </a:r>
              <a:r>
                <a:rPr lang="en-US" sz="1400" i="1" dirty="0"/>
                <a:t>to I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959936" y="4403131"/>
              <a:ext cx="167482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7083885" y="4788451"/>
              <a:ext cx="1675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 Solution to </a:t>
              </a:r>
              <a:r>
                <a:rPr lang="en-US" sz="1400" i="1" dirty="0"/>
                <a:t>I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389360" y="5139441"/>
              <a:ext cx="1828800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63429" y="4842628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 Instance I of P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234446" y="4951175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93043" y="4951175"/>
              <a:ext cx="293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</a:p>
          </p:txBody>
        </p:sp>
        <p:cxnSp>
          <p:nvCxnSpPr>
            <p:cNvPr id="39" name="Straight Arrow Connector 38"/>
            <p:cNvCxnSpPr>
              <a:stCxn id="34" idx="3"/>
              <a:endCxn id="5" idx="1"/>
            </p:cNvCxnSpPr>
            <p:nvPr/>
          </p:nvCxnSpPr>
          <p:spPr bwMode="auto">
            <a:xfrm flipV="1">
              <a:off x="2596396" y="4697968"/>
              <a:ext cx="1163390" cy="44500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Rectangle 39"/>
            <p:cNvSpPr/>
            <p:nvPr/>
          </p:nvSpPr>
          <p:spPr bwMode="auto">
            <a:xfrm>
              <a:off x="6620751" y="4184407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68106" y="4209589"/>
              <a:ext cx="513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 </a:t>
              </a:r>
              <a:r>
                <a:rPr lang="en-US" i="1" baseline="30000" dirty="0"/>
                <a:t>-1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643810" y="4860920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5500" y="4823458"/>
              <a:ext cx="513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 </a:t>
              </a:r>
              <a:r>
                <a:rPr lang="en-US" i="1" baseline="30000" dirty="0"/>
                <a:t>-1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6982701" y="4393168"/>
              <a:ext cx="1041197" cy="132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82701" y="5052714"/>
              <a:ext cx="104475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9537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55" y="1721782"/>
            <a:ext cx="2224083" cy="2224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Hardness Proofs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8268" y="1149343"/>
            <a:ext cx="811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to keep it straight? </a:t>
            </a:r>
          </a:p>
          <a:p>
            <a:r>
              <a:rPr lang="en-US" sz="1600" i="1" dirty="0"/>
              <a:t>Am I proving </a:t>
            </a: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is NP-Hard or P</a:t>
            </a:r>
            <a:r>
              <a:rPr lang="en-US" sz="1600" baseline="-25000" dirty="0"/>
              <a:t>2</a:t>
            </a:r>
            <a:r>
              <a:rPr lang="en-US" sz="1600" dirty="0"/>
              <a:t> is NP-Hard?</a:t>
            </a:r>
          </a:p>
          <a:p>
            <a:r>
              <a:rPr lang="en-US" sz="1600" dirty="0"/>
              <a:t>Consider below machinery as pouring water between measuring cups.  </a:t>
            </a:r>
            <a:endParaRPr lang="en-US" sz="16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22523" y="4413762"/>
            <a:ext cx="6689809" cy="1758438"/>
            <a:chOff x="320591" y="3796730"/>
            <a:chExt cx="9158168" cy="2109902"/>
          </a:xfrm>
        </p:grpSpPr>
        <p:sp>
          <p:nvSpPr>
            <p:cNvPr id="4" name="Rectangle 3"/>
            <p:cNvSpPr/>
            <p:nvPr/>
          </p:nvSpPr>
          <p:spPr bwMode="auto">
            <a:xfrm>
              <a:off x="2015140" y="3796730"/>
              <a:ext cx="5113719" cy="1752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59786" y="4221718"/>
              <a:ext cx="1200150" cy="9525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93043" y="4097986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7360" y="5574268"/>
              <a:ext cx="2460039" cy="33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 algorithm for P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4669" y="4406384"/>
              <a:ext cx="1191920" cy="55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Algorithm for P</a:t>
              </a:r>
              <a:r>
                <a:rPr lang="en-US" sz="1200" baseline="-25000" dirty="0"/>
                <a:t>2</a:t>
              </a:r>
              <a:r>
                <a:rPr lang="en-US" sz="1200" dirty="0"/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5245" y="4085161"/>
              <a:ext cx="293286" cy="33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30029" y="4283272"/>
              <a:ext cx="1828800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6" idx="3"/>
              <a:endCxn id="5" idx="1"/>
            </p:cNvCxnSpPr>
            <p:nvPr/>
          </p:nvCxnSpPr>
          <p:spPr bwMode="auto">
            <a:xfrm>
              <a:off x="2654993" y="4289781"/>
              <a:ext cx="1104793" cy="40818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43" idx="1"/>
            </p:cNvCxnSpPr>
            <p:nvPr/>
          </p:nvCxnSpPr>
          <p:spPr bwMode="auto">
            <a:xfrm flipV="1">
              <a:off x="4983729" y="4989640"/>
              <a:ext cx="1631771" cy="1848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320591" y="4011902"/>
              <a:ext cx="1905000" cy="30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 Instance I of P</a:t>
              </a:r>
              <a:r>
                <a:rPr lang="en-US" sz="1050" baseline="-25000" dirty="0"/>
                <a:t>1</a:t>
              </a:r>
              <a:r>
                <a:rPr lang="en-US" sz="1050" dirty="0"/>
                <a:t>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4478" y="4441525"/>
              <a:ext cx="1013062" cy="517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Instance </a:t>
              </a:r>
              <a:r>
                <a:rPr lang="en-US" sz="1050" i="1" dirty="0"/>
                <a:t>f(I ) of </a:t>
              </a:r>
              <a:r>
                <a:rPr lang="en-US" sz="1050" dirty="0"/>
                <a:t>P</a:t>
              </a:r>
              <a:r>
                <a:rPr lang="en-US" sz="1050" baseline="-25000" dirty="0"/>
                <a:t>2</a:t>
              </a:r>
              <a:r>
                <a:rPr lang="en-US" sz="1050" i="1" dirty="0"/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95173" y="4129145"/>
              <a:ext cx="1825965" cy="30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 Solution to P</a:t>
              </a:r>
              <a:r>
                <a:rPr lang="en-US" sz="1050" baseline="-25000" dirty="0"/>
                <a:t>2</a:t>
              </a:r>
              <a:endParaRPr lang="en-US" sz="105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47590" y="4744937"/>
              <a:ext cx="1730709" cy="31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 Solution to P</a:t>
              </a:r>
              <a:r>
                <a:rPr lang="en-US" sz="1050" baseline="-25000" dirty="0"/>
                <a:t>2</a:t>
              </a:r>
              <a:endParaRPr lang="en-US" sz="105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05739" y="4129145"/>
              <a:ext cx="2373020" cy="31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Yes Solution </a:t>
              </a:r>
              <a:r>
                <a:rPr lang="en-US" sz="1050" i="1" dirty="0"/>
                <a:t>to I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959936" y="4403131"/>
              <a:ext cx="167482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34"/>
            <p:cNvSpPr txBox="1"/>
            <p:nvPr/>
          </p:nvSpPr>
          <p:spPr>
            <a:xfrm>
              <a:off x="7083884" y="4788452"/>
              <a:ext cx="1675105" cy="31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 Solution to </a:t>
              </a:r>
              <a:r>
                <a:rPr lang="en-US" sz="1050" i="1" dirty="0"/>
                <a:t>I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389360" y="5139441"/>
              <a:ext cx="1828800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63429" y="4842628"/>
              <a:ext cx="1905000" cy="313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 Instance I of P</a:t>
              </a:r>
              <a:r>
                <a:rPr lang="en-US" sz="1050" baseline="-25000" dirty="0"/>
                <a:t>1</a:t>
              </a:r>
              <a:r>
                <a:rPr lang="en-US" sz="1050" dirty="0"/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234446" y="4951175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93043" y="4951174"/>
              <a:ext cx="293286" cy="33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</a:t>
              </a:r>
            </a:p>
          </p:txBody>
        </p:sp>
        <p:cxnSp>
          <p:nvCxnSpPr>
            <p:cNvPr id="39" name="Straight Arrow Connector 38"/>
            <p:cNvCxnSpPr>
              <a:stCxn id="34" idx="3"/>
              <a:endCxn id="5" idx="1"/>
            </p:cNvCxnSpPr>
            <p:nvPr/>
          </p:nvCxnSpPr>
          <p:spPr bwMode="auto">
            <a:xfrm flipV="1">
              <a:off x="2596396" y="4697968"/>
              <a:ext cx="1163390" cy="44500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Rectangle 39"/>
            <p:cNvSpPr/>
            <p:nvPr/>
          </p:nvSpPr>
          <p:spPr bwMode="auto">
            <a:xfrm>
              <a:off x="6620751" y="4184407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68106" y="4209588"/>
              <a:ext cx="513359" cy="33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 </a:t>
              </a:r>
              <a:r>
                <a:rPr lang="en-US" sz="1200" i="1" baseline="30000" dirty="0"/>
                <a:t>-1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643810" y="4860920"/>
              <a:ext cx="361950" cy="38358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15500" y="4823458"/>
              <a:ext cx="513359" cy="33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 </a:t>
              </a:r>
              <a:r>
                <a:rPr lang="en-US" sz="1200" i="1" baseline="30000" dirty="0"/>
                <a:t>-1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6982701" y="4393168"/>
              <a:ext cx="1041197" cy="132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982701" y="5052714"/>
              <a:ext cx="104475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9" y="2355932"/>
            <a:ext cx="1383876" cy="1383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12" y="2206506"/>
            <a:ext cx="626107" cy="1026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6879" y="3276305"/>
            <a:ext cx="130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Known NP-Hard Problem P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1695" y="3233374"/>
            <a:ext cx="181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of interest P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2952741" y="2407650"/>
            <a:ext cx="2756113" cy="14226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3822" y="2740393"/>
            <a:ext cx="2474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If I can pour all the water from the measuring cup I know is NP-Hard into the unknown cup then the unknown cup is at least as big (aka hard)</a:t>
            </a:r>
          </a:p>
        </p:txBody>
      </p:sp>
    </p:spTree>
    <p:extLst>
      <p:ext uri="{BB962C8B-B14F-4D97-AF65-F5344CB8AC3E}">
        <p14:creationId xmlns:p14="http://schemas.microsoft.com/office/powerpoint/2010/main" val="38543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46076 -0.0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  <a:br>
              <a:rPr lang="en-US" altLang="en-US" dirty="0"/>
            </a:br>
            <a:r>
              <a:rPr lang="en-US" altLang="en-US" sz="2400" dirty="0"/>
              <a:t>3SAT      INDEPENDENT SET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Prove that the INDEPENDENT SET problem is </a:t>
            </a:r>
            <a:br>
              <a:rPr lang="en-US" altLang="en-US" sz="2800" dirty="0"/>
            </a:br>
            <a:r>
              <a:rPr lang="en-US" altLang="en-US" sz="2800" dirty="0"/>
              <a:t>NP-Hard given that the 3SAT problem is NP-Hard</a:t>
            </a:r>
          </a:p>
          <a:p>
            <a:pPr eaLnBrk="1" hangingPunct="1">
              <a:defRPr/>
            </a:pPr>
            <a:r>
              <a:rPr lang="en-US" altLang="en-US" sz="2800" dirty="0"/>
              <a:t>3SAT:</a:t>
            </a:r>
          </a:p>
          <a:p>
            <a:pPr lvl="1" eaLnBrk="1" hangingPunct="1">
              <a:defRPr/>
            </a:pPr>
            <a:r>
              <a:rPr lang="en-US" altLang="en-US" sz="2400" dirty="0"/>
              <a:t>Given a set of clauses each with three or less literals find a satisfying </a:t>
            </a:r>
            <a:r>
              <a:rPr lang="en-US" altLang="en-US" sz="2400"/>
              <a:t>truth assignment</a:t>
            </a:r>
            <a:br>
              <a:rPr lang="en-US" altLang="en-US" sz="2400" dirty="0"/>
            </a:b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(¬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∨¬z)∧(x∨¬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y∨z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)∧(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x∨y∨z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)∧(¬x∨¬y)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eaLnBrk="1" hangingPunct="1">
              <a:defRPr/>
            </a:pPr>
            <a:r>
              <a:rPr lang="en-US" altLang="en-US" sz="2800" dirty="0"/>
              <a:t>INDEPENDENT SET</a:t>
            </a:r>
          </a:p>
          <a:p>
            <a:pPr lvl="1" eaLnBrk="1" hangingPunct="1">
              <a:defRPr/>
            </a:pPr>
            <a:r>
              <a:rPr lang="en-US" altLang="en-US" sz="2400" dirty="0"/>
              <a:t>Given a graph and a number </a:t>
            </a:r>
            <a:r>
              <a:rPr lang="en-US" altLang="en-US" sz="2400" i="1" dirty="0"/>
              <a:t>g</a:t>
            </a:r>
            <a:r>
              <a:rPr lang="en-US" altLang="en-US" sz="2400" dirty="0"/>
              <a:t> find a set of </a:t>
            </a:r>
            <a:r>
              <a:rPr lang="en-US" altLang="en-US" sz="2400" i="1" dirty="0"/>
              <a:t>g </a:t>
            </a:r>
            <a:r>
              <a:rPr lang="en-US" altLang="en-US" sz="2400" dirty="0"/>
              <a:t>pairwise non-adjacent vertices.</a:t>
            </a:r>
          </a:p>
        </p:txBody>
      </p:sp>
      <p:cxnSp>
        <p:nvCxnSpPr>
          <p:cNvPr id="33796" name="Straight Arrow Connector 2"/>
          <p:cNvCxnSpPr>
            <a:cxnSpLocks noChangeShapeType="1"/>
          </p:cNvCxnSpPr>
          <p:nvPr/>
        </p:nvCxnSpPr>
        <p:spPr bwMode="auto">
          <a:xfrm>
            <a:off x="1312045" y="1143000"/>
            <a:ext cx="364355" cy="0"/>
          </a:xfrm>
          <a:prstGeom prst="straightConnector1">
            <a:avLst/>
          </a:prstGeom>
          <a:noFill/>
          <a:ln w="349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Left Brace 4"/>
          <p:cNvSpPr>
            <a:spLocks/>
          </p:cNvSpPr>
          <p:nvPr/>
        </p:nvSpPr>
        <p:spPr bwMode="auto">
          <a:xfrm rot="-5400000">
            <a:off x="1747020" y="3235919"/>
            <a:ext cx="533400" cy="1676400"/>
          </a:xfrm>
          <a:prstGeom prst="leftBrace">
            <a:avLst>
              <a:gd name="adj1" fmla="val 833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1578745" y="4340819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Clause</a:t>
            </a:r>
          </a:p>
        </p:txBody>
      </p:sp>
      <p:sp>
        <p:nvSpPr>
          <p:cNvPr id="33799" name="Left Brace 8"/>
          <p:cNvSpPr>
            <a:spLocks/>
          </p:cNvSpPr>
          <p:nvPr/>
        </p:nvSpPr>
        <p:spPr bwMode="auto">
          <a:xfrm rot="-5400000">
            <a:off x="3151062" y="3990398"/>
            <a:ext cx="533400" cy="24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2961018" y="4358845"/>
            <a:ext cx="192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Literal</a:t>
            </a:r>
          </a:p>
        </p:txBody>
      </p:sp>
      <p:sp>
        <p:nvSpPr>
          <p:cNvPr id="33801" name="Left Brace 10"/>
          <p:cNvSpPr>
            <a:spLocks/>
          </p:cNvSpPr>
          <p:nvPr/>
        </p:nvSpPr>
        <p:spPr bwMode="auto">
          <a:xfrm rot="-5400000">
            <a:off x="3994716" y="4038755"/>
            <a:ext cx="533400" cy="24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TextBox 11"/>
          <p:cNvSpPr txBox="1">
            <a:spLocks noChangeArrowheads="1"/>
          </p:cNvSpPr>
          <p:nvPr/>
        </p:nvSpPr>
        <p:spPr bwMode="auto">
          <a:xfrm>
            <a:off x="3925659" y="4390505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“OR”</a:t>
            </a:r>
          </a:p>
        </p:txBody>
      </p:sp>
      <p:sp>
        <p:nvSpPr>
          <p:cNvPr id="33803" name="Left Brace 12"/>
          <p:cNvSpPr>
            <a:spLocks/>
          </p:cNvSpPr>
          <p:nvPr/>
        </p:nvSpPr>
        <p:spPr bwMode="auto">
          <a:xfrm rot="-5400000">
            <a:off x="4594830" y="4003155"/>
            <a:ext cx="533400" cy="24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TextBox 13"/>
          <p:cNvSpPr txBox="1">
            <a:spLocks noChangeArrowheads="1"/>
          </p:cNvSpPr>
          <p:nvPr/>
        </p:nvSpPr>
        <p:spPr bwMode="auto">
          <a:xfrm>
            <a:off x="4524603" y="4390505"/>
            <a:ext cx="192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“AND”</a:t>
            </a:r>
          </a:p>
        </p:txBody>
      </p:sp>
      <p:sp>
        <p:nvSpPr>
          <p:cNvPr id="33805" name="Left Brace 14"/>
          <p:cNvSpPr>
            <a:spLocks/>
          </p:cNvSpPr>
          <p:nvPr/>
        </p:nvSpPr>
        <p:spPr bwMode="auto">
          <a:xfrm rot="-5400000">
            <a:off x="7277100" y="3997919"/>
            <a:ext cx="533400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TextBox 15"/>
          <p:cNvSpPr txBox="1">
            <a:spLocks noChangeArrowheads="1"/>
          </p:cNvSpPr>
          <p:nvPr/>
        </p:nvSpPr>
        <p:spPr bwMode="auto">
          <a:xfrm>
            <a:off x="7210015" y="4359123"/>
            <a:ext cx="862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“NOT”</a:t>
            </a:r>
          </a:p>
        </p:txBody>
      </p:sp>
    </p:spTree>
    <p:extLst>
      <p:ext uri="{BB962C8B-B14F-4D97-AF65-F5344CB8AC3E}">
        <p14:creationId xmlns:p14="http://schemas.microsoft.com/office/powerpoint/2010/main" val="35746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 versus NP</a:t>
            </a:r>
          </a:p>
          <a:p>
            <a:pPr eaLnBrk="1" hangingPunct="1"/>
            <a:r>
              <a:rPr lang="en-US" altLang="en-US"/>
              <a:t>Proving a problem is hard</a:t>
            </a:r>
          </a:p>
          <a:p>
            <a:pPr eaLnBrk="1" hangingPunct="1"/>
            <a:r>
              <a:rPr lang="en-US" altLang="en-US"/>
              <a:t>Features of good heuristics</a:t>
            </a:r>
          </a:p>
          <a:p>
            <a:pPr eaLnBrk="1" hangingPunct="1"/>
            <a:r>
              <a:rPr lang="en-US" altLang="en-US"/>
              <a:t>Types of heuristics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  <a:br>
              <a:rPr lang="en-US" altLang="en-US" dirty="0"/>
            </a:br>
            <a:r>
              <a:rPr lang="en-US" altLang="en-US" sz="2400" dirty="0"/>
              <a:t>3SAT      INDEPENDENT SET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Prove that the INDEPENDENT SET problem is </a:t>
            </a:r>
            <a:br>
              <a:rPr lang="en-US" altLang="en-US" sz="2800" dirty="0"/>
            </a:br>
            <a:r>
              <a:rPr lang="en-US" altLang="en-US" sz="2800" dirty="0"/>
              <a:t>NP-Hard given that the 3SAT problem is NP-Hard</a:t>
            </a:r>
          </a:p>
          <a:p>
            <a:pPr eaLnBrk="1" hangingPunct="1">
              <a:defRPr/>
            </a:pPr>
            <a:r>
              <a:rPr lang="en-US" altLang="en-US" sz="2800" dirty="0"/>
              <a:t>3SAT:</a:t>
            </a:r>
          </a:p>
          <a:p>
            <a:pPr lvl="1" eaLnBrk="1" hangingPunct="1">
              <a:defRPr/>
            </a:pPr>
            <a:r>
              <a:rPr lang="en-US" altLang="en-US" sz="2400" dirty="0"/>
              <a:t>Given a set of clauses each with three or less literals find a satisfying truth assignment 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(Decision Version: Does any solution to the instance exist?) </a:t>
            </a:r>
            <a:br>
              <a:rPr lang="en-US" altLang="en-US" sz="2400" dirty="0"/>
            </a:b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(¬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∨¬z)∧(x∨¬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y∨z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)∧(</a:t>
            </a:r>
            <a:r>
              <a:rPr lang="en-US" altLang="en-US" sz="24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x∨y∨z</a:t>
            </a:r>
            <a:r>
              <a:rPr lang="en-US" alt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)∧(¬x∨¬y)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eaLnBrk="1" hangingPunct="1">
              <a:defRPr/>
            </a:pPr>
            <a:r>
              <a:rPr lang="en-US" altLang="en-US" sz="2800" dirty="0"/>
              <a:t>INDEPENDENT SET</a:t>
            </a:r>
          </a:p>
          <a:p>
            <a:pPr lvl="1" eaLnBrk="1" hangingPunct="1">
              <a:defRPr/>
            </a:pPr>
            <a:r>
              <a:rPr lang="en-US" altLang="en-US" sz="2400" dirty="0"/>
              <a:t>Given a graph and a number </a:t>
            </a:r>
            <a:r>
              <a:rPr lang="en-US" altLang="en-US" sz="2400" i="1" dirty="0"/>
              <a:t>g</a:t>
            </a:r>
            <a:r>
              <a:rPr lang="en-US" altLang="en-US" sz="2400" dirty="0"/>
              <a:t> find a set of </a:t>
            </a:r>
            <a:r>
              <a:rPr lang="en-US" altLang="en-US" sz="2400" i="1" dirty="0"/>
              <a:t>g </a:t>
            </a:r>
            <a:r>
              <a:rPr lang="en-US" altLang="en-US" sz="2400" dirty="0"/>
              <a:t>pairwise non-adjacent vertices. 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(Decision Version: Does a set of size </a:t>
            </a:r>
            <a:r>
              <a:rPr lang="en-US" alt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pairwise non-adjacent vertices exist?) </a:t>
            </a:r>
            <a:endParaRPr lang="en-US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796" name="Straight Arrow Connector 2"/>
          <p:cNvCxnSpPr>
            <a:cxnSpLocks noChangeShapeType="1"/>
          </p:cNvCxnSpPr>
          <p:nvPr/>
        </p:nvCxnSpPr>
        <p:spPr bwMode="auto">
          <a:xfrm>
            <a:off x="1312045" y="1143000"/>
            <a:ext cx="364355" cy="0"/>
          </a:xfrm>
          <a:prstGeom prst="straightConnector1">
            <a:avLst/>
          </a:prstGeom>
          <a:noFill/>
          <a:ln w="349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7" name="Left Brace 4"/>
          <p:cNvSpPr>
            <a:spLocks/>
          </p:cNvSpPr>
          <p:nvPr/>
        </p:nvSpPr>
        <p:spPr bwMode="auto">
          <a:xfrm rot="-5400000">
            <a:off x="1765036" y="3312487"/>
            <a:ext cx="533400" cy="1676400"/>
          </a:xfrm>
          <a:prstGeom prst="leftBrace">
            <a:avLst>
              <a:gd name="adj1" fmla="val 833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1578745" y="4340819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Clause</a:t>
            </a:r>
          </a:p>
        </p:txBody>
      </p:sp>
      <p:sp>
        <p:nvSpPr>
          <p:cNvPr id="33799" name="Left Brace 8"/>
          <p:cNvSpPr>
            <a:spLocks/>
          </p:cNvSpPr>
          <p:nvPr/>
        </p:nvSpPr>
        <p:spPr bwMode="auto">
          <a:xfrm rot="-5400000">
            <a:off x="3151062" y="4026430"/>
            <a:ext cx="533400" cy="24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>
            <a:off x="2961018" y="4358845"/>
            <a:ext cx="192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Literal</a:t>
            </a:r>
          </a:p>
        </p:txBody>
      </p:sp>
      <p:sp>
        <p:nvSpPr>
          <p:cNvPr id="33801" name="Left Brace 10"/>
          <p:cNvSpPr>
            <a:spLocks/>
          </p:cNvSpPr>
          <p:nvPr/>
        </p:nvSpPr>
        <p:spPr bwMode="auto">
          <a:xfrm rot="-5400000">
            <a:off x="3994716" y="4038755"/>
            <a:ext cx="533400" cy="241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TextBox 11"/>
          <p:cNvSpPr txBox="1">
            <a:spLocks noChangeArrowheads="1"/>
          </p:cNvSpPr>
          <p:nvPr/>
        </p:nvSpPr>
        <p:spPr bwMode="auto">
          <a:xfrm>
            <a:off x="3925659" y="4390505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“OR”</a:t>
            </a:r>
          </a:p>
        </p:txBody>
      </p:sp>
      <p:sp>
        <p:nvSpPr>
          <p:cNvPr id="33803" name="Left Brace 12"/>
          <p:cNvSpPr>
            <a:spLocks/>
          </p:cNvSpPr>
          <p:nvPr/>
        </p:nvSpPr>
        <p:spPr bwMode="auto">
          <a:xfrm rot="-5400000">
            <a:off x="4596409" y="3996929"/>
            <a:ext cx="556062" cy="27612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TextBox 13"/>
          <p:cNvSpPr txBox="1">
            <a:spLocks noChangeArrowheads="1"/>
          </p:cNvSpPr>
          <p:nvPr/>
        </p:nvSpPr>
        <p:spPr bwMode="auto">
          <a:xfrm>
            <a:off x="4524603" y="4390505"/>
            <a:ext cx="1922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“AND”</a:t>
            </a:r>
          </a:p>
        </p:txBody>
      </p:sp>
      <p:sp>
        <p:nvSpPr>
          <p:cNvPr id="33805" name="Left Brace 14"/>
          <p:cNvSpPr>
            <a:spLocks/>
          </p:cNvSpPr>
          <p:nvPr/>
        </p:nvSpPr>
        <p:spPr bwMode="auto">
          <a:xfrm rot="-5400000">
            <a:off x="7260266" y="4021327"/>
            <a:ext cx="556063" cy="17742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TextBox 15"/>
          <p:cNvSpPr txBox="1">
            <a:spLocks noChangeArrowheads="1"/>
          </p:cNvSpPr>
          <p:nvPr/>
        </p:nvSpPr>
        <p:spPr bwMode="auto">
          <a:xfrm>
            <a:off x="7210015" y="4359123"/>
            <a:ext cx="862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“NOT”</a:t>
            </a:r>
          </a:p>
        </p:txBody>
      </p:sp>
    </p:spTree>
    <p:extLst>
      <p:ext uri="{BB962C8B-B14F-4D97-AF65-F5344CB8AC3E}">
        <p14:creationId xmlns:p14="http://schemas.microsoft.com/office/powerpoint/2010/main" val="311378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295400" y="2435225"/>
            <a:ext cx="304800" cy="384175"/>
            <a:chOff x="304800" y="1293014"/>
            <a:chExt cx="304800" cy="383386"/>
          </a:xfrm>
        </p:grpSpPr>
        <p:sp>
          <p:nvSpPr>
            <p:cNvPr id="6193" name="Oval 11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4" name="TextBox 12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grpSp>
        <p:nvGrpSpPr>
          <p:cNvPr id="6149" name="Group 19"/>
          <p:cNvGrpSpPr>
            <a:grpSpLocks/>
          </p:cNvGrpSpPr>
          <p:nvPr/>
        </p:nvGrpSpPr>
        <p:grpSpPr bwMode="auto">
          <a:xfrm>
            <a:off x="7802563" y="1419225"/>
            <a:ext cx="304800" cy="384175"/>
            <a:chOff x="304800" y="1293014"/>
            <a:chExt cx="304800" cy="383386"/>
          </a:xfrm>
        </p:grpSpPr>
        <p:sp>
          <p:nvSpPr>
            <p:cNvPr id="6191" name="Oval 20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TextBox 21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grpSp>
        <p:nvGrpSpPr>
          <p:cNvPr id="6150" name="Group 40"/>
          <p:cNvGrpSpPr>
            <a:grpSpLocks/>
          </p:cNvGrpSpPr>
          <p:nvPr/>
        </p:nvGrpSpPr>
        <p:grpSpPr bwMode="auto">
          <a:xfrm>
            <a:off x="7802563" y="2368550"/>
            <a:ext cx="304800" cy="384175"/>
            <a:chOff x="304800" y="1293014"/>
            <a:chExt cx="304800" cy="383386"/>
          </a:xfrm>
        </p:grpSpPr>
        <p:sp>
          <p:nvSpPr>
            <p:cNvPr id="6189" name="Oval 41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TextBox 42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6154" name="Group 52"/>
          <p:cNvGrpSpPr>
            <a:grpSpLocks/>
          </p:cNvGrpSpPr>
          <p:nvPr/>
        </p:nvGrpSpPr>
        <p:grpSpPr bwMode="auto">
          <a:xfrm>
            <a:off x="3225800" y="1433513"/>
            <a:ext cx="304800" cy="384175"/>
            <a:chOff x="304800" y="1293014"/>
            <a:chExt cx="304800" cy="383386"/>
          </a:xfrm>
        </p:grpSpPr>
        <p:sp>
          <p:nvSpPr>
            <p:cNvPr id="6187" name="Oval 53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TextBox 54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grpSp>
        <p:nvGrpSpPr>
          <p:cNvPr id="6155" name="Group 55"/>
          <p:cNvGrpSpPr>
            <a:grpSpLocks/>
          </p:cNvGrpSpPr>
          <p:nvPr/>
        </p:nvGrpSpPr>
        <p:grpSpPr bwMode="auto">
          <a:xfrm>
            <a:off x="2692400" y="2424113"/>
            <a:ext cx="304800" cy="384175"/>
            <a:chOff x="304800" y="1293014"/>
            <a:chExt cx="304800" cy="383386"/>
          </a:xfrm>
        </p:grpSpPr>
        <p:sp>
          <p:nvSpPr>
            <p:cNvPr id="6185" name="Oval 56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6" name="TextBox 57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6156" name="Group 58"/>
          <p:cNvGrpSpPr>
            <a:grpSpLocks/>
          </p:cNvGrpSpPr>
          <p:nvPr/>
        </p:nvGrpSpPr>
        <p:grpSpPr bwMode="auto">
          <a:xfrm>
            <a:off x="3683000" y="2422525"/>
            <a:ext cx="304800" cy="382588"/>
            <a:chOff x="304800" y="1293014"/>
            <a:chExt cx="304800" cy="383386"/>
          </a:xfrm>
        </p:grpSpPr>
        <p:sp>
          <p:nvSpPr>
            <p:cNvPr id="6183" name="Oval 59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4" name="TextBox 60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cxnSp>
        <p:nvCxnSpPr>
          <p:cNvPr id="6157" name="Straight Connector 61"/>
          <p:cNvCxnSpPr>
            <a:cxnSpLocks noChangeShapeType="1"/>
            <a:stCxn id="6188" idx="2"/>
          </p:cNvCxnSpPr>
          <p:nvPr/>
        </p:nvCxnSpPr>
        <p:spPr bwMode="auto">
          <a:xfrm flipH="1">
            <a:off x="2844800" y="1803400"/>
            <a:ext cx="533400" cy="73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Straight Connector 62"/>
          <p:cNvCxnSpPr>
            <a:cxnSpLocks noChangeShapeType="1"/>
          </p:cNvCxnSpPr>
          <p:nvPr/>
        </p:nvCxnSpPr>
        <p:spPr bwMode="auto">
          <a:xfrm flipH="1" flipV="1">
            <a:off x="3378200" y="1836738"/>
            <a:ext cx="457200" cy="703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Straight Connector 63"/>
          <p:cNvCxnSpPr>
            <a:cxnSpLocks noChangeShapeType="1"/>
            <a:stCxn id="6184" idx="1"/>
          </p:cNvCxnSpPr>
          <p:nvPr/>
        </p:nvCxnSpPr>
        <p:spPr bwMode="auto">
          <a:xfrm flipH="1">
            <a:off x="3006725" y="2606675"/>
            <a:ext cx="676275" cy="11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60" name="Group 64"/>
          <p:cNvGrpSpPr>
            <a:grpSpLocks/>
          </p:cNvGrpSpPr>
          <p:nvPr/>
        </p:nvGrpSpPr>
        <p:grpSpPr bwMode="auto">
          <a:xfrm>
            <a:off x="5621338" y="1457325"/>
            <a:ext cx="304800" cy="382588"/>
            <a:chOff x="304800" y="1293014"/>
            <a:chExt cx="304800" cy="383386"/>
          </a:xfrm>
        </p:grpSpPr>
        <p:sp>
          <p:nvSpPr>
            <p:cNvPr id="6181" name="Oval 65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2" name="TextBox 66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</p:grpSp>
      <p:grpSp>
        <p:nvGrpSpPr>
          <p:cNvPr id="6161" name="Group 67"/>
          <p:cNvGrpSpPr>
            <a:grpSpLocks/>
          </p:cNvGrpSpPr>
          <p:nvPr/>
        </p:nvGrpSpPr>
        <p:grpSpPr bwMode="auto">
          <a:xfrm>
            <a:off x="5087938" y="2447925"/>
            <a:ext cx="304800" cy="382588"/>
            <a:chOff x="304800" y="1293014"/>
            <a:chExt cx="304800" cy="383386"/>
          </a:xfrm>
        </p:grpSpPr>
        <p:sp>
          <p:nvSpPr>
            <p:cNvPr id="6179" name="Oval 68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0" name="TextBox 69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6162" name="Group 70"/>
          <p:cNvGrpSpPr>
            <a:grpSpLocks/>
          </p:cNvGrpSpPr>
          <p:nvPr/>
        </p:nvGrpSpPr>
        <p:grpSpPr bwMode="auto">
          <a:xfrm>
            <a:off x="6078538" y="2444750"/>
            <a:ext cx="304800" cy="384175"/>
            <a:chOff x="304800" y="1293014"/>
            <a:chExt cx="304800" cy="383386"/>
          </a:xfrm>
        </p:grpSpPr>
        <p:sp>
          <p:nvSpPr>
            <p:cNvPr id="6177" name="Oval 71"/>
            <p:cNvSpPr>
              <a:spLocks noChangeArrowheads="1"/>
            </p:cNvSpPr>
            <p:nvPr/>
          </p:nvSpPr>
          <p:spPr bwMode="auto">
            <a:xfrm>
              <a:off x="304800" y="1371600"/>
              <a:ext cx="3048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78" name="TextBox 72"/>
            <p:cNvSpPr txBox="1">
              <a:spLocks noChangeArrowheads="1"/>
            </p:cNvSpPr>
            <p:nvPr/>
          </p:nvSpPr>
          <p:spPr bwMode="auto">
            <a:xfrm>
              <a:off x="304800" y="1293014"/>
              <a:ext cx="304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cxnSp>
        <p:nvCxnSpPr>
          <p:cNvPr id="6163" name="Straight Connector 73"/>
          <p:cNvCxnSpPr>
            <a:cxnSpLocks noChangeShapeType="1"/>
            <a:stCxn id="6182" idx="2"/>
          </p:cNvCxnSpPr>
          <p:nvPr/>
        </p:nvCxnSpPr>
        <p:spPr bwMode="auto">
          <a:xfrm flipH="1">
            <a:off x="5240338" y="1825625"/>
            <a:ext cx="533400" cy="73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Straight Connector 74"/>
          <p:cNvCxnSpPr>
            <a:cxnSpLocks noChangeShapeType="1"/>
          </p:cNvCxnSpPr>
          <p:nvPr/>
        </p:nvCxnSpPr>
        <p:spPr bwMode="auto">
          <a:xfrm flipH="1" flipV="1">
            <a:off x="5773738" y="1858963"/>
            <a:ext cx="457200" cy="703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Straight Connector 75"/>
          <p:cNvCxnSpPr>
            <a:cxnSpLocks noChangeShapeType="1"/>
            <a:stCxn id="6178" idx="1"/>
          </p:cNvCxnSpPr>
          <p:nvPr/>
        </p:nvCxnSpPr>
        <p:spPr bwMode="auto">
          <a:xfrm flipH="1">
            <a:off x="5402263" y="2628900"/>
            <a:ext cx="676275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Straight Connector 76"/>
          <p:cNvCxnSpPr>
            <a:cxnSpLocks noChangeShapeType="1"/>
          </p:cNvCxnSpPr>
          <p:nvPr/>
        </p:nvCxnSpPr>
        <p:spPr bwMode="auto">
          <a:xfrm flipH="1">
            <a:off x="7954963" y="1797050"/>
            <a:ext cx="0" cy="7350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9" name="Rectangle 82"/>
          <p:cNvSpPr>
            <a:spLocks noChangeArrowheads="1"/>
          </p:cNvSpPr>
          <p:nvPr/>
        </p:nvSpPr>
        <p:spPr bwMode="auto">
          <a:xfrm>
            <a:off x="3078163" y="14620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NSimSun" panose="02010609030101010101" pitchFamily="49" charset="-122"/>
                <a:ea typeface="NSimSun" panose="02010609030101010101" pitchFamily="49" charset="-122"/>
              </a:rPr>
              <a:t>¬</a:t>
            </a:r>
            <a:endParaRPr lang="en-US" altLang="en-US"/>
          </a:p>
        </p:txBody>
      </p:sp>
      <p:sp>
        <p:nvSpPr>
          <p:cNvPr id="6170" name="Rectangle 83"/>
          <p:cNvSpPr>
            <a:spLocks noChangeArrowheads="1"/>
          </p:cNvSpPr>
          <p:nvPr/>
        </p:nvSpPr>
        <p:spPr bwMode="auto">
          <a:xfrm>
            <a:off x="7662863" y="14192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NSimSun" panose="02010609030101010101" pitchFamily="49" charset="-122"/>
                <a:ea typeface="NSimSun" panose="02010609030101010101" pitchFamily="49" charset="-122"/>
              </a:rPr>
              <a:t>¬</a:t>
            </a:r>
            <a:endParaRPr lang="en-US" altLang="en-US"/>
          </a:p>
        </p:txBody>
      </p:sp>
      <p:sp>
        <p:nvSpPr>
          <p:cNvPr id="6171" name="Rectangle 84"/>
          <p:cNvSpPr>
            <a:spLocks noChangeArrowheads="1"/>
          </p:cNvSpPr>
          <p:nvPr/>
        </p:nvSpPr>
        <p:spPr bwMode="auto">
          <a:xfrm>
            <a:off x="7686675" y="24003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NSimSun" panose="02010609030101010101" pitchFamily="49" charset="-122"/>
                <a:ea typeface="NSimSun" panose="02010609030101010101" pitchFamily="49" charset="-122"/>
              </a:rPr>
              <a:t>¬</a:t>
            </a:r>
            <a:endParaRPr lang="en-US" altLang="en-US"/>
          </a:p>
        </p:txBody>
      </p:sp>
      <p:cxnSp>
        <p:nvCxnSpPr>
          <p:cNvPr id="6172" name="Straight Connector 94"/>
          <p:cNvCxnSpPr>
            <a:cxnSpLocks noChangeShapeType="1"/>
          </p:cNvCxnSpPr>
          <p:nvPr/>
        </p:nvCxnSpPr>
        <p:spPr bwMode="auto">
          <a:xfrm flipH="1" flipV="1">
            <a:off x="1143000" y="1677988"/>
            <a:ext cx="208280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3" name="Straight Connector 96"/>
          <p:cNvCxnSpPr>
            <a:cxnSpLocks noChangeShapeType="1"/>
          </p:cNvCxnSpPr>
          <p:nvPr/>
        </p:nvCxnSpPr>
        <p:spPr bwMode="auto">
          <a:xfrm flipH="1">
            <a:off x="3543300" y="1663700"/>
            <a:ext cx="2081213" cy="22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4" name="Straight Connector 98"/>
          <p:cNvCxnSpPr>
            <a:cxnSpLocks noChangeShapeType="1"/>
            <a:stCxn id="6192" idx="1"/>
          </p:cNvCxnSpPr>
          <p:nvPr/>
        </p:nvCxnSpPr>
        <p:spPr bwMode="auto">
          <a:xfrm flipH="1">
            <a:off x="5926138" y="1604963"/>
            <a:ext cx="1876425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7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8726"/>
            <a:ext cx="8523287" cy="290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529948" y="4323949"/>
            <a:ext cx="854392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/>
              <a:t>3SAT to IS TRANSFORMATION</a:t>
            </a:r>
          </a:p>
          <a:p>
            <a:pPr>
              <a:defRPr/>
            </a:pPr>
            <a:r>
              <a:rPr lang="en-US" sz="1600" dirty="0"/>
              <a:t>Given any instance of the known NP-Hard problem 3SAT perform the following transformation: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Set </a:t>
            </a:r>
            <a:r>
              <a:rPr lang="en-US" sz="1600" i="1" dirty="0"/>
              <a:t>g</a:t>
            </a:r>
            <a:r>
              <a:rPr lang="en-US" sz="1600" dirty="0"/>
              <a:t> = # clauses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Construct a graph where each literal becomes a node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Each clause forms a triangle or pair with arcs between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Connect opposite truth value literals via arcs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3400" y="617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Dasgupta</a:t>
            </a:r>
            <a:r>
              <a:rPr lang="en-US" i="1" dirty="0"/>
              <a:t>, Papadimitriou, and </a:t>
            </a:r>
            <a:r>
              <a:rPr lang="en-US" i="1" dirty="0" err="1"/>
              <a:t>Vazirani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1816" y="99950"/>
            <a:ext cx="88320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/>
              <a:t>NP Hard Proofs:</a:t>
            </a:r>
          </a:p>
          <a:p>
            <a:pPr>
              <a:defRPr/>
            </a:pPr>
            <a:r>
              <a:rPr lang="en-US" sz="1600" dirty="0"/>
              <a:t>Develop a transformation that takes an instance of a known NP-Hard problem and transforms it into an instance of the problem in question such that it meets the three criteria in Tovey 2002. </a:t>
            </a:r>
          </a:p>
        </p:txBody>
      </p:sp>
    </p:spTree>
    <p:extLst>
      <p:ext uri="{BB962C8B-B14F-4D97-AF65-F5344CB8AC3E}">
        <p14:creationId xmlns:p14="http://schemas.microsoft.com/office/powerpoint/2010/main" val="171609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372905" cy="251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28600" y="2426017"/>
                <a:ext cx="8686800" cy="4431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b="1" dirty="0"/>
                  <a:t>Criteria Check: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400" dirty="0"/>
                  <a:t>Yes-2-Yes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If 3SAT has a solution,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i="1" dirty="0"/>
                  <a:t>at least</a:t>
                </a:r>
                <a:r>
                  <a:rPr lang="en-US" sz="1400" dirty="0"/>
                  <a:t> 1 literal evaluating as TRUE per clause, select one for the IS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Given truth assignments:  </a:t>
                </a:r>
                <a:r>
                  <a:rPr lang="en-US" sz="1400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x = True, y = False, </a:t>
                </a:r>
                <a:r>
                  <a:rPr lang="en-US" altLang="en-US" sz="1400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z = False </a:t>
                </a:r>
                <a:r>
                  <a:rPr lang="en-US" altLang="en-US" sz="1400" dirty="0"/>
                  <a:t>which cause following sentence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en-US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en-US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en-US" sz="1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We chose one node associated with a TRUE literal from each clause as above and get IS of 4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400" dirty="0"/>
                  <a:t>Yes-From-Yes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If IS has a solution of size </a:t>
                </a:r>
                <a:r>
                  <a:rPr lang="en-US" sz="1400" i="1" dirty="0"/>
                  <a:t>g, </a:t>
                </a:r>
                <a:r>
                  <a:rPr lang="en-US" sz="1400" dirty="0"/>
                  <a:t>then by construction this is a solution for 3SAT since each independent vertex represents a True literal, one per clause, and since </a:t>
                </a:r>
                <a:r>
                  <a:rPr lang="en-US" sz="1400" i="1" dirty="0"/>
                  <a:t>g</a:t>
                </a:r>
                <a:r>
                  <a:rPr lang="en-US" sz="1400" dirty="0"/>
                  <a:t> = # clauses all clauses are true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Choose an Independent Set as above… this is an Independent Set of size 4.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This IS corresponds to the truth assignments:  </a:t>
                </a:r>
                <a:r>
                  <a:rPr lang="en-US" sz="1400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x = True, y = False, </a:t>
                </a:r>
                <a:r>
                  <a:rPr lang="en-US" altLang="en-US" sz="1400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z = False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1400" dirty="0"/>
                  <a:t>Those truth assignments came from the following TRUE “sentence”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sz="1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sz="1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400" dirty="0"/>
                  <a:t>Fast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1400" dirty="0"/>
                  <a:t>Takes at most 3</a:t>
                </a:r>
                <a:r>
                  <a:rPr lang="en-US" sz="1400" i="1" dirty="0"/>
                  <a:t>g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steps</a:t>
                </a: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26017"/>
                <a:ext cx="8686800" cy="4431983"/>
              </a:xfrm>
              <a:prstGeom prst="rect">
                <a:avLst/>
              </a:prstGeom>
              <a:blipFill>
                <a:blip r:embed="rId3"/>
                <a:stretch>
                  <a:fillRect l="-421" t="-413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 bwMode="auto">
          <a:xfrm>
            <a:off x="4650916" y="1612001"/>
            <a:ext cx="457200" cy="4572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102742" y="699122"/>
            <a:ext cx="457200" cy="4572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921620" y="676922"/>
            <a:ext cx="457200" cy="4572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564688" y="1612001"/>
            <a:ext cx="457200" cy="4572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0326" y="5715000"/>
            <a:ext cx="740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(¬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∨¬z)∧(x∨¬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y∨z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)∧(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x∨y∨z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)∧(¬x∨¬y)</a:t>
            </a:r>
          </a:p>
          <a:p>
            <a:pPr lvl="1" eaLnBrk="1" hangingPunct="1">
              <a:defRPr/>
            </a:pP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( F∨F∨ T)∧(T∨ T∨F)∧(T∨F∨F)∧( F∨ T)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20326" y="3372196"/>
            <a:ext cx="740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(¬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∨¬z)∧(x∨¬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y∨z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)∧(</a:t>
            </a:r>
            <a:r>
              <a:rPr lang="en-US" altLang="en-US" sz="1600" dirty="0" err="1">
                <a:latin typeface="NSimSun" panose="02010609030101010101" pitchFamily="49" charset="-122"/>
                <a:ea typeface="NSimSun" panose="02010609030101010101" pitchFamily="49" charset="-122"/>
              </a:rPr>
              <a:t>x∨y∨z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)∧(¬x∨¬y)</a:t>
            </a:r>
          </a:p>
          <a:p>
            <a:pPr lvl="1" eaLnBrk="1" hangingPunct="1">
              <a:defRPr/>
            </a:pP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( F∨F∨ T)∧(T∨ T∨F)∧(T∨F∨F)∧( F∨ T)</a:t>
            </a:r>
          </a:p>
        </p:txBody>
      </p:sp>
    </p:spTree>
    <p:extLst>
      <p:ext uri="{BB962C8B-B14F-4D97-AF65-F5344CB8AC3E}">
        <p14:creationId xmlns:p14="http://schemas.microsoft.com/office/powerpoint/2010/main" val="63598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NP-Hard and NP-Complete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Why do we care Dr. Cox?</a:t>
            </a:r>
          </a:p>
          <a:p>
            <a:pPr lvl="1" eaLnBrk="1" hangingPunct="1"/>
            <a:r>
              <a:rPr lang="en-US" altLang="en-US" dirty="0"/>
              <a:t>By definition no (known) efficient algorithms exist for NP-Hard problems.  This makes that class of problems perfect candidates for heuristics</a:t>
            </a:r>
          </a:p>
          <a:p>
            <a:pPr lvl="1" eaLnBrk="1" hangingPunct="1"/>
            <a:r>
              <a:rPr lang="en-US" altLang="en-US" dirty="0"/>
              <a:t>Developing an intuition that a problem is NP-Hard is therefore vital</a:t>
            </a:r>
          </a:p>
          <a:p>
            <a:pPr lvl="1" eaLnBrk="1" hangingPunct="1"/>
            <a:r>
              <a:rPr lang="en-US" altLang="en-US" dirty="0"/>
              <a:t>Knowing how to avoid modeling a problem in a fashion that makes it “hard” is also useful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6553F-AF62-290F-E868-A9093B244A24}"/>
              </a:ext>
            </a:extLst>
          </p:cNvPr>
          <p:cNvSpPr txBox="1"/>
          <p:nvPr/>
        </p:nvSpPr>
        <p:spPr>
          <a:xfrm>
            <a:off x="0" y="6172200"/>
            <a:ext cx="9144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the right algorithm for the right problem. </a:t>
            </a:r>
          </a:p>
        </p:txBody>
      </p:sp>
    </p:spTree>
    <p:extLst>
      <p:ext uri="{BB962C8B-B14F-4D97-AF65-F5344CB8AC3E}">
        <p14:creationId xmlns:p14="http://schemas.microsoft.com/office/powerpoint/2010/main" val="404799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7543800" cy="5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Things that make problems Hard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Dividing up work/resources/money </a:t>
            </a:r>
            <a:r>
              <a:rPr lang="en-US" altLang="en-US" sz="2400" u="sng" dirty="0"/>
              <a:t>perfectly</a:t>
            </a:r>
            <a:r>
              <a:rPr lang="en-US" altLang="en-US" sz="2400" dirty="0"/>
              <a:t> evenly</a:t>
            </a:r>
          </a:p>
          <a:p>
            <a:pPr eaLnBrk="1" hangingPunct="1"/>
            <a:r>
              <a:rPr lang="en-US" altLang="en-US" sz="2400" dirty="0"/>
              <a:t>Make sequencing decisions based on past knowledge</a:t>
            </a:r>
          </a:p>
          <a:p>
            <a:pPr eaLnBrk="1" hangingPunct="1"/>
            <a:r>
              <a:rPr lang="en-US" altLang="en-US" sz="2400" dirty="0"/>
              <a:t>Splitting objects into subsets where each subset must satisfy a constraint</a:t>
            </a:r>
          </a:p>
          <a:p>
            <a:pPr eaLnBrk="1" hangingPunct="1"/>
            <a:r>
              <a:rPr lang="en-US" altLang="en-US" sz="2400" dirty="0"/>
              <a:t>Finding the largest substructure that satisfies a property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304800" y="6324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Tovey 2002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 versus NP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Proving a problem is hard</a:t>
            </a:r>
          </a:p>
          <a:p>
            <a:pPr eaLnBrk="1" hangingPunct="1"/>
            <a:r>
              <a:rPr lang="en-US" altLang="en-US" dirty="0"/>
              <a:t>Features of good heuristics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Types of heuristics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46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Features of Good Heuristics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Simplicity - simple to understand and implement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Reasonable storage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Speed - linear growth in problem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Accuracy of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Good answers most of the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Low variance about these good answers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Not a wide range of performance per problem instance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Robustness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Handles wide variety of problem instances reasonably well with little to no performance differences due to minor input changes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98525"/>
          </a:xfrm>
        </p:spPr>
        <p:txBody>
          <a:bodyPr/>
          <a:lstStyle/>
          <a:p>
            <a:pPr eaLnBrk="1" hangingPunct="1"/>
            <a:r>
              <a:rPr lang="en-US" altLang="en-US"/>
              <a:t>Features of Good Heuristics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986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Output should be robust to different starting 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Good stopping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avoids search stagnation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completes the solution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provides the tradeoff between improvement potential and computational effort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Features of Good Heuristics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Interactive (with the analyst)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can interact with heuristic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can tune the heuristic; change parameters of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provides intuitive feel for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finds initial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helps make decisions at intermediate steps of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No Free Lunch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No “magic bullet”, one-size-fits-all algorithm can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If an algorithm provides above average performance for one type of problem it must provide sub-par performance for others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r>
              <a:rPr lang="en-US" altLang="en-US" sz="18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 versus NP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Proving a problem is hard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Features of good heuristics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Types of heuristics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207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 versus NP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Proving a problem is hard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Features of good heuristics</a:t>
            </a:r>
          </a:p>
          <a:p>
            <a:pPr eaLnBrk="1" hangingPunct="1"/>
            <a:r>
              <a:rPr lang="en-US" altLang="en-US" dirty="0"/>
              <a:t>Types of heuristics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0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/>
              <a:t>Types of Heuristics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Constructive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Neighborhood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Meta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/>
              <a:t>Types of Heuristics</a:t>
            </a:r>
            <a:br>
              <a:rPr lang="en-US" altLang="en-US"/>
            </a:br>
            <a:r>
              <a:rPr lang="en-US" altLang="en-US" sz="3200"/>
              <a:t>Constructive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Constructive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Build a feasible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Generally these are single solutions, deterministic in nature, and greedy type of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Approaches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Primal approach - start with some </a:t>
            </a:r>
            <a:r>
              <a:rPr lang="en-US" altLang="en-US" sz="2000" b="1" dirty="0"/>
              <a:t>feasible</a:t>
            </a:r>
            <a:r>
              <a:rPr lang="en-US" altLang="en-US" sz="2000" dirty="0"/>
              <a:t> (empty?) solution and build the solution from there; primal feasibility is not violated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Dual approach - start with some </a:t>
            </a:r>
            <a:r>
              <a:rPr lang="en-US" altLang="en-US" sz="2000" b="1" dirty="0"/>
              <a:t>infeasible</a:t>
            </a:r>
            <a:r>
              <a:rPr lang="en-US" altLang="en-US" sz="2000" dirty="0"/>
              <a:t> solution and build or destruct the solution until feasibility obtained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Heuristics</a:t>
            </a:r>
            <a:r>
              <a:rPr lang="en-US" altLang="en-US" sz="4400"/>
              <a:t> </a:t>
            </a:r>
            <a:br>
              <a:rPr lang="en-US" altLang="en-US" sz="4400"/>
            </a:br>
            <a:r>
              <a:rPr lang="en-US" altLang="en-US" sz="3200"/>
              <a:t>Constructive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Example – 0-1 Knapsack Problem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Calculate weighted value of each item and then add the best first until you run out of room.</a:t>
            </a:r>
            <a:endParaRPr lang="en-US" altLang="en-US" sz="2400" dirty="0"/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514600"/>
          <a:ext cx="8001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14800" imgH="711200" progId="Equation.DSMT4">
                  <p:embed/>
                </p:oleObj>
              </mc:Choice>
              <mc:Fallback>
                <p:oleObj name="Equation" r:id="rId2" imgW="4114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0010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Heuristics</a:t>
            </a:r>
            <a:br>
              <a:rPr lang="en-US" altLang="en-US" dirty="0"/>
            </a:br>
            <a:r>
              <a:rPr lang="en-US" altLang="en-US" sz="3200" dirty="0"/>
              <a:t>Neighborhood Search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Local improvement (Local Search) methods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At some feasible (or infeasible) solution…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Uses a predetermined rule set to determine the set of elements (solutions) you can choose from  </a:t>
            </a:r>
          </a:p>
          <a:p>
            <a:pPr marL="1031875" lvl="2" indent="-336550" eaLnBrk="1" hangingPunct="1">
              <a:lnSpc>
                <a:spcPct val="90000"/>
              </a:lnSpc>
            </a:pPr>
            <a:r>
              <a:rPr lang="en-US" altLang="en-US" sz="1800" dirty="0"/>
              <a:t>Neighborhood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Uses a predetermined rule set to pick from that set of elements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Neighborhood Evaluation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353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Heuristics</a:t>
            </a:r>
            <a:br>
              <a:rPr lang="en-US" altLang="en-US" dirty="0"/>
            </a:br>
            <a:r>
              <a:rPr lang="en-US" altLang="en-US" sz="3200" dirty="0"/>
              <a:t>Neighborhood Definition</a:t>
            </a:r>
            <a:endParaRPr lang="en-US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What are the possible elements to select? 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Move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What is a legal move?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Bit toggle, k-steps</a:t>
            </a:r>
          </a:p>
          <a:p>
            <a:pPr marL="354013" indent="-363538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Neighborhood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All solutions reachable from the current solution </a:t>
            </a:r>
            <a:r>
              <a:rPr lang="en-US" altLang="en-US" sz="2000" b="1" i="1" dirty="0"/>
              <a:t>via a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Too large neighborhood – takes too long to evaluate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Too small neighborhood – takes too long to change the solution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is the right size?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772400" cy="758825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Heuristics</a:t>
            </a:r>
            <a:br>
              <a:rPr lang="en-US" altLang="en-US" dirty="0"/>
            </a:br>
            <a:r>
              <a:rPr lang="en-US" altLang="en-US" sz="3200" dirty="0"/>
              <a:t>Neighborhood </a:t>
            </a:r>
            <a:r>
              <a:rPr lang="en-US" altLang="en-US" sz="3200" dirty="0">
                <a:cs typeface="Courier New" panose="02070309020205020404" pitchFamily="49" charset="0"/>
              </a:rPr>
              <a:t>Evaluation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cs typeface="Courier New" panose="02070309020205020404" pitchFamily="49" charset="0"/>
              </a:rPr>
              <a:t>Choosing a solution from your neighborhood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First “improving” neighbor chosen?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“Best” neighbor chosen (Hill-climbing)?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Any random neighbor chosen?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cs typeface="Courier New" panose="02070309020205020404" pitchFamily="49" charset="0"/>
              </a:rPr>
              <a:t>Random neighbor only if better?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A worse neighbor sometimes?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cs typeface="Courier New" panose="02070309020205020404" pitchFamily="49" charset="0"/>
              </a:rPr>
              <a:t>Others??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200" dirty="0"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200" dirty="0"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2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772400" cy="758825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Heuristics</a:t>
            </a:r>
            <a:br>
              <a:rPr lang="en-US" altLang="en-US" dirty="0"/>
            </a:br>
            <a:r>
              <a:rPr lang="en-US" altLang="en-US" sz="3200" dirty="0"/>
              <a:t>Neighborhood Search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cs typeface="Courier New" panose="02070309020205020404" pitchFamily="49" charset="0"/>
              </a:rPr>
              <a:t>Landscape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cs typeface="Courier New" panose="02070309020205020404" pitchFamily="49" charset="0"/>
              </a:rPr>
              <a:t>Defined by the objective function, the set of solutions, and the neighborhood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cs typeface="Courier New" panose="02070309020205020404" pitchFamily="49" charset="0"/>
              </a:rPr>
              <a:t>You have the most control over the neighborhood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cs typeface="Courier New" panose="02070309020205020404" pitchFamily="49" charset="0"/>
              </a:rPr>
              <a:t>Some landscapes are better than others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cs typeface="Courier New" panose="02070309020205020404" pitchFamily="49" charset="0"/>
              </a:rPr>
              <a:t>What qualities make a good landscape?</a:t>
            </a:r>
            <a:endParaRPr lang="en-US" altLang="en-US" sz="24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772400" cy="758825"/>
          </a:xfrm>
        </p:spPr>
        <p:txBody>
          <a:bodyPr/>
          <a:lstStyle/>
          <a:p>
            <a:pPr eaLnBrk="1" hangingPunct="1"/>
            <a:r>
              <a:rPr lang="en-US" altLang="en-US" dirty="0"/>
              <a:t>Landscapes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1524000" y="1289050"/>
            <a:ext cx="6324600" cy="4730750"/>
            <a:chOff x="1464" y="1008"/>
            <a:chExt cx="2904" cy="2172"/>
          </a:xfrm>
        </p:grpSpPr>
        <p:sp>
          <p:nvSpPr>
            <p:cNvPr id="28676" name="Text Box 5"/>
            <p:cNvSpPr txBox="1">
              <a:spLocks noChangeArrowheads="1"/>
            </p:cNvSpPr>
            <p:nvPr/>
          </p:nvSpPr>
          <p:spPr bwMode="auto">
            <a:xfrm>
              <a:off x="1968" y="1152"/>
              <a:ext cx="81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2867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1140"/>
              <a:ext cx="2832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78" name="Rectangle 7"/>
            <p:cNvSpPr>
              <a:spLocks noChangeArrowheads="1"/>
            </p:cNvSpPr>
            <p:nvPr/>
          </p:nvSpPr>
          <p:spPr bwMode="auto">
            <a:xfrm>
              <a:off x="1968" y="1104"/>
              <a:ext cx="672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2544" y="1008"/>
              <a:ext cx="432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3744" y="168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6053" y="130489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Great place to be for a maximization problem as all neighbors are much less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0775" y="2232662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Horrible place to be for a minimization problem as all neighbors are pretty identical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882" y="2272967"/>
            <a:ext cx="2895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Horrible place to be for a maximization problem as all neighbors are much less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833853" y="2684864"/>
            <a:ext cx="676385" cy="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/>
              <a:t>Types of Heuristics</a:t>
            </a:r>
            <a:br>
              <a:rPr lang="en-US" altLang="en-US"/>
            </a:br>
            <a:r>
              <a:rPr lang="en-US" altLang="en-US" sz="3200"/>
              <a:t>Meta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Meta-heuristics</a:t>
            </a:r>
          </a:p>
          <a:p>
            <a:pPr lvl="1" eaLnBrk="1" hangingPunct="1"/>
            <a:r>
              <a:rPr lang="en-US" altLang="en-US" sz="2400" dirty="0"/>
              <a:t>A master strategy that guides and modifies other heuristics to produce solutions beyond those that are normally generated in a quest for local optimality - Laguna</a:t>
            </a:r>
          </a:p>
          <a:p>
            <a:pPr lvl="1" eaLnBrk="1" hangingPunct="1"/>
            <a:r>
              <a:rPr lang="en-US" altLang="en-US" sz="2400" dirty="0"/>
              <a:t>Examples:</a:t>
            </a:r>
          </a:p>
          <a:p>
            <a:pPr lvl="2" eaLnBrk="1" hangingPunct="1"/>
            <a:r>
              <a:rPr lang="en-US" altLang="en-US" sz="2000" dirty="0"/>
              <a:t>GRASP, Simulated Annealing, </a:t>
            </a:r>
            <a:r>
              <a:rPr lang="en-US" altLang="en-US" sz="2000" dirty="0" err="1"/>
              <a:t>Tabu</a:t>
            </a:r>
            <a:r>
              <a:rPr lang="en-US" altLang="en-US" sz="2000" dirty="0"/>
              <a:t> Search, Scatter Search, Ant Colony, Genetic Algorithms </a:t>
            </a:r>
          </a:p>
          <a:p>
            <a:pPr lvl="1" eaLnBrk="1" hangingPunct="1"/>
            <a:r>
              <a:rPr lang="en-US" altLang="en-US" sz="2400" dirty="0"/>
              <a:t>Differ in how they</a:t>
            </a:r>
          </a:p>
          <a:p>
            <a:pPr lvl="2" eaLnBrk="1" hangingPunct="1"/>
            <a:r>
              <a:rPr lang="en-US" altLang="en-US" sz="2000" dirty="0"/>
              <a:t>Escape local optima</a:t>
            </a:r>
          </a:p>
          <a:p>
            <a:pPr lvl="2" eaLnBrk="1" hangingPunct="1"/>
            <a:r>
              <a:rPr lang="en-US" altLang="en-US" sz="2000" dirty="0"/>
              <a:t>Intensify the search</a:t>
            </a:r>
          </a:p>
          <a:p>
            <a:pPr lvl="2" eaLnBrk="1" hangingPunct="1"/>
            <a:r>
              <a:rPr lang="en-US" altLang="en-US" sz="2000" dirty="0"/>
              <a:t>Diversify the search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exact theoretical running time of an algorithm is a complex expression, we usually just estimate it with </a:t>
            </a:r>
            <a:r>
              <a:rPr lang="en-US" altLang="en-US" sz="2400" b="1" dirty="0"/>
              <a:t>asymptotic</a:t>
            </a:r>
            <a:r>
              <a:rPr lang="en-US" altLang="en-US" sz="2400" dirty="0"/>
              <a:t> analysis.</a:t>
            </a:r>
          </a:p>
          <a:p>
            <a:r>
              <a:rPr lang="en-US" altLang="en-US" sz="2400" dirty="0"/>
              <a:t>With this we seek to understand the running time of the algorithm on </a:t>
            </a:r>
            <a:r>
              <a:rPr lang="en-US" altLang="en-US" sz="2400" u="sng" dirty="0"/>
              <a:t>large</a:t>
            </a:r>
            <a:r>
              <a:rPr lang="en-US" altLang="en-US" sz="2400" dirty="0"/>
              <a:t> inputs.</a:t>
            </a:r>
          </a:p>
          <a:p>
            <a:r>
              <a:rPr lang="en-US" altLang="en-US" sz="2400" dirty="0"/>
              <a:t>We do this by only considering the highest order term of the expression for the running time of the algorithm, disregarding the coefficient and lower order terms.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6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+ 2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+ 20</a:t>
            </a:r>
            <a:r>
              <a:rPr lang="en-US" altLang="en-US" sz="2400" i="1" dirty="0"/>
              <a:t>n</a:t>
            </a:r>
            <a:r>
              <a:rPr lang="en-US" altLang="en-US" sz="2400" dirty="0"/>
              <a:t> + 45 is asymptotically at most 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</a:t>
            </a:r>
          </a:p>
        </p:txBody>
      </p:sp>
      <p:pic>
        <p:nvPicPr>
          <p:cNvPr id="32771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"/>
            <a:ext cx="9144000" cy="6467475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INDEPENDENT SET      CLIQUE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04800" y="1279957"/>
            <a:ext cx="88392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Prove that the CLIQUE problem is NP-Hard </a:t>
            </a:r>
            <a:r>
              <a:rPr lang="en-US" altLang="en-US" sz="2400" b="1" dirty="0"/>
              <a:t>given</a:t>
            </a:r>
            <a:r>
              <a:rPr lang="en-US" altLang="en-US" sz="2400" dirty="0"/>
              <a:t> that the INDEPENDENT SET problem is NP-Hard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What is the CLIQUE problem?</a:t>
            </a:r>
          </a:p>
          <a:p>
            <a:pPr lvl="1" eaLnBrk="1" hangingPunct="1">
              <a:defRPr/>
            </a:pPr>
            <a:r>
              <a:rPr lang="en-US" altLang="en-US" sz="2000" dirty="0"/>
              <a:t>A subset of vertices are called a clique if they induce a complete graph (</a:t>
            </a:r>
            <a:r>
              <a:rPr lang="en-US" altLang="en-US" sz="2000" dirty="0" err="1"/>
              <a:t>i.e</a:t>
            </a:r>
            <a:r>
              <a:rPr lang="en-US" altLang="en-US" sz="2000" dirty="0"/>
              <a:t> they are pairwise connected)</a:t>
            </a:r>
          </a:p>
          <a:p>
            <a:pPr lvl="1" eaLnBrk="1" hangingPunct="1">
              <a:defRPr/>
            </a:pPr>
            <a:r>
              <a:rPr lang="en-US" altLang="en-US" sz="2000" dirty="0"/>
              <a:t>Decision Question:  Does below graph contain a Clique of size 4?   </a:t>
            </a:r>
            <a:r>
              <a:rPr lang="en-US" altLang="en-US" sz="2000" b="1" dirty="0"/>
              <a:t>Yes!</a:t>
            </a:r>
          </a:p>
        </p:txBody>
      </p:sp>
      <p:cxnSp>
        <p:nvCxnSpPr>
          <p:cNvPr id="33796" name="Straight Arrow Connector 2"/>
          <p:cNvCxnSpPr>
            <a:cxnSpLocks noChangeShapeType="1"/>
          </p:cNvCxnSpPr>
          <p:nvPr/>
        </p:nvCxnSpPr>
        <p:spPr bwMode="auto">
          <a:xfrm>
            <a:off x="5242699" y="609600"/>
            <a:ext cx="533400" cy="0"/>
          </a:xfrm>
          <a:prstGeom prst="straightConnector1">
            <a:avLst/>
          </a:prstGeom>
          <a:noFill/>
          <a:ln w="349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421516" y="4733279"/>
            <a:ext cx="152400" cy="152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38400" y="4733279"/>
            <a:ext cx="152400" cy="152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010076" y="5940972"/>
            <a:ext cx="152400" cy="152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785655" y="5128190"/>
            <a:ext cx="152400" cy="152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42699" y="5305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81522" y="4882572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399711" y="6092893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2" idx="5"/>
            <a:endCxn id="18" idx="1"/>
          </p:cNvCxnSpPr>
          <p:nvPr/>
        </p:nvCxnSpPr>
        <p:spPr bwMode="auto">
          <a:xfrm>
            <a:off x="1551598" y="4863361"/>
            <a:ext cx="256375" cy="2871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8" idx="7"/>
            <a:endCxn id="16" idx="3"/>
          </p:cNvCxnSpPr>
          <p:nvPr/>
        </p:nvCxnSpPr>
        <p:spPr bwMode="auto">
          <a:xfrm flipV="1">
            <a:off x="1915737" y="4863361"/>
            <a:ext cx="544981" cy="2871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endCxn id="22" idx="0"/>
          </p:cNvCxnSpPr>
          <p:nvPr/>
        </p:nvCxnSpPr>
        <p:spPr bwMode="auto">
          <a:xfrm>
            <a:off x="5341393" y="5457400"/>
            <a:ext cx="134518" cy="6354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8" idx="4"/>
            <a:endCxn id="17" idx="0"/>
          </p:cNvCxnSpPr>
          <p:nvPr/>
        </p:nvCxnSpPr>
        <p:spPr bwMode="auto">
          <a:xfrm>
            <a:off x="1861855" y="5280590"/>
            <a:ext cx="224421" cy="6603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6" idx="4"/>
            <a:endCxn id="17" idx="7"/>
          </p:cNvCxnSpPr>
          <p:nvPr/>
        </p:nvCxnSpPr>
        <p:spPr bwMode="auto">
          <a:xfrm flipH="1">
            <a:off x="2140158" y="4885679"/>
            <a:ext cx="374442" cy="10776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" idx="6"/>
            <a:endCxn id="16" idx="2"/>
          </p:cNvCxnSpPr>
          <p:nvPr/>
        </p:nvCxnSpPr>
        <p:spPr bwMode="auto">
          <a:xfrm>
            <a:off x="1573916" y="4809479"/>
            <a:ext cx="8644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" idx="4"/>
            <a:endCxn id="17" idx="1"/>
          </p:cNvCxnSpPr>
          <p:nvPr/>
        </p:nvCxnSpPr>
        <p:spPr bwMode="auto">
          <a:xfrm>
            <a:off x="1497716" y="4885679"/>
            <a:ext cx="534678" cy="10776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stCxn id="16" idx="5"/>
            <a:endCxn id="19" idx="1"/>
          </p:cNvCxnSpPr>
          <p:nvPr/>
        </p:nvCxnSpPr>
        <p:spPr bwMode="auto">
          <a:xfrm>
            <a:off x="2568482" y="4863361"/>
            <a:ext cx="2696535" cy="4639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1" idx="2"/>
            <a:endCxn id="19" idx="7"/>
          </p:cNvCxnSpPr>
          <p:nvPr/>
        </p:nvCxnSpPr>
        <p:spPr bwMode="auto">
          <a:xfrm flipH="1">
            <a:off x="5372781" y="4958772"/>
            <a:ext cx="1008741" cy="368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22" idx="7"/>
            <a:endCxn id="21" idx="3"/>
          </p:cNvCxnSpPr>
          <p:nvPr/>
        </p:nvCxnSpPr>
        <p:spPr bwMode="auto">
          <a:xfrm flipV="1">
            <a:off x="5529793" y="5012654"/>
            <a:ext cx="874047" cy="11025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17" idx="6"/>
            <a:endCxn id="22" idx="2"/>
          </p:cNvCxnSpPr>
          <p:nvPr/>
        </p:nvCxnSpPr>
        <p:spPr bwMode="auto">
          <a:xfrm>
            <a:off x="2162476" y="6017172"/>
            <a:ext cx="3237235" cy="1519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52"/>
          <p:cNvSpPr/>
          <p:nvPr/>
        </p:nvSpPr>
        <p:spPr bwMode="auto">
          <a:xfrm>
            <a:off x="1159934" y="4495800"/>
            <a:ext cx="1735666" cy="1905000"/>
          </a:xfrm>
          <a:prstGeom prst="rect">
            <a:avLst/>
          </a:prstGeom>
          <a:noFill/>
          <a:ln w="2222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 rot="1006695">
            <a:off x="5199739" y="4603517"/>
            <a:ext cx="1192620" cy="1764807"/>
          </a:xfrm>
          <a:prstGeom prst="rect">
            <a:avLst/>
          </a:prstGeom>
          <a:noFill/>
          <a:ln w="2222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96427" y="41086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of 4</a:t>
            </a:r>
          </a:p>
        </p:txBody>
      </p:sp>
      <p:sp>
        <p:nvSpPr>
          <p:cNvPr id="76" name="TextBox 75"/>
          <p:cNvSpPr txBox="1"/>
          <p:nvPr/>
        </p:nvSpPr>
        <p:spPr>
          <a:xfrm rot="957706">
            <a:off x="5458524" y="432743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Clique of 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79767" y="4345626"/>
            <a:ext cx="24147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Clique </a:t>
            </a:r>
            <a:br>
              <a:rPr lang="en-US" dirty="0"/>
            </a:br>
            <a:r>
              <a:rPr lang="en-US" sz="1600" dirty="0"/>
              <a:t>(not fully connected)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014255" y="4657123"/>
            <a:ext cx="3537855" cy="186361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INDEPENDENT SET      CLIQUE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04800" y="1279957"/>
            <a:ext cx="8839200" cy="525780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How would we prove that CLIQUE is NP-Hard?</a:t>
            </a:r>
          </a:p>
          <a:p>
            <a:pPr eaLnBrk="1" hangingPunct="1">
              <a:defRPr/>
            </a:pPr>
            <a:r>
              <a:rPr lang="en-US" altLang="en-US" sz="2400" dirty="0"/>
              <a:t>Create a transformation that takes any instance of INDEPENDENT SET and creates an instance of CLIQUE so that the three criteria in </a:t>
            </a:r>
            <a:r>
              <a:rPr lang="en-US" altLang="en-US" sz="2400" dirty="0" err="1"/>
              <a:t>Tovey</a:t>
            </a:r>
            <a:r>
              <a:rPr lang="en-US" altLang="en-US" sz="2400" dirty="0"/>
              <a:t> are met.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Try following INDEPENDENT SET instance for ease of use:</a:t>
            </a:r>
          </a:p>
          <a:p>
            <a:pPr eaLnBrk="1" hangingPunct="1">
              <a:defRPr/>
            </a:pPr>
            <a:endParaRPr lang="en-US" altLang="en-US" sz="2400" dirty="0"/>
          </a:p>
        </p:txBody>
      </p:sp>
      <p:cxnSp>
        <p:nvCxnSpPr>
          <p:cNvPr id="33796" name="Straight Arrow Connector 2"/>
          <p:cNvCxnSpPr>
            <a:cxnSpLocks noChangeShapeType="1"/>
          </p:cNvCxnSpPr>
          <p:nvPr/>
        </p:nvCxnSpPr>
        <p:spPr bwMode="auto">
          <a:xfrm>
            <a:off x="5242699" y="609600"/>
            <a:ext cx="533400" cy="0"/>
          </a:xfrm>
          <a:prstGeom prst="straightConnector1">
            <a:avLst/>
          </a:prstGeom>
          <a:noFill/>
          <a:ln w="349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29"/>
          <p:cNvSpPr/>
          <p:nvPr/>
        </p:nvSpPr>
        <p:spPr bwMode="auto">
          <a:xfrm>
            <a:off x="2531272" y="422145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679918" y="4060918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119832" y="5429144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95098" y="4707234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64426" y="461636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621438" y="540425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 bwMode="auto">
          <a:xfrm flipV="1">
            <a:off x="3047498" y="4692562"/>
            <a:ext cx="1416928" cy="908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2" idx="7"/>
            <a:endCxn id="36" idx="2"/>
          </p:cNvCxnSpPr>
          <p:nvPr/>
        </p:nvCxnSpPr>
        <p:spPr bwMode="auto">
          <a:xfrm flipV="1">
            <a:off x="3249914" y="4692562"/>
            <a:ext cx="1214512" cy="7589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0" idx="6"/>
            <a:endCxn id="36" idx="2"/>
          </p:cNvCxnSpPr>
          <p:nvPr/>
        </p:nvCxnSpPr>
        <p:spPr bwMode="auto">
          <a:xfrm>
            <a:off x="2683672" y="4297651"/>
            <a:ext cx="1780754" cy="3949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31" idx="5"/>
            <a:endCxn id="38" idx="1"/>
          </p:cNvCxnSpPr>
          <p:nvPr/>
        </p:nvCxnSpPr>
        <p:spPr bwMode="auto">
          <a:xfrm>
            <a:off x="3810000" y="4191000"/>
            <a:ext cx="833756" cy="12355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stCxn id="35" idx="6"/>
            <a:endCxn id="38" idx="1"/>
          </p:cNvCxnSpPr>
          <p:nvPr/>
        </p:nvCxnSpPr>
        <p:spPr bwMode="auto">
          <a:xfrm>
            <a:off x="3047498" y="4783434"/>
            <a:ext cx="1596258" cy="6431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30" idx="5"/>
            <a:endCxn id="38" idx="1"/>
          </p:cNvCxnSpPr>
          <p:nvPr/>
        </p:nvCxnSpPr>
        <p:spPr bwMode="auto">
          <a:xfrm>
            <a:off x="2661354" y="4351533"/>
            <a:ext cx="1982402" cy="1075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410200" y="41910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an independent set of size 1 exist? </a:t>
            </a:r>
            <a:br>
              <a:rPr lang="en-US" dirty="0"/>
            </a:br>
            <a:r>
              <a:rPr lang="en-US" dirty="0"/>
              <a:t>Of size 2?</a:t>
            </a:r>
          </a:p>
          <a:p>
            <a:r>
              <a:rPr lang="en-US" dirty="0"/>
              <a:t>Of size 3?</a:t>
            </a:r>
          </a:p>
          <a:p>
            <a:r>
              <a:rPr lang="en-US" dirty="0"/>
              <a:t>Of size 4?</a:t>
            </a:r>
          </a:p>
          <a:p>
            <a:r>
              <a:rPr lang="en-US" dirty="0"/>
              <a:t>Of size 5?</a:t>
            </a:r>
          </a:p>
          <a:p>
            <a:r>
              <a:rPr lang="en-US" dirty="0"/>
              <a:t>Of size 6?</a:t>
            </a:r>
          </a:p>
        </p:txBody>
      </p:sp>
    </p:spTree>
    <p:extLst>
      <p:ext uri="{BB962C8B-B14F-4D97-AF65-F5344CB8AC3E}">
        <p14:creationId xmlns:p14="http://schemas.microsoft.com/office/powerpoint/2010/main" val="17770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Growth Calculations</a:t>
            </a:r>
          </a:p>
        </p:txBody>
      </p:sp>
      <p:pic>
        <p:nvPicPr>
          <p:cNvPr id="7171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63" y="1295400"/>
            <a:ext cx="7793037" cy="48323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2400" dirty="0"/>
              <a:t>Let </a:t>
            </a:r>
            <a:r>
              <a:rPr lang="en-US" sz="2400" i="1" dirty="0"/>
              <a:t>f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be functions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We say that </a:t>
            </a:r>
            <a:r>
              <a:rPr lang="en-US" sz="2400" i="1" dirty="0"/>
              <a:t>f (n) = </a:t>
            </a:r>
            <a:r>
              <a:rPr lang="en-US" sz="2400" b="1" i="1" dirty="0"/>
              <a:t>O</a:t>
            </a:r>
            <a:r>
              <a:rPr lang="en-US" sz="2400" i="1" dirty="0"/>
              <a:t>(g(n))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If there exists positive integers </a:t>
            </a:r>
            <a:r>
              <a:rPr lang="en-US" sz="2400" i="1" dirty="0"/>
              <a:t>c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i="1" baseline="-25000" dirty="0"/>
              <a:t>0</a:t>
            </a:r>
            <a:r>
              <a:rPr lang="en-US" sz="2400" dirty="0"/>
              <a:t> such that for every integer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NSimSun" panose="02010609030101010101" pitchFamily="49" charset="-122"/>
                <a:ea typeface="NSimSun" panose="02010609030101010101" pitchFamily="49" charset="-122"/>
              </a:rPr>
              <a:t>≥</a:t>
            </a:r>
            <a:r>
              <a:rPr lang="en-US" sz="2400" i="1" dirty="0"/>
              <a:t>n</a:t>
            </a:r>
            <a:r>
              <a:rPr lang="en-US" sz="2400" i="1" baseline="-25000" dirty="0"/>
              <a:t>0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i="1" dirty="0"/>
              <a:t>f (n)  </a:t>
            </a:r>
            <a:r>
              <a:rPr lang="en-US" sz="2400" i="1" dirty="0">
                <a:latin typeface="NSimSun" panose="02010609030101010101" pitchFamily="49" charset="-122"/>
                <a:ea typeface="NSimSun" panose="02010609030101010101" pitchFamily="49" charset="-122"/>
              </a:rPr>
              <a:t>≤ </a:t>
            </a:r>
            <a:r>
              <a:rPr lang="en-US" sz="2400" i="1" dirty="0"/>
              <a:t>c g(n)</a:t>
            </a:r>
          </a:p>
          <a:p>
            <a:pPr>
              <a:defRPr/>
            </a:pPr>
            <a:r>
              <a:rPr lang="en-US" sz="2400" dirty="0"/>
              <a:t>When </a:t>
            </a:r>
            <a:r>
              <a:rPr lang="en-US" sz="2400" i="1" dirty="0"/>
              <a:t>f (n) = </a:t>
            </a:r>
            <a:r>
              <a:rPr lang="en-US" sz="2400" b="1" i="1" dirty="0"/>
              <a:t>O</a:t>
            </a:r>
            <a:r>
              <a:rPr lang="en-US" sz="2400" i="1" dirty="0"/>
              <a:t>(g(n)) </a:t>
            </a:r>
            <a:r>
              <a:rPr lang="en-US" sz="2400" dirty="0"/>
              <a:t>we say that </a:t>
            </a:r>
            <a:r>
              <a:rPr lang="en-US" sz="2400" i="1" dirty="0"/>
              <a:t>g(n) </a:t>
            </a:r>
            <a:r>
              <a:rPr lang="en-US" sz="2400" dirty="0"/>
              <a:t>is an upper bound for </a:t>
            </a:r>
            <a:br>
              <a:rPr lang="en-US" sz="2400" dirty="0"/>
            </a:br>
            <a:r>
              <a:rPr lang="en-US" sz="2400" i="1" dirty="0"/>
              <a:t>f (n)</a:t>
            </a:r>
            <a:r>
              <a:rPr lang="en-US" sz="2400" dirty="0"/>
              <a:t>, or more precisely, that </a:t>
            </a:r>
            <a:r>
              <a:rPr lang="en-US" sz="2400" i="1" dirty="0"/>
              <a:t>g(n)</a:t>
            </a:r>
            <a:r>
              <a:rPr lang="en-US" sz="2400" dirty="0"/>
              <a:t> is an </a:t>
            </a:r>
            <a:r>
              <a:rPr lang="en-US" sz="2400" b="1" dirty="0"/>
              <a:t>asymptotic upper bound</a:t>
            </a:r>
            <a:r>
              <a:rPr lang="en-US" sz="2400" dirty="0"/>
              <a:t> for </a:t>
            </a:r>
            <a:r>
              <a:rPr lang="en-US" sz="2400" i="1" dirty="0"/>
              <a:t>f (n)</a:t>
            </a:r>
            <a:r>
              <a:rPr lang="en-US" sz="2400" dirty="0"/>
              <a:t>, to emphasize that we are suppressing constant factors.</a:t>
            </a:r>
          </a:p>
          <a:p>
            <a:pPr>
              <a:defRPr/>
            </a:pPr>
            <a:r>
              <a:rPr lang="en-US" sz="2400" dirty="0"/>
              <a:t>Example: Let </a:t>
            </a:r>
            <a:r>
              <a:rPr lang="en-US" sz="2400" i="1" dirty="0"/>
              <a:t>f(n) </a:t>
            </a:r>
            <a:r>
              <a:rPr lang="en-US" sz="2400" dirty="0"/>
              <a:t>= 5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+ 22</a:t>
            </a:r>
            <a:r>
              <a:rPr lang="en-US" sz="2400" i="1" dirty="0"/>
              <a:t>n</a:t>
            </a:r>
            <a:r>
              <a:rPr lang="en-US" sz="2400" dirty="0"/>
              <a:t> + 6       Then </a:t>
            </a:r>
            <a:r>
              <a:rPr lang="en-US" sz="2400" i="1" dirty="0"/>
              <a:t>f(n) = </a:t>
            </a:r>
            <a:r>
              <a:rPr lang="en-US" sz="2400" b="1" i="1" dirty="0"/>
              <a:t>O</a:t>
            </a:r>
            <a:r>
              <a:rPr lang="en-US" sz="2400" i="1" dirty="0"/>
              <a:t> 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Verify:  Select c = 6 and </a:t>
            </a:r>
            <a:r>
              <a:rPr lang="en-US" sz="2400" i="1" dirty="0"/>
              <a:t>n</a:t>
            </a:r>
            <a:r>
              <a:rPr lang="en-US" sz="2400" i="1" baseline="-25000" dirty="0"/>
              <a:t>0</a:t>
            </a:r>
            <a:r>
              <a:rPr lang="en-US" sz="2400" dirty="0"/>
              <a:t> = 10. </a:t>
            </a:r>
            <a:br>
              <a:rPr lang="en-US" sz="2400" dirty="0"/>
            </a:br>
            <a:r>
              <a:rPr lang="en-US" sz="2400" dirty="0"/>
              <a:t>Is it true that for all </a:t>
            </a:r>
            <a:r>
              <a:rPr lang="en-US" sz="2400" i="1" dirty="0"/>
              <a:t>n </a:t>
            </a:r>
            <a:r>
              <a:rPr lang="en-US" sz="2400" i="1" dirty="0">
                <a:latin typeface="NSimSun" panose="02010609030101010101" pitchFamily="49" charset="-122"/>
                <a:ea typeface="NSimSun" panose="02010609030101010101" pitchFamily="49" charset="-122"/>
              </a:rPr>
              <a:t>≥</a:t>
            </a:r>
            <a:r>
              <a:rPr lang="en-US" sz="2400" i="1" dirty="0"/>
              <a:t> n</a:t>
            </a:r>
            <a:r>
              <a:rPr lang="en-US" sz="2400" i="1" baseline="-25000" dirty="0"/>
              <a:t>0</a:t>
            </a:r>
            <a:br>
              <a:rPr lang="en-US" sz="2400" dirty="0"/>
            </a:br>
            <a:r>
              <a:rPr lang="pt-BR" sz="2400" dirty="0"/>
              <a:t>5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+ 2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 + 22</a:t>
            </a:r>
            <a:r>
              <a:rPr lang="pt-BR" sz="2400" i="1" dirty="0"/>
              <a:t>n</a:t>
            </a:r>
            <a:r>
              <a:rPr lang="pt-BR" sz="2400" dirty="0"/>
              <a:t> + 6 </a:t>
            </a:r>
            <a:r>
              <a:rPr lang="en-US" sz="2400" i="1" dirty="0">
                <a:latin typeface="NSimSun" panose="02010609030101010101" pitchFamily="49" charset="-122"/>
                <a:ea typeface="NSimSun" panose="02010609030101010101" pitchFamily="49" charset="-122"/>
              </a:rPr>
              <a:t>≤</a:t>
            </a:r>
            <a:r>
              <a:rPr lang="pt-BR" sz="2400" dirty="0"/>
              <a:t> 6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?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Decision vs Optimization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An optimization question asks:  </a:t>
            </a:r>
            <a:r>
              <a:rPr lang="en-US" altLang="en-US" sz="2200" b="1" dirty="0"/>
              <a:t>What’s</a:t>
            </a:r>
            <a:r>
              <a:rPr lang="en-US" altLang="en-US" sz="2200" dirty="0"/>
              <a:t> the “best” solution for this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Value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Min (</a:t>
            </a:r>
            <a:r>
              <a:rPr lang="en-US" altLang="en-US" sz="1800" i="1" dirty="0" err="1"/>
              <a:t>c’x</a:t>
            </a:r>
            <a:r>
              <a:rPr lang="en-US" altLang="en-US" sz="1800" i="1" dirty="0"/>
              <a:t>: Ax = b</a:t>
            </a:r>
            <a:r>
              <a:rPr lang="en-US" alt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What is the shortest tour for a traveling salesman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What is the cheapest facility location?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The decision question is:  </a:t>
            </a:r>
            <a:r>
              <a:rPr lang="en-US" altLang="en-US" sz="2200" b="1" dirty="0"/>
              <a:t>Does</a:t>
            </a:r>
            <a:r>
              <a:rPr lang="en-US" altLang="en-US" sz="2200" dirty="0"/>
              <a:t> a solution of size </a:t>
            </a:r>
            <a:r>
              <a:rPr lang="en-US" altLang="en-US" sz="2200" i="1" dirty="0"/>
              <a:t>x</a:t>
            </a:r>
            <a:r>
              <a:rPr lang="en-US" altLang="en-US" sz="2200" dirty="0"/>
              <a:t> exist?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Yes-No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Is there is a solution of size </a:t>
            </a:r>
            <a:r>
              <a:rPr lang="en-US" altLang="en-US" sz="1800" i="1" dirty="0"/>
              <a:t>z or smaller, </a:t>
            </a:r>
            <a:r>
              <a:rPr lang="en-US" altLang="en-US" sz="1800" dirty="0"/>
              <a:t>to (</a:t>
            </a:r>
            <a:r>
              <a:rPr lang="en-US" altLang="en-US" sz="1800" i="1" dirty="0" err="1"/>
              <a:t>c’x</a:t>
            </a:r>
            <a:r>
              <a:rPr lang="en-US" altLang="en-US" sz="1800" i="1" dirty="0"/>
              <a:t>: Ax = b</a:t>
            </a:r>
            <a:r>
              <a:rPr lang="en-US" altLang="en-US" sz="1800" dirty="0"/>
              <a:t>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Is there a tour of length </a:t>
            </a:r>
            <a:r>
              <a:rPr lang="en-US" altLang="en-US" sz="1800" i="1" dirty="0"/>
              <a:t>z</a:t>
            </a:r>
            <a:r>
              <a:rPr lang="en-US" altLang="en-US" sz="1800" dirty="0"/>
              <a:t> or shorter?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Is there a facility assignment of cost </a:t>
            </a:r>
            <a:r>
              <a:rPr lang="en-US" altLang="en-US" sz="1800" i="1" dirty="0"/>
              <a:t>z</a:t>
            </a:r>
            <a:r>
              <a:rPr lang="en-US" altLang="en-US" sz="1800" dirty="0"/>
              <a:t> or less?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846A-E264-4B4F-9056-D4A8FDB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Traveling Salesman Problem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99BF550E-1E52-4019-AFEF-31B505893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229600" cy="42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EF27D2F-5FBB-403F-ABF8-6442276A4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772400" cy="74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Example: Visit each state capital exactly once and then return to starting city -  traveling shortest distance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944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5C96-3A98-43D1-ACD0-9A617CC3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3F27-41A0-49FC-8861-59B1B91F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0070C0"/>
                </a:solidFill>
              </a:rPr>
              <a:t>Lesson 4 - </a:t>
            </a:r>
            <a:r>
              <a:rPr lang="en-US" i="1" dirty="0" err="1">
                <a:solidFill>
                  <a:srgbClr val="0070C0"/>
                </a:solidFill>
              </a:rPr>
              <a:t>TSP.ipynb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7821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13772</TotalTime>
  <Words>2643</Words>
  <Application>Microsoft Office PowerPoint</Application>
  <PresentationFormat>On-screen Show (4:3)</PresentationFormat>
  <Paragraphs>336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NSimSun</vt:lpstr>
      <vt:lpstr>Arial</vt:lpstr>
      <vt:lpstr>Cambria Math</vt:lpstr>
      <vt:lpstr>Garamond</vt:lpstr>
      <vt:lpstr>Times New Roman</vt:lpstr>
      <vt:lpstr>Wingdings</vt:lpstr>
      <vt:lpstr>Lesson 1 - Introduction and Logical Constraints</vt:lpstr>
      <vt:lpstr>Equation</vt:lpstr>
      <vt:lpstr>OPER 623 – Overviews: Heuristic Methods and Complexity</vt:lpstr>
      <vt:lpstr>Outline</vt:lpstr>
      <vt:lpstr>Outline</vt:lpstr>
      <vt:lpstr>Running Time</vt:lpstr>
      <vt:lpstr>Order of Growth Calculations</vt:lpstr>
      <vt:lpstr>Big O Notation</vt:lpstr>
      <vt:lpstr>Decision vs Optimization</vt:lpstr>
      <vt:lpstr>The Traveling Salesman Problem</vt:lpstr>
      <vt:lpstr>The Traveling Salesman Problem</vt:lpstr>
      <vt:lpstr>P vs NP</vt:lpstr>
      <vt:lpstr>P vs NP</vt:lpstr>
      <vt:lpstr>P vs NP Video</vt:lpstr>
      <vt:lpstr>Outline</vt:lpstr>
      <vt:lpstr>Proving problems are hard</vt:lpstr>
      <vt:lpstr>NP-Hard and NP-Complete</vt:lpstr>
      <vt:lpstr>Valid Transformations</vt:lpstr>
      <vt:lpstr>NP Hardness Proofs</vt:lpstr>
      <vt:lpstr>NP Hardness Proofs</vt:lpstr>
      <vt:lpstr>Example 3SAT      INDEPENDENT SET </vt:lpstr>
      <vt:lpstr>Example 3SAT      INDEPENDENT SET </vt:lpstr>
      <vt:lpstr>PowerPoint Presentation</vt:lpstr>
      <vt:lpstr>PowerPoint Presentation</vt:lpstr>
      <vt:lpstr>NP-Hard and NP-Complete</vt:lpstr>
      <vt:lpstr>PowerPoint Presentation</vt:lpstr>
      <vt:lpstr>Things that make problems Hard</vt:lpstr>
      <vt:lpstr>Outline</vt:lpstr>
      <vt:lpstr>Features of Good Heuristics</vt:lpstr>
      <vt:lpstr>Features of Good Heuristics</vt:lpstr>
      <vt:lpstr>Features of Good Heuristics</vt:lpstr>
      <vt:lpstr>Outline</vt:lpstr>
      <vt:lpstr>Types of Heuristics</vt:lpstr>
      <vt:lpstr>Types of Heuristics Constructive</vt:lpstr>
      <vt:lpstr>Types of Heuristics  Constructive</vt:lpstr>
      <vt:lpstr>Types of Heuristics Neighborhood Search</vt:lpstr>
      <vt:lpstr>Types of Heuristics Neighborhood Definition</vt:lpstr>
      <vt:lpstr>Types of Heuristics Neighborhood Evaluation</vt:lpstr>
      <vt:lpstr>Types of Heuristics Neighborhood Search</vt:lpstr>
      <vt:lpstr>Landscapes</vt:lpstr>
      <vt:lpstr>Types of Heuristics Meta</vt:lpstr>
      <vt:lpstr>Break</vt:lpstr>
      <vt:lpstr>INDEPENDENT SET      CLIQUE </vt:lpstr>
      <vt:lpstr>INDEPENDENT SET      CLIQUE 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Bruce Cox</cp:lastModifiedBy>
  <cp:revision>91</cp:revision>
  <dcterms:created xsi:type="dcterms:W3CDTF">2003-10-01T12:57:35Z</dcterms:created>
  <dcterms:modified xsi:type="dcterms:W3CDTF">2022-10-17T15:14:42Z</dcterms:modified>
</cp:coreProperties>
</file>