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8"/>
  </p:notesMasterIdLst>
  <p:handoutMasterIdLst>
    <p:handoutMasterId r:id="rId39"/>
  </p:handoutMasterIdLst>
  <p:sldIdLst>
    <p:sldId id="481" r:id="rId2"/>
    <p:sldId id="491" r:id="rId3"/>
    <p:sldId id="285" r:id="rId4"/>
    <p:sldId id="492" r:id="rId5"/>
    <p:sldId id="291" r:id="rId6"/>
    <p:sldId id="292" r:id="rId7"/>
    <p:sldId id="298" r:id="rId8"/>
    <p:sldId id="293" r:id="rId9"/>
    <p:sldId id="493" r:id="rId10"/>
    <p:sldId id="294" r:id="rId11"/>
    <p:sldId id="295" r:id="rId12"/>
    <p:sldId id="296" r:id="rId13"/>
    <p:sldId id="494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5" r:id="rId24"/>
    <p:sldId id="506" r:id="rId25"/>
    <p:sldId id="507" r:id="rId26"/>
    <p:sldId id="508" r:id="rId27"/>
    <p:sldId id="509" r:id="rId28"/>
    <p:sldId id="510" r:id="rId29"/>
    <p:sldId id="511" r:id="rId30"/>
    <p:sldId id="512" r:id="rId31"/>
    <p:sldId id="513" r:id="rId32"/>
    <p:sldId id="514" r:id="rId33"/>
    <p:sldId id="515" r:id="rId34"/>
    <p:sldId id="516" r:id="rId35"/>
    <p:sldId id="517" r:id="rId36"/>
    <p:sldId id="490" r:id="rId3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66FF"/>
    <a:srgbClr val="006600"/>
    <a:srgbClr val="009900"/>
    <a:srgbClr val="0000FF"/>
    <a:srgbClr val="5399FF"/>
    <a:srgbClr val="FFFFFF"/>
    <a:srgbClr val="FF6565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3199" autoAdjust="0"/>
  </p:normalViewPr>
  <p:slideViewPr>
    <p:cSldViewPr snapToGrid="0">
      <p:cViewPr varScale="1">
        <p:scale>
          <a:sx n="88" d="100"/>
          <a:sy n="88" d="100"/>
        </p:scale>
        <p:origin x="12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Champagne" userId="784b97b5c38d2804" providerId="LiveId" clId="{05C07C4E-8DA4-485A-A405-FFB4C620C16B}"/>
    <pc:docChg chg="modSld">
      <pc:chgData name="Lance Champagne" userId="784b97b5c38d2804" providerId="LiveId" clId="{05C07C4E-8DA4-485A-A405-FFB4C620C16B}" dt="2023-07-24T15:16:17.153" v="0" actId="20577"/>
      <pc:docMkLst>
        <pc:docMk/>
      </pc:docMkLst>
      <pc:sldChg chg="modSp mod">
        <pc:chgData name="Lance Champagne" userId="784b97b5c38d2804" providerId="LiveId" clId="{05C07C4E-8DA4-485A-A405-FFB4C620C16B}" dt="2023-07-24T15:16:17.153" v="0" actId="20577"/>
        <pc:sldMkLst>
          <pc:docMk/>
          <pc:sldMk cId="3842269121" sldId="517"/>
        </pc:sldMkLst>
        <pc:spChg chg="mod">
          <ac:chgData name="Lance Champagne" userId="784b97b5c38d2804" providerId="LiveId" clId="{05C07C4E-8DA4-485A-A405-FFB4C620C16B}" dt="2023-07-24T15:16:17.153" v="0" actId="20577"/>
          <ac:spMkLst>
            <pc:docMk/>
            <pc:sldMk cId="3842269121" sldId="517"/>
            <ac:spMk id="3" creationId="{9CAFEB88-CB6C-A093-9A50-DF42A9526F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2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9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8787766"/>
      </p:ext>
    </p:extLst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814785"/>
      </p:ext>
    </p:extLst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957516"/>
      </p:ext>
    </p:extLst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842397"/>
      </p:ext>
    </p:extLst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417956"/>
      </p:ext>
    </p:extLst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661150"/>
      </p:ext>
    </p:extLst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970654"/>
      </p:ext>
    </p:extLst>
  </p:cSld>
  <p:clrMapOvr>
    <a:masterClrMapping/>
  </p:clrMapOvr>
  <p:transition advClick="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9688"/>
            <a:ext cx="20383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74725" y="190500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spcBef>
                <a:spcPct val="0"/>
              </a:spcBef>
              <a:buFontTx/>
              <a:buNone/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2400" y="1905000"/>
            <a:ext cx="4795838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5639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2292"/>
      </p:ext>
    </p:extLst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17919"/>
      </p:ext>
    </p:extLst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287" y="1189609"/>
            <a:ext cx="4306431" cy="5477520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189608"/>
            <a:ext cx="4449169" cy="5477521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293524"/>
      </p:ext>
    </p:extLst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0"/>
            <a:ext cx="8229309" cy="10326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31" y="1184462"/>
            <a:ext cx="4391187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32" y="1824217"/>
            <a:ext cx="4391186" cy="494056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184462"/>
            <a:ext cx="4391184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5" y="1824217"/>
            <a:ext cx="4391185" cy="4940567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973424"/>
      </p:ext>
    </p:extLst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152119"/>
      </p:ext>
    </p:extLst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20916"/>
      </p:ext>
    </p:extLst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28248"/>
      </p:ext>
    </p:extLst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990639"/>
      </p:ext>
    </p:extLst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17978" y="12909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0"/>
            <a:ext cx="7021322" cy="1028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978" y="1182206"/>
            <a:ext cx="8892859" cy="554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0" y="0"/>
            <a:ext cx="921974" cy="973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1514" y="16065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5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ransition advClick="0">
    <p:wipe dir="r"/>
  </p:transition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chinelearningmastery.com/convolutional-layers-for-deep-learning-neural-network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(1/3)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377FC5-C109-D444-5ED7-5D1D68FBE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buNone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6" y="1070313"/>
            <a:ext cx="5708908" cy="56678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789162"/>
      </p:ext>
    </p:extLst>
  </p:cSld>
  <p:clrMapOvr>
    <a:masterClrMapping/>
  </p:clrMapOvr>
  <p:transition advTm="28082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(2/3)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239D69-E2E7-401A-8446-F03CA951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- replaces the output of the net at a certain location with a summary statistic of the nearby outputs</a:t>
            </a:r>
          </a:p>
          <a:p>
            <a:pPr lvl="1"/>
            <a:r>
              <a:rPr lang="en-US" dirty="0"/>
              <a:t>Invariant to small translations of the input</a:t>
            </a:r>
          </a:p>
          <a:p>
            <a:pPr lvl="1"/>
            <a:r>
              <a:rPr lang="en-US" dirty="0"/>
              <a:t>Abstracts features</a:t>
            </a:r>
          </a:p>
          <a:p>
            <a:r>
              <a:rPr lang="en-US" dirty="0"/>
              <a:t>Stride – distance between convolutions (</a:t>
            </a:r>
            <a:r>
              <a:rPr lang="en-US" dirty="0" err="1"/>
              <a:t>downsampling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buNone/>
              <a:defRPr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3733800"/>
            <a:ext cx="3943350" cy="1209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9479" y="4943475"/>
            <a:ext cx="2920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Pooling 3, Stride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3935795"/>
      </p:ext>
    </p:extLst>
  </p:cSld>
  <p:clrMapOvr>
    <a:masterClrMapping/>
  </p:clrMapOvr>
  <p:transition advTm="28082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(3/3)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239D69-E2E7-401A-8446-F03CA951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  <a:p>
            <a:pPr lvl="1"/>
            <a:r>
              <a:rPr lang="en-US" dirty="0"/>
              <a:t>Useful for connections or images of difference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buNone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91" y="2975832"/>
            <a:ext cx="5997218" cy="2553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8503836"/>
      </p:ext>
    </p:extLst>
  </p:cSld>
  <p:clrMapOvr>
    <a:masterClrMapping/>
  </p:clrMapOvr>
  <p:transition advTm="28082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8DDE-F6F2-866E-41F5-9697EC83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54A00-BC50-3A46-E923-E95185CD5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72" y="2188917"/>
            <a:ext cx="8821381" cy="3515216"/>
          </a:xfrm>
        </p:spPr>
      </p:pic>
    </p:spTree>
    <p:extLst>
      <p:ext uri="{BB962C8B-B14F-4D97-AF65-F5344CB8AC3E}">
        <p14:creationId xmlns:p14="http://schemas.microsoft.com/office/powerpoint/2010/main" val="861384624"/>
      </p:ext>
    </p:extLst>
  </p:cSld>
  <p:clrMapOvr>
    <a:masterClrMapping/>
  </p:clrMapOvr>
  <p:transition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50A9-2169-785C-61D3-310B9A23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FAE72-057E-5761-FCD3-B77140EB7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35" y="2212733"/>
            <a:ext cx="8811855" cy="3467584"/>
          </a:xfrm>
        </p:spPr>
      </p:pic>
    </p:spTree>
    <p:extLst>
      <p:ext uri="{BB962C8B-B14F-4D97-AF65-F5344CB8AC3E}">
        <p14:creationId xmlns:p14="http://schemas.microsoft.com/office/powerpoint/2010/main" val="123236845"/>
      </p:ext>
    </p:extLst>
  </p:cSld>
  <p:clrMapOvr>
    <a:masterClrMapping/>
  </p:clrMapOvr>
  <p:transition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F0AC-1FD2-3989-1AC1-1D8B542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9F39C-C263-A279-EFD7-C1F7BBCF0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88" y="1189609"/>
            <a:ext cx="3435342" cy="5477520"/>
          </a:xfrm>
        </p:spPr>
        <p:txBody>
          <a:bodyPr/>
          <a:lstStyle/>
          <a:p>
            <a:r>
              <a:rPr lang="en-US" dirty="0"/>
              <a:t>A neuron’s weights can be represented as a small image the size of the receptive field</a:t>
            </a:r>
          </a:p>
          <a:p>
            <a:r>
              <a:rPr lang="en-US" dirty="0"/>
              <a:t>Figure 14-5 shows two possible sets of weights, called filters (or convolution kernels)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606D63-AB07-68FB-C601-ED71234751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60079" y="1676400"/>
            <a:ext cx="5624620" cy="4023767"/>
          </a:xfrm>
        </p:spPr>
      </p:pic>
    </p:spTree>
    <p:extLst>
      <p:ext uri="{BB962C8B-B14F-4D97-AF65-F5344CB8AC3E}">
        <p14:creationId xmlns:p14="http://schemas.microsoft.com/office/powerpoint/2010/main" val="698768690"/>
      </p:ext>
    </p:extLst>
  </p:cSld>
  <p:clrMapOvr>
    <a:masterClrMapping/>
  </p:clrMapOvr>
  <p:transition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7755-798D-2E9C-FBAE-7FAD4BC7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1FA4F4-EAC0-2F79-A083-159F58287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32" y="1300127"/>
            <a:ext cx="8848736" cy="4812911"/>
          </a:xfrm>
        </p:spPr>
      </p:pic>
    </p:spTree>
    <p:extLst>
      <p:ext uri="{BB962C8B-B14F-4D97-AF65-F5344CB8AC3E}">
        <p14:creationId xmlns:p14="http://schemas.microsoft.com/office/powerpoint/2010/main" val="3799778853"/>
      </p:ext>
    </p:extLst>
  </p:cSld>
  <p:clrMapOvr>
    <a:masterClrMapping/>
  </p:clrMapOvr>
  <p:transition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DF9D-A4E1-5510-A14D-9E3E7E9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F08EAB-8DD1-F4E1-5FA6-B3786F094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8" y="2029173"/>
            <a:ext cx="8832850" cy="3834704"/>
          </a:xfrm>
        </p:spPr>
      </p:pic>
    </p:spTree>
    <p:extLst>
      <p:ext uri="{BB962C8B-B14F-4D97-AF65-F5344CB8AC3E}">
        <p14:creationId xmlns:p14="http://schemas.microsoft.com/office/powerpoint/2010/main" val="3235080402"/>
      </p:ext>
    </p:extLst>
  </p:cSld>
  <p:clrMapOvr>
    <a:masterClrMapping/>
  </p:clrMapOvr>
  <p:transition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519D-8A29-7F54-D9FC-2053F5E0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F91A9-EAB1-48A4-612C-2775401E4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41" y="1950759"/>
            <a:ext cx="8735644" cy="3991532"/>
          </a:xfrm>
        </p:spPr>
      </p:pic>
    </p:spTree>
    <p:extLst>
      <p:ext uri="{BB962C8B-B14F-4D97-AF65-F5344CB8AC3E}">
        <p14:creationId xmlns:p14="http://schemas.microsoft.com/office/powerpoint/2010/main" val="3831619746"/>
      </p:ext>
    </p:extLst>
  </p:cSld>
  <p:clrMapOvr>
    <a:masterClrMapping/>
  </p:clrMapOvr>
  <p:transition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3298-F8C8-027F-C505-E4BECA96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1C700-A3DA-FB93-D744-DC4853CA8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441" y="1960286"/>
            <a:ext cx="8554644" cy="3972479"/>
          </a:xfrm>
        </p:spPr>
      </p:pic>
    </p:spTree>
    <p:extLst>
      <p:ext uri="{BB962C8B-B14F-4D97-AF65-F5344CB8AC3E}">
        <p14:creationId xmlns:p14="http://schemas.microsoft.com/office/powerpoint/2010/main" val="748183916"/>
      </p:ext>
    </p:extLst>
  </p:cSld>
  <p:clrMapOvr>
    <a:masterClrMapping/>
  </p:clrMapOvr>
  <p:transition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EBD8-D04A-A583-F916-87E04CD8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ED45-9500-4C13-F586-54377FCC3D9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Multi-layer </a:t>
            </a:r>
            <a:r>
              <a:rPr lang="en-US" dirty="0" err="1"/>
              <a:t>Perceptrons</a:t>
            </a:r>
            <a:r>
              <a:rPr lang="en-US" dirty="0"/>
              <a:t> (MLPs)</a:t>
            </a:r>
          </a:p>
          <a:p>
            <a:pPr lvl="1"/>
            <a:r>
              <a:rPr lang="en-US" dirty="0"/>
              <a:t>Base neural network</a:t>
            </a:r>
          </a:p>
          <a:p>
            <a:pPr lvl="1"/>
            <a:r>
              <a:rPr lang="en-US" dirty="0"/>
              <a:t>Used for simple tasks</a:t>
            </a:r>
          </a:p>
          <a:p>
            <a:r>
              <a:rPr lang="en-US" dirty="0"/>
              <a:t>Convolutional Neural Networks (CNNs)</a:t>
            </a:r>
          </a:p>
          <a:p>
            <a:pPr lvl="1"/>
            <a:r>
              <a:rPr lang="en-US" dirty="0"/>
              <a:t>Uses filters and pooling to find characteristics in data</a:t>
            </a:r>
          </a:p>
          <a:p>
            <a:pPr lvl="1"/>
            <a:r>
              <a:rPr lang="en-US" dirty="0"/>
              <a:t>Mostly used for image tasks</a:t>
            </a:r>
          </a:p>
          <a:p>
            <a:r>
              <a:rPr lang="en-US" dirty="0"/>
              <a:t>Recurrent Neural Networks (RNNs)</a:t>
            </a:r>
          </a:p>
          <a:p>
            <a:pPr lvl="1"/>
            <a:r>
              <a:rPr lang="en-US" dirty="0"/>
              <a:t>Uses the previous result of data in figuring out new output</a:t>
            </a:r>
          </a:p>
          <a:p>
            <a:pPr lvl="1"/>
            <a:r>
              <a:rPr lang="en-US" dirty="0"/>
              <a:t>Used for temporal data</a:t>
            </a:r>
          </a:p>
          <a:p>
            <a:r>
              <a:rPr lang="en-US" dirty="0"/>
              <a:t>Auto encoders</a:t>
            </a:r>
          </a:p>
          <a:p>
            <a:pPr lvl="1"/>
            <a:r>
              <a:rPr lang="en-US" dirty="0"/>
              <a:t>A new way to compress data without losing 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37EB0-92AA-A840-1A15-DBD7E4BE1BC4}"/>
              </a:ext>
            </a:extLst>
          </p:cNvPr>
          <p:cNvSpPr txBox="1"/>
          <p:nvPr/>
        </p:nvSpPr>
        <p:spPr>
          <a:xfrm>
            <a:off x="150921" y="6461151"/>
            <a:ext cx="6262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Neural Networks (and what each does!) Explained| Vansh Sethi| Toward Data Science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63B4F8-AB0A-ACDA-924D-7F00CB717408}"/>
              </a:ext>
            </a:extLst>
          </p:cNvPr>
          <p:cNvSpPr/>
          <p:nvPr/>
        </p:nvSpPr>
        <p:spPr bwMode="auto">
          <a:xfrm>
            <a:off x="1513114" y="2917372"/>
            <a:ext cx="794657" cy="37011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A0790E-A4CC-DA9D-9842-0CB234A1AD7C}"/>
              </a:ext>
            </a:extLst>
          </p:cNvPr>
          <p:cNvSpPr/>
          <p:nvPr/>
        </p:nvSpPr>
        <p:spPr bwMode="auto">
          <a:xfrm>
            <a:off x="2764972" y="2917372"/>
            <a:ext cx="896115" cy="37011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CA0207-3C82-7211-28AD-9DD6D3D07D6D}"/>
              </a:ext>
            </a:extLst>
          </p:cNvPr>
          <p:cNvSpPr/>
          <p:nvPr/>
        </p:nvSpPr>
        <p:spPr bwMode="auto">
          <a:xfrm>
            <a:off x="4474028" y="2917372"/>
            <a:ext cx="1741715" cy="37011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1C9388-9D59-F3CE-0D97-E175C915B7B6}"/>
              </a:ext>
            </a:extLst>
          </p:cNvPr>
          <p:cNvSpPr/>
          <p:nvPr/>
        </p:nvSpPr>
        <p:spPr bwMode="auto">
          <a:xfrm>
            <a:off x="2764972" y="3339733"/>
            <a:ext cx="794657" cy="37011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85608"/>
      </p:ext>
    </p:extLst>
  </p:cSld>
  <p:clrMapOvr>
    <a:masterClrMapping/>
  </p:clrMapOvr>
  <p:transition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0AA7-AD3D-44C7-3DD5-A6160B24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EC9E3-A8E7-68D9-1139-70FBD688C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8" y="1978388"/>
            <a:ext cx="8832850" cy="3936275"/>
          </a:xfrm>
        </p:spPr>
      </p:pic>
    </p:spTree>
    <p:extLst>
      <p:ext uri="{BB962C8B-B14F-4D97-AF65-F5344CB8AC3E}">
        <p14:creationId xmlns:p14="http://schemas.microsoft.com/office/powerpoint/2010/main" val="1223893524"/>
      </p:ext>
    </p:extLst>
  </p:cSld>
  <p:clrMapOvr>
    <a:masterClrMapping/>
  </p:clrMapOvr>
  <p:transition advClick="0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518B-A983-482E-8F65-A72406CD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Filters: Varied Stride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9F2B2-8CDD-3112-1719-A99E86963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38" y="2163237"/>
            <a:ext cx="8832850" cy="3566577"/>
          </a:xfrm>
        </p:spPr>
      </p:pic>
    </p:spTree>
    <p:extLst>
      <p:ext uri="{BB962C8B-B14F-4D97-AF65-F5344CB8AC3E}">
        <p14:creationId xmlns:p14="http://schemas.microsoft.com/office/powerpoint/2010/main" val="281887998"/>
      </p:ext>
    </p:extLst>
  </p:cSld>
  <p:clrMapOvr>
    <a:masterClrMapping/>
  </p:clrMapOvr>
  <p:transition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7788-1EF0-749F-2265-A20C9132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Filters: Other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93215-06C3-92F6-3B8E-0B73F09E0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158" y="1146163"/>
            <a:ext cx="7233683" cy="5444568"/>
          </a:xfrm>
        </p:spPr>
      </p:pic>
    </p:spTree>
    <p:extLst>
      <p:ext uri="{BB962C8B-B14F-4D97-AF65-F5344CB8AC3E}">
        <p14:creationId xmlns:p14="http://schemas.microsoft.com/office/powerpoint/2010/main" val="748610053"/>
      </p:ext>
    </p:extLst>
  </p:cSld>
  <p:clrMapOvr>
    <a:masterClrMapping/>
  </p:clrMapOvr>
  <p:transition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F0AC-1FD2-3989-1AC1-1D8B542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9F39C-C263-A279-EFD7-C1F7BBCF0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87" y="1189609"/>
            <a:ext cx="3631283" cy="5477520"/>
          </a:xfrm>
        </p:spPr>
        <p:txBody>
          <a:bodyPr/>
          <a:lstStyle/>
          <a:p>
            <a:r>
              <a:rPr lang="en-US" sz="2400" dirty="0"/>
              <a:t>A pooling neuron has no weights</a:t>
            </a:r>
          </a:p>
          <a:p>
            <a:r>
              <a:rPr lang="en-US" sz="2400" dirty="0"/>
              <a:t>Pooling layer aggregates its inputs using a function (e.g., max, mean,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r>
              <a:rPr lang="en-US" sz="2400" dirty="0"/>
              <a:t>Introduces some level of invariance to small translations</a:t>
            </a:r>
          </a:p>
          <a:p>
            <a:r>
              <a:rPr lang="en-US" sz="2400" dirty="0" err="1"/>
              <a:t>Downsamples</a:t>
            </a:r>
            <a:r>
              <a:rPr lang="en-US" sz="2400" dirty="0"/>
              <a:t> an image by taking a small region of the convolutional </a:t>
            </a:r>
            <a:r>
              <a:rPr lang="en-US" sz="2400" dirty="0" err="1"/>
              <a:t>ouput</a:t>
            </a:r>
            <a:r>
              <a:rPr lang="en-US" sz="2400" dirty="0"/>
              <a:t> as input and produces a single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FAE5825-01A6-A823-ADB1-79EE70772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1408" y="1692188"/>
            <a:ext cx="5178304" cy="4241374"/>
          </a:xfrm>
        </p:spPr>
      </p:pic>
    </p:spTree>
    <p:extLst>
      <p:ext uri="{BB962C8B-B14F-4D97-AF65-F5344CB8AC3E}">
        <p14:creationId xmlns:p14="http://schemas.microsoft.com/office/powerpoint/2010/main" val="4271102872"/>
      </p:ext>
    </p:extLst>
  </p:cSld>
  <p:clrMapOvr>
    <a:masterClrMapping/>
  </p:clrMapOvr>
  <p:transition advClick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3CF3-4B4B-7E9E-3AB3-C875614240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727825" cy="1028700"/>
          </a:xfrm>
        </p:spPr>
        <p:txBody>
          <a:bodyPr/>
          <a:lstStyle/>
          <a:p>
            <a:r>
              <a:rPr lang="en-US" dirty="0"/>
              <a:t>Pooling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B09C3-3852-6C95-681C-B59422FFA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83" y="1437997"/>
            <a:ext cx="865943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75145"/>
      </p:ext>
    </p:extLst>
  </p:cSld>
  <p:clrMapOvr>
    <a:masterClrMapping/>
  </p:clrMapOvr>
  <p:transition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s://i0.wp.com/vinodsblog.com/wp-content/uploads/2018/10/CNN-2.png?resize=1300%2C479&amp;ssl=1">
            <a:extLst>
              <a:ext uri="{FF2B5EF4-FFF2-40B4-BE49-F238E27FC236}">
                <a16:creationId xmlns:a16="http://schemas.microsoft.com/office/drawing/2014/main" id="{2ADC9612-D9DF-C5CF-F8EC-5524F5AD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46" y="2186182"/>
            <a:ext cx="8340108" cy="307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B7887-861C-B749-771E-769BF645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CNN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518E7-78A8-AA64-A4D9-2D5C1BF2F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1048"/>
      </p:ext>
    </p:extLst>
  </p:cSld>
  <p:clrMapOvr>
    <a:masterClrMapping/>
  </p:clrMapOvr>
  <p:transition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C7B307-CE54-823A-214B-0C82DF52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9DBC5-177B-D422-239D-8DEC2EC0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287" y="2743199"/>
            <a:ext cx="4306431" cy="3923929"/>
          </a:xfrm>
        </p:spPr>
        <p:txBody>
          <a:bodyPr/>
          <a:lstStyle/>
          <a:p>
            <a:r>
              <a:rPr lang="en-US" sz="2000" dirty="0"/>
              <a:t>Feature maps are the output of the convolution after an activation function is applied</a:t>
            </a:r>
          </a:p>
          <a:p>
            <a:r>
              <a:rPr lang="en-US" sz="2000" dirty="0"/>
              <a:t>We don’t know what the filters should look like for any given problem…the mind-blowing part is that CNN works out what each filter should look like automatically (how?...backpropagation)</a:t>
            </a:r>
          </a:p>
          <a:p>
            <a:r>
              <a:rPr lang="en-US" sz="2000" dirty="0"/>
              <a:t>Pooling reduces the spatial dimensions of the output volume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A07E54F-88D2-00A8-F185-C6C3406AB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7315" y="2094609"/>
            <a:ext cx="4776685" cy="3489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E726C0-56ED-5286-6578-0A0EEEE9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1147552"/>
            <a:ext cx="4191585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58666"/>
      </p:ext>
    </p:extLst>
  </p:cSld>
  <p:clrMapOvr>
    <a:masterClrMapping/>
  </p:clrMapOvr>
  <p:transition advClick="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F5CEF9-7475-3DF8-1BD9-2AE64232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07013E-2FCD-6E58-7458-01B1488D88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Problems with fully connected networks on images</a:t>
            </a:r>
          </a:p>
          <a:p>
            <a:r>
              <a:rPr lang="en-US" sz="2400" dirty="0"/>
              <a:t>Binary classification on a (small) greyscale image</a:t>
            </a:r>
          </a:p>
          <a:p>
            <a:pPr lvl="1"/>
            <a:r>
              <a:rPr lang="en-US" sz="2000" dirty="0"/>
              <a:t>256 x 256 = input size 65,536</a:t>
            </a:r>
          </a:p>
          <a:p>
            <a:pPr lvl="1"/>
            <a:r>
              <a:rPr lang="en-US" sz="2000" dirty="0"/>
              <a:t>Hidden layer nodes: 1000; output: sigmoid</a:t>
            </a:r>
          </a:p>
          <a:p>
            <a:pPr lvl="1"/>
            <a:r>
              <a:rPr lang="en-US" sz="2000" dirty="0"/>
              <a:t>Weight matrix size ~65M parameters in the first layer</a:t>
            </a:r>
          </a:p>
          <a:p>
            <a:pPr lvl="1"/>
            <a:r>
              <a:rPr lang="en-US" sz="2000" dirty="0"/>
              <a:t>How many images would be required to train?</a:t>
            </a:r>
          </a:p>
          <a:p>
            <a:pPr lvl="1"/>
            <a:r>
              <a:rPr lang="en-US" sz="2000" dirty="0"/>
              <a:t>Color 256 x 256 x 3 = 196M parameters</a:t>
            </a:r>
          </a:p>
          <a:p>
            <a:pPr lvl="1"/>
            <a:r>
              <a:rPr lang="en-US" sz="2000" dirty="0"/>
              <a:t>4K color image: 3840 x 2160 x 3 &gt; 25B parameters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5B4E19-9457-B222-6E49-2241776E19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Making networks for large input</a:t>
            </a:r>
          </a:p>
          <a:p>
            <a:r>
              <a:rPr lang="en-US" sz="2400" dirty="0"/>
              <a:t>Fully connected networks are untrainable on even medium-sized inputs</a:t>
            </a:r>
          </a:p>
          <a:p>
            <a:r>
              <a:rPr lang="en-US" sz="2400" dirty="0"/>
              <a:t>Need to reduce the number of parameters to make training tractable</a:t>
            </a:r>
          </a:p>
          <a:p>
            <a:r>
              <a:rPr lang="en-US" sz="2400" dirty="0"/>
              <a:t>Key methods</a:t>
            </a:r>
          </a:p>
          <a:p>
            <a:pPr lvl="1"/>
            <a:r>
              <a:rPr lang="en-US" sz="2000" dirty="0"/>
              <a:t>Sparse interactions via convolution</a:t>
            </a:r>
          </a:p>
          <a:p>
            <a:pPr lvl="1"/>
            <a:r>
              <a:rPr lang="en-US" sz="2000" dirty="0"/>
              <a:t>Parameter sharing</a:t>
            </a:r>
          </a:p>
          <a:p>
            <a:pPr lvl="1"/>
            <a:r>
              <a:rPr lang="en-US" sz="2000" dirty="0"/>
              <a:t>Equivalent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691979392"/>
      </p:ext>
    </p:extLst>
  </p:cSld>
  <p:clrMapOvr>
    <a:masterClrMapping/>
  </p:clrMapOvr>
  <p:transition advClick="0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A5C3-DEF9-23BD-A9AC-D6AA143DDE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9714" y="0"/>
            <a:ext cx="6727825" cy="1028700"/>
          </a:xfrm>
        </p:spPr>
        <p:txBody>
          <a:bodyPr/>
          <a:lstStyle/>
          <a:p>
            <a:r>
              <a:rPr lang="en-US" dirty="0"/>
              <a:t>CNN Architecture: MNIST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BCC918-9929-AEF7-D5EA-D544A78E1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" y="1457050"/>
            <a:ext cx="912622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29807"/>
      </p:ext>
    </p:extLst>
  </p:cSld>
  <p:clrMapOvr>
    <a:masterClrMapping/>
  </p:clrMapOvr>
  <p:transition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8EA9-C92C-A9DF-9F03-1CE77D3B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930AA-F578-F15C-E413-01E2D84F1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04" y="1355271"/>
            <a:ext cx="7025992" cy="52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03404"/>
      </p:ext>
    </p:extLst>
  </p:cSld>
  <p:clrMapOvr>
    <a:masterClrMapping/>
  </p:clrMapOvr>
  <p:transition advClick="0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239D69-E2E7-401A-8446-F03CA951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CNN</a:t>
            </a:r>
          </a:p>
          <a:p>
            <a:pPr lvl="1"/>
            <a:r>
              <a:rPr lang="en-US" dirty="0"/>
              <a:t>Convolutional networks: neural networks that use convolution in place of general matrix multiplication</a:t>
            </a:r>
          </a:p>
          <a:p>
            <a:pPr lvl="1"/>
            <a:r>
              <a:rPr lang="en-US" dirty="0"/>
              <a:t>Convolution?</a:t>
            </a:r>
          </a:p>
          <a:p>
            <a:pPr lvl="2"/>
            <a:r>
              <a:rPr lang="en-US" dirty="0"/>
              <a:t>s(t) = ʃ x(a)w(t − a)da = ∑x(a)w(t − a) = (x ∗ w)(t)</a:t>
            </a:r>
          </a:p>
          <a:p>
            <a:pPr lvl="3"/>
            <a:r>
              <a:rPr lang="en-US" dirty="0"/>
              <a:t>Weights (kernel) </a:t>
            </a:r>
            <a:r>
              <a:rPr lang="en-US" i="1" dirty="0"/>
              <a:t>w</a:t>
            </a:r>
            <a:r>
              <a:rPr lang="en-US" dirty="0"/>
              <a:t>, observation </a:t>
            </a:r>
            <a:r>
              <a:rPr lang="en-US" i="1" dirty="0"/>
              <a:t>x</a:t>
            </a:r>
            <a:endParaRPr lang="en-US" dirty="0"/>
          </a:p>
          <a:p>
            <a:pPr lvl="2"/>
            <a:r>
              <a:rPr lang="pl-PL" dirty="0"/>
              <a:t>Zi,j,k</a:t>
            </a:r>
            <a:r>
              <a:rPr lang="en-US" dirty="0"/>
              <a:t> </a:t>
            </a:r>
            <a:r>
              <a:rPr lang="pl-PL" dirty="0"/>
              <a:t>=</a:t>
            </a:r>
            <a:r>
              <a:rPr lang="en-US" dirty="0"/>
              <a:t> ∑ </a:t>
            </a:r>
            <a:r>
              <a:rPr lang="pl-PL" dirty="0"/>
              <a:t>V</a:t>
            </a:r>
            <a:r>
              <a:rPr lang="en-US" dirty="0"/>
              <a:t> </a:t>
            </a:r>
            <a:r>
              <a:rPr lang="pl-PL" dirty="0"/>
              <a:t>l,j+m−1,k+n−1</a:t>
            </a:r>
            <a:r>
              <a:rPr lang="en-US" dirty="0"/>
              <a:t> </a:t>
            </a:r>
            <a:r>
              <a:rPr lang="pl-PL" dirty="0"/>
              <a:t>K</a:t>
            </a:r>
            <a:r>
              <a:rPr lang="en-US" dirty="0"/>
              <a:t> </a:t>
            </a:r>
            <a:r>
              <a:rPr lang="pl-PL" dirty="0"/>
              <a:t>i,l,m,n</a:t>
            </a:r>
            <a:endParaRPr lang="en-US" dirty="0"/>
          </a:p>
          <a:p>
            <a:pPr lvl="3"/>
            <a:r>
              <a:rPr lang="en-US" dirty="0"/>
              <a:t>Kernel </a:t>
            </a:r>
            <a:r>
              <a:rPr lang="en-US" i="1" dirty="0"/>
              <a:t>K</a:t>
            </a:r>
            <a:r>
              <a:rPr lang="en-US" dirty="0"/>
              <a:t>, observation </a:t>
            </a:r>
            <a:r>
              <a:rPr lang="en-US" i="1" dirty="0"/>
              <a:t>V</a:t>
            </a:r>
            <a:endParaRPr lang="pl-PL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0073105"/>
      </p:ext>
    </p:extLst>
  </p:cSld>
  <p:clrMapOvr>
    <a:masterClrMapping/>
  </p:clrMapOvr>
  <p:transition advTm="28082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02DD-786A-DDA3-96DF-42D2D909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Architecture: Fashion MNIST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2BB32-4588-BAD3-9429-04F042AA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9" y="1480865"/>
            <a:ext cx="879280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07533"/>
      </p:ext>
    </p:extLst>
  </p:cSld>
  <p:clrMapOvr>
    <a:masterClrMapping/>
  </p:clrMapOvr>
  <p:transition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B2B4-26FC-B32D-8BB3-FC9E6054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2675F-83DD-2F18-B7A8-BF68B724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72" y="1409418"/>
            <a:ext cx="8811855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4171"/>
      </p:ext>
    </p:extLst>
  </p:cSld>
  <p:clrMapOvr>
    <a:masterClrMapping/>
  </p:clrMapOvr>
  <p:transition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E5E2-66DA-D189-DB33-582958DB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5B277-0230-95B4-0419-B87539FB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0" y="1471339"/>
            <a:ext cx="887853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40249"/>
      </p:ext>
    </p:extLst>
  </p:cSld>
  <p:clrMapOvr>
    <a:masterClrMapping/>
  </p:clrMapOvr>
  <p:transition advClick="0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FDB0-4F59-A025-FDA8-66150CB2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9C684-CCD5-089B-D37E-AB6F1B37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1" y="1490391"/>
            <a:ext cx="8948700" cy="40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39388"/>
      </p:ext>
    </p:extLst>
  </p:cSld>
  <p:clrMapOvr>
    <a:masterClrMapping/>
  </p:clrMapOvr>
  <p:transition advClick="0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9A9D-88C3-FFE9-4977-5F7D062E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48A7-3E99-28C4-8B1F-8FB6B556A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LeNet-5: most widely known CNN architecture (1998)</a:t>
            </a:r>
          </a:p>
          <a:p>
            <a:r>
              <a:rPr lang="en-US" dirty="0"/>
              <a:t>Large Scale Visual Recognition Challenge (ILSVRC) ImageNet challenge winners</a:t>
            </a:r>
          </a:p>
          <a:p>
            <a:pPr lvl="1"/>
            <a:r>
              <a:rPr lang="en-US" dirty="0" err="1"/>
              <a:t>AlexNet</a:t>
            </a:r>
            <a:r>
              <a:rPr lang="en-US" dirty="0"/>
              <a:t> (2012): first CNN to stack convolution layers on top of each other</a:t>
            </a:r>
          </a:p>
          <a:p>
            <a:pPr lvl="2"/>
            <a:r>
              <a:rPr lang="en-US" dirty="0"/>
              <a:t>Uses dropout and data augmentation to reduce overfitting</a:t>
            </a:r>
          </a:p>
          <a:p>
            <a:pPr lvl="1"/>
            <a:r>
              <a:rPr lang="en-US" dirty="0" err="1"/>
              <a:t>GoogLeNet</a:t>
            </a:r>
            <a:r>
              <a:rPr lang="en-US" dirty="0"/>
              <a:t> (2014): deeper than previous CNNs</a:t>
            </a:r>
          </a:p>
          <a:p>
            <a:pPr lvl="2"/>
            <a:r>
              <a:rPr lang="en-US" dirty="0"/>
              <a:t>Uses 1x1 kernels to capture patterns along the depth dimension</a:t>
            </a:r>
          </a:p>
          <a:p>
            <a:pPr lvl="1"/>
            <a:r>
              <a:rPr lang="en-US" b="1" dirty="0" err="1"/>
              <a:t>VGGNet</a:t>
            </a:r>
            <a:r>
              <a:rPr lang="en-US" b="1" dirty="0"/>
              <a:t> (2014 runner up): simple/classical architecture</a:t>
            </a:r>
          </a:p>
          <a:p>
            <a:pPr lvl="1"/>
            <a:r>
              <a:rPr lang="en-US" dirty="0" err="1"/>
              <a:t>ResNet</a:t>
            </a:r>
            <a:r>
              <a:rPr lang="en-US" dirty="0"/>
              <a:t> (2015): deep model with less parameters</a:t>
            </a:r>
          </a:p>
          <a:p>
            <a:pPr lvl="1"/>
            <a:r>
              <a:rPr lang="en-US" dirty="0" err="1"/>
              <a:t>Xception</a:t>
            </a:r>
            <a:r>
              <a:rPr lang="en-US" dirty="0"/>
              <a:t>: merges ideas of </a:t>
            </a:r>
            <a:r>
              <a:rPr lang="en-US" dirty="0" err="1"/>
              <a:t>GoogLeNet</a:t>
            </a:r>
            <a:r>
              <a:rPr lang="en-US" dirty="0"/>
              <a:t> and </a:t>
            </a:r>
            <a:r>
              <a:rPr lang="en-US" dirty="0" err="1"/>
              <a:t>ResNet</a:t>
            </a:r>
            <a:endParaRPr lang="en-US" dirty="0"/>
          </a:p>
          <a:p>
            <a:pPr lvl="1"/>
            <a:r>
              <a:rPr lang="en-US" dirty="0" err="1"/>
              <a:t>SENet</a:t>
            </a:r>
            <a:r>
              <a:rPr lang="en-US" dirty="0"/>
              <a:t> (2017)</a:t>
            </a:r>
          </a:p>
          <a:p>
            <a:pPr lvl="1"/>
            <a:r>
              <a:rPr lang="en-US" b="1" dirty="0"/>
              <a:t>YOLO (You Only Look Once)</a:t>
            </a:r>
          </a:p>
        </p:txBody>
      </p:sp>
    </p:spTree>
    <p:extLst>
      <p:ext uri="{BB962C8B-B14F-4D97-AF65-F5344CB8AC3E}">
        <p14:creationId xmlns:p14="http://schemas.microsoft.com/office/powerpoint/2010/main" val="3726910100"/>
      </p:ext>
    </p:extLst>
  </p:cSld>
  <p:clrMapOvr>
    <a:masterClrMapping/>
  </p:clrMapOvr>
  <p:transition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0C46-16A8-C91C-6ACF-59929884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Pretrained Models: </a:t>
            </a:r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EB88-CB6C-A093-9A50-DF42A952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can load the ResNet-50 model</a:t>
            </a:r>
          </a:p>
          <a:p>
            <a:pPr lvl="1"/>
            <a:r>
              <a:rPr lang="en-US" dirty="0"/>
              <a:t>Pretrained on </a:t>
            </a:r>
            <a:r>
              <a:rPr lang="en-US" dirty="0" err="1"/>
              <a:t>IMageNet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 err="1"/>
              <a:t>jupyter</a:t>
            </a:r>
            <a:r>
              <a:rPr lang="en-US" dirty="0"/>
              <a:t> notebook OPER </a:t>
            </a:r>
            <a:r>
              <a:rPr lang="en-US"/>
              <a:t>785 08 </a:t>
            </a:r>
            <a:r>
              <a:rPr lang="en-US" dirty="0"/>
              <a:t>CNN2_ResNet_Ex.ipynb</a:t>
            </a:r>
          </a:p>
        </p:txBody>
      </p:sp>
    </p:spTree>
    <p:extLst>
      <p:ext uri="{BB962C8B-B14F-4D97-AF65-F5344CB8AC3E}">
        <p14:creationId xmlns:p14="http://schemas.microsoft.com/office/powerpoint/2010/main" val="3842269121"/>
      </p:ext>
    </p:extLst>
  </p:cSld>
  <p:clrMapOvr>
    <a:masterClrMapping/>
  </p:clrMapOvr>
  <p:transition advClick="0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71EE-F095-FDEE-CA89-DBE7679A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743C-E4F4-F14A-3AF2-A7AFC6E9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98" y="1154098"/>
            <a:ext cx="8833281" cy="5126960"/>
          </a:xfrm>
        </p:spPr>
        <p:txBody>
          <a:bodyPr/>
          <a:lstStyle/>
          <a:p>
            <a:r>
              <a:rPr lang="en-US" dirty="0"/>
              <a:t>Image processing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Image segmentation</a:t>
            </a:r>
          </a:p>
          <a:p>
            <a:r>
              <a:rPr lang="en-US" dirty="0"/>
              <a:t>Signal processing</a:t>
            </a:r>
          </a:p>
          <a:p>
            <a:r>
              <a:rPr lang="en-US" dirty="0"/>
              <a:t>Natural Language Processing (NLP)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Generative models in </a:t>
            </a:r>
            <a:r>
              <a:rPr lang="en-US" dirty="0" err="1"/>
              <a:t>signle</a:t>
            </a:r>
            <a:r>
              <a:rPr lang="en-US" dirty="0"/>
              <a:t> cell genomics for disease ID</a:t>
            </a:r>
          </a:p>
          <a:p>
            <a:r>
              <a:rPr lang="en-US" dirty="0"/>
              <a:t>Astrophysics – interpret radio telescope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4247D-2109-4737-4D72-5E2836904575}"/>
              </a:ext>
            </a:extLst>
          </p:cNvPr>
          <p:cNvSpPr txBox="1"/>
          <p:nvPr/>
        </p:nvSpPr>
        <p:spPr>
          <a:xfrm>
            <a:off x="159798" y="6504082"/>
            <a:ext cx="80233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dirty="0"/>
              <a:t>An Introduction to Convolutional Neural Networks| Christopher Thomas BSc Hons. MIAP May 27, 2019| Toward Data Science</a:t>
            </a:r>
          </a:p>
        </p:txBody>
      </p:sp>
    </p:spTree>
    <p:extLst>
      <p:ext uri="{BB962C8B-B14F-4D97-AF65-F5344CB8AC3E}">
        <p14:creationId xmlns:p14="http://schemas.microsoft.com/office/powerpoint/2010/main" val="3992071990"/>
      </p:ext>
    </p:extLst>
  </p:cSld>
  <p:clrMapOvr>
    <a:masterClrMapping/>
  </p:clrMapOvr>
  <p:transition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(1/4)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239D69-E2E7-401A-8446-F03CA951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Sparse interaction</a:t>
            </a:r>
          </a:p>
          <a:p>
            <a:pPr lvl="1"/>
            <a:r>
              <a:rPr lang="en-US" dirty="0"/>
              <a:t>Kernel smaller than input</a:t>
            </a:r>
          </a:p>
          <a:p>
            <a:pPr lvl="1"/>
            <a:r>
              <a:rPr lang="en-US" dirty="0"/>
              <a:t>Store fewer parameters (O(</a:t>
            </a:r>
            <a:r>
              <a:rPr lang="en-US" i="1" dirty="0"/>
              <a:t>k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) vs O(</a:t>
            </a: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2828925"/>
            <a:ext cx="3371850" cy="3343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8311833"/>
      </p:ext>
    </p:extLst>
  </p:cSld>
  <p:clrMapOvr>
    <a:masterClrMapping/>
  </p:clrMapOvr>
  <p:transition advTm="2808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(2/4)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239D69-E2E7-401A-8446-F03CA951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sharing</a:t>
            </a:r>
          </a:p>
          <a:p>
            <a:pPr lvl="1"/>
            <a:r>
              <a:rPr lang="en-US" dirty="0"/>
              <a:t>Tied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37" y="2324100"/>
            <a:ext cx="3895725" cy="3848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9127566"/>
      </p:ext>
    </p:extLst>
  </p:cSld>
  <p:clrMapOvr>
    <a:masterClrMapping/>
  </p:clrMapOvr>
  <p:transition advTm="2808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(3/4)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762647-2DDA-1789-8AEF-71A5845A0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68667"/>
            <a:ext cx="8224838" cy="1944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4876800" cy="21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77620"/>
      </p:ext>
    </p:extLst>
  </p:cSld>
  <p:clrMapOvr>
    <a:masterClrMapping/>
  </p:clrMapOvr>
  <p:transition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(4/4)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1239D69-E2E7-401A-8446-F03CA951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Equivariant representation</a:t>
            </a:r>
          </a:p>
          <a:p>
            <a:pPr lvl="1"/>
            <a:r>
              <a:rPr lang="en-US" dirty="0"/>
              <a:t>If the input changes, the output changes in the same way</a:t>
            </a:r>
          </a:p>
          <a:p>
            <a:pPr lvl="1"/>
            <a:r>
              <a:rPr lang="en-US" dirty="0"/>
              <a:t>Map of features</a:t>
            </a:r>
          </a:p>
          <a:p>
            <a:pPr lvl="2"/>
            <a:r>
              <a:rPr lang="en-US" dirty="0"/>
              <a:t>Ex: edge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pPr>
              <a:defRPr/>
            </a:pPr>
            <a:fld id="{36210002-136E-40B8-B935-9F5345C21C0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302" y="2952750"/>
            <a:ext cx="3714750" cy="1562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3139071"/>
      </p:ext>
    </p:extLst>
  </p:cSld>
  <p:clrMapOvr>
    <a:masterClrMapping/>
  </p:clrMapOvr>
  <p:transition advTm="28082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68BD-F719-FAFC-C6DD-D8B3FCAF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D95AB-5E48-0F95-38B1-C56FAD1158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 building blocks in CNNs</a:t>
            </a:r>
          </a:p>
          <a:p>
            <a:r>
              <a:rPr lang="en-US" dirty="0"/>
              <a:t>Filter -&gt; Image -&gt; map of activations … repeat</a:t>
            </a:r>
          </a:p>
          <a:p>
            <a:pPr lvl="1"/>
            <a:r>
              <a:rPr lang="en-US" dirty="0"/>
              <a:t>Result: feature map</a:t>
            </a:r>
          </a:p>
          <a:p>
            <a:pPr lvl="1"/>
            <a:r>
              <a:rPr lang="en-US" dirty="0"/>
              <a:t>Result: strength of a detected feature in an input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883588-41E2-F0AD-411B-12932E63A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189609"/>
            <a:ext cx="4449762" cy="30382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B4F96-E757-1C28-58F7-01F97B91F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03" y="4336701"/>
            <a:ext cx="6015296" cy="181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276E1-59A2-F6D5-8D1C-87B3013D4D54}"/>
              </a:ext>
            </a:extLst>
          </p:cNvPr>
          <p:cNvSpPr txBox="1"/>
          <p:nvPr/>
        </p:nvSpPr>
        <p:spPr>
          <a:xfrm>
            <a:off x="124287" y="6205464"/>
            <a:ext cx="7529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hlinkClick r:id="rId4"/>
              </a:rPr>
              <a:t>https://machinelearningmastery.com/convolutional-layers-for-deep-learning-neural-networks/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812482"/>
      </p:ext>
    </p:extLst>
  </p:cSld>
  <p:clrMapOvr>
    <a:masterClrMapping/>
  </p:clrMapOvr>
  <p:transition advClick="0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7|0.7|1.1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7|0.7|1.1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7|0.7|1.1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7|0.7|1.1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7|0.7|1.1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7|0.7|1.1|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0.7|0.7|1.1|0.9"/>
</p:tagLst>
</file>

<file path=ppt/theme/theme1.xml><?xml version="1.0" encoding="utf-8"?>
<a:theme xmlns:a="http://schemas.openxmlformats.org/drawingml/2006/main" name="1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18986</TotalTime>
  <Words>839</Words>
  <Application>Microsoft Office PowerPoint</Application>
  <PresentationFormat>On-screen Show (4:3)</PresentationFormat>
  <Paragraphs>129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1_Standard PowerPoint Brief - Template</vt:lpstr>
      <vt:lpstr>Convolutional Neural Networks</vt:lpstr>
      <vt:lpstr>Types of Neural Networks</vt:lpstr>
      <vt:lpstr>Definition</vt:lpstr>
      <vt:lpstr>Common CNN Uses</vt:lpstr>
      <vt:lpstr>Motivation (1/4)</vt:lpstr>
      <vt:lpstr>Motivation (2/4)</vt:lpstr>
      <vt:lpstr>Motivation (3/4)</vt:lpstr>
      <vt:lpstr>Motivation (4/4)</vt:lpstr>
      <vt:lpstr>Convolutional Layer</vt:lpstr>
      <vt:lpstr>Modeling (1/3)</vt:lpstr>
      <vt:lpstr>Modeling (2/3)</vt:lpstr>
      <vt:lpstr>Modeling (3/3)</vt:lpstr>
      <vt:lpstr>Convolutional Layer</vt:lpstr>
      <vt:lpstr>Convolutional Layer</vt:lpstr>
      <vt:lpstr>Filters</vt:lpstr>
      <vt:lpstr>Filters</vt:lpstr>
      <vt:lpstr>Filters</vt:lpstr>
      <vt:lpstr>Filters</vt:lpstr>
      <vt:lpstr>Filters</vt:lpstr>
      <vt:lpstr>Filters</vt:lpstr>
      <vt:lpstr>Filters: Varied Stride</vt:lpstr>
      <vt:lpstr>Filters: Other Examples</vt:lpstr>
      <vt:lpstr>Filters</vt:lpstr>
      <vt:lpstr>Pooling Example</vt:lpstr>
      <vt:lpstr>Typical CNN Architecture</vt:lpstr>
      <vt:lpstr>Coming Examples</vt:lpstr>
      <vt:lpstr>Why Convolution?</vt:lpstr>
      <vt:lpstr>CNN Architecture: MNIST</vt:lpstr>
      <vt:lpstr>Another CNN</vt:lpstr>
      <vt:lpstr>CNN Architecture: Fashion MNIST</vt:lpstr>
      <vt:lpstr>Convolutional Filtering</vt:lpstr>
      <vt:lpstr>CNN Results</vt:lpstr>
      <vt:lpstr>CNN Results</vt:lpstr>
      <vt:lpstr>CNN Architectures</vt:lpstr>
      <vt:lpstr>Using Pretrained Models: ResNet</vt:lpstr>
      <vt:lpstr>Questions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Lance Champagne</cp:lastModifiedBy>
  <cp:revision>771</cp:revision>
  <cp:lastPrinted>2018-03-06T17:28:49Z</cp:lastPrinted>
  <dcterms:created xsi:type="dcterms:W3CDTF">2004-05-05T12:20:29Z</dcterms:created>
  <dcterms:modified xsi:type="dcterms:W3CDTF">2023-07-24T15:16:25Z</dcterms:modified>
</cp:coreProperties>
</file>