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theme/themeOverride3.xml" ContentType="application/vnd.openxmlformats-officedocument.themeOverride+xml"/>
  <Override PartName="/ppt/drawings/drawing3.xml" ContentType="application/vnd.openxmlformats-officedocument.drawingml.chartshapes+xml"/>
  <Override PartName="/ppt/charts/chart4.xml" ContentType="application/vnd.openxmlformats-officedocument.drawingml.chart+xml"/>
  <Override PartName="/ppt/theme/themeOverride4.xml" ContentType="application/vnd.openxmlformats-officedocument.themeOverride+xml"/>
  <Override PartName="/ppt/drawings/drawing4.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3" r:id="rId1"/>
    <p:sldMasterId id="2147484015" r:id="rId2"/>
  </p:sldMasterIdLst>
  <p:notesMasterIdLst>
    <p:notesMasterId r:id="rId35"/>
  </p:notesMasterIdLst>
  <p:handoutMasterIdLst>
    <p:handoutMasterId r:id="rId36"/>
  </p:handoutMasterIdLst>
  <p:sldIdLst>
    <p:sldId id="457"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78" r:id="rId24"/>
    <p:sldId id="479" r:id="rId25"/>
    <p:sldId id="480" r:id="rId26"/>
    <p:sldId id="481" r:id="rId27"/>
    <p:sldId id="482" r:id="rId28"/>
    <p:sldId id="483" r:id="rId29"/>
    <p:sldId id="484" r:id="rId30"/>
    <p:sldId id="485" r:id="rId31"/>
    <p:sldId id="486" r:id="rId32"/>
    <p:sldId id="487" r:id="rId33"/>
    <p:sldId id="488" r:id="rId3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7532" autoAdjust="0"/>
    <p:restoredTop sz="77010" autoAdjust="0"/>
  </p:normalViewPr>
  <p:slideViewPr>
    <p:cSldViewPr>
      <p:cViewPr varScale="1">
        <p:scale>
          <a:sx n="97" d="100"/>
          <a:sy n="97" d="100"/>
        </p:scale>
        <p:origin x="1531"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
    </p:cViewPr>
  </p:sorterViewPr>
  <p:notesViewPr>
    <p:cSldViewPr>
      <p:cViewPr varScale="1">
        <p:scale>
          <a:sx n="80" d="100"/>
          <a:sy n="80" d="100"/>
        </p:scale>
        <p:origin x="-205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Book1"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Book1"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oleObject" Target="Book1"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Book1" TargetMode="External"/><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14587452610090407"/>
          <c:y val="1.6756627606309842E-2"/>
          <c:w val="0.83329214056576251"/>
          <c:h val="0.88118211117069556"/>
        </c:manualLayout>
      </c:layout>
      <c:scatterChart>
        <c:scatterStyle val="lineMarker"/>
        <c:varyColors val="0"/>
        <c:ser>
          <c:idx val="0"/>
          <c:order val="0"/>
          <c:spPr>
            <a:ln w="28575">
              <a:noFill/>
            </a:ln>
          </c:spPr>
          <c:xVal>
            <c:numRef>
              <c:f>Sheet1!$A$1:$H$1</c:f>
              <c:numCache>
                <c:formatCode>General</c:formatCode>
                <c:ptCount val="8"/>
                <c:pt idx="0">
                  <c:v>40</c:v>
                </c:pt>
                <c:pt idx="1">
                  <c:v>40</c:v>
                </c:pt>
                <c:pt idx="2">
                  <c:v>40</c:v>
                </c:pt>
                <c:pt idx="3">
                  <c:v>45</c:v>
                </c:pt>
                <c:pt idx="4">
                  <c:v>45</c:v>
                </c:pt>
                <c:pt idx="5">
                  <c:v>45</c:v>
                </c:pt>
                <c:pt idx="6">
                  <c:v>0</c:v>
                </c:pt>
                <c:pt idx="7">
                  <c:v>90</c:v>
                </c:pt>
              </c:numCache>
            </c:numRef>
          </c:xVal>
          <c:yVal>
            <c:numRef>
              <c:f>Sheet1!$A$2:$H$2</c:f>
              <c:numCache>
                <c:formatCode>General</c:formatCode>
                <c:ptCount val="8"/>
                <c:pt idx="0">
                  <c:v>40</c:v>
                </c:pt>
                <c:pt idx="1">
                  <c:v>100</c:v>
                </c:pt>
                <c:pt idx="2">
                  <c:v>120</c:v>
                </c:pt>
                <c:pt idx="3">
                  <c:v>40</c:v>
                </c:pt>
                <c:pt idx="4">
                  <c:v>120</c:v>
                </c:pt>
                <c:pt idx="5">
                  <c:v>45</c:v>
                </c:pt>
                <c:pt idx="6">
                  <c:v>120</c:v>
                </c:pt>
                <c:pt idx="7">
                  <c:v>0</c:v>
                </c:pt>
              </c:numCache>
            </c:numRef>
          </c:yVal>
          <c:smooth val="0"/>
          <c:extLst>
            <c:ext xmlns:c16="http://schemas.microsoft.com/office/drawing/2014/chart" uri="{C3380CC4-5D6E-409C-BE32-E72D297353CC}">
              <c16:uniqueId val="{00000000-5D85-44EF-AB35-6553854CF5BA}"/>
            </c:ext>
          </c:extLst>
        </c:ser>
        <c:dLbls>
          <c:showLegendKey val="0"/>
          <c:showVal val="0"/>
          <c:showCatName val="0"/>
          <c:showSerName val="0"/>
          <c:showPercent val="0"/>
          <c:showBubbleSize val="0"/>
        </c:dLbls>
        <c:axId val="345606224"/>
        <c:axId val="345608184"/>
      </c:scatterChart>
      <c:valAx>
        <c:axId val="345606224"/>
        <c:scaling>
          <c:orientation val="minMax"/>
        </c:scaling>
        <c:delete val="0"/>
        <c:axPos val="b"/>
        <c:numFmt formatCode="General" sourceLinked="1"/>
        <c:majorTickMark val="out"/>
        <c:minorTickMark val="none"/>
        <c:tickLblPos val="nextTo"/>
        <c:crossAx val="345608184"/>
        <c:crosses val="autoZero"/>
        <c:crossBetween val="midCat"/>
      </c:valAx>
      <c:valAx>
        <c:axId val="345608184"/>
        <c:scaling>
          <c:orientation val="minMax"/>
        </c:scaling>
        <c:delete val="0"/>
        <c:axPos val="l"/>
        <c:majorGridlines/>
        <c:numFmt formatCode="General" sourceLinked="1"/>
        <c:majorTickMark val="out"/>
        <c:minorTickMark val="none"/>
        <c:tickLblPos val="nextTo"/>
        <c:crossAx val="345606224"/>
        <c:crosses val="autoZero"/>
        <c:crossBetween val="midCat"/>
      </c:valAx>
    </c:plotArea>
    <c:plotVisOnly val="1"/>
    <c:dispBlanksAs val="gap"/>
    <c:showDLblsOverMax val="0"/>
  </c:chart>
  <c:externalData r:id="rId2">
    <c:autoUpdate val="0"/>
  </c:externalData>
  <c:userShapes r:id="rId3"/>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14587452610090407"/>
          <c:y val="1.6756627606309835E-2"/>
          <c:w val="0.83329214056576251"/>
          <c:h val="0.88118211117069556"/>
        </c:manualLayout>
      </c:layout>
      <c:scatterChart>
        <c:scatterStyle val="lineMarker"/>
        <c:varyColors val="0"/>
        <c:ser>
          <c:idx val="0"/>
          <c:order val="0"/>
          <c:spPr>
            <a:ln w="28575">
              <a:noFill/>
            </a:ln>
          </c:spPr>
          <c:xVal>
            <c:numRef>
              <c:f>Sheet1!$A$1:$H$1</c:f>
              <c:numCache>
                <c:formatCode>General</c:formatCode>
                <c:ptCount val="8"/>
                <c:pt idx="0">
                  <c:v>40</c:v>
                </c:pt>
                <c:pt idx="1">
                  <c:v>40</c:v>
                </c:pt>
                <c:pt idx="2">
                  <c:v>40</c:v>
                </c:pt>
                <c:pt idx="3">
                  <c:v>45</c:v>
                </c:pt>
                <c:pt idx="4">
                  <c:v>45</c:v>
                </c:pt>
                <c:pt idx="5">
                  <c:v>45</c:v>
                </c:pt>
                <c:pt idx="6">
                  <c:v>0</c:v>
                </c:pt>
                <c:pt idx="7">
                  <c:v>90</c:v>
                </c:pt>
              </c:numCache>
            </c:numRef>
          </c:xVal>
          <c:yVal>
            <c:numRef>
              <c:f>Sheet1!$A$2:$H$2</c:f>
              <c:numCache>
                <c:formatCode>General</c:formatCode>
                <c:ptCount val="8"/>
                <c:pt idx="0">
                  <c:v>40</c:v>
                </c:pt>
                <c:pt idx="1">
                  <c:v>100</c:v>
                </c:pt>
                <c:pt idx="2">
                  <c:v>120</c:v>
                </c:pt>
                <c:pt idx="3">
                  <c:v>40</c:v>
                </c:pt>
                <c:pt idx="4">
                  <c:v>120</c:v>
                </c:pt>
                <c:pt idx="5">
                  <c:v>45</c:v>
                </c:pt>
                <c:pt idx="6">
                  <c:v>120</c:v>
                </c:pt>
                <c:pt idx="7">
                  <c:v>0</c:v>
                </c:pt>
              </c:numCache>
            </c:numRef>
          </c:yVal>
          <c:smooth val="0"/>
          <c:extLst>
            <c:ext xmlns:c16="http://schemas.microsoft.com/office/drawing/2014/chart" uri="{C3380CC4-5D6E-409C-BE32-E72D297353CC}">
              <c16:uniqueId val="{00000000-E10A-415A-958F-97E18D9E6500}"/>
            </c:ext>
          </c:extLst>
        </c:ser>
        <c:dLbls>
          <c:showLegendKey val="0"/>
          <c:showVal val="0"/>
          <c:showCatName val="0"/>
          <c:showSerName val="0"/>
          <c:showPercent val="0"/>
          <c:showBubbleSize val="0"/>
        </c:dLbls>
        <c:axId val="544797560"/>
        <c:axId val="544799520"/>
      </c:scatterChart>
      <c:valAx>
        <c:axId val="544797560"/>
        <c:scaling>
          <c:orientation val="minMax"/>
        </c:scaling>
        <c:delete val="0"/>
        <c:axPos val="b"/>
        <c:numFmt formatCode="General" sourceLinked="1"/>
        <c:majorTickMark val="out"/>
        <c:minorTickMark val="none"/>
        <c:tickLblPos val="nextTo"/>
        <c:crossAx val="544799520"/>
        <c:crosses val="autoZero"/>
        <c:crossBetween val="midCat"/>
      </c:valAx>
      <c:valAx>
        <c:axId val="544799520"/>
        <c:scaling>
          <c:orientation val="minMax"/>
        </c:scaling>
        <c:delete val="0"/>
        <c:axPos val="l"/>
        <c:majorGridlines/>
        <c:numFmt formatCode="General" sourceLinked="1"/>
        <c:majorTickMark val="out"/>
        <c:minorTickMark val="none"/>
        <c:tickLblPos val="nextTo"/>
        <c:crossAx val="544797560"/>
        <c:crosses val="autoZero"/>
        <c:crossBetween val="midCat"/>
      </c:valAx>
    </c:plotArea>
    <c:plotVisOnly val="1"/>
    <c:dispBlanksAs val="gap"/>
    <c:showDLblsOverMax val="0"/>
  </c:chart>
  <c:externalData r:id="rId2">
    <c:autoUpdate val="0"/>
  </c:externalData>
  <c:userShapes r:id="rId3"/>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14587452610090407"/>
          <c:y val="1.6756627606309835E-2"/>
          <c:w val="0.83329214056576251"/>
          <c:h val="0.88118211117069556"/>
        </c:manualLayout>
      </c:layout>
      <c:scatterChart>
        <c:scatterStyle val="lineMarker"/>
        <c:varyColors val="0"/>
        <c:ser>
          <c:idx val="0"/>
          <c:order val="0"/>
          <c:spPr>
            <a:ln w="28575">
              <a:noFill/>
            </a:ln>
          </c:spPr>
          <c:xVal>
            <c:numRef>
              <c:f>Sheet1!$A$1:$H$1</c:f>
              <c:numCache>
                <c:formatCode>General</c:formatCode>
                <c:ptCount val="8"/>
                <c:pt idx="0">
                  <c:v>40</c:v>
                </c:pt>
                <c:pt idx="1">
                  <c:v>40</c:v>
                </c:pt>
                <c:pt idx="2">
                  <c:v>40</c:v>
                </c:pt>
                <c:pt idx="3">
                  <c:v>45</c:v>
                </c:pt>
                <c:pt idx="4">
                  <c:v>45</c:v>
                </c:pt>
                <c:pt idx="5">
                  <c:v>45</c:v>
                </c:pt>
                <c:pt idx="6">
                  <c:v>0</c:v>
                </c:pt>
                <c:pt idx="7">
                  <c:v>90</c:v>
                </c:pt>
              </c:numCache>
            </c:numRef>
          </c:xVal>
          <c:yVal>
            <c:numRef>
              <c:f>Sheet1!$A$2:$H$2</c:f>
              <c:numCache>
                <c:formatCode>General</c:formatCode>
                <c:ptCount val="8"/>
                <c:pt idx="0">
                  <c:v>40</c:v>
                </c:pt>
                <c:pt idx="1">
                  <c:v>100</c:v>
                </c:pt>
                <c:pt idx="2">
                  <c:v>120</c:v>
                </c:pt>
                <c:pt idx="3">
                  <c:v>40</c:v>
                </c:pt>
                <c:pt idx="4">
                  <c:v>120</c:v>
                </c:pt>
                <c:pt idx="5">
                  <c:v>45</c:v>
                </c:pt>
                <c:pt idx="6">
                  <c:v>120</c:v>
                </c:pt>
                <c:pt idx="7">
                  <c:v>0</c:v>
                </c:pt>
              </c:numCache>
            </c:numRef>
          </c:yVal>
          <c:smooth val="0"/>
          <c:extLst>
            <c:ext xmlns:c16="http://schemas.microsoft.com/office/drawing/2014/chart" uri="{C3380CC4-5D6E-409C-BE32-E72D297353CC}">
              <c16:uniqueId val="{00000000-9E5C-4FA7-9AF9-9D1CA87340CD}"/>
            </c:ext>
          </c:extLst>
        </c:ser>
        <c:dLbls>
          <c:showLegendKey val="0"/>
          <c:showVal val="0"/>
          <c:showCatName val="0"/>
          <c:showSerName val="0"/>
          <c:showPercent val="0"/>
          <c:showBubbleSize val="0"/>
        </c:dLbls>
        <c:axId val="544794816"/>
        <c:axId val="544797952"/>
      </c:scatterChart>
      <c:valAx>
        <c:axId val="544794816"/>
        <c:scaling>
          <c:orientation val="minMax"/>
        </c:scaling>
        <c:delete val="0"/>
        <c:axPos val="b"/>
        <c:numFmt formatCode="General" sourceLinked="1"/>
        <c:majorTickMark val="out"/>
        <c:minorTickMark val="none"/>
        <c:tickLblPos val="nextTo"/>
        <c:crossAx val="544797952"/>
        <c:crosses val="autoZero"/>
        <c:crossBetween val="midCat"/>
      </c:valAx>
      <c:valAx>
        <c:axId val="544797952"/>
        <c:scaling>
          <c:orientation val="minMax"/>
        </c:scaling>
        <c:delete val="0"/>
        <c:axPos val="l"/>
        <c:majorGridlines/>
        <c:numFmt formatCode="General" sourceLinked="1"/>
        <c:majorTickMark val="out"/>
        <c:minorTickMark val="none"/>
        <c:tickLblPos val="nextTo"/>
        <c:crossAx val="544794816"/>
        <c:crosses val="autoZero"/>
        <c:crossBetween val="midCat"/>
      </c:valAx>
    </c:plotArea>
    <c:plotVisOnly val="1"/>
    <c:dispBlanksAs val="gap"/>
    <c:showDLblsOverMax val="0"/>
  </c:chart>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dk1" tx1="lt1" bg2="dk2" tx2="lt2" accent1="accent1" accent2="accent2" accent3="accent3" accent4="accent4" accent5="accent5" accent6="accent6" hlink="hlink" folHlink="folHlink"/>
  <c:chart>
    <c:autoTitleDeleted val="0"/>
    <c:plotArea>
      <c:layout>
        <c:manualLayout>
          <c:layoutTarget val="inner"/>
          <c:xMode val="edge"/>
          <c:yMode val="edge"/>
          <c:x val="0.14567983908553486"/>
          <c:y val="1.675657147334195E-2"/>
          <c:w val="0.83329214056576251"/>
          <c:h val="0.88118211117069556"/>
        </c:manualLayout>
      </c:layout>
      <c:scatterChart>
        <c:scatterStyle val="lineMarker"/>
        <c:varyColors val="0"/>
        <c:ser>
          <c:idx val="0"/>
          <c:order val="0"/>
          <c:spPr>
            <a:ln w="28575">
              <a:noFill/>
            </a:ln>
          </c:spPr>
          <c:xVal>
            <c:numRef>
              <c:f>Sheet1!$A$1:$H$1</c:f>
              <c:numCache>
                <c:formatCode>General</c:formatCode>
                <c:ptCount val="8"/>
                <c:pt idx="0">
                  <c:v>40</c:v>
                </c:pt>
                <c:pt idx="1">
                  <c:v>40</c:v>
                </c:pt>
                <c:pt idx="2">
                  <c:v>40</c:v>
                </c:pt>
                <c:pt idx="3">
                  <c:v>45</c:v>
                </c:pt>
                <c:pt idx="4">
                  <c:v>45</c:v>
                </c:pt>
                <c:pt idx="5">
                  <c:v>45</c:v>
                </c:pt>
                <c:pt idx="6">
                  <c:v>0</c:v>
                </c:pt>
                <c:pt idx="7">
                  <c:v>90</c:v>
                </c:pt>
              </c:numCache>
            </c:numRef>
          </c:xVal>
          <c:yVal>
            <c:numRef>
              <c:f>Sheet1!$A$2:$H$2</c:f>
              <c:numCache>
                <c:formatCode>General</c:formatCode>
                <c:ptCount val="8"/>
                <c:pt idx="0">
                  <c:v>40</c:v>
                </c:pt>
                <c:pt idx="1">
                  <c:v>100</c:v>
                </c:pt>
                <c:pt idx="2">
                  <c:v>120</c:v>
                </c:pt>
                <c:pt idx="3">
                  <c:v>40</c:v>
                </c:pt>
                <c:pt idx="4">
                  <c:v>120</c:v>
                </c:pt>
                <c:pt idx="5">
                  <c:v>45</c:v>
                </c:pt>
                <c:pt idx="6">
                  <c:v>120</c:v>
                </c:pt>
                <c:pt idx="7">
                  <c:v>0</c:v>
                </c:pt>
              </c:numCache>
            </c:numRef>
          </c:yVal>
          <c:smooth val="0"/>
          <c:extLst>
            <c:ext xmlns:c16="http://schemas.microsoft.com/office/drawing/2014/chart" uri="{C3380CC4-5D6E-409C-BE32-E72D297353CC}">
              <c16:uniqueId val="{00000000-16F7-450B-AAFD-6599874A2D2C}"/>
            </c:ext>
          </c:extLst>
        </c:ser>
        <c:dLbls>
          <c:showLegendKey val="0"/>
          <c:showVal val="0"/>
          <c:showCatName val="0"/>
          <c:showSerName val="0"/>
          <c:showPercent val="0"/>
          <c:showBubbleSize val="0"/>
        </c:dLbls>
        <c:axId val="544796384"/>
        <c:axId val="544795992"/>
      </c:scatterChart>
      <c:valAx>
        <c:axId val="544796384"/>
        <c:scaling>
          <c:orientation val="minMax"/>
        </c:scaling>
        <c:delete val="0"/>
        <c:axPos val="b"/>
        <c:numFmt formatCode="General" sourceLinked="1"/>
        <c:majorTickMark val="out"/>
        <c:minorTickMark val="none"/>
        <c:tickLblPos val="nextTo"/>
        <c:crossAx val="544795992"/>
        <c:crosses val="autoZero"/>
        <c:crossBetween val="midCat"/>
      </c:valAx>
      <c:valAx>
        <c:axId val="544795992"/>
        <c:scaling>
          <c:orientation val="minMax"/>
        </c:scaling>
        <c:delete val="0"/>
        <c:axPos val="l"/>
        <c:majorGridlines/>
        <c:numFmt formatCode="General" sourceLinked="1"/>
        <c:majorTickMark val="out"/>
        <c:minorTickMark val="none"/>
        <c:tickLblPos val="nextTo"/>
        <c:crossAx val="544796384"/>
        <c:crosses val="autoZero"/>
        <c:crossBetween val="midCat"/>
      </c:valAx>
    </c:plotArea>
    <c:plotVisOnly val="1"/>
    <c:dispBlanksAs val="gap"/>
    <c:showDLblsOverMax val="0"/>
  </c:chart>
  <c:externalData r:id="rId2">
    <c:autoUpdate val="0"/>
  </c:externalData>
  <c:userShapes r:id="rId3"/>
</c:chartSpace>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2.emf"/></Relationships>
</file>

<file path=ppt/drawings/drawing1.xml><?xml version="1.0" encoding="utf-8"?>
<c:userShapes xmlns:c="http://schemas.openxmlformats.org/drawingml/2006/chart">
  <cdr:relSizeAnchor xmlns:cdr="http://schemas.openxmlformats.org/drawingml/2006/chartDrawing">
    <cdr:from>
      <cdr:x>0.52336</cdr:x>
      <cdr:y>0.06248</cdr:y>
    </cdr:from>
    <cdr:to>
      <cdr:x>0.52336</cdr:x>
      <cdr:y>0.8983</cdr:y>
    </cdr:to>
    <cdr:sp macro="" textlink="">
      <cdr:nvSpPr>
        <cdr:cNvPr id="3" name="Straight Connector 2"/>
        <cdr:cNvSpPr/>
      </cdr:nvSpPr>
      <cdr:spPr>
        <a:xfrm xmlns:a="http://schemas.openxmlformats.org/drawingml/2006/main" rot="5400000">
          <a:off x="2133600" y="2452577"/>
          <a:ext cx="4267200" cy="0"/>
        </a:xfrm>
        <a:prstGeom xmlns:a="http://schemas.openxmlformats.org/drawingml/2006/main" prst="line">
          <a:avLst/>
        </a:prstGeom>
        <a:ln xmlns:a="http://schemas.openxmlformats.org/drawingml/2006/main">
          <a:solidFill>
            <a:schemeClr val="accent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0.14019</cdr:x>
      <cdr:y>0.64457</cdr:y>
    </cdr:from>
    <cdr:to>
      <cdr:x>0.91589</cdr:x>
      <cdr:y>0.64457</cdr:y>
    </cdr:to>
    <cdr:sp macro="" textlink="">
      <cdr:nvSpPr>
        <cdr:cNvPr id="5" name="Straight Connector 4"/>
        <cdr:cNvSpPr/>
      </cdr:nvSpPr>
      <cdr:spPr>
        <a:xfrm xmlns:a="http://schemas.openxmlformats.org/drawingml/2006/main">
          <a:off x="1143000" y="3290777"/>
          <a:ext cx="6324600" cy="0"/>
        </a:xfrm>
        <a:prstGeom xmlns:a="http://schemas.openxmlformats.org/drawingml/2006/main" prst="line">
          <a:avLst/>
        </a:prstGeom>
        <a:ln xmlns:a="http://schemas.openxmlformats.org/drawingml/2006/main">
          <a:solidFill>
            <a:srgbClr val="0070C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0.1215</cdr:x>
      <cdr:y>0.12218</cdr:y>
    </cdr:from>
    <cdr:to>
      <cdr:x>0.95327</cdr:x>
      <cdr:y>0.958</cdr:y>
    </cdr:to>
    <cdr:sp macro="" textlink="">
      <cdr:nvSpPr>
        <cdr:cNvPr id="7" name="Straight Connector 6"/>
        <cdr:cNvSpPr/>
      </cdr:nvSpPr>
      <cdr:spPr>
        <a:xfrm xmlns:a="http://schemas.openxmlformats.org/drawingml/2006/main">
          <a:off x="990600" y="623777"/>
          <a:ext cx="6781800" cy="4267200"/>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0.33114</cdr:y>
    </cdr:from>
    <cdr:to>
      <cdr:x>0.31776</cdr:x>
      <cdr:y>0.40576</cdr:y>
    </cdr:to>
    <cdr:sp macro="" textlink="">
      <cdr:nvSpPr>
        <cdr:cNvPr id="8" name="TextBox 7"/>
        <cdr:cNvSpPr txBox="1"/>
      </cdr:nvSpPr>
      <cdr:spPr>
        <a:xfrm xmlns:a="http://schemas.openxmlformats.org/drawingml/2006/main">
          <a:off x="2133600" y="1690577"/>
          <a:ext cx="4572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0.28037</cdr:x>
      <cdr:y>0.24158</cdr:y>
    </cdr:from>
    <cdr:to>
      <cdr:x>0.29907</cdr:x>
      <cdr:y>0.28636</cdr:y>
    </cdr:to>
    <cdr:sp macro="" textlink="">
      <cdr:nvSpPr>
        <cdr:cNvPr id="10" name="Straight Arrow Connector 9"/>
        <cdr:cNvSpPr/>
      </cdr:nvSpPr>
      <cdr:spPr>
        <a:xfrm xmlns:a="http://schemas.openxmlformats.org/drawingml/2006/main" rot="5400000" flipH="1" flipV="1">
          <a:off x="2286000" y="12333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0.28636</cdr:y>
    </cdr:from>
    <cdr:to>
      <cdr:x>0.28037</cdr:x>
      <cdr:y>0.33114</cdr:y>
    </cdr:to>
    <cdr:sp macro="" textlink="">
      <cdr:nvSpPr>
        <cdr:cNvPr id="12" name="Straight Arrow Connector 11"/>
        <cdr:cNvSpPr/>
      </cdr:nvSpPr>
      <cdr:spPr>
        <a:xfrm xmlns:a="http://schemas.openxmlformats.org/drawingml/2006/main" rot="5400000">
          <a:off x="2133600" y="14619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0.31776</cdr:x>
      <cdr:y>0.22666</cdr:y>
    </cdr:from>
    <cdr:to>
      <cdr:x>0.37383</cdr:x>
      <cdr:y>0.30128</cdr:y>
    </cdr:to>
    <cdr:sp macro="" textlink="">
      <cdr:nvSpPr>
        <cdr:cNvPr id="13" name="TextBox 1"/>
        <cdr:cNvSpPr txBox="1"/>
      </cdr:nvSpPr>
      <cdr:spPr>
        <a:xfrm xmlns:a="http://schemas.openxmlformats.org/drawingml/2006/main">
          <a:off x="2590800" y="1157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0.40187</cdr:x>
      <cdr:y>0.52516</cdr:y>
    </cdr:from>
    <cdr:to>
      <cdr:x>0.45794</cdr:x>
      <cdr:y>0.59979</cdr:y>
    </cdr:to>
    <cdr:sp macro="" textlink="">
      <cdr:nvSpPr>
        <cdr:cNvPr id="14" name="TextBox 1"/>
        <cdr:cNvSpPr txBox="1"/>
      </cdr:nvSpPr>
      <cdr:spPr>
        <a:xfrm xmlns:a="http://schemas.openxmlformats.org/drawingml/2006/main">
          <a:off x="32766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1"/>
              </a:solidFill>
            </a:rPr>
            <a:t>d</a:t>
          </a:r>
          <a:r>
            <a:rPr lang="en-US" sz="1600" baseline="-25000" dirty="0" smtClean="0">
              <a:solidFill>
                <a:schemeClr val="accent1"/>
              </a:solidFill>
            </a:rPr>
            <a:t>2</a:t>
          </a:r>
          <a:r>
            <a:rPr lang="en-US" sz="1600" baseline="30000" dirty="0" smtClean="0">
              <a:solidFill>
                <a:schemeClr val="accent1"/>
              </a:solidFill>
            </a:rPr>
            <a:t>-</a:t>
          </a:r>
          <a:endParaRPr lang="en-US" sz="1600" dirty="0">
            <a:solidFill>
              <a:schemeClr val="accent1"/>
            </a:solidFill>
          </a:endParaRPr>
        </a:p>
      </cdr:txBody>
    </cdr:sp>
  </cdr:relSizeAnchor>
  <cdr:relSizeAnchor xmlns:cdr="http://schemas.openxmlformats.org/drawingml/2006/chartDrawing">
    <cdr:from>
      <cdr:x>0.47664</cdr:x>
      <cdr:y>0.52516</cdr:y>
    </cdr:from>
    <cdr:to>
      <cdr:x>0.53271</cdr:x>
      <cdr:y>0.59979</cdr:y>
    </cdr:to>
    <cdr:sp macro="" textlink="">
      <cdr:nvSpPr>
        <cdr:cNvPr id="15" name="TextBox 1"/>
        <cdr:cNvSpPr txBox="1"/>
      </cdr:nvSpPr>
      <cdr:spPr>
        <a:xfrm xmlns:a="http://schemas.openxmlformats.org/drawingml/2006/main">
          <a:off x="38862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EB966"/>
              </a:solidFill>
            </a:rPr>
            <a:t>d</a:t>
          </a:r>
          <a:r>
            <a:rPr lang="en-US" sz="1600" baseline="-25000" dirty="0" smtClean="0">
              <a:solidFill>
                <a:srgbClr val="CEB966"/>
              </a:solidFill>
            </a:rPr>
            <a:t>2</a:t>
          </a:r>
          <a:r>
            <a:rPr lang="en-US" sz="1600" baseline="30000" dirty="0" smtClean="0">
              <a:solidFill>
                <a:srgbClr val="CEB966"/>
              </a:solidFill>
            </a:rPr>
            <a:t>+</a:t>
          </a:r>
          <a:endParaRPr lang="en-US" sz="1600" dirty="0">
            <a:solidFill>
              <a:srgbClr val="CEB966"/>
            </a:solidFill>
          </a:endParaRPr>
        </a:p>
      </cdr:txBody>
    </cdr:sp>
  </cdr:relSizeAnchor>
  <cdr:relSizeAnchor xmlns:cdr="http://schemas.openxmlformats.org/drawingml/2006/chartDrawing">
    <cdr:from>
      <cdr:x>0.43925</cdr:x>
      <cdr:y>0.59979</cdr:y>
    </cdr:from>
    <cdr:to>
      <cdr:x>0.47664</cdr:x>
      <cdr:y>0.6001</cdr:y>
    </cdr:to>
    <cdr:sp macro="" textlink="">
      <cdr:nvSpPr>
        <cdr:cNvPr id="17" name="Straight Arrow Connector 16"/>
        <cdr:cNvSpPr/>
      </cdr:nvSpPr>
      <cdr:spPr>
        <a:xfrm xmlns:a="http://schemas.openxmlformats.org/drawingml/2006/main" rot="10800000">
          <a:off x="3581399" y="3062177"/>
          <a:ext cx="304801" cy="1589"/>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0.47664</cdr:x>
      <cdr:y>0.59979</cdr:y>
    </cdr:from>
    <cdr:to>
      <cdr:x>0.50467</cdr:x>
      <cdr:y>0.6001</cdr:y>
    </cdr:to>
    <cdr:sp macro="" textlink="">
      <cdr:nvSpPr>
        <cdr:cNvPr id="19" name="Straight Arrow Connector 18"/>
        <cdr:cNvSpPr/>
      </cdr:nvSpPr>
      <cdr:spPr>
        <a:xfrm xmlns:a="http://schemas.openxmlformats.org/drawingml/2006/main">
          <a:off x="3886200" y="3062177"/>
          <a:ext cx="228600" cy="1588"/>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0.7757</cdr:x>
      <cdr:y>0.55502</cdr:y>
    </cdr:from>
    <cdr:to>
      <cdr:x>0.83178</cdr:x>
      <cdr:y>0.62964</cdr:y>
    </cdr:to>
    <cdr:sp macro="" textlink="">
      <cdr:nvSpPr>
        <cdr:cNvPr id="20" name="TextBox 1"/>
        <cdr:cNvSpPr txBox="1"/>
      </cdr:nvSpPr>
      <cdr:spPr>
        <a:xfrm xmlns:a="http://schemas.openxmlformats.org/drawingml/2006/main">
          <a:off x="6324600" y="28335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4"/>
              </a:solidFill>
            </a:rPr>
            <a:t>d</a:t>
          </a:r>
          <a:r>
            <a:rPr lang="en-US" sz="1600" baseline="-25000" dirty="0" smtClean="0">
              <a:solidFill>
                <a:schemeClr val="accent4"/>
              </a:solidFill>
            </a:rPr>
            <a:t>3</a:t>
          </a:r>
          <a:r>
            <a:rPr lang="en-US" sz="1600" baseline="30000" dirty="0" smtClean="0">
              <a:solidFill>
                <a:schemeClr val="accent4"/>
              </a:solidFill>
            </a:rPr>
            <a:t>+</a:t>
          </a:r>
          <a:endParaRPr lang="en-US" sz="1600" dirty="0">
            <a:solidFill>
              <a:schemeClr val="accent4"/>
            </a:solidFill>
          </a:endParaRPr>
        </a:p>
      </cdr:txBody>
    </cdr:sp>
  </cdr:relSizeAnchor>
  <cdr:relSizeAnchor xmlns:cdr="http://schemas.openxmlformats.org/drawingml/2006/chartDrawing">
    <cdr:from>
      <cdr:x>0.7757</cdr:x>
      <cdr:y>0.65949</cdr:y>
    </cdr:from>
    <cdr:to>
      <cdr:x>0.83178</cdr:x>
      <cdr:y>0.73412</cdr:y>
    </cdr:to>
    <cdr:sp macro="" textlink="">
      <cdr:nvSpPr>
        <cdr:cNvPr id="21" name="TextBox 1"/>
        <cdr:cNvSpPr txBox="1"/>
      </cdr:nvSpPr>
      <cdr:spPr>
        <a:xfrm xmlns:a="http://schemas.openxmlformats.org/drawingml/2006/main">
          <a:off x="6324600" y="3366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6585CF"/>
              </a:solidFill>
            </a:rPr>
            <a:t>d</a:t>
          </a:r>
          <a:r>
            <a:rPr lang="en-US" sz="1600" baseline="-25000" dirty="0" smtClean="0">
              <a:solidFill>
                <a:srgbClr val="6585CF"/>
              </a:solidFill>
            </a:rPr>
            <a:t>3</a:t>
          </a:r>
          <a:r>
            <a:rPr lang="en-US" sz="1600" baseline="30000" dirty="0" smtClean="0">
              <a:solidFill>
                <a:srgbClr val="6585CF"/>
              </a:solidFill>
            </a:rPr>
            <a:t>-</a:t>
          </a:r>
          <a:endParaRPr lang="en-US" sz="1600" dirty="0">
            <a:solidFill>
              <a:srgbClr val="6585CF"/>
            </a:solidFill>
          </a:endParaRPr>
        </a:p>
      </cdr:txBody>
    </cdr:sp>
  </cdr:relSizeAnchor>
  <cdr:relSizeAnchor xmlns:cdr="http://schemas.openxmlformats.org/drawingml/2006/chartDrawing">
    <cdr:from>
      <cdr:x>0.87841</cdr:x>
      <cdr:y>0.58502</cdr:y>
    </cdr:from>
    <cdr:to>
      <cdr:x>0.8786</cdr:x>
      <cdr:y>0.64472</cdr:y>
    </cdr:to>
    <cdr:sp macro="" textlink="">
      <cdr:nvSpPr>
        <cdr:cNvPr id="23" name="Straight Arrow Connector 22"/>
        <cdr:cNvSpPr/>
      </cdr:nvSpPr>
      <cdr:spPr>
        <a:xfrm xmlns:a="http://schemas.openxmlformats.org/drawingml/2006/main" rot="5400000" flipH="1" flipV="1">
          <a:off x="7162006" y="2986771"/>
          <a:ext cx="1589" cy="304800"/>
        </a:xfrm>
        <a:prstGeom xmlns:a="http://schemas.openxmlformats.org/drawingml/2006/main" prst="straightConnector1">
          <a:avLst/>
        </a:prstGeom>
        <a:ln xmlns:a="http://schemas.openxmlformats.org/drawingml/2006/main" w="15875">
          <a:solidFill>
            <a:schemeClr val="accent4"/>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0.53271</cdr:x>
      <cdr:y>0.13711</cdr:y>
    </cdr:from>
    <cdr:to>
      <cdr:x>0.58879</cdr:x>
      <cdr:y>0.21173</cdr:y>
    </cdr:to>
    <cdr:sp macro="" textlink="">
      <cdr:nvSpPr>
        <cdr:cNvPr id="25" name="TextBox 1"/>
        <cdr:cNvSpPr txBox="1"/>
      </cdr:nvSpPr>
      <cdr:spPr>
        <a:xfrm xmlns:a="http://schemas.openxmlformats.org/drawingml/2006/main">
          <a:off x="43434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tx1"/>
              </a:solidFill>
            </a:rPr>
            <a:t>d</a:t>
          </a:r>
          <a:r>
            <a:rPr lang="en-US" sz="1600" baseline="-25000" dirty="0" smtClean="0">
              <a:solidFill>
                <a:schemeClr val="tx1"/>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0.47664</cdr:x>
      <cdr:y>0.13711</cdr:y>
    </cdr:from>
    <cdr:to>
      <cdr:x>0.53271</cdr:x>
      <cdr:y>0.21173</cdr:y>
    </cdr:to>
    <cdr:sp macro="" textlink="">
      <cdr:nvSpPr>
        <cdr:cNvPr id="26" name="TextBox 1"/>
        <cdr:cNvSpPr txBox="1"/>
      </cdr:nvSpPr>
      <cdr:spPr>
        <a:xfrm xmlns:a="http://schemas.openxmlformats.org/drawingml/2006/main">
          <a:off x="38862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tx1"/>
              </a:solidFill>
            </a:rPr>
            <a:t>d</a:t>
          </a:r>
          <a:r>
            <a:rPr lang="en-US" sz="1600" baseline="-25000" dirty="0" smtClean="0">
              <a:solidFill>
                <a:schemeClr val="tx1"/>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0.52336</cdr:x>
      <cdr:y>0.21173</cdr:y>
    </cdr:from>
    <cdr:to>
      <cdr:x>0.57944</cdr:x>
      <cdr:y>0.21204</cdr:y>
    </cdr:to>
    <cdr:sp macro="" textlink="">
      <cdr:nvSpPr>
        <cdr:cNvPr id="28" name="Straight Arrow Connector 27"/>
        <cdr:cNvSpPr/>
      </cdr:nvSpPr>
      <cdr:spPr>
        <a:xfrm xmlns:a="http://schemas.openxmlformats.org/drawingml/2006/main">
          <a:off x="4267200" y="1080977"/>
          <a:ext cx="457200" cy="1588"/>
        </a:xfrm>
        <a:prstGeom xmlns:a="http://schemas.openxmlformats.org/drawingml/2006/main" prst="straightConnector1">
          <a:avLst/>
        </a:prstGeom>
        <a:ln xmlns:a="http://schemas.openxmlformats.org/drawingml/2006/main" w="15875">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0.48598</cdr:x>
      <cdr:y>0.21173</cdr:y>
    </cdr:from>
    <cdr:to>
      <cdr:x>0.52336</cdr:x>
      <cdr:y>0.21204</cdr:y>
    </cdr:to>
    <cdr:sp macro="" textlink="">
      <cdr:nvSpPr>
        <cdr:cNvPr id="30" name="Straight Arrow Connector 29"/>
        <cdr:cNvSpPr/>
      </cdr:nvSpPr>
      <cdr:spPr>
        <a:xfrm xmlns:a="http://schemas.openxmlformats.org/drawingml/2006/main" rot="10800000">
          <a:off x="3962400" y="1080977"/>
          <a:ext cx="304800" cy="1589"/>
        </a:xfrm>
        <a:prstGeom xmlns:a="http://schemas.openxmlformats.org/drawingml/2006/main" prst="straightConnector1">
          <a:avLst/>
        </a:prstGeom>
        <a:ln xmlns:a="http://schemas.openxmlformats.org/drawingml/2006/main" w="15875">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0.03738</cdr:x>
      <cdr:y>0.03263</cdr:y>
    </cdr:from>
    <cdr:to>
      <cdr:x>0.0993</cdr:x>
      <cdr:y>0.09233</cdr:y>
    </cdr:to>
    <cdr:sp macro="" textlink="">
      <cdr:nvSpPr>
        <cdr:cNvPr id="31" name="Text Box 24"/>
        <cdr:cNvSpPr txBox="1">
          <a:spLocks xmlns:a="http://schemas.openxmlformats.org/drawingml/2006/main" noChangeArrowheads="1"/>
        </cdr:cNvSpPr>
      </cdr:nvSpPr>
      <cdr:spPr bwMode="auto">
        <a:xfrm xmlns:a="http://schemas.openxmlformats.org/drawingml/2006/main">
          <a:off x="304800" y="166577"/>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defPPr>
            <a:defRPr lang="en-US"/>
          </a:defPPr>
          <a:lvl1pPr algn="l" rtl="0" fontAlgn="base">
            <a:spcBef>
              <a:spcPct val="0"/>
            </a:spcBef>
            <a:spcAft>
              <a:spcPct val="0"/>
            </a:spcAft>
            <a:defRPr sz="2400" kern="1200">
              <a:solidFill>
                <a:sysClr val="window" lastClr="FFFFFF"/>
              </a:solidFill>
              <a:latin typeface="Times New Roman" pitchFamily="18" charset="0"/>
            </a:defRPr>
          </a:lvl1pPr>
          <a:lvl2pPr marL="457200" algn="l" rtl="0" fontAlgn="base">
            <a:spcBef>
              <a:spcPct val="0"/>
            </a:spcBef>
            <a:spcAft>
              <a:spcPct val="0"/>
            </a:spcAft>
            <a:defRPr sz="2400" kern="1200">
              <a:solidFill>
                <a:sysClr val="window" lastClr="FFFFFF"/>
              </a:solidFill>
              <a:latin typeface="Times New Roman" pitchFamily="18" charset="0"/>
            </a:defRPr>
          </a:lvl2pPr>
          <a:lvl3pPr marL="914400" algn="l" rtl="0" fontAlgn="base">
            <a:spcBef>
              <a:spcPct val="0"/>
            </a:spcBef>
            <a:spcAft>
              <a:spcPct val="0"/>
            </a:spcAft>
            <a:defRPr sz="2400" kern="1200">
              <a:solidFill>
                <a:sysClr val="window" lastClr="FFFFFF"/>
              </a:solidFill>
              <a:latin typeface="Times New Roman" pitchFamily="18" charset="0"/>
            </a:defRPr>
          </a:lvl3pPr>
          <a:lvl4pPr marL="1371600" algn="l" rtl="0" fontAlgn="base">
            <a:spcBef>
              <a:spcPct val="0"/>
            </a:spcBef>
            <a:spcAft>
              <a:spcPct val="0"/>
            </a:spcAft>
            <a:defRPr sz="2400" kern="1200">
              <a:solidFill>
                <a:sysClr val="window" lastClr="FFFFFF"/>
              </a:solidFill>
              <a:latin typeface="Times New Roman" pitchFamily="18" charset="0"/>
            </a:defRPr>
          </a:lvl4pPr>
          <a:lvl5pPr marL="1828800" algn="l" rtl="0" fontAlgn="base">
            <a:spcBef>
              <a:spcPct val="0"/>
            </a:spcBef>
            <a:spcAft>
              <a:spcPct val="0"/>
            </a:spcAft>
            <a:defRPr sz="2400" kern="1200">
              <a:solidFill>
                <a:sysClr val="window" lastClr="FFFFFF"/>
              </a:solidFill>
              <a:latin typeface="Times New Roman" pitchFamily="18" charset="0"/>
            </a:defRPr>
          </a:lvl5pPr>
          <a:lvl6pPr marL="2286000" algn="l" defTabSz="914400" rtl="0" eaLnBrk="1" latinLnBrk="0" hangingPunct="1">
            <a:defRPr sz="2400" kern="1200">
              <a:solidFill>
                <a:sysClr val="window" lastClr="FFFFFF"/>
              </a:solidFill>
              <a:latin typeface="Times New Roman" pitchFamily="18" charset="0"/>
            </a:defRPr>
          </a:lvl6pPr>
          <a:lvl7pPr marL="2743200" algn="l" defTabSz="914400" rtl="0" eaLnBrk="1" latinLnBrk="0" hangingPunct="1">
            <a:defRPr sz="2400" kern="1200">
              <a:solidFill>
                <a:sysClr val="window" lastClr="FFFFFF"/>
              </a:solidFill>
              <a:latin typeface="Times New Roman" pitchFamily="18" charset="0"/>
            </a:defRPr>
          </a:lvl7pPr>
          <a:lvl8pPr marL="3200400" algn="l" defTabSz="914400" rtl="0" eaLnBrk="1" latinLnBrk="0" hangingPunct="1">
            <a:defRPr sz="2400" kern="1200">
              <a:solidFill>
                <a:sysClr val="window" lastClr="FFFFFF"/>
              </a:solidFill>
              <a:latin typeface="Times New Roman" pitchFamily="18" charset="0"/>
            </a:defRPr>
          </a:lvl8pPr>
          <a:lvl9pPr marL="3657600" algn="l" defTabSz="914400" rtl="0" eaLnBrk="1" latinLnBrk="0" hangingPunct="1">
            <a:defRPr sz="2400" kern="1200">
              <a:solidFill>
                <a:sysClr val="window" lastClr="FFFFFF"/>
              </a:solidFill>
              <a:latin typeface="Times New Roman" pitchFamily="18" charset="0"/>
            </a:defRPr>
          </a:lvl9pPr>
        </a:lstStyle>
        <a:p xmlns:a="http://schemas.openxmlformats.org/drawingml/2006/main">
          <a:pPr>
            <a:spcAft>
              <a:spcPts val="1000"/>
            </a:spcAft>
          </a:pPr>
          <a:r>
            <a:rPr lang="en-US" sz="1600" dirty="0">
              <a:latin typeface="Calibri" pitchFamily="34" charset="0"/>
            </a:rPr>
            <a:t>X</a:t>
          </a:r>
          <a:r>
            <a:rPr lang="en-US" sz="1600" baseline="-25000" dirty="0">
              <a:latin typeface="Calibri" pitchFamily="34" charset="0"/>
            </a:rPr>
            <a:t>2</a:t>
          </a:r>
          <a:endParaRPr lang="en-US" sz="1600" dirty="0"/>
        </a:p>
      </cdr:txBody>
    </cdr:sp>
  </cdr:relSizeAnchor>
  <cdr:relSizeAnchor xmlns:cdr="http://schemas.openxmlformats.org/drawingml/2006/chartDrawing">
    <cdr:from>
      <cdr:x>0.8972</cdr:x>
      <cdr:y>0.92537</cdr:y>
    </cdr:from>
    <cdr:to>
      <cdr:x>0.95911</cdr:x>
      <cdr:y>0.98507</cdr:y>
    </cdr:to>
    <cdr:sp macro="" textlink="">
      <cdr:nvSpPr>
        <cdr:cNvPr id="32" name="Text Box 24"/>
        <cdr:cNvSpPr txBox="1">
          <a:spLocks xmlns:a="http://schemas.openxmlformats.org/drawingml/2006/main" noChangeArrowheads="1"/>
        </cdr:cNvSpPr>
      </cdr:nvSpPr>
      <cdr:spPr bwMode="auto">
        <a:xfrm xmlns:a="http://schemas.openxmlformats.org/drawingml/2006/main">
          <a:off x="7315200" y="4724400"/>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pPr>
            <a:spcAft>
              <a:spcPts val="1000"/>
            </a:spcAft>
          </a:pPr>
          <a:r>
            <a:rPr lang="en-US" sz="1600" dirty="0" smtClean="0">
              <a:solidFill>
                <a:schemeClr val="tx1"/>
              </a:solidFill>
              <a:latin typeface="Calibri" pitchFamily="34" charset="0"/>
            </a:rPr>
            <a:t>X</a:t>
          </a:r>
          <a:r>
            <a:rPr lang="en-US" sz="1600" baseline="-25000" dirty="0" smtClean="0">
              <a:solidFill>
                <a:schemeClr val="tx1"/>
              </a:solidFill>
              <a:latin typeface="Calibri" pitchFamily="34" charset="0"/>
            </a:rPr>
            <a:t>1</a:t>
          </a:r>
          <a:endParaRPr lang="en-US" sz="1600" dirty="0">
            <a:solidFill>
              <a:schemeClr val="tx1"/>
            </a:solidFill>
          </a:endParaRPr>
        </a:p>
      </cdr:txBody>
    </cdr:sp>
  </cdr:relSizeAnchor>
  <cdr:relSizeAnchor xmlns:cdr="http://schemas.openxmlformats.org/drawingml/2006/chartDrawing">
    <cdr:from>
      <cdr:x>0.0717</cdr:x>
      <cdr:y>0.59689</cdr:y>
    </cdr:from>
    <cdr:to>
      <cdr:x>0.13642</cdr:x>
      <cdr:y>0.68732</cdr:y>
    </cdr:to>
    <cdr:sp macro="" textlink="">
      <cdr:nvSpPr>
        <cdr:cNvPr id="22" name="TextBox 2"/>
        <cdr:cNvSpPr txBox="1"/>
      </cdr:nvSpPr>
      <cdr:spPr>
        <a:xfrm xmlns:a="http://schemas.openxmlformats.org/drawingml/2006/main">
          <a:off x="584580" y="3047354"/>
          <a:ext cx="527709" cy="461665"/>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a:lstStyle>
        <a:p xmlns:a="http://schemas.openxmlformats.org/drawingml/2006/main">
          <a:r>
            <a:rPr lang="en-US" kern="0" dirty="0" smtClean="0">
              <a:solidFill>
                <a:srgbClr val="000000"/>
              </a:solidFill>
              <a:latin typeface="Arial"/>
              <a:cs typeface="+mn-cs"/>
            </a:rPr>
            <a:t>40</a:t>
          </a:r>
          <a:endParaRPr lang="en-US" dirty="0"/>
        </a:p>
      </cdr:txBody>
    </cdr:sp>
  </cdr:relSizeAnchor>
  <cdr:relSizeAnchor xmlns:cdr="http://schemas.openxmlformats.org/drawingml/2006/chartDrawing">
    <cdr:from>
      <cdr:x>0.44427</cdr:x>
      <cdr:y>0.90957</cdr:y>
    </cdr:from>
    <cdr:to>
      <cdr:x>0.50192</cdr:x>
      <cdr:y>0.98794</cdr:y>
    </cdr:to>
    <cdr:sp macro="" textlink="">
      <cdr:nvSpPr>
        <cdr:cNvPr id="24" name="TextBox 2"/>
        <cdr:cNvSpPr txBox="1"/>
      </cdr:nvSpPr>
      <cdr:spPr>
        <a:xfrm xmlns:a="http://schemas.openxmlformats.org/drawingml/2006/main">
          <a:off x="3622345" y="4643735"/>
          <a:ext cx="470000"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kern="0" dirty="0" smtClean="0">
              <a:solidFill>
                <a:srgbClr val="000000"/>
              </a:solidFill>
              <a:latin typeface="Arial"/>
            </a:rPr>
            <a:t>40</a:t>
          </a:r>
          <a:endParaRPr lang="en-US" sz="2000" dirty="0"/>
        </a:p>
      </cdr:txBody>
    </cdr:sp>
  </cdr:relSizeAnchor>
  <cdr:relSizeAnchor xmlns:cdr="http://schemas.openxmlformats.org/drawingml/2006/chartDrawing">
    <cdr:from>
      <cdr:x>0.49515</cdr:x>
      <cdr:y>0.90673</cdr:y>
    </cdr:from>
    <cdr:to>
      <cdr:x>0.5528</cdr:x>
      <cdr:y>0.9851</cdr:y>
    </cdr:to>
    <cdr:sp macro="" textlink="">
      <cdr:nvSpPr>
        <cdr:cNvPr id="27" name="TextBox 2"/>
        <cdr:cNvSpPr txBox="1"/>
      </cdr:nvSpPr>
      <cdr:spPr>
        <a:xfrm xmlns:a="http://schemas.openxmlformats.org/drawingml/2006/main">
          <a:off x="4037162" y="4629205"/>
          <a:ext cx="470000" cy="4001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kern="0" dirty="0" smtClean="0">
              <a:solidFill>
                <a:srgbClr val="000000"/>
              </a:solidFill>
              <a:latin typeface="Arial"/>
            </a:rPr>
            <a:t>45</a:t>
          </a:r>
          <a:endParaRPr lang="en-US" sz="2000" dirty="0"/>
        </a:p>
      </cdr:txBody>
    </cdr:sp>
  </cdr:relSizeAnchor>
</c:userShapes>
</file>

<file path=ppt/drawings/drawing2.xml><?xml version="1.0" encoding="utf-8"?>
<c:userShapes xmlns:c="http://schemas.openxmlformats.org/drawingml/2006/chart">
  <cdr:relSizeAnchor xmlns:cdr="http://schemas.openxmlformats.org/drawingml/2006/chartDrawing">
    <cdr:from>
      <cdr:x>0.52336</cdr:x>
      <cdr:y>0.06248</cdr:y>
    </cdr:from>
    <cdr:to>
      <cdr:x>0.52336</cdr:x>
      <cdr:y>0.8983</cdr:y>
    </cdr:to>
    <cdr:sp macro="" textlink="">
      <cdr:nvSpPr>
        <cdr:cNvPr id="3" name="Straight Connector 2"/>
        <cdr:cNvSpPr/>
      </cdr:nvSpPr>
      <cdr:spPr>
        <a:xfrm xmlns:a="http://schemas.openxmlformats.org/drawingml/2006/main" rot="5400000">
          <a:off x="2133600" y="2452577"/>
          <a:ext cx="4267200" cy="0"/>
        </a:xfrm>
        <a:prstGeom xmlns:a="http://schemas.openxmlformats.org/drawingml/2006/main" prst="line">
          <a:avLst/>
        </a:prstGeom>
        <a:ln xmlns:a="http://schemas.openxmlformats.org/drawingml/2006/main">
          <a:solidFill>
            <a:schemeClr val="accent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0.14019</cdr:x>
      <cdr:y>0.64457</cdr:y>
    </cdr:from>
    <cdr:to>
      <cdr:x>0.91589</cdr:x>
      <cdr:y>0.64457</cdr:y>
    </cdr:to>
    <cdr:sp macro="" textlink="">
      <cdr:nvSpPr>
        <cdr:cNvPr id="5" name="Straight Connector 4"/>
        <cdr:cNvSpPr/>
      </cdr:nvSpPr>
      <cdr:spPr>
        <a:xfrm xmlns:a="http://schemas.openxmlformats.org/drawingml/2006/main">
          <a:off x="1143000" y="3290777"/>
          <a:ext cx="6324600" cy="0"/>
        </a:xfrm>
        <a:prstGeom xmlns:a="http://schemas.openxmlformats.org/drawingml/2006/main" prst="line">
          <a:avLst/>
        </a:prstGeom>
        <a:ln xmlns:a="http://schemas.openxmlformats.org/drawingml/2006/main">
          <a:solidFill>
            <a:srgbClr val="0070C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0.1215</cdr:x>
      <cdr:y>0.12218</cdr:y>
    </cdr:from>
    <cdr:to>
      <cdr:x>0.95327</cdr:x>
      <cdr:y>0.958</cdr:y>
    </cdr:to>
    <cdr:sp macro="" textlink="">
      <cdr:nvSpPr>
        <cdr:cNvPr id="7" name="Straight Connector 6"/>
        <cdr:cNvSpPr/>
      </cdr:nvSpPr>
      <cdr:spPr>
        <a:xfrm xmlns:a="http://schemas.openxmlformats.org/drawingml/2006/main">
          <a:off x="990600" y="623777"/>
          <a:ext cx="6781800" cy="4267200"/>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0.33114</cdr:y>
    </cdr:from>
    <cdr:to>
      <cdr:x>0.31776</cdr:x>
      <cdr:y>0.40576</cdr:y>
    </cdr:to>
    <cdr:sp macro="" textlink="">
      <cdr:nvSpPr>
        <cdr:cNvPr id="8" name="TextBox 7"/>
        <cdr:cNvSpPr txBox="1"/>
      </cdr:nvSpPr>
      <cdr:spPr>
        <a:xfrm xmlns:a="http://schemas.openxmlformats.org/drawingml/2006/main">
          <a:off x="2133600" y="1690577"/>
          <a:ext cx="4572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0.28037</cdr:x>
      <cdr:y>0.24158</cdr:y>
    </cdr:from>
    <cdr:to>
      <cdr:x>0.29907</cdr:x>
      <cdr:y>0.28636</cdr:y>
    </cdr:to>
    <cdr:sp macro="" textlink="">
      <cdr:nvSpPr>
        <cdr:cNvPr id="10" name="Straight Arrow Connector 9"/>
        <cdr:cNvSpPr/>
      </cdr:nvSpPr>
      <cdr:spPr>
        <a:xfrm xmlns:a="http://schemas.openxmlformats.org/drawingml/2006/main" rot="5400000" flipH="1" flipV="1">
          <a:off x="2286000" y="12333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0.28636</cdr:y>
    </cdr:from>
    <cdr:to>
      <cdr:x>0.28037</cdr:x>
      <cdr:y>0.33114</cdr:y>
    </cdr:to>
    <cdr:sp macro="" textlink="">
      <cdr:nvSpPr>
        <cdr:cNvPr id="12" name="Straight Arrow Connector 11"/>
        <cdr:cNvSpPr/>
      </cdr:nvSpPr>
      <cdr:spPr>
        <a:xfrm xmlns:a="http://schemas.openxmlformats.org/drawingml/2006/main" rot="5400000">
          <a:off x="2133600" y="14619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0.31776</cdr:x>
      <cdr:y>0.22666</cdr:y>
    </cdr:from>
    <cdr:to>
      <cdr:x>0.37383</cdr:x>
      <cdr:y>0.30128</cdr:y>
    </cdr:to>
    <cdr:sp macro="" textlink="">
      <cdr:nvSpPr>
        <cdr:cNvPr id="13" name="TextBox 1"/>
        <cdr:cNvSpPr txBox="1"/>
      </cdr:nvSpPr>
      <cdr:spPr>
        <a:xfrm xmlns:a="http://schemas.openxmlformats.org/drawingml/2006/main">
          <a:off x="2590800" y="1157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0.40187</cdr:x>
      <cdr:y>0.52516</cdr:y>
    </cdr:from>
    <cdr:to>
      <cdr:x>0.45794</cdr:x>
      <cdr:y>0.59979</cdr:y>
    </cdr:to>
    <cdr:sp macro="" textlink="">
      <cdr:nvSpPr>
        <cdr:cNvPr id="14" name="TextBox 1"/>
        <cdr:cNvSpPr txBox="1"/>
      </cdr:nvSpPr>
      <cdr:spPr>
        <a:xfrm xmlns:a="http://schemas.openxmlformats.org/drawingml/2006/main">
          <a:off x="32766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1"/>
              </a:solidFill>
            </a:rPr>
            <a:t>d</a:t>
          </a:r>
          <a:r>
            <a:rPr lang="en-US" sz="1600" baseline="-25000" dirty="0" smtClean="0">
              <a:solidFill>
                <a:schemeClr val="accent1"/>
              </a:solidFill>
            </a:rPr>
            <a:t>2</a:t>
          </a:r>
          <a:r>
            <a:rPr lang="en-US" sz="1600" baseline="30000" dirty="0" smtClean="0">
              <a:solidFill>
                <a:schemeClr val="accent1"/>
              </a:solidFill>
            </a:rPr>
            <a:t>-</a:t>
          </a:r>
          <a:endParaRPr lang="en-US" sz="1600" dirty="0">
            <a:solidFill>
              <a:schemeClr val="accent1"/>
            </a:solidFill>
          </a:endParaRPr>
        </a:p>
      </cdr:txBody>
    </cdr:sp>
  </cdr:relSizeAnchor>
  <cdr:relSizeAnchor xmlns:cdr="http://schemas.openxmlformats.org/drawingml/2006/chartDrawing">
    <cdr:from>
      <cdr:x>0.47664</cdr:x>
      <cdr:y>0.52516</cdr:y>
    </cdr:from>
    <cdr:to>
      <cdr:x>0.53271</cdr:x>
      <cdr:y>0.59979</cdr:y>
    </cdr:to>
    <cdr:sp macro="" textlink="">
      <cdr:nvSpPr>
        <cdr:cNvPr id="15" name="TextBox 1"/>
        <cdr:cNvSpPr txBox="1"/>
      </cdr:nvSpPr>
      <cdr:spPr>
        <a:xfrm xmlns:a="http://schemas.openxmlformats.org/drawingml/2006/main">
          <a:off x="38862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EB966"/>
              </a:solidFill>
            </a:rPr>
            <a:t>d</a:t>
          </a:r>
          <a:r>
            <a:rPr lang="en-US" sz="1600" baseline="-25000" dirty="0" smtClean="0">
              <a:solidFill>
                <a:srgbClr val="CEB966"/>
              </a:solidFill>
            </a:rPr>
            <a:t>2</a:t>
          </a:r>
          <a:r>
            <a:rPr lang="en-US" sz="1600" baseline="30000" dirty="0" smtClean="0">
              <a:solidFill>
                <a:srgbClr val="CEB966"/>
              </a:solidFill>
            </a:rPr>
            <a:t>+</a:t>
          </a:r>
          <a:endParaRPr lang="en-US" sz="1600" dirty="0">
            <a:solidFill>
              <a:srgbClr val="CEB966"/>
            </a:solidFill>
          </a:endParaRPr>
        </a:p>
      </cdr:txBody>
    </cdr:sp>
  </cdr:relSizeAnchor>
  <cdr:relSizeAnchor xmlns:cdr="http://schemas.openxmlformats.org/drawingml/2006/chartDrawing">
    <cdr:from>
      <cdr:x>0.43925</cdr:x>
      <cdr:y>0.59979</cdr:y>
    </cdr:from>
    <cdr:to>
      <cdr:x>0.47664</cdr:x>
      <cdr:y>0.6001</cdr:y>
    </cdr:to>
    <cdr:sp macro="" textlink="">
      <cdr:nvSpPr>
        <cdr:cNvPr id="17" name="Straight Arrow Connector 16"/>
        <cdr:cNvSpPr/>
      </cdr:nvSpPr>
      <cdr:spPr>
        <a:xfrm xmlns:a="http://schemas.openxmlformats.org/drawingml/2006/main" rot="10800000">
          <a:off x="3581399" y="3062177"/>
          <a:ext cx="304801" cy="1589"/>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0.47664</cdr:x>
      <cdr:y>0.59979</cdr:y>
    </cdr:from>
    <cdr:to>
      <cdr:x>0.50467</cdr:x>
      <cdr:y>0.6001</cdr:y>
    </cdr:to>
    <cdr:sp macro="" textlink="">
      <cdr:nvSpPr>
        <cdr:cNvPr id="19" name="Straight Arrow Connector 18"/>
        <cdr:cNvSpPr/>
      </cdr:nvSpPr>
      <cdr:spPr>
        <a:xfrm xmlns:a="http://schemas.openxmlformats.org/drawingml/2006/main">
          <a:off x="3886200" y="3062177"/>
          <a:ext cx="228600" cy="1588"/>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0.7757</cdr:x>
      <cdr:y>0.55502</cdr:y>
    </cdr:from>
    <cdr:to>
      <cdr:x>0.83178</cdr:x>
      <cdr:y>0.62964</cdr:y>
    </cdr:to>
    <cdr:sp macro="" textlink="">
      <cdr:nvSpPr>
        <cdr:cNvPr id="20" name="TextBox 1"/>
        <cdr:cNvSpPr txBox="1"/>
      </cdr:nvSpPr>
      <cdr:spPr>
        <a:xfrm xmlns:a="http://schemas.openxmlformats.org/drawingml/2006/main">
          <a:off x="6324600" y="28335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4"/>
              </a:solidFill>
            </a:rPr>
            <a:t>d</a:t>
          </a:r>
          <a:r>
            <a:rPr lang="en-US" sz="1600" baseline="-25000" dirty="0" smtClean="0">
              <a:solidFill>
                <a:schemeClr val="accent4"/>
              </a:solidFill>
            </a:rPr>
            <a:t>3</a:t>
          </a:r>
          <a:r>
            <a:rPr lang="en-US" sz="1600" baseline="30000" dirty="0" smtClean="0">
              <a:solidFill>
                <a:schemeClr val="accent4"/>
              </a:solidFill>
            </a:rPr>
            <a:t>+</a:t>
          </a:r>
          <a:endParaRPr lang="en-US" sz="1600" dirty="0">
            <a:solidFill>
              <a:schemeClr val="accent4"/>
            </a:solidFill>
          </a:endParaRPr>
        </a:p>
      </cdr:txBody>
    </cdr:sp>
  </cdr:relSizeAnchor>
  <cdr:relSizeAnchor xmlns:cdr="http://schemas.openxmlformats.org/drawingml/2006/chartDrawing">
    <cdr:from>
      <cdr:x>0.7757</cdr:x>
      <cdr:y>0.65949</cdr:y>
    </cdr:from>
    <cdr:to>
      <cdr:x>0.83178</cdr:x>
      <cdr:y>0.73412</cdr:y>
    </cdr:to>
    <cdr:sp macro="" textlink="">
      <cdr:nvSpPr>
        <cdr:cNvPr id="21" name="TextBox 1"/>
        <cdr:cNvSpPr txBox="1"/>
      </cdr:nvSpPr>
      <cdr:spPr>
        <a:xfrm xmlns:a="http://schemas.openxmlformats.org/drawingml/2006/main">
          <a:off x="6324600" y="3366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6585CF"/>
              </a:solidFill>
            </a:rPr>
            <a:t>d</a:t>
          </a:r>
          <a:r>
            <a:rPr lang="en-US" sz="1600" baseline="-25000" dirty="0" smtClean="0">
              <a:solidFill>
                <a:srgbClr val="6585CF"/>
              </a:solidFill>
            </a:rPr>
            <a:t>3</a:t>
          </a:r>
          <a:r>
            <a:rPr lang="en-US" sz="1600" baseline="30000" dirty="0" smtClean="0">
              <a:solidFill>
                <a:srgbClr val="6585CF"/>
              </a:solidFill>
            </a:rPr>
            <a:t>-</a:t>
          </a:r>
          <a:endParaRPr lang="en-US" sz="1600" dirty="0">
            <a:solidFill>
              <a:srgbClr val="6585CF"/>
            </a:solidFill>
          </a:endParaRPr>
        </a:p>
      </cdr:txBody>
    </cdr:sp>
  </cdr:relSizeAnchor>
  <cdr:relSizeAnchor xmlns:cdr="http://schemas.openxmlformats.org/drawingml/2006/chartDrawing">
    <cdr:from>
      <cdr:x>0.87841</cdr:x>
      <cdr:y>0.58502</cdr:y>
    </cdr:from>
    <cdr:to>
      <cdr:x>0.8786</cdr:x>
      <cdr:y>0.64472</cdr:y>
    </cdr:to>
    <cdr:sp macro="" textlink="">
      <cdr:nvSpPr>
        <cdr:cNvPr id="23" name="Straight Arrow Connector 22"/>
        <cdr:cNvSpPr/>
      </cdr:nvSpPr>
      <cdr:spPr>
        <a:xfrm xmlns:a="http://schemas.openxmlformats.org/drawingml/2006/main" rot="5400000" flipH="1" flipV="1">
          <a:off x="7162006" y="2986771"/>
          <a:ext cx="1589" cy="304800"/>
        </a:xfrm>
        <a:prstGeom xmlns:a="http://schemas.openxmlformats.org/drawingml/2006/main" prst="straightConnector1">
          <a:avLst/>
        </a:prstGeom>
        <a:ln xmlns:a="http://schemas.openxmlformats.org/drawingml/2006/main" w="15875">
          <a:solidFill>
            <a:schemeClr val="accent4"/>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0.53271</cdr:x>
      <cdr:y>0.13711</cdr:y>
    </cdr:from>
    <cdr:to>
      <cdr:x>0.58879</cdr:x>
      <cdr:y>0.21173</cdr:y>
    </cdr:to>
    <cdr:sp macro="" textlink="">
      <cdr:nvSpPr>
        <cdr:cNvPr id="25" name="TextBox 1"/>
        <cdr:cNvSpPr txBox="1"/>
      </cdr:nvSpPr>
      <cdr:spPr>
        <a:xfrm xmlns:a="http://schemas.openxmlformats.org/drawingml/2006/main">
          <a:off x="43434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tx1"/>
              </a:solidFill>
            </a:rPr>
            <a:t>d</a:t>
          </a:r>
          <a:r>
            <a:rPr lang="en-US" sz="1600" baseline="-25000" dirty="0" smtClean="0">
              <a:solidFill>
                <a:schemeClr val="tx1"/>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0.47664</cdr:x>
      <cdr:y>0.13711</cdr:y>
    </cdr:from>
    <cdr:to>
      <cdr:x>0.53271</cdr:x>
      <cdr:y>0.21173</cdr:y>
    </cdr:to>
    <cdr:sp macro="" textlink="">
      <cdr:nvSpPr>
        <cdr:cNvPr id="26" name="TextBox 1"/>
        <cdr:cNvSpPr txBox="1"/>
      </cdr:nvSpPr>
      <cdr:spPr>
        <a:xfrm xmlns:a="http://schemas.openxmlformats.org/drawingml/2006/main">
          <a:off x="38862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tx1"/>
              </a:solidFill>
            </a:rPr>
            <a:t>d</a:t>
          </a:r>
          <a:r>
            <a:rPr lang="en-US" sz="1600" baseline="-25000" dirty="0" smtClean="0">
              <a:solidFill>
                <a:schemeClr val="tx1"/>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0.52336</cdr:x>
      <cdr:y>0.21173</cdr:y>
    </cdr:from>
    <cdr:to>
      <cdr:x>0.57944</cdr:x>
      <cdr:y>0.21204</cdr:y>
    </cdr:to>
    <cdr:sp macro="" textlink="">
      <cdr:nvSpPr>
        <cdr:cNvPr id="28" name="Straight Arrow Connector 27"/>
        <cdr:cNvSpPr/>
      </cdr:nvSpPr>
      <cdr:spPr>
        <a:xfrm xmlns:a="http://schemas.openxmlformats.org/drawingml/2006/main">
          <a:off x="4267200" y="1080977"/>
          <a:ext cx="457200" cy="1588"/>
        </a:xfrm>
        <a:prstGeom xmlns:a="http://schemas.openxmlformats.org/drawingml/2006/main" prst="straightConnector1">
          <a:avLst/>
        </a:prstGeom>
        <a:ln xmlns:a="http://schemas.openxmlformats.org/drawingml/2006/main" w="15875">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0.48598</cdr:x>
      <cdr:y>0.21173</cdr:y>
    </cdr:from>
    <cdr:to>
      <cdr:x>0.52336</cdr:x>
      <cdr:y>0.21204</cdr:y>
    </cdr:to>
    <cdr:sp macro="" textlink="">
      <cdr:nvSpPr>
        <cdr:cNvPr id="30" name="Straight Arrow Connector 29"/>
        <cdr:cNvSpPr/>
      </cdr:nvSpPr>
      <cdr:spPr>
        <a:xfrm xmlns:a="http://schemas.openxmlformats.org/drawingml/2006/main" rot="10800000">
          <a:off x="3962400" y="1080977"/>
          <a:ext cx="304800" cy="1589"/>
        </a:xfrm>
        <a:prstGeom xmlns:a="http://schemas.openxmlformats.org/drawingml/2006/main" prst="straightConnector1">
          <a:avLst/>
        </a:prstGeom>
        <a:ln xmlns:a="http://schemas.openxmlformats.org/drawingml/2006/main" w="15875">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0.03738</cdr:x>
      <cdr:y>0.03263</cdr:y>
    </cdr:from>
    <cdr:to>
      <cdr:x>0.0993</cdr:x>
      <cdr:y>0.09233</cdr:y>
    </cdr:to>
    <cdr:sp macro="" textlink="">
      <cdr:nvSpPr>
        <cdr:cNvPr id="31" name="Text Box 24"/>
        <cdr:cNvSpPr txBox="1">
          <a:spLocks xmlns:a="http://schemas.openxmlformats.org/drawingml/2006/main" noChangeArrowheads="1"/>
        </cdr:cNvSpPr>
      </cdr:nvSpPr>
      <cdr:spPr bwMode="auto">
        <a:xfrm xmlns:a="http://schemas.openxmlformats.org/drawingml/2006/main">
          <a:off x="304800" y="166577"/>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defPPr>
            <a:defRPr lang="en-US"/>
          </a:defPPr>
          <a:lvl1pPr algn="l" rtl="0" fontAlgn="base">
            <a:spcBef>
              <a:spcPct val="0"/>
            </a:spcBef>
            <a:spcAft>
              <a:spcPct val="0"/>
            </a:spcAft>
            <a:defRPr sz="2400" kern="1200">
              <a:solidFill>
                <a:sysClr val="window" lastClr="FFFFFF"/>
              </a:solidFill>
              <a:latin typeface="Times New Roman" pitchFamily="18" charset="0"/>
            </a:defRPr>
          </a:lvl1pPr>
          <a:lvl2pPr marL="457200" algn="l" rtl="0" fontAlgn="base">
            <a:spcBef>
              <a:spcPct val="0"/>
            </a:spcBef>
            <a:spcAft>
              <a:spcPct val="0"/>
            </a:spcAft>
            <a:defRPr sz="2400" kern="1200">
              <a:solidFill>
                <a:sysClr val="window" lastClr="FFFFFF"/>
              </a:solidFill>
              <a:latin typeface="Times New Roman" pitchFamily="18" charset="0"/>
            </a:defRPr>
          </a:lvl2pPr>
          <a:lvl3pPr marL="914400" algn="l" rtl="0" fontAlgn="base">
            <a:spcBef>
              <a:spcPct val="0"/>
            </a:spcBef>
            <a:spcAft>
              <a:spcPct val="0"/>
            </a:spcAft>
            <a:defRPr sz="2400" kern="1200">
              <a:solidFill>
                <a:sysClr val="window" lastClr="FFFFFF"/>
              </a:solidFill>
              <a:latin typeface="Times New Roman" pitchFamily="18" charset="0"/>
            </a:defRPr>
          </a:lvl3pPr>
          <a:lvl4pPr marL="1371600" algn="l" rtl="0" fontAlgn="base">
            <a:spcBef>
              <a:spcPct val="0"/>
            </a:spcBef>
            <a:spcAft>
              <a:spcPct val="0"/>
            </a:spcAft>
            <a:defRPr sz="2400" kern="1200">
              <a:solidFill>
                <a:sysClr val="window" lastClr="FFFFFF"/>
              </a:solidFill>
              <a:latin typeface="Times New Roman" pitchFamily="18" charset="0"/>
            </a:defRPr>
          </a:lvl4pPr>
          <a:lvl5pPr marL="1828800" algn="l" rtl="0" fontAlgn="base">
            <a:spcBef>
              <a:spcPct val="0"/>
            </a:spcBef>
            <a:spcAft>
              <a:spcPct val="0"/>
            </a:spcAft>
            <a:defRPr sz="2400" kern="1200">
              <a:solidFill>
                <a:sysClr val="window" lastClr="FFFFFF"/>
              </a:solidFill>
              <a:latin typeface="Times New Roman" pitchFamily="18" charset="0"/>
            </a:defRPr>
          </a:lvl5pPr>
          <a:lvl6pPr marL="2286000" algn="l" defTabSz="914400" rtl="0" eaLnBrk="1" latinLnBrk="0" hangingPunct="1">
            <a:defRPr sz="2400" kern="1200">
              <a:solidFill>
                <a:sysClr val="window" lastClr="FFFFFF"/>
              </a:solidFill>
              <a:latin typeface="Times New Roman" pitchFamily="18" charset="0"/>
            </a:defRPr>
          </a:lvl6pPr>
          <a:lvl7pPr marL="2743200" algn="l" defTabSz="914400" rtl="0" eaLnBrk="1" latinLnBrk="0" hangingPunct="1">
            <a:defRPr sz="2400" kern="1200">
              <a:solidFill>
                <a:sysClr val="window" lastClr="FFFFFF"/>
              </a:solidFill>
              <a:latin typeface="Times New Roman" pitchFamily="18" charset="0"/>
            </a:defRPr>
          </a:lvl7pPr>
          <a:lvl8pPr marL="3200400" algn="l" defTabSz="914400" rtl="0" eaLnBrk="1" latinLnBrk="0" hangingPunct="1">
            <a:defRPr sz="2400" kern="1200">
              <a:solidFill>
                <a:sysClr val="window" lastClr="FFFFFF"/>
              </a:solidFill>
              <a:latin typeface="Times New Roman" pitchFamily="18" charset="0"/>
            </a:defRPr>
          </a:lvl8pPr>
          <a:lvl9pPr marL="3657600" algn="l" defTabSz="914400" rtl="0" eaLnBrk="1" latinLnBrk="0" hangingPunct="1">
            <a:defRPr sz="2400" kern="1200">
              <a:solidFill>
                <a:sysClr val="window" lastClr="FFFFFF"/>
              </a:solidFill>
              <a:latin typeface="Times New Roman" pitchFamily="18" charset="0"/>
            </a:defRPr>
          </a:lvl9pPr>
        </a:lstStyle>
        <a:p xmlns:a="http://schemas.openxmlformats.org/drawingml/2006/main">
          <a:pPr>
            <a:spcAft>
              <a:spcPts val="1000"/>
            </a:spcAft>
          </a:pPr>
          <a:r>
            <a:rPr lang="en-US" sz="1600" dirty="0">
              <a:latin typeface="Calibri" pitchFamily="34" charset="0"/>
            </a:rPr>
            <a:t>X</a:t>
          </a:r>
          <a:r>
            <a:rPr lang="en-US" sz="1600" baseline="-25000" dirty="0">
              <a:latin typeface="Calibri" pitchFamily="34" charset="0"/>
            </a:rPr>
            <a:t>2</a:t>
          </a:r>
          <a:endParaRPr lang="en-US" sz="1600" dirty="0"/>
        </a:p>
      </cdr:txBody>
    </cdr:sp>
  </cdr:relSizeAnchor>
  <cdr:relSizeAnchor xmlns:cdr="http://schemas.openxmlformats.org/drawingml/2006/chartDrawing">
    <cdr:from>
      <cdr:x>0.8972</cdr:x>
      <cdr:y>0.92537</cdr:y>
    </cdr:from>
    <cdr:to>
      <cdr:x>0.95911</cdr:x>
      <cdr:y>0.98507</cdr:y>
    </cdr:to>
    <cdr:sp macro="" textlink="">
      <cdr:nvSpPr>
        <cdr:cNvPr id="32" name="Text Box 24"/>
        <cdr:cNvSpPr txBox="1">
          <a:spLocks xmlns:a="http://schemas.openxmlformats.org/drawingml/2006/main" noChangeArrowheads="1"/>
        </cdr:cNvSpPr>
      </cdr:nvSpPr>
      <cdr:spPr bwMode="auto">
        <a:xfrm xmlns:a="http://schemas.openxmlformats.org/drawingml/2006/main">
          <a:off x="7315200" y="4724400"/>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pPr>
            <a:spcAft>
              <a:spcPts val="1000"/>
            </a:spcAft>
          </a:pPr>
          <a:r>
            <a:rPr lang="en-US" sz="1600" dirty="0" smtClean="0">
              <a:solidFill>
                <a:schemeClr val="tx1"/>
              </a:solidFill>
              <a:latin typeface="Calibri" pitchFamily="34" charset="0"/>
            </a:rPr>
            <a:t>X</a:t>
          </a:r>
          <a:r>
            <a:rPr lang="en-US" sz="1600" baseline="-25000" dirty="0" smtClean="0">
              <a:solidFill>
                <a:schemeClr val="tx1"/>
              </a:solidFill>
              <a:latin typeface="Calibri" pitchFamily="34" charset="0"/>
            </a:rPr>
            <a:t>1</a:t>
          </a:r>
          <a:endParaRPr lang="en-US" sz="1600"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0.52336</cdr:x>
      <cdr:y>0.06248</cdr:y>
    </cdr:from>
    <cdr:to>
      <cdr:x>0.52336</cdr:x>
      <cdr:y>0.8983</cdr:y>
    </cdr:to>
    <cdr:sp macro="" textlink="">
      <cdr:nvSpPr>
        <cdr:cNvPr id="3" name="Straight Connector 2"/>
        <cdr:cNvSpPr/>
      </cdr:nvSpPr>
      <cdr:spPr>
        <a:xfrm xmlns:a="http://schemas.openxmlformats.org/drawingml/2006/main" rot="5400000">
          <a:off x="2133600" y="2452577"/>
          <a:ext cx="4267200" cy="0"/>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0.14019</cdr:x>
      <cdr:y>0.64457</cdr:y>
    </cdr:from>
    <cdr:to>
      <cdr:x>0.91589</cdr:x>
      <cdr:y>0.64457</cdr:y>
    </cdr:to>
    <cdr:sp macro="" textlink="">
      <cdr:nvSpPr>
        <cdr:cNvPr id="5" name="Straight Connector 4"/>
        <cdr:cNvSpPr/>
      </cdr:nvSpPr>
      <cdr:spPr>
        <a:xfrm xmlns:a="http://schemas.openxmlformats.org/drawingml/2006/main">
          <a:off x="1143000" y="3290777"/>
          <a:ext cx="6324600" cy="0"/>
        </a:xfrm>
        <a:prstGeom xmlns:a="http://schemas.openxmlformats.org/drawingml/2006/main" prst="line">
          <a:avLst/>
        </a:prstGeom>
        <a:ln xmlns:a="http://schemas.openxmlformats.org/drawingml/2006/main">
          <a:solidFill>
            <a:srgbClr val="0070C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0.1215</cdr:x>
      <cdr:y>0.12218</cdr:y>
    </cdr:from>
    <cdr:to>
      <cdr:x>0.95327</cdr:x>
      <cdr:y>0.958</cdr:y>
    </cdr:to>
    <cdr:sp macro="" textlink="">
      <cdr:nvSpPr>
        <cdr:cNvPr id="7" name="Straight Connector 6"/>
        <cdr:cNvSpPr/>
      </cdr:nvSpPr>
      <cdr:spPr>
        <a:xfrm xmlns:a="http://schemas.openxmlformats.org/drawingml/2006/main">
          <a:off x="990600" y="623777"/>
          <a:ext cx="6781800" cy="4267200"/>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0.33114</cdr:y>
    </cdr:from>
    <cdr:to>
      <cdr:x>0.31776</cdr:x>
      <cdr:y>0.40576</cdr:y>
    </cdr:to>
    <cdr:sp macro="" textlink="">
      <cdr:nvSpPr>
        <cdr:cNvPr id="8" name="TextBox 7"/>
        <cdr:cNvSpPr txBox="1"/>
      </cdr:nvSpPr>
      <cdr:spPr>
        <a:xfrm xmlns:a="http://schemas.openxmlformats.org/drawingml/2006/main">
          <a:off x="2133600" y="1690577"/>
          <a:ext cx="4572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0.28037</cdr:x>
      <cdr:y>0.24158</cdr:y>
    </cdr:from>
    <cdr:to>
      <cdr:x>0.29907</cdr:x>
      <cdr:y>0.28636</cdr:y>
    </cdr:to>
    <cdr:sp macro="" textlink="">
      <cdr:nvSpPr>
        <cdr:cNvPr id="10" name="Straight Arrow Connector 9"/>
        <cdr:cNvSpPr/>
      </cdr:nvSpPr>
      <cdr:spPr>
        <a:xfrm xmlns:a="http://schemas.openxmlformats.org/drawingml/2006/main" rot="5400000" flipH="1" flipV="1">
          <a:off x="2286000" y="12333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0.28636</cdr:y>
    </cdr:from>
    <cdr:to>
      <cdr:x>0.28037</cdr:x>
      <cdr:y>0.33114</cdr:y>
    </cdr:to>
    <cdr:sp macro="" textlink="">
      <cdr:nvSpPr>
        <cdr:cNvPr id="12" name="Straight Arrow Connector 11"/>
        <cdr:cNvSpPr/>
      </cdr:nvSpPr>
      <cdr:spPr>
        <a:xfrm xmlns:a="http://schemas.openxmlformats.org/drawingml/2006/main" rot="5400000">
          <a:off x="2133600" y="14619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0.31776</cdr:x>
      <cdr:y>0.22666</cdr:y>
    </cdr:from>
    <cdr:to>
      <cdr:x>0.37383</cdr:x>
      <cdr:y>0.30128</cdr:y>
    </cdr:to>
    <cdr:sp macro="" textlink="">
      <cdr:nvSpPr>
        <cdr:cNvPr id="13" name="TextBox 1"/>
        <cdr:cNvSpPr txBox="1"/>
      </cdr:nvSpPr>
      <cdr:spPr>
        <a:xfrm xmlns:a="http://schemas.openxmlformats.org/drawingml/2006/main">
          <a:off x="2590800" y="1157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0.40187</cdr:x>
      <cdr:y>0.52516</cdr:y>
    </cdr:from>
    <cdr:to>
      <cdr:x>0.45794</cdr:x>
      <cdr:y>0.59979</cdr:y>
    </cdr:to>
    <cdr:sp macro="" textlink="">
      <cdr:nvSpPr>
        <cdr:cNvPr id="14" name="TextBox 1"/>
        <cdr:cNvSpPr txBox="1"/>
      </cdr:nvSpPr>
      <cdr:spPr>
        <a:xfrm xmlns:a="http://schemas.openxmlformats.org/drawingml/2006/main">
          <a:off x="32766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1"/>
              </a:solidFill>
            </a:rPr>
            <a:t>d</a:t>
          </a:r>
          <a:r>
            <a:rPr lang="en-US" sz="1600" baseline="-25000" dirty="0" smtClean="0">
              <a:solidFill>
                <a:schemeClr val="accent1"/>
              </a:solidFill>
            </a:rPr>
            <a:t>2</a:t>
          </a:r>
          <a:r>
            <a:rPr lang="en-US" sz="1600" baseline="30000" dirty="0" smtClean="0">
              <a:solidFill>
                <a:schemeClr val="accent1"/>
              </a:solidFill>
            </a:rPr>
            <a:t>-</a:t>
          </a:r>
          <a:endParaRPr lang="en-US" sz="1600" dirty="0">
            <a:solidFill>
              <a:schemeClr val="accent1"/>
            </a:solidFill>
          </a:endParaRPr>
        </a:p>
      </cdr:txBody>
    </cdr:sp>
  </cdr:relSizeAnchor>
  <cdr:relSizeAnchor xmlns:cdr="http://schemas.openxmlformats.org/drawingml/2006/chartDrawing">
    <cdr:from>
      <cdr:x>0.47664</cdr:x>
      <cdr:y>0.52516</cdr:y>
    </cdr:from>
    <cdr:to>
      <cdr:x>0.53271</cdr:x>
      <cdr:y>0.59979</cdr:y>
    </cdr:to>
    <cdr:sp macro="" textlink="">
      <cdr:nvSpPr>
        <cdr:cNvPr id="15" name="TextBox 1"/>
        <cdr:cNvSpPr txBox="1"/>
      </cdr:nvSpPr>
      <cdr:spPr>
        <a:xfrm xmlns:a="http://schemas.openxmlformats.org/drawingml/2006/main">
          <a:off x="38862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EB966"/>
              </a:solidFill>
            </a:rPr>
            <a:t>d</a:t>
          </a:r>
          <a:r>
            <a:rPr lang="en-US" sz="1600" baseline="-25000" dirty="0" smtClean="0">
              <a:solidFill>
                <a:srgbClr val="CEB966"/>
              </a:solidFill>
            </a:rPr>
            <a:t>2</a:t>
          </a:r>
          <a:r>
            <a:rPr lang="en-US" sz="1600" baseline="30000" dirty="0" smtClean="0">
              <a:solidFill>
                <a:srgbClr val="CEB966"/>
              </a:solidFill>
            </a:rPr>
            <a:t>+</a:t>
          </a:r>
          <a:endParaRPr lang="en-US" sz="1600" dirty="0">
            <a:solidFill>
              <a:srgbClr val="CEB966"/>
            </a:solidFill>
          </a:endParaRPr>
        </a:p>
      </cdr:txBody>
    </cdr:sp>
  </cdr:relSizeAnchor>
  <cdr:relSizeAnchor xmlns:cdr="http://schemas.openxmlformats.org/drawingml/2006/chartDrawing">
    <cdr:from>
      <cdr:x>0.43925</cdr:x>
      <cdr:y>0.59979</cdr:y>
    </cdr:from>
    <cdr:to>
      <cdr:x>0.47664</cdr:x>
      <cdr:y>0.6001</cdr:y>
    </cdr:to>
    <cdr:sp macro="" textlink="">
      <cdr:nvSpPr>
        <cdr:cNvPr id="17" name="Straight Arrow Connector 16"/>
        <cdr:cNvSpPr/>
      </cdr:nvSpPr>
      <cdr:spPr>
        <a:xfrm xmlns:a="http://schemas.openxmlformats.org/drawingml/2006/main" rot="10800000">
          <a:off x="3581399" y="3062177"/>
          <a:ext cx="304801" cy="1589"/>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0.47664</cdr:x>
      <cdr:y>0.59979</cdr:y>
    </cdr:from>
    <cdr:to>
      <cdr:x>0.50467</cdr:x>
      <cdr:y>0.6001</cdr:y>
    </cdr:to>
    <cdr:sp macro="" textlink="">
      <cdr:nvSpPr>
        <cdr:cNvPr id="19" name="Straight Arrow Connector 18"/>
        <cdr:cNvSpPr/>
      </cdr:nvSpPr>
      <cdr:spPr>
        <a:xfrm xmlns:a="http://schemas.openxmlformats.org/drawingml/2006/main">
          <a:off x="3886200" y="3062177"/>
          <a:ext cx="228600" cy="1588"/>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0.7757</cdr:x>
      <cdr:y>0.55502</cdr:y>
    </cdr:from>
    <cdr:to>
      <cdr:x>0.83178</cdr:x>
      <cdr:y>0.62964</cdr:y>
    </cdr:to>
    <cdr:sp macro="" textlink="">
      <cdr:nvSpPr>
        <cdr:cNvPr id="20" name="TextBox 1"/>
        <cdr:cNvSpPr txBox="1"/>
      </cdr:nvSpPr>
      <cdr:spPr>
        <a:xfrm xmlns:a="http://schemas.openxmlformats.org/drawingml/2006/main">
          <a:off x="6324600" y="28335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4"/>
              </a:solidFill>
            </a:rPr>
            <a:t>d</a:t>
          </a:r>
          <a:r>
            <a:rPr lang="en-US" sz="1600" baseline="-25000" dirty="0" smtClean="0">
              <a:solidFill>
                <a:schemeClr val="accent4"/>
              </a:solidFill>
            </a:rPr>
            <a:t>3</a:t>
          </a:r>
          <a:r>
            <a:rPr lang="en-US" sz="1600" baseline="30000" dirty="0" smtClean="0">
              <a:solidFill>
                <a:schemeClr val="accent4"/>
              </a:solidFill>
            </a:rPr>
            <a:t>+</a:t>
          </a:r>
          <a:endParaRPr lang="en-US" sz="1600" dirty="0">
            <a:solidFill>
              <a:schemeClr val="accent4"/>
            </a:solidFill>
          </a:endParaRPr>
        </a:p>
      </cdr:txBody>
    </cdr:sp>
  </cdr:relSizeAnchor>
  <cdr:relSizeAnchor xmlns:cdr="http://schemas.openxmlformats.org/drawingml/2006/chartDrawing">
    <cdr:from>
      <cdr:x>0.7757</cdr:x>
      <cdr:y>0.65949</cdr:y>
    </cdr:from>
    <cdr:to>
      <cdr:x>0.83178</cdr:x>
      <cdr:y>0.73412</cdr:y>
    </cdr:to>
    <cdr:sp macro="" textlink="">
      <cdr:nvSpPr>
        <cdr:cNvPr id="21" name="TextBox 1"/>
        <cdr:cNvSpPr txBox="1"/>
      </cdr:nvSpPr>
      <cdr:spPr>
        <a:xfrm xmlns:a="http://schemas.openxmlformats.org/drawingml/2006/main">
          <a:off x="6324600" y="3366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6585CF"/>
              </a:solidFill>
            </a:rPr>
            <a:t>d</a:t>
          </a:r>
          <a:r>
            <a:rPr lang="en-US" sz="1600" baseline="-25000" dirty="0" smtClean="0">
              <a:solidFill>
                <a:srgbClr val="6585CF"/>
              </a:solidFill>
            </a:rPr>
            <a:t>3</a:t>
          </a:r>
          <a:r>
            <a:rPr lang="en-US" sz="1600" baseline="30000" dirty="0" smtClean="0">
              <a:solidFill>
                <a:srgbClr val="6585CF"/>
              </a:solidFill>
            </a:rPr>
            <a:t>-</a:t>
          </a:r>
          <a:endParaRPr lang="en-US" sz="1600" dirty="0">
            <a:solidFill>
              <a:srgbClr val="6585CF"/>
            </a:solidFill>
          </a:endParaRPr>
        </a:p>
      </cdr:txBody>
    </cdr:sp>
  </cdr:relSizeAnchor>
  <cdr:relSizeAnchor xmlns:cdr="http://schemas.openxmlformats.org/drawingml/2006/chartDrawing">
    <cdr:from>
      <cdr:x>0.87841</cdr:x>
      <cdr:y>0.58502</cdr:y>
    </cdr:from>
    <cdr:to>
      <cdr:x>0.8786</cdr:x>
      <cdr:y>0.64472</cdr:y>
    </cdr:to>
    <cdr:sp macro="" textlink="">
      <cdr:nvSpPr>
        <cdr:cNvPr id="23" name="Straight Arrow Connector 22"/>
        <cdr:cNvSpPr/>
      </cdr:nvSpPr>
      <cdr:spPr>
        <a:xfrm xmlns:a="http://schemas.openxmlformats.org/drawingml/2006/main" rot="5400000" flipH="1" flipV="1">
          <a:off x="7162006" y="2986771"/>
          <a:ext cx="1589" cy="304800"/>
        </a:xfrm>
        <a:prstGeom xmlns:a="http://schemas.openxmlformats.org/drawingml/2006/main" prst="straightConnector1">
          <a:avLst/>
        </a:prstGeom>
        <a:ln xmlns:a="http://schemas.openxmlformats.org/drawingml/2006/main" w="15875">
          <a:solidFill>
            <a:schemeClr val="accent4"/>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0.53271</cdr:x>
      <cdr:y>0.13711</cdr:y>
    </cdr:from>
    <cdr:to>
      <cdr:x>0.58879</cdr:x>
      <cdr:y>0.21173</cdr:y>
    </cdr:to>
    <cdr:sp macro="" textlink="">
      <cdr:nvSpPr>
        <cdr:cNvPr id="25" name="TextBox 1"/>
        <cdr:cNvSpPr txBox="1"/>
      </cdr:nvSpPr>
      <cdr:spPr>
        <a:xfrm xmlns:a="http://schemas.openxmlformats.org/drawingml/2006/main">
          <a:off x="43434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tx1"/>
              </a:solidFill>
            </a:rPr>
            <a:t>d</a:t>
          </a:r>
          <a:r>
            <a:rPr lang="en-US" sz="1600" baseline="-25000" dirty="0" smtClean="0">
              <a:solidFill>
                <a:schemeClr val="tx1"/>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0.47664</cdr:x>
      <cdr:y>0.13711</cdr:y>
    </cdr:from>
    <cdr:to>
      <cdr:x>0.53271</cdr:x>
      <cdr:y>0.21173</cdr:y>
    </cdr:to>
    <cdr:sp macro="" textlink="">
      <cdr:nvSpPr>
        <cdr:cNvPr id="26" name="TextBox 1"/>
        <cdr:cNvSpPr txBox="1"/>
      </cdr:nvSpPr>
      <cdr:spPr>
        <a:xfrm xmlns:a="http://schemas.openxmlformats.org/drawingml/2006/main">
          <a:off x="38862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tx1"/>
              </a:solidFill>
            </a:rPr>
            <a:t>d</a:t>
          </a:r>
          <a:r>
            <a:rPr lang="en-US" sz="1600" baseline="-25000" dirty="0" smtClean="0">
              <a:solidFill>
                <a:schemeClr val="tx1"/>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0.52336</cdr:x>
      <cdr:y>0.21173</cdr:y>
    </cdr:from>
    <cdr:to>
      <cdr:x>0.57944</cdr:x>
      <cdr:y>0.21204</cdr:y>
    </cdr:to>
    <cdr:sp macro="" textlink="">
      <cdr:nvSpPr>
        <cdr:cNvPr id="28" name="Straight Arrow Connector 27"/>
        <cdr:cNvSpPr/>
      </cdr:nvSpPr>
      <cdr:spPr>
        <a:xfrm xmlns:a="http://schemas.openxmlformats.org/drawingml/2006/main">
          <a:off x="4267200" y="1080977"/>
          <a:ext cx="457200" cy="1588"/>
        </a:xfrm>
        <a:prstGeom xmlns:a="http://schemas.openxmlformats.org/drawingml/2006/main" prst="straightConnector1">
          <a:avLst/>
        </a:prstGeom>
        <a:ln xmlns:a="http://schemas.openxmlformats.org/drawingml/2006/main" w="15875">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0.48598</cdr:x>
      <cdr:y>0.21173</cdr:y>
    </cdr:from>
    <cdr:to>
      <cdr:x>0.52336</cdr:x>
      <cdr:y>0.21204</cdr:y>
    </cdr:to>
    <cdr:sp macro="" textlink="">
      <cdr:nvSpPr>
        <cdr:cNvPr id="30" name="Straight Arrow Connector 29"/>
        <cdr:cNvSpPr/>
      </cdr:nvSpPr>
      <cdr:spPr>
        <a:xfrm xmlns:a="http://schemas.openxmlformats.org/drawingml/2006/main" rot="10800000">
          <a:off x="3962400" y="1080977"/>
          <a:ext cx="304800" cy="1589"/>
        </a:xfrm>
        <a:prstGeom xmlns:a="http://schemas.openxmlformats.org/drawingml/2006/main" prst="straightConnector1">
          <a:avLst/>
        </a:prstGeom>
        <a:ln xmlns:a="http://schemas.openxmlformats.org/drawingml/2006/main" w="15875">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0.03738</cdr:x>
      <cdr:y>0.03263</cdr:y>
    </cdr:from>
    <cdr:to>
      <cdr:x>0.0993</cdr:x>
      <cdr:y>0.09233</cdr:y>
    </cdr:to>
    <cdr:sp macro="" textlink="">
      <cdr:nvSpPr>
        <cdr:cNvPr id="31" name="Text Box 24"/>
        <cdr:cNvSpPr txBox="1">
          <a:spLocks xmlns:a="http://schemas.openxmlformats.org/drawingml/2006/main" noChangeArrowheads="1"/>
        </cdr:cNvSpPr>
      </cdr:nvSpPr>
      <cdr:spPr bwMode="auto">
        <a:xfrm xmlns:a="http://schemas.openxmlformats.org/drawingml/2006/main">
          <a:off x="304800" y="166577"/>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defPPr>
            <a:defRPr lang="en-US"/>
          </a:defPPr>
          <a:lvl1pPr algn="l" rtl="0" fontAlgn="base">
            <a:spcBef>
              <a:spcPct val="0"/>
            </a:spcBef>
            <a:spcAft>
              <a:spcPct val="0"/>
            </a:spcAft>
            <a:defRPr sz="2400" kern="1200">
              <a:solidFill>
                <a:sysClr val="window" lastClr="FFFFFF"/>
              </a:solidFill>
              <a:latin typeface="Times New Roman" pitchFamily="18" charset="0"/>
            </a:defRPr>
          </a:lvl1pPr>
          <a:lvl2pPr marL="457200" algn="l" rtl="0" fontAlgn="base">
            <a:spcBef>
              <a:spcPct val="0"/>
            </a:spcBef>
            <a:spcAft>
              <a:spcPct val="0"/>
            </a:spcAft>
            <a:defRPr sz="2400" kern="1200">
              <a:solidFill>
                <a:sysClr val="window" lastClr="FFFFFF"/>
              </a:solidFill>
              <a:latin typeface="Times New Roman" pitchFamily="18" charset="0"/>
            </a:defRPr>
          </a:lvl2pPr>
          <a:lvl3pPr marL="914400" algn="l" rtl="0" fontAlgn="base">
            <a:spcBef>
              <a:spcPct val="0"/>
            </a:spcBef>
            <a:spcAft>
              <a:spcPct val="0"/>
            </a:spcAft>
            <a:defRPr sz="2400" kern="1200">
              <a:solidFill>
                <a:sysClr val="window" lastClr="FFFFFF"/>
              </a:solidFill>
              <a:latin typeface="Times New Roman" pitchFamily="18" charset="0"/>
            </a:defRPr>
          </a:lvl3pPr>
          <a:lvl4pPr marL="1371600" algn="l" rtl="0" fontAlgn="base">
            <a:spcBef>
              <a:spcPct val="0"/>
            </a:spcBef>
            <a:spcAft>
              <a:spcPct val="0"/>
            </a:spcAft>
            <a:defRPr sz="2400" kern="1200">
              <a:solidFill>
                <a:sysClr val="window" lastClr="FFFFFF"/>
              </a:solidFill>
              <a:latin typeface="Times New Roman" pitchFamily="18" charset="0"/>
            </a:defRPr>
          </a:lvl4pPr>
          <a:lvl5pPr marL="1828800" algn="l" rtl="0" fontAlgn="base">
            <a:spcBef>
              <a:spcPct val="0"/>
            </a:spcBef>
            <a:spcAft>
              <a:spcPct val="0"/>
            </a:spcAft>
            <a:defRPr sz="2400" kern="1200">
              <a:solidFill>
                <a:sysClr val="window" lastClr="FFFFFF"/>
              </a:solidFill>
              <a:latin typeface="Times New Roman" pitchFamily="18" charset="0"/>
            </a:defRPr>
          </a:lvl5pPr>
          <a:lvl6pPr marL="2286000" algn="l" defTabSz="914400" rtl="0" eaLnBrk="1" latinLnBrk="0" hangingPunct="1">
            <a:defRPr sz="2400" kern="1200">
              <a:solidFill>
                <a:sysClr val="window" lastClr="FFFFFF"/>
              </a:solidFill>
              <a:latin typeface="Times New Roman" pitchFamily="18" charset="0"/>
            </a:defRPr>
          </a:lvl6pPr>
          <a:lvl7pPr marL="2743200" algn="l" defTabSz="914400" rtl="0" eaLnBrk="1" latinLnBrk="0" hangingPunct="1">
            <a:defRPr sz="2400" kern="1200">
              <a:solidFill>
                <a:sysClr val="window" lastClr="FFFFFF"/>
              </a:solidFill>
              <a:latin typeface="Times New Roman" pitchFamily="18" charset="0"/>
            </a:defRPr>
          </a:lvl7pPr>
          <a:lvl8pPr marL="3200400" algn="l" defTabSz="914400" rtl="0" eaLnBrk="1" latinLnBrk="0" hangingPunct="1">
            <a:defRPr sz="2400" kern="1200">
              <a:solidFill>
                <a:sysClr val="window" lastClr="FFFFFF"/>
              </a:solidFill>
              <a:latin typeface="Times New Roman" pitchFamily="18" charset="0"/>
            </a:defRPr>
          </a:lvl8pPr>
          <a:lvl9pPr marL="3657600" algn="l" defTabSz="914400" rtl="0" eaLnBrk="1" latinLnBrk="0" hangingPunct="1">
            <a:defRPr sz="2400" kern="1200">
              <a:solidFill>
                <a:sysClr val="window" lastClr="FFFFFF"/>
              </a:solidFill>
              <a:latin typeface="Times New Roman" pitchFamily="18" charset="0"/>
            </a:defRPr>
          </a:lvl9pPr>
        </a:lstStyle>
        <a:p xmlns:a="http://schemas.openxmlformats.org/drawingml/2006/main">
          <a:pPr>
            <a:spcAft>
              <a:spcPts val="1000"/>
            </a:spcAft>
          </a:pPr>
          <a:r>
            <a:rPr lang="en-US" sz="1600" dirty="0">
              <a:latin typeface="Calibri" pitchFamily="34" charset="0"/>
            </a:rPr>
            <a:t>X</a:t>
          </a:r>
          <a:r>
            <a:rPr lang="en-US" sz="1600" baseline="-25000" dirty="0">
              <a:latin typeface="Calibri" pitchFamily="34" charset="0"/>
            </a:rPr>
            <a:t>2</a:t>
          </a:r>
          <a:endParaRPr lang="en-US" sz="1600" dirty="0"/>
        </a:p>
      </cdr:txBody>
    </cdr:sp>
  </cdr:relSizeAnchor>
  <cdr:relSizeAnchor xmlns:cdr="http://schemas.openxmlformats.org/drawingml/2006/chartDrawing">
    <cdr:from>
      <cdr:x>0.8972</cdr:x>
      <cdr:y>0.92537</cdr:y>
    </cdr:from>
    <cdr:to>
      <cdr:x>0.95911</cdr:x>
      <cdr:y>0.98507</cdr:y>
    </cdr:to>
    <cdr:sp macro="" textlink="">
      <cdr:nvSpPr>
        <cdr:cNvPr id="32" name="Text Box 24"/>
        <cdr:cNvSpPr txBox="1">
          <a:spLocks xmlns:a="http://schemas.openxmlformats.org/drawingml/2006/main" noChangeArrowheads="1"/>
        </cdr:cNvSpPr>
      </cdr:nvSpPr>
      <cdr:spPr bwMode="auto">
        <a:xfrm xmlns:a="http://schemas.openxmlformats.org/drawingml/2006/main">
          <a:off x="7315200" y="4724400"/>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pPr>
            <a:spcAft>
              <a:spcPts val="1000"/>
            </a:spcAft>
          </a:pPr>
          <a:r>
            <a:rPr lang="en-US" sz="1600" dirty="0" smtClean="0">
              <a:solidFill>
                <a:schemeClr val="tx1"/>
              </a:solidFill>
              <a:latin typeface="Calibri" pitchFamily="34" charset="0"/>
            </a:rPr>
            <a:t>X</a:t>
          </a:r>
          <a:r>
            <a:rPr lang="en-US" sz="1600" baseline="-25000" dirty="0" smtClean="0">
              <a:solidFill>
                <a:schemeClr val="tx1"/>
              </a:solidFill>
              <a:latin typeface="Calibri" pitchFamily="34" charset="0"/>
            </a:rPr>
            <a:t>1</a:t>
          </a:r>
          <a:endParaRPr lang="en-US" sz="1600" dirty="0">
            <a:solidFill>
              <a:schemeClr val="tx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0.52336</cdr:x>
      <cdr:y>0.06248</cdr:y>
    </cdr:from>
    <cdr:to>
      <cdr:x>0.52336</cdr:x>
      <cdr:y>0.8983</cdr:y>
    </cdr:to>
    <cdr:sp macro="" textlink="">
      <cdr:nvSpPr>
        <cdr:cNvPr id="3" name="Straight Connector 2"/>
        <cdr:cNvSpPr/>
      </cdr:nvSpPr>
      <cdr:spPr>
        <a:xfrm xmlns:a="http://schemas.openxmlformats.org/drawingml/2006/main" rot="5400000">
          <a:off x="2133600" y="2452577"/>
          <a:ext cx="4267200" cy="0"/>
        </a:xfrm>
        <a:prstGeom xmlns:a="http://schemas.openxmlformats.org/drawingml/2006/main" prst="line">
          <a:avLst/>
        </a:prstGeom>
        <a:ln xmlns:a="http://schemas.openxmlformats.org/drawingml/2006/main">
          <a:solidFill>
            <a:schemeClr val="accent6"/>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0.14019</cdr:x>
      <cdr:y>0.64457</cdr:y>
    </cdr:from>
    <cdr:to>
      <cdr:x>0.91589</cdr:x>
      <cdr:y>0.64457</cdr:y>
    </cdr:to>
    <cdr:sp macro="" textlink="">
      <cdr:nvSpPr>
        <cdr:cNvPr id="5" name="Straight Connector 4"/>
        <cdr:cNvSpPr/>
      </cdr:nvSpPr>
      <cdr:spPr>
        <a:xfrm xmlns:a="http://schemas.openxmlformats.org/drawingml/2006/main">
          <a:off x="1143000" y="3290777"/>
          <a:ext cx="6324600" cy="0"/>
        </a:xfrm>
        <a:prstGeom xmlns:a="http://schemas.openxmlformats.org/drawingml/2006/main" prst="line">
          <a:avLst/>
        </a:prstGeom>
        <a:ln xmlns:a="http://schemas.openxmlformats.org/drawingml/2006/main">
          <a:solidFill>
            <a:srgbClr val="0070C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0.1215</cdr:x>
      <cdr:y>0.12218</cdr:y>
    </cdr:from>
    <cdr:to>
      <cdr:x>0.95327</cdr:x>
      <cdr:y>0.958</cdr:y>
    </cdr:to>
    <cdr:sp macro="" textlink="">
      <cdr:nvSpPr>
        <cdr:cNvPr id="7" name="Straight Connector 6"/>
        <cdr:cNvSpPr/>
      </cdr:nvSpPr>
      <cdr:spPr>
        <a:xfrm xmlns:a="http://schemas.openxmlformats.org/drawingml/2006/main">
          <a:off x="990600" y="623777"/>
          <a:ext cx="6781800" cy="4267200"/>
        </a:xfrm>
        <a:prstGeom xmlns:a="http://schemas.openxmlformats.org/drawingml/2006/main" prst="line">
          <a:avLst/>
        </a:prstGeom>
        <a:ln xmlns:a="http://schemas.openxmlformats.org/drawingml/2006/main">
          <a:solidFill>
            <a:srgbClr val="FF000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0.33114</cdr:y>
    </cdr:from>
    <cdr:to>
      <cdr:x>0.31776</cdr:x>
      <cdr:y>0.40576</cdr:y>
    </cdr:to>
    <cdr:sp macro="" textlink="">
      <cdr:nvSpPr>
        <cdr:cNvPr id="8" name="TextBox 7"/>
        <cdr:cNvSpPr txBox="1"/>
      </cdr:nvSpPr>
      <cdr:spPr>
        <a:xfrm xmlns:a="http://schemas.openxmlformats.org/drawingml/2006/main">
          <a:off x="2133600" y="1690577"/>
          <a:ext cx="457200" cy="3810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0.28037</cdr:x>
      <cdr:y>0.24158</cdr:y>
    </cdr:from>
    <cdr:to>
      <cdr:x>0.29907</cdr:x>
      <cdr:y>0.28636</cdr:y>
    </cdr:to>
    <cdr:sp macro="" textlink="">
      <cdr:nvSpPr>
        <cdr:cNvPr id="10" name="Straight Arrow Connector 9"/>
        <cdr:cNvSpPr/>
      </cdr:nvSpPr>
      <cdr:spPr>
        <a:xfrm xmlns:a="http://schemas.openxmlformats.org/drawingml/2006/main" rot="5400000" flipH="1" flipV="1">
          <a:off x="2286000" y="12333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0.26168</cdr:x>
      <cdr:y>0.28636</cdr:y>
    </cdr:from>
    <cdr:to>
      <cdr:x>0.28037</cdr:x>
      <cdr:y>0.33114</cdr:y>
    </cdr:to>
    <cdr:sp macro="" textlink="">
      <cdr:nvSpPr>
        <cdr:cNvPr id="12" name="Straight Arrow Connector 11"/>
        <cdr:cNvSpPr/>
      </cdr:nvSpPr>
      <cdr:spPr>
        <a:xfrm xmlns:a="http://schemas.openxmlformats.org/drawingml/2006/main" rot="5400000">
          <a:off x="2133600" y="1461977"/>
          <a:ext cx="152400" cy="228600"/>
        </a:xfrm>
        <a:prstGeom xmlns:a="http://schemas.openxmlformats.org/drawingml/2006/main" prst="straightConnector1">
          <a:avLst/>
        </a:prstGeom>
        <a:ln xmlns:a="http://schemas.openxmlformats.org/drawingml/2006/main">
          <a:solidFill>
            <a:srgbClr val="C00000"/>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0.31776</cdr:x>
      <cdr:y>0.22666</cdr:y>
    </cdr:from>
    <cdr:to>
      <cdr:x>0.37383</cdr:x>
      <cdr:y>0.30128</cdr:y>
    </cdr:to>
    <cdr:sp macro="" textlink="">
      <cdr:nvSpPr>
        <cdr:cNvPr id="13" name="TextBox 1"/>
        <cdr:cNvSpPr txBox="1"/>
      </cdr:nvSpPr>
      <cdr:spPr>
        <a:xfrm xmlns:a="http://schemas.openxmlformats.org/drawingml/2006/main">
          <a:off x="2590800" y="1157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00000"/>
              </a:solidFill>
            </a:rPr>
            <a:t>d</a:t>
          </a:r>
          <a:r>
            <a:rPr lang="en-US" sz="1600" baseline="-25000" dirty="0" smtClean="0">
              <a:solidFill>
                <a:srgbClr val="C00000"/>
              </a:solidFill>
            </a:rPr>
            <a:t>1</a:t>
          </a:r>
          <a:r>
            <a:rPr lang="en-US" sz="1600" baseline="30000" dirty="0" smtClean="0">
              <a:solidFill>
                <a:srgbClr val="C00000"/>
              </a:solidFill>
            </a:rPr>
            <a:t>+</a:t>
          </a:r>
          <a:endParaRPr lang="en-US" sz="1600" dirty="0">
            <a:solidFill>
              <a:srgbClr val="C00000"/>
            </a:solidFill>
          </a:endParaRPr>
        </a:p>
      </cdr:txBody>
    </cdr:sp>
  </cdr:relSizeAnchor>
  <cdr:relSizeAnchor xmlns:cdr="http://schemas.openxmlformats.org/drawingml/2006/chartDrawing">
    <cdr:from>
      <cdr:x>0.40187</cdr:x>
      <cdr:y>0.52516</cdr:y>
    </cdr:from>
    <cdr:to>
      <cdr:x>0.45794</cdr:x>
      <cdr:y>0.59979</cdr:y>
    </cdr:to>
    <cdr:sp macro="" textlink="">
      <cdr:nvSpPr>
        <cdr:cNvPr id="14" name="TextBox 1"/>
        <cdr:cNvSpPr txBox="1"/>
      </cdr:nvSpPr>
      <cdr:spPr>
        <a:xfrm xmlns:a="http://schemas.openxmlformats.org/drawingml/2006/main">
          <a:off x="32766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1"/>
              </a:solidFill>
            </a:rPr>
            <a:t>d</a:t>
          </a:r>
          <a:r>
            <a:rPr lang="en-US" sz="1600" baseline="-25000" dirty="0" smtClean="0">
              <a:solidFill>
                <a:schemeClr val="accent1"/>
              </a:solidFill>
            </a:rPr>
            <a:t>2</a:t>
          </a:r>
          <a:r>
            <a:rPr lang="en-US" sz="1600" baseline="30000" dirty="0" smtClean="0">
              <a:solidFill>
                <a:schemeClr val="accent1"/>
              </a:solidFill>
            </a:rPr>
            <a:t>-</a:t>
          </a:r>
          <a:endParaRPr lang="en-US" sz="1600" dirty="0">
            <a:solidFill>
              <a:schemeClr val="accent1"/>
            </a:solidFill>
          </a:endParaRPr>
        </a:p>
      </cdr:txBody>
    </cdr:sp>
  </cdr:relSizeAnchor>
  <cdr:relSizeAnchor xmlns:cdr="http://schemas.openxmlformats.org/drawingml/2006/chartDrawing">
    <cdr:from>
      <cdr:x>0.47664</cdr:x>
      <cdr:y>0.52516</cdr:y>
    </cdr:from>
    <cdr:to>
      <cdr:x>0.53271</cdr:x>
      <cdr:y>0.59979</cdr:y>
    </cdr:to>
    <cdr:sp macro="" textlink="">
      <cdr:nvSpPr>
        <cdr:cNvPr id="15" name="TextBox 1"/>
        <cdr:cNvSpPr txBox="1"/>
      </cdr:nvSpPr>
      <cdr:spPr>
        <a:xfrm xmlns:a="http://schemas.openxmlformats.org/drawingml/2006/main">
          <a:off x="3886200" y="26811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CEB966"/>
              </a:solidFill>
            </a:rPr>
            <a:t>d</a:t>
          </a:r>
          <a:r>
            <a:rPr lang="en-US" sz="1600" baseline="-25000" dirty="0" smtClean="0">
              <a:solidFill>
                <a:srgbClr val="CEB966"/>
              </a:solidFill>
            </a:rPr>
            <a:t>2</a:t>
          </a:r>
          <a:r>
            <a:rPr lang="en-US" sz="1600" baseline="30000" dirty="0" smtClean="0">
              <a:solidFill>
                <a:srgbClr val="CEB966"/>
              </a:solidFill>
            </a:rPr>
            <a:t>+</a:t>
          </a:r>
          <a:endParaRPr lang="en-US" sz="1600" dirty="0">
            <a:solidFill>
              <a:srgbClr val="CEB966"/>
            </a:solidFill>
          </a:endParaRPr>
        </a:p>
      </cdr:txBody>
    </cdr:sp>
  </cdr:relSizeAnchor>
  <cdr:relSizeAnchor xmlns:cdr="http://schemas.openxmlformats.org/drawingml/2006/chartDrawing">
    <cdr:from>
      <cdr:x>0.43925</cdr:x>
      <cdr:y>0.59979</cdr:y>
    </cdr:from>
    <cdr:to>
      <cdr:x>0.47664</cdr:x>
      <cdr:y>0.6001</cdr:y>
    </cdr:to>
    <cdr:sp macro="" textlink="">
      <cdr:nvSpPr>
        <cdr:cNvPr id="17" name="Straight Arrow Connector 16"/>
        <cdr:cNvSpPr/>
      </cdr:nvSpPr>
      <cdr:spPr>
        <a:xfrm xmlns:a="http://schemas.openxmlformats.org/drawingml/2006/main" rot="10800000">
          <a:off x="3581399" y="3062177"/>
          <a:ext cx="304801" cy="1589"/>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0.47664</cdr:x>
      <cdr:y>0.59979</cdr:y>
    </cdr:from>
    <cdr:to>
      <cdr:x>0.50467</cdr:x>
      <cdr:y>0.6001</cdr:y>
    </cdr:to>
    <cdr:sp macro="" textlink="">
      <cdr:nvSpPr>
        <cdr:cNvPr id="19" name="Straight Arrow Connector 18"/>
        <cdr:cNvSpPr/>
      </cdr:nvSpPr>
      <cdr:spPr>
        <a:xfrm xmlns:a="http://schemas.openxmlformats.org/drawingml/2006/main">
          <a:off x="3886200" y="3062177"/>
          <a:ext cx="228600" cy="1588"/>
        </a:xfrm>
        <a:prstGeom xmlns:a="http://schemas.openxmlformats.org/drawingml/2006/main" prst="straightConnector1">
          <a:avLst/>
        </a:prstGeom>
        <a:ln xmlns:a="http://schemas.openxmlformats.org/drawingml/2006/main" w="15875">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0.7757</cdr:x>
      <cdr:y>0.55502</cdr:y>
    </cdr:from>
    <cdr:to>
      <cdr:x>0.83178</cdr:x>
      <cdr:y>0.62964</cdr:y>
    </cdr:to>
    <cdr:sp macro="" textlink="">
      <cdr:nvSpPr>
        <cdr:cNvPr id="20" name="TextBox 1"/>
        <cdr:cNvSpPr txBox="1"/>
      </cdr:nvSpPr>
      <cdr:spPr>
        <a:xfrm xmlns:a="http://schemas.openxmlformats.org/drawingml/2006/main">
          <a:off x="6324600" y="28335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4"/>
              </a:solidFill>
            </a:rPr>
            <a:t>d</a:t>
          </a:r>
          <a:r>
            <a:rPr lang="en-US" sz="1600" baseline="-25000" dirty="0" smtClean="0">
              <a:solidFill>
                <a:schemeClr val="accent4"/>
              </a:solidFill>
            </a:rPr>
            <a:t>3</a:t>
          </a:r>
          <a:r>
            <a:rPr lang="en-US" sz="1600" baseline="30000" dirty="0" smtClean="0">
              <a:solidFill>
                <a:schemeClr val="accent4"/>
              </a:solidFill>
            </a:rPr>
            <a:t>+</a:t>
          </a:r>
          <a:endParaRPr lang="en-US" sz="1600" dirty="0">
            <a:solidFill>
              <a:schemeClr val="accent4"/>
            </a:solidFill>
          </a:endParaRPr>
        </a:p>
      </cdr:txBody>
    </cdr:sp>
  </cdr:relSizeAnchor>
  <cdr:relSizeAnchor xmlns:cdr="http://schemas.openxmlformats.org/drawingml/2006/chartDrawing">
    <cdr:from>
      <cdr:x>0.7757</cdr:x>
      <cdr:y>0.65949</cdr:y>
    </cdr:from>
    <cdr:to>
      <cdr:x>0.83178</cdr:x>
      <cdr:y>0.73412</cdr:y>
    </cdr:to>
    <cdr:sp macro="" textlink="">
      <cdr:nvSpPr>
        <cdr:cNvPr id="21" name="TextBox 1"/>
        <cdr:cNvSpPr txBox="1"/>
      </cdr:nvSpPr>
      <cdr:spPr>
        <a:xfrm xmlns:a="http://schemas.openxmlformats.org/drawingml/2006/main">
          <a:off x="6324600" y="3366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rgbClr val="6585CF"/>
              </a:solidFill>
            </a:rPr>
            <a:t>d</a:t>
          </a:r>
          <a:r>
            <a:rPr lang="en-US" sz="1600" baseline="-25000" dirty="0" smtClean="0">
              <a:solidFill>
                <a:srgbClr val="6585CF"/>
              </a:solidFill>
            </a:rPr>
            <a:t>3</a:t>
          </a:r>
          <a:r>
            <a:rPr lang="en-US" sz="1600" baseline="30000" dirty="0" smtClean="0">
              <a:solidFill>
                <a:srgbClr val="6585CF"/>
              </a:solidFill>
            </a:rPr>
            <a:t>-</a:t>
          </a:r>
          <a:endParaRPr lang="en-US" sz="1600" dirty="0">
            <a:solidFill>
              <a:srgbClr val="6585CF"/>
            </a:solidFill>
          </a:endParaRPr>
        </a:p>
      </cdr:txBody>
    </cdr:sp>
  </cdr:relSizeAnchor>
  <cdr:relSizeAnchor xmlns:cdr="http://schemas.openxmlformats.org/drawingml/2006/chartDrawing">
    <cdr:from>
      <cdr:x>0.87841</cdr:x>
      <cdr:y>0.58502</cdr:y>
    </cdr:from>
    <cdr:to>
      <cdr:x>0.8786</cdr:x>
      <cdr:y>0.64472</cdr:y>
    </cdr:to>
    <cdr:sp macro="" textlink="">
      <cdr:nvSpPr>
        <cdr:cNvPr id="23" name="Straight Arrow Connector 22"/>
        <cdr:cNvSpPr/>
      </cdr:nvSpPr>
      <cdr:spPr>
        <a:xfrm xmlns:a="http://schemas.openxmlformats.org/drawingml/2006/main" rot="5400000" flipH="1" flipV="1">
          <a:off x="7162006" y="2986771"/>
          <a:ext cx="1589" cy="304800"/>
        </a:xfrm>
        <a:prstGeom xmlns:a="http://schemas.openxmlformats.org/drawingml/2006/main" prst="straightConnector1">
          <a:avLst/>
        </a:prstGeom>
        <a:ln xmlns:a="http://schemas.openxmlformats.org/drawingml/2006/main" w="15875">
          <a:solidFill>
            <a:schemeClr val="accent4"/>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0.53271</cdr:x>
      <cdr:y>0.13711</cdr:y>
    </cdr:from>
    <cdr:to>
      <cdr:x>0.58879</cdr:x>
      <cdr:y>0.20896</cdr:y>
    </cdr:to>
    <cdr:sp macro="" textlink="">
      <cdr:nvSpPr>
        <cdr:cNvPr id="25" name="TextBox 1"/>
        <cdr:cNvSpPr txBox="1"/>
      </cdr:nvSpPr>
      <cdr:spPr>
        <a:xfrm xmlns:a="http://schemas.openxmlformats.org/drawingml/2006/main">
          <a:off x="4343398" y="700001"/>
          <a:ext cx="457242" cy="36679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6"/>
              </a:solidFill>
            </a:rPr>
            <a:t>d</a:t>
          </a:r>
          <a:r>
            <a:rPr lang="en-US" sz="1600" baseline="-25000" dirty="0" smtClean="0">
              <a:solidFill>
                <a:schemeClr val="accent6"/>
              </a:solidFill>
            </a:rPr>
            <a:t>4</a:t>
          </a:r>
          <a:r>
            <a:rPr lang="en-US" sz="1600" baseline="30000" dirty="0" smtClean="0">
              <a:solidFill>
                <a:schemeClr val="tx1"/>
              </a:solidFill>
            </a:rPr>
            <a:t>+</a:t>
          </a:r>
          <a:endParaRPr lang="en-US" sz="1600" dirty="0">
            <a:solidFill>
              <a:schemeClr val="tx1"/>
            </a:solidFill>
          </a:endParaRPr>
        </a:p>
      </cdr:txBody>
    </cdr:sp>
  </cdr:relSizeAnchor>
  <cdr:relSizeAnchor xmlns:cdr="http://schemas.openxmlformats.org/drawingml/2006/chartDrawing">
    <cdr:from>
      <cdr:x>0.47664</cdr:x>
      <cdr:y>0.13711</cdr:y>
    </cdr:from>
    <cdr:to>
      <cdr:x>0.53271</cdr:x>
      <cdr:y>0.21173</cdr:y>
    </cdr:to>
    <cdr:sp macro="" textlink="">
      <cdr:nvSpPr>
        <cdr:cNvPr id="26" name="TextBox 1"/>
        <cdr:cNvSpPr txBox="1"/>
      </cdr:nvSpPr>
      <cdr:spPr>
        <a:xfrm xmlns:a="http://schemas.openxmlformats.org/drawingml/2006/main">
          <a:off x="3886200" y="699977"/>
          <a:ext cx="457200" cy="38100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r>
            <a:rPr lang="en-US" sz="1600" dirty="0" smtClean="0">
              <a:solidFill>
                <a:schemeClr val="accent6"/>
              </a:solidFill>
            </a:rPr>
            <a:t>d</a:t>
          </a:r>
          <a:r>
            <a:rPr lang="en-US" sz="1600" baseline="-25000" dirty="0" smtClean="0">
              <a:solidFill>
                <a:schemeClr val="accent6"/>
              </a:solidFill>
            </a:rPr>
            <a:t>4</a:t>
          </a:r>
          <a:r>
            <a:rPr lang="en-US" sz="1600" baseline="30000" dirty="0" smtClean="0">
              <a:solidFill>
                <a:schemeClr val="accent6"/>
              </a:solidFill>
            </a:rPr>
            <a:t>-</a:t>
          </a:r>
          <a:endParaRPr lang="en-US" sz="1600" dirty="0">
            <a:solidFill>
              <a:schemeClr val="accent6"/>
            </a:solidFill>
          </a:endParaRPr>
        </a:p>
      </cdr:txBody>
    </cdr:sp>
  </cdr:relSizeAnchor>
  <cdr:relSizeAnchor xmlns:cdr="http://schemas.openxmlformats.org/drawingml/2006/chartDrawing">
    <cdr:from>
      <cdr:x>0.48598</cdr:x>
      <cdr:y>0.21173</cdr:y>
    </cdr:from>
    <cdr:to>
      <cdr:x>0.52336</cdr:x>
      <cdr:y>0.21204</cdr:y>
    </cdr:to>
    <cdr:sp macro="" textlink="">
      <cdr:nvSpPr>
        <cdr:cNvPr id="30" name="Straight Arrow Connector 29"/>
        <cdr:cNvSpPr/>
      </cdr:nvSpPr>
      <cdr:spPr>
        <a:xfrm xmlns:a="http://schemas.openxmlformats.org/drawingml/2006/main" rot="10800000">
          <a:off x="3962400" y="1080977"/>
          <a:ext cx="304800" cy="1589"/>
        </a:xfrm>
        <a:prstGeom xmlns:a="http://schemas.openxmlformats.org/drawingml/2006/main" prst="straightConnector1">
          <a:avLst/>
        </a:prstGeom>
        <a:ln xmlns:a="http://schemas.openxmlformats.org/drawingml/2006/main" w="15875">
          <a:solidFill>
            <a:schemeClr val="accent6"/>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0.03738</cdr:x>
      <cdr:y>0.03263</cdr:y>
    </cdr:from>
    <cdr:to>
      <cdr:x>0.0993</cdr:x>
      <cdr:y>0.09233</cdr:y>
    </cdr:to>
    <cdr:sp macro="" textlink="">
      <cdr:nvSpPr>
        <cdr:cNvPr id="31" name="Text Box 24"/>
        <cdr:cNvSpPr txBox="1">
          <a:spLocks xmlns:a="http://schemas.openxmlformats.org/drawingml/2006/main" noChangeArrowheads="1"/>
        </cdr:cNvSpPr>
      </cdr:nvSpPr>
      <cdr:spPr bwMode="auto">
        <a:xfrm xmlns:a="http://schemas.openxmlformats.org/drawingml/2006/main">
          <a:off x="304800" y="166577"/>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defPPr>
            <a:defRPr lang="en-US"/>
          </a:defPPr>
          <a:lvl1pPr algn="l" rtl="0" fontAlgn="base">
            <a:spcBef>
              <a:spcPct val="0"/>
            </a:spcBef>
            <a:spcAft>
              <a:spcPct val="0"/>
            </a:spcAft>
            <a:defRPr sz="2400" kern="1200">
              <a:solidFill>
                <a:sysClr val="window" lastClr="FFFFFF"/>
              </a:solidFill>
              <a:latin typeface="Times New Roman" pitchFamily="18" charset="0"/>
            </a:defRPr>
          </a:lvl1pPr>
          <a:lvl2pPr marL="457200" algn="l" rtl="0" fontAlgn="base">
            <a:spcBef>
              <a:spcPct val="0"/>
            </a:spcBef>
            <a:spcAft>
              <a:spcPct val="0"/>
            </a:spcAft>
            <a:defRPr sz="2400" kern="1200">
              <a:solidFill>
                <a:sysClr val="window" lastClr="FFFFFF"/>
              </a:solidFill>
              <a:latin typeface="Times New Roman" pitchFamily="18" charset="0"/>
            </a:defRPr>
          </a:lvl2pPr>
          <a:lvl3pPr marL="914400" algn="l" rtl="0" fontAlgn="base">
            <a:spcBef>
              <a:spcPct val="0"/>
            </a:spcBef>
            <a:spcAft>
              <a:spcPct val="0"/>
            </a:spcAft>
            <a:defRPr sz="2400" kern="1200">
              <a:solidFill>
                <a:sysClr val="window" lastClr="FFFFFF"/>
              </a:solidFill>
              <a:latin typeface="Times New Roman" pitchFamily="18" charset="0"/>
            </a:defRPr>
          </a:lvl3pPr>
          <a:lvl4pPr marL="1371600" algn="l" rtl="0" fontAlgn="base">
            <a:spcBef>
              <a:spcPct val="0"/>
            </a:spcBef>
            <a:spcAft>
              <a:spcPct val="0"/>
            </a:spcAft>
            <a:defRPr sz="2400" kern="1200">
              <a:solidFill>
                <a:sysClr val="window" lastClr="FFFFFF"/>
              </a:solidFill>
              <a:latin typeface="Times New Roman" pitchFamily="18" charset="0"/>
            </a:defRPr>
          </a:lvl4pPr>
          <a:lvl5pPr marL="1828800" algn="l" rtl="0" fontAlgn="base">
            <a:spcBef>
              <a:spcPct val="0"/>
            </a:spcBef>
            <a:spcAft>
              <a:spcPct val="0"/>
            </a:spcAft>
            <a:defRPr sz="2400" kern="1200">
              <a:solidFill>
                <a:sysClr val="window" lastClr="FFFFFF"/>
              </a:solidFill>
              <a:latin typeface="Times New Roman" pitchFamily="18" charset="0"/>
            </a:defRPr>
          </a:lvl5pPr>
          <a:lvl6pPr marL="2286000" algn="l" defTabSz="914400" rtl="0" eaLnBrk="1" latinLnBrk="0" hangingPunct="1">
            <a:defRPr sz="2400" kern="1200">
              <a:solidFill>
                <a:sysClr val="window" lastClr="FFFFFF"/>
              </a:solidFill>
              <a:latin typeface="Times New Roman" pitchFamily="18" charset="0"/>
            </a:defRPr>
          </a:lvl6pPr>
          <a:lvl7pPr marL="2743200" algn="l" defTabSz="914400" rtl="0" eaLnBrk="1" latinLnBrk="0" hangingPunct="1">
            <a:defRPr sz="2400" kern="1200">
              <a:solidFill>
                <a:sysClr val="window" lastClr="FFFFFF"/>
              </a:solidFill>
              <a:latin typeface="Times New Roman" pitchFamily="18" charset="0"/>
            </a:defRPr>
          </a:lvl7pPr>
          <a:lvl8pPr marL="3200400" algn="l" defTabSz="914400" rtl="0" eaLnBrk="1" latinLnBrk="0" hangingPunct="1">
            <a:defRPr sz="2400" kern="1200">
              <a:solidFill>
                <a:sysClr val="window" lastClr="FFFFFF"/>
              </a:solidFill>
              <a:latin typeface="Times New Roman" pitchFamily="18" charset="0"/>
            </a:defRPr>
          </a:lvl8pPr>
          <a:lvl9pPr marL="3657600" algn="l" defTabSz="914400" rtl="0" eaLnBrk="1" latinLnBrk="0" hangingPunct="1">
            <a:defRPr sz="2400" kern="1200">
              <a:solidFill>
                <a:sysClr val="window" lastClr="FFFFFF"/>
              </a:solidFill>
              <a:latin typeface="Times New Roman" pitchFamily="18" charset="0"/>
            </a:defRPr>
          </a:lvl9pPr>
        </a:lstStyle>
        <a:p xmlns:a="http://schemas.openxmlformats.org/drawingml/2006/main">
          <a:pPr>
            <a:spcAft>
              <a:spcPts val="1000"/>
            </a:spcAft>
          </a:pPr>
          <a:r>
            <a:rPr lang="en-US" sz="1600" dirty="0">
              <a:latin typeface="Calibri" pitchFamily="34" charset="0"/>
            </a:rPr>
            <a:t>X</a:t>
          </a:r>
          <a:r>
            <a:rPr lang="en-US" sz="1600" baseline="-25000" dirty="0">
              <a:latin typeface="Calibri" pitchFamily="34" charset="0"/>
            </a:rPr>
            <a:t>2</a:t>
          </a:r>
          <a:endParaRPr lang="en-US" sz="1600" dirty="0"/>
        </a:p>
      </cdr:txBody>
    </cdr:sp>
  </cdr:relSizeAnchor>
  <cdr:relSizeAnchor xmlns:cdr="http://schemas.openxmlformats.org/drawingml/2006/chartDrawing">
    <cdr:from>
      <cdr:x>0.8972</cdr:x>
      <cdr:y>0.92537</cdr:y>
    </cdr:from>
    <cdr:to>
      <cdr:x>0.95911</cdr:x>
      <cdr:y>0.98507</cdr:y>
    </cdr:to>
    <cdr:sp macro="" textlink="">
      <cdr:nvSpPr>
        <cdr:cNvPr id="32" name="Text Box 24"/>
        <cdr:cNvSpPr txBox="1">
          <a:spLocks xmlns:a="http://schemas.openxmlformats.org/drawingml/2006/main" noChangeArrowheads="1"/>
        </cdr:cNvSpPr>
      </cdr:nvSpPr>
      <cdr:spPr bwMode="auto">
        <a:xfrm xmlns:a="http://schemas.openxmlformats.org/drawingml/2006/main">
          <a:off x="7315200" y="4724400"/>
          <a:ext cx="504844" cy="304800"/>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a:lstStyle xmlns:a="http://schemas.openxmlformats.org/drawingml/2006/main">
          <a:lvl1pPr marL="0" indent="0">
            <a:defRPr sz="1100">
              <a:latin typeface="Book Antiqua"/>
            </a:defRPr>
          </a:lvl1pPr>
          <a:lvl2pPr marL="457200" indent="0">
            <a:defRPr sz="1100">
              <a:latin typeface="Book Antiqua"/>
            </a:defRPr>
          </a:lvl2pPr>
          <a:lvl3pPr marL="914400" indent="0">
            <a:defRPr sz="1100">
              <a:latin typeface="Book Antiqua"/>
            </a:defRPr>
          </a:lvl3pPr>
          <a:lvl4pPr marL="1371600" indent="0">
            <a:defRPr sz="1100">
              <a:latin typeface="Book Antiqua"/>
            </a:defRPr>
          </a:lvl4pPr>
          <a:lvl5pPr marL="1828800" indent="0">
            <a:defRPr sz="1100">
              <a:latin typeface="Book Antiqua"/>
            </a:defRPr>
          </a:lvl5pPr>
          <a:lvl6pPr marL="2286000" indent="0">
            <a:defRPr sz="1100">
              <a:latin typeface="Book Antiqua"/>
            </a:defRPr>
          </a:lvl6pPr>
          <a:lvl7pPr marL="2743200" indent="0">
            <a:defRPr sz="1100">
              <a:latin typeface="Book Antiqua"/>
            </a:defRPr>
          </a:lvl7pPr>
          <a:lvl8pPr marL="3200400" indent="0">
            <a:defRPr sz="1100">
              <a:latin typeface="Book Antiqua"/>
            </a:defRPr>
          </a:lvl8pPr>
          <a:lvl9pPr marL="3657600" indent="0">
            <a:defRPr sz="1100">
              <a:latin typeface="Book Antiqua"/>
            </a:defRPr>
          </a:lvl9pPr>
        </a:lstStyle>
        <a:p xmlns:a="http://schemas.openxmlformats.org/drawingml/2006/main">
          <a:pPr>
            <a:spcAft>
              <a:spcPts val="1000"/>
            </a:spcAft>
          </a:pPr>
          <a:r>
            <a:rPr lang="en-US" sz="1600" dirty="0" smtClean="0">
              <a:solidFill>
                <a:schemeClr val="tx1"/>
              </a:solidFill>
              <a:latin typeface="Calibri" pitchFamily="34" charset="0"/>
            </a:rPr>
            <a:t>X</a:t>
          </a:r>
          <a:r>
            <a:rPr lang="en-US" sz="1600" baseline="-25000" dirty="0" smtClean="0">
              <a:solidFill>
                <a:schemeClr val="tx1"/>
              </a:solidFill>
              <a:latin typeface="Calibri" pitchFamily="34" charset="0"/>
            </a:rPr>
            <a:t>1</a:t>
          </a:r>
          <a:endParaRPr lang="en-US" sz="1600" dirty="0">
            <a:solidFill>
              <a:schemeClr val="tx1"/>
            </a:solidFill>
          </a:endParaRPr>
        </a:p>
      </cdr:txBody>
    </cdr:sp>
  </cdr:relSizeAnchor>
  <cdr:relSizeAnchor xmlns:cdr="http://schemas.openxmlformats.org/drawingml/2006/chartDrawing">
    <cdr:from>
      <cdr:x>0.18692</cdr:x>
      <cdr:y>0.0597</cdr:y>
    </cdr:from>
    <cdr:to>
      <cdr:x>0.42991</cdr:x>
      <cdr:y>0.23881</cdr:y>
    </cdr:to>
    <cdr:sp macro="" textlink="">
      <cdr:nvSpPr>
        <cdr:cNvPr id="27" name="TextBox 26"/>
        <cdr:cNvSpPr txBox="1"/>
      </cdr:nvSpPr>
      <cdr:spPr>
        <a:xfrm xmlns:a="http://schemas.openxmlformats.org/drawingml/2006/main">
          <a:off x="1524000" y="304800"/>
          <a:ext cx="19812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smtClean="0">
              <a:solidFill>
                <a:srgbClr val="FF0000"/>
              </a:solidFill>
            </a:rPr>
            <a:t>Does not</a:t>
          </a:r>
        </a:p>
        <a:p xmlns:a="http://schemas.openxmlformats.org/drawingml/2006/main">
          <a:r>
            <a:rPr lang="en-US" sz="2000" dirty="0" smtClean="0">
              <a:solidFill>
                <a:srgbClr val="FF0000"/>
              </a:solidFill>
            </a:rPr>
            <a:t>Satisfy Goal 3</a:t>
          </a:r>
          <a:endParaRPr lang="en-US" sz="2000" dirty="0">
            <a:solidFill>
              <a:srgbClr val="FF0000"/>
            </a:solidFill>
          </a:endParaRPr>
        </a:p>
      </cdr:txBody>
    </cdr:sp>
  </cdr:relSizeAnchor>
  <cdr:relSizeAnchor xmlns:cdr="http://schemas.openxmlformats.org/drawingml/2006/chartDrawing">
    <cdr:from>
      <cdr:x>0.52336</cdr:x>
      <cdr:y>0.20597</cdr:y>
    </cdr:from>
    <cdr:to>
      <cdr:x>0.57944</cdr:x>
      <cdr:y>0.21493</cdr:y>
    </cdr:to>
    <cdr:sp macro="" textlink="">
      <cdr:nvSpPr>
        <cdr:cNvPr id="24" name="Straight Arrow Connector 23"/>
        <cdr:cNvSpPr/>
      </cdr:nvSpPr>
      <cdr:spPr>
        <a:xfrm xmlns:a="http://schemas.openxmlformats.org/drawingml/2006/main" rot="10800000" flipH="1">
          <a:off x="4267200" y="1051562"/>
          <a:ext cx="457200" cy="45719"/>
        </a:xfrm>
        <a:prstGeom xmlns:a="http://schemas.openxmlformats.org/drawingml/2006/main" prst="straightConnector1">
          <a:avLst/>
        </a:prstGeom>
        <a:ln xmlns:a="http://schemas.openxmlformats.org/drawingml/2006/main" w="15875">
          <a:solidFill>
            <a:schemeClr val="accent6"/>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860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860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860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2C793774-250D-451A-8DCA-DAC65FE429AC}" type="slidenum">
              <a:rPr lang="en-US"/>
              <a:pPr>
                <a:defRPr/>
              </a:pPr>
              <a:t>‹#›</a:t>
            </a:fld>
            <a:endParaRPr lang="en-US" dirty="0"/>
          </a:p>
        </p:txBody>
      </p:sp>
    </p:spTree>
    <p:extLst>
      <p:ext uri="{BB962C8B-B14F-4D97-AF65-F5344CB8AC3E}">
        <p14:creationId xmlns:p14="http://schemas.microsoft.com/office/powerpoint/2010/main" val="19519453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F32B6F34-0DA4-4F3E-8B59-DC94493D2E33}" type="slidenum">
              <a:rPr lang="en-US"/>
              <a:pPr>
                <a:defRPr/>
              </a:pPr>
              <a:t>‹#›</a:t>
            </a:fld>
            <a:endParaRPr lang="en-US" dirty="0"/>
          </a:p>
        </p:txBody>
      </p:sp>
    </p:spTree>
    <p:extLst>
      <p:ext uri="{BB962C8B-B14F-4D97-AF65-F5344CB8AC3E}">
        <p14:creationId xmlns:p14="http://schemas.microsoft.com/office/powerpoint/2010/main" val="2812338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19" y="2130126"/>
            <a:ext cx="7771963" cy="147028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037" y="3885866"/>
            <a:ext cx="6399926" cy="1752871"/>
          </a:xfrm>
        </p:spPr>
        <p:txBody>
          <a:bodyPr/>
          <a:lstStyle>
            <a:lvl1pPr marL="0" indent="0" algn="ctr">
              <a:buNone/>
              <a:defRPr/>
            </a:lvl1pPr>
            <a:lvl2pPr marL="416692" indent="0" algn="ctr">
              <a:buNone/>
              <a:defRPr/>
            </a:lvl2pPr>
            <a:lvl3pPr marL="833384" indent="0" algn="ctr">
              <a:buNone/>
              <a:defRPr/>
            </a:lvl3pPr>
            <a:lvl4pPr marL="1250076" indent="0" algn="ctr">
              <a:buNone/>
              <a:defRPr/>
            </a:lvl4pPr>
            <a:lvl5pPr marL="1666768" indent="0" algn="ctr">
              <a:buNone/>
              <a:defRPr/>
            </a:lvl5pPr>
            <a:lvl6pPr marL="2083460" indent="0" algn="ctr">
              <a:buNone/>
              <a:defRPr/>
            </a:lvl6pPr>
            <a:lvl7pPr marL="2500152" indent="0" algn="ctr">
              <a:buNone/>
              <a:defRPr/>
            </a:lvl7pPr>
            <a:lvl8pPr marL="2916845" indent="0" algn="ctr">
              <a:buNone/>
              <a:defRPr/>
            </a:lvl8pPr>
            <a:lvl9pPr marL="333353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sz="1200"/>
            </a:lvl1pPr>
          </a:lstStyle>
          <a:p>
            <a:pPr>
              <a:defRPr/>
            </a:pPr>
            <a:fld id="{B1DBF3B7-03B6-407A-9F6E-35E644521EA6}"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27796DDF-39A4-4121-9F18-2AD6572DFE9E}"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0709" y="-114754"/>
            <a:ext cx="2017273" cy="57807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890" y="-114754"/>
            <a:ext cx="5911993" cy="57807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127721A5-0C7E-43AE-8FC2-F6F39BBCF5F9}"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21" y="2130126"/>
            <a:ext cx="7771963" cy="147028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037" y="3885868"/>
            <a:ext cx="6399926"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3C4518-80FB-4A7F-B712-08B82CEECEA0}"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AF74AB-09AC-4819-9474-A1CDFC62D3DA}"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1" y="4406563"/>
            <a:ext cx="7771963" cy="136270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431" y="2906151"/>
            <a:ext cx="7771963" cy="1500412"/>
          </a:xfrm>
        </p:spPr>
        <p:txBody>
          <a:bodyPr anchor="b"/>
          <a:lstStyle>
            <a:lvl1pPr marL="0" indent="0">
              <a:buNone/>
              <a:defRPr sz="1800"/>
            </a:lvl1pPr>
            <a:lvl2pPr marL="416606" indent="0">
              <a:buNone/>
              <a:defRPr sz="1600"/>
            </a:lvl2pPr>
            <a:lvl3pPr marL="833212" indent="0">
              <a:buNone/>
              <a:defRPr sz="1500"/>
            </a:lvl3pPr>
            <a:lvl4pPr marL="1249818" indent="0">
              <a:buNone/>
              <a:defRPr sz="1300"/>
            </a:lvl4pPr>
            <a:lvl5pPr marL="1666424" indent="0">
              <a:buNone/>
              <a:defRPr sz="1300"/>
            </a:lvl5pPr>
            <a:lvl6pPr marL="2083030" indent="0">
              <a:buNone/>
              <a:defRPr sz="1300"/>
            </a:lvl6pPr>
            <a:lvl7pPr marL="2499638" indent="0">
              <a:buNone/>
              <a:defRPr sz="1300"/>
            </a:lvl7pPr>
            <a:lvl8pPr marL="2916245" indent="0">
              <a:buNone/>
              <a:defRPr sz="1300"/>
            </a:lvl8pPr>
            <a:lvl9pPr marL="3332849" indent="0">
              <a:buNone/>
              <a:defRPr sz="1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6F5F073-6A30-4565-AF03-6C7BF92253FE}"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346" y="1600822"/>
            <a:ext cx="4044742" cy="4525620"/>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1916" y="1600822"/>
            <a:ext cx="4044741" cy="4525620"/>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11D6C4-31F8-4C73-BF87-3414E326F69B}"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46" y="1534840"/>
            <a:ext cx="4040372"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346" y="2174595"/>
            <a:ext cx="4040372"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26" y="1534840"/>
            <a:ext cx="4041828"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826" y="2174595"/>
            <a:ext cx="4041828"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A1CD67A-EE54-4CFB-84F0-7634010E1227}"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E57C77F-6293-4573-AF81-ACD09EA263A8}"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57FD9F2-E760-47B8-BD80-8389F9C3ADBE}"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5" y="272544"/>
            <a:ext cx="3007704" cy="116188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747" y="272543"/>
            <a:ext cx="5110910"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45" y="1434428"/>
            <a:ext cx="3007704"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749F3E1-0CFA-4146-984A-9ECAEC5F0C3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19" y="0"/>
            <a:ext cx="7771963" cy="1143239"/>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sldNum" sz="quarter" idx="11"/>
          </p:nvPr>
        </p:nvSpPr>
        <p:spPr/>
        <p:txBody>
          <a:bodyPr/>
          <a:lstStyle>
            <a:lvl1pPr>
              <a:defRPr sz="1200"/>
            </a:lvl1pPr>
          </a:lstStyle>
          <a:p>
            <a:pPr>
              <a:defRPr/>
            </a:pPr>
            <a:fld id="{09CC6F89-A8D4-495F-BCF8-5844BCA28ADF}"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030"/>
            <a:ext cx="5485235"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973" y="612504"/>
            <a:ext cx="5485235"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r>
              <a:rPr lang="en-US" noProof="0" dirty="0" smtClean="0"/>
              <a:t>Click icon to add picture</a:t>
            </a:r>
          </a:p>
        </p:txBody>
      </p:sp>
      <p:sp>
        <p:nvSpPr>
          <p:cNvPr id="4" name="Text Placeholder 3"/>
          <p:cNvSpPr>
            <a:spLocks noGrp="1"/>
          </p:cNvSpPr>
          <p:nvPr>
            <p:ph type="body" sz="half" idx="2"/>
          </p:nvPr>
        </p:nvSpPr>
        <p:spPr>
          <a:xfrm>
            <a:off x="1792973" y="5367629"/>
            <a:ext cx="5485235"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86F63F-900B-4CC5-9ED4-D96DFD99801D}"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BCEA88-08C1-40F3-9FA3-6BB375CF271B}"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3976"/>
            <a:ext cx="2056599" cy="585246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346" y="273976"/>
            <a:ext cx="6032884" cy="58524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58BB98-5A09-4074-ABE5-3373775EB8A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1" y="4406563"/>
            <a:ext cx="7771963" cy="1362706"/>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431" y="2906151"/>
            <a:ext cx="7771963" cy="1500412"/>
          </a:xfrm>
        </p:spPr>
        <p:txBody>
          <a:bodyPr anchor="b"/>
          <a:lstStyle>
            <a:lvl1pPr marL="0" indent="0">
              <a:buNone/>
              <a:defRPr sz="1800"/>
            </a:lvl1pPr>
            <a:lvl2pPr marL="416692" indent="0">
              <a:buNone/>
              <a:defRPr sz="1600"/>
            </a:lvl2pPr>
            <a:lvl3pPr marL="833384" indent="0">
              <a:buNone/>
              <a:defRPr sz="1500"/>
            </a:lvl3pPr>
            <a:lvl4pPr marL="1250076" indent="0">
              <a:buNone/>
              <a:defRPr sz="1300"/>
            </a:lvl4pPr>
            <a:lvl5pPr marL="1666768" indent="0">
              <a:buNone/>
              <a:defRPr sz="1300"/>
            </a:lvl5pPr>
            <a:lvl6pPr marL="2083460" indent="0">
              <a:buNone/>
              <a:defRPr sz="1300"/>
            </a:lvl6pPr>
            <a:lvl7pPr marL="2500152" indent="0">
              <a:buNone/>
              <a:defRPr sz="1300"/>
            </a:lvl7pPr>
            <a:lvl8pPr marL="2916845" indent="0">
              <a:buNone/>
              <a:defRPr sz="1300"/>
            </a:lvl8pPr>
            <a:lvl9pPr marL="3333537" indent="0">
              <a:buNone/>
              <a:defRPr sz="1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EDC0137B-8830-43FC-A4AE-6EACE7501A8B}"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7"/>
            <a:ext cx="3816069"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4784" y="1550617"/>
            <a:ext cx="3816069"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AB6FA72-C3C1-4936-B7B0-78E41C4C830E}"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346" y="273976"/>
            <a:ext cx="8229309"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46" y="1534838"/>
            <a:ext cx="4040372" cy="639755"/>
          </a:xfrm>
        </p:spPr>
        <p:txBody>
          <a:bodyPr anchor="b"/>
          <a:lstStyle>
            <a:lvl1pPr marL="0" indent="0">
              <a:buNone/>
              <a:defRPr sz="2200" b="1"/>
            </a:lvl1pPr>
            <a:lvl2pPr marL="416692" indent="0">
              <a:buNone/>
              <a:defRPr sz="1800" b="1"/>
            </a:lvl2pPr>
            <a:lvl3pPr marL="833384" indent="0">
              <a:buNone/>
              <a:defRPr sz="1600" b="1"/>
            </a:lvl3pPr>
            <a:lvl4pPr marL="1250076" indent="0">
              <a:buNone/>
              <a:defRPr sz="1500" b="1"/>
            </a:lvl4pPr>
            <a:lvl5pPr marL="1666768" indent="0">
              <a:buNone/>
              <a:defRPr sz="1500" b="1"/>
            </a:lvl5pPr>
            <a:lvl6pPr marL="2083460" indent="0">
              <a:buNone/>
              <a:defRPr sz="1500" b="1"/>
            </a:lvl6pPr>
            <a:lvl7pPr marL="2500152" indent="0">
              <a:buNone/>
              <a:defRPr sz="1500" b="1"/>
            </a:lvl7pPr>
            <a:lvl8pPr marL="2916845" indent="0">
              <a:buNone/>
              <a:defRPr sz="1500" b="1"/>
            </a:lvl8pPr>
            <a:lvl9pPr marL="333353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346" y="2174593"/>
            <a:ext cx="4040372"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26" y="1534838"/>
            <a:ext cx="4041828" cy="639755"/>
          </a:xfrm>
        </p:spPr>
        <p:txBody>
          <a:bodyPr anchor="b"/>
          <a:lstStyle>
            <a:lvl1pPr marL="0" indent="0">
              <a:buNone/>
              <a:defRPr sz="2200" b="1"/>
            </a:lvl1pPr>
            <a:lvl2pPr marL="416692" indent="0">
              <a:buNone/>
              <a:defRPr sz="1800" b="1"/>
            </a:lvl2pPr>
            <a:lvl3pPr marL="833384" indent="0">
              <a:buNone/>
              <a:defRPr sz="1600" b="1"/>
            </a:lvl3pPr>
            <a:lvl4pPr marL="1250076" indent="0">
              <a:buNone/>
              <a:defRPr sz="1500" b="1"/>
            </a:lvl4pPr>
            <a:lvl5pPr marL="1666768" indent="0">
              <a:buNone/>
              <a:defRPr sz="1500" b="1"/>
            </a:lvl5pPr>
            <a:lvl6pPr marL="2083460" indent="0">
              <a:buNone/>
              <a:defRPr sz="1500" b="1"/>
            </a:lvl6pPr>
            <a:lvl7pPr marL="2500152" indent="0">
              <a:buNone/>
              <a:defRPr sz="1500" b="1"/>
            </a:lvl7pPr>
            <a:lvl8pPr marL="2916845" indent="0">
              <a:buNone/>
              <a:defRPr sz="1500" b="1"/>
            </a:lvl8pPr>
            <a:lvl9pPr marL="333353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826" y="2174593"/>
            <a:ext cx="4041828"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sldNum" sz="quarter" idx="11"/>
          </p:nvPr>
        </p:nvSpPr>
        <p:spPr/>
        <p:txBody>
          <a:bodyPr/>
          <a:lstStyle>
            <a:lvl1pPr>
              <a:defRPr sz="1200"/>
            </a:lvl1pPr>
          </a:lstStyle>
          <a:p>
            <a:pPr>
              <a:defRPr/>
            </a:pPr>
            <a:fld id="{643B6FBB-442F-429B-913A-1EB0A9D7261F}"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sldNum" sz="quarter" idx="11"/>
          </p:nvPr>
        </p:nvSpPr>
        <p:spPr/>
        <p:txBody>
          <a:bodyPr/>
          <a:lstStyle>
            <a:lvl1pPr>
              <a:defRPr sz="1200"/>
            </a:lvl1pPr>
          </a:lstStyle>
          <a:p>
            <a:pPr>
              <a:defRPr/>
            </a:pPr>
            <a:fld id="{B94700A9-F596-4205-A58F-BCCDE5BE74D9}"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1A2B60A9-B420-40FD-A16A-7971C859F594}"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5" y="272542"/>
            <a:ext cx="3007704" cy="116188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5745" y="272541"/>
            <a:ext cx="5110910"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345" y="1434428"/>
            <a:ext cx="3007704" cy="4692014"/>
          </a:xfrm>
        </p:spPr>
        <p:txBody>
          <a:bodyPr/>
          <a:lstStyle>
            <a:lvl1pPr marL="0" indent="0">
              <a:buNone/>
              <a:defRPr sz="1300"/>
            </a:lvl1pPr>
            <a:lvl2pPr marL="416692" indent="0">
              <a:buNone/>
              <a:defRPr sz="1100"/>
            </a:lvl2pPr>
            <a:lvl3pPr marL="833384" indent="0">
              <a:buNone/>
              <a:defRPr sz="900"/>
            </a:lvl3pPr>
            <a:lvl4pPr marL="1250076" indent="0">
              <a:buNone/>
              <a:defRPr sz="800"/>
            </a:lvl4pPr>
            <a:lvl5pPr marL="1666768" indent="0">
              <a:buNone/>
              <a:defRPr sz="800"/>
            </a:lvl5pPr>
            <a:lvl6pPr marL="2083460" indent="0">
              <a:buNone/>
              <a:defRPr sz="800"/>
            </a:lvl6pPr>
            <a:lvl7pPr marL="2500152" indent="0">
              <a:buNone/>
              <a:defRPr sz="800"/>
            </a:lvl7pPr>
            <a:lvl8pPr marL="2916845" indent="0">
              <a:buNone/>
              <a:defRPr sz="800"/>
            </a:lvl8pPr>
            <a:lvl9pPr marL="3333537"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5E07C64-452A-4392-803D-4A55E54C04F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1" y="4801030"/>
            <a:ext cx="5485235"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971" y="612502"/>
            <a:ext cx="5485235" cy="4115373"/>
          </a:xfrm>
        </p:spPr>
        <p:txBody>
          <a:bodyPr/>
          <a:lstStyle>
            <a:lvl1pPr marL="0" indent="0">
              <a:buNone/>
              <a:defRPr sz="2900"/>
            </a:lvl1pPr>
            <a:lvl2pPr marL="416692" indent="0">
              <a:buNone/>
              <a:defRPr sz="2600"/>
            </a:lvl2pPr>
            <a:lvl3pPr marL="833384" indent="0">
              <a:buNone/>
              <a:defRPr sz="2200"/>
            </a:lvl3pPr>
            <a:lvl4pPr marL="1250076" indent="0">
              <a:buNone/>
              <a:defRPr sz="1800"/>
            </a:lvl4pPr>
            <a:lvl5pPr marL="1666768" indent="0">
              <a:buNone/>
              <a:defRPr sz="1800"/>
            </a:lvl5pPr>
            <a:lvl6pPr marL="2083460" indent="0">
              <a:buNone/>
              <a:defRPr sz="1800"/>
            </a:lvl6pPr>
            <a:lvl7pPr marL="2500152" indent="0">
              <a:buNone/>
              <a:defRPr sz="1800"/>
            </a:lvl7pPr>
            <a:lvl8pPr marL="2916845" indent="0">
              <a:buNone/>
              <a:defRPr sz="1800"/>
            </a:lvl8pPr>
            <a:lvl9pPr marL="3333537" indent="0">
              <a:buNone/>
              <a:defRPr sz="1800"/>
            </a:lvl9pPr>
          </a:lstStyle>
          <a:p>
            <a:pPr lvl="0"/>
            <a:r>
              <a:rPr lang="en-US" noProof="0" dirty="0" smtClean="0"/>
              <a:t>Click icon to add picture</a:t>
            </a:r>
          </a:p>
        </p:txBody>
      </p:sp>
      <p:sp>
        <p:nvSpPr>
          <p:cNvPr id="4" name="Text Placeholder 3"/>
          <p:cNvSpPr>
            <a:spLocks noGrp="1"/>
          </p:cNvSpPr>
          <p:nvPr>
            <p:ph type="body" sz="half" idx="2"/>
          </p:nvPr>
        </p:nvSpPr>
        <p:spPr>
          <a:xfrm>
            <a:off x="1792971" y="5367629"/>
            <a:ext cx="5485235" cy="804714"/>
          </a:xfrm>
        </p:spPr>
        <p:txBody>
          <a:bodyPr/>
          <a:lstStyle>
            <a:lvl1pPr marL="0" indent="0">
              <a:buNone/>
              <a:defRPr sz="1300"/>
            </a:lvl1pPr>
            <a:lvl2pPr marL="416692" indent="0">
              <a:buNone/>
              <a:defRPr sz="1100"/>
            </a:lvl2pPr>
            <a:lvl3pPr marL="833384" indent="0">
              <a:buNone/>
              <a:defRPr sz="900"/>
            </a:lvl3pPr>
            <a:lvl4pPr marL="1250076" indent="0">
              <a:buNone/>
              <a:defRPr sz="800"/>
            </a:lvl4pPr>
            <a:lvl5pPr marL="1666768" indent="0">
              <a:buNone/>
              <a:defRPr sz="800"/>
            </a:lvl5pPr>
            <a:lvl6pPr marL="2083460" indent="0">
              <a:buNone/>
              <a:defRPr sz="800"/>
            </a:lvl6pPr>
            <a:lvl7pPr marL="2500152" indent="0">
              <a:buNone/>
              <a:defRPr sz="800"/>
            </a:lvl7pPr>
            <a:lvl8pPr marL="2916845" indent="0">
              <a:buNone/>
              <a:defRPr sz="800"/>
            </a:lvl8pPr>
            <a:lvl9pPr marL="3333537"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DAB7FAE9-9515-4233-A5E5-802567C53FD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85800" y="-114300"/>
            <a:ext cx="7772400" cy="1143000"/>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smtClean="0"/>
              <a:t>Click to edit Master title style</a:t>
            </a:r>
          </a:p>
        </p:txBody>
      </p:sp>
      <p:sp>
        <p:nvSpPr>
          <p:cNvPr id="13315" name="Rectangle 3"/>
          <p:cNvSpPr>
            <a:spLocks noGrp="1" noChangeArrowheads="1"/>
          </p:cNvSpPr>
          <p:nvPr>
            <p:ph type="body" idx="1"/>
          </p:nvPr>
        </p:nvSpPr>
        <p:spPr bwMode="auto">
          <a:xfrm>
            <a:off x="388938" y="1550988"/>
            <a:ext cx="7772400" cy="4114800"/>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5457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06" tIns="45703" rIns="91406" bIns="45703" numCol="1" anchor="t" anchorCtr="0" compatLnSpc="1">
            <a:prstTxWarp prst="textNoShape">
              <a:avLst/>
            </a:prstTxWarp>
          </a:bodyPr>
          <a:lstStyle>
            <a:lvl1pPr>
              <a:defRPr sz="1500" b="0">
                <a:latin typeface="Times New Roman" pitchFamily="18" charset="0"/>
                <a:cs typeface="+mn-cs"/>
              </a:defRPr>
            </a:lvl1pPr>
          </a:lstStyle>
          <a:p>
            <a:pPr>
              <a:defRPr/>
            </a:pPr>
            <a:endParaRPr lang="en-US"/>
          </a:p>
        </p:txBody>
      </p:sp>
      <p:sp>
        <p:nvSpPr>
          <p:cNvPr id="545797" name="Rectangle 5"/>
          <p:cNvSpPr>
            <a:spLocks noGrp="1" noChangeArrowheads="1"/>
          </p:cNvSpPr>
          <p:nvPr>
            <p:ph type="sldNum" sz="quarter" idx="4"/>
          </p:nvPr>
        </p:nvSpPr>
        <p:spPr bwMode="auto">
          <a:xfrm>
            <a:off x="7189788" y="6365875"/>
            <a:ext cx="1905000" cy="455613"/>
          </a:xfrm>
          <a:prstGeom prst="rect">
            <a:avLst/>
          </a:prstGeom>
          <a:noFill/>
          <a:ln w="9525">
            <a:noFill/>
            <a:miter lim="800000"/>
            <a:headEnd/>
            <a:tailEnd/>
          </a:ln>
          <a:effectLst/>
        </p:spPr>
        <p:txBody>
          <a:bodyPr vert="horz" wrap="square" lIns="91406" tIns="45703" rIns="91406" bIns="45703" numCol="1" anchor="t" anchorCtr="0" compatLnSpc="1">
            <a:prstTxWarp prst="textNoShape">
              <a:avLst/>
            </a:prstTxWarp>
          </a:bodyPr>
          <a:lstStyle>
            <a:lvl1pPr algn="r">
              <a:defRPr sz="1500" b="0">
                <a:latin typeface="Times New Roman" pitchFamily="18" charset="0"/>
                <a:cs typeface="+mn-cs"/>
              </a:defRPr>
            </a:lvl1pPr>
          </a:lstStyle>
          <a:p>
            <a:pPr>
              <a:defRPr/>
            </a:pPr>
            <a:fld id="{62426862-5277-4DC2-99BE-9317FFEF9DD9}" type="slidenum">
              <a:rPr lang="en-US"/>
              <a:pPr>
                <a:defRPr/>
              </a:pPr>
              <a:t>‹#›</a:t>
            </a:fld>
            <a:endParaRPr lang="en-US" dirty="0"/>
          </a:p>
        </p:txBody>
      </p:sp>
      <p:sp>
        <p:nvSpPr>
          <p:cNvPr id="545798" name="Rectangle 6"/>
          <p:cNvSpPr>
            <a:spLocks noChangeArrowheads="1"/>
          </p:cNvSpPr>
          <p:nvPr/>
        </p:nvSpPr>
        <p:spPr bwMode="auto">
          <a:xfrm>
            <a:off x="8829675" y="976313"/>
            <a:ext cx="100013" cy="119062"/>
          </a:xfrm>
          <a:prstGeom prst="rect">
            <a:avLst/>
          </a:prstGeom>
          <a:solidFill>
            <a:srgbClr val="DDDDDD"/>
          </a:solidFill>
          <a:ln w="9525">
            <a:noFill/>
            <a:miter lim="800000"/>
            <a:headEnd/>
            <a:tailEnd/>
          </a:ln>
          <a:effectLst/>
        </p:spPr>
        <p:txBody>
          <a:bodyPr wrap="none" lIns="83338" tIns="41669" rIns="83338" bIns="41669" anchor="ctr"/>
          <a:lstStyle/>
          <a:p>
            <a:pPr>
              <a:defRPr/>
            </a:pPr>
            <a:endParaRPr lang="en-US" dirty="0">
              <a:cs typeface="+mn-cs"/>
            </a:endParaRPr>
          </a:p>
        </p:txBody>
      </p:sp>
      <p:sp>
        <p:nvSpPr>
          <p:cNvPr id="545799" name="Rectangle 7"/>
          <p:cNvSpPr>
            <a:spLocks noChangeArrowheads="1"/>
          </p:cNvSpPr>
          <p:nvPr/>
        </p:nvSpPr>
        <p:spPr bwMode="auto">
          <a:xfrm flipV="1">
            <a:off x="0" y="989013"/>
            <a:ext cx="4037013" cy="77787"/>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3338" tIns="41669" rIns="83338" bIns="41669" anchor="ctr"/>
          <a:lstStyle/>
          <a:p>
            <a:pPr>
              <a:defRPr/>
            </a:pPr>
            <a:endParaRPr lang="en-US" dirty="0">
              <a:cs typeface="+mn-cs"/>
            </a:endParaRPr>
          </a:p>
        </p:txBody>
      </p:sp>
      <p:sp>
        <p:nvSpPr>
          <p:cNvPr id="545800" name="Rectangle 8"/>
          <p:cNvSpPr>
            <a:spLocks noChangeArrowheads="1"/>
          </p:cNvSpPr>
          <p:nvPr/>
        </p:nvSpPr>
        <p:spPr bwMode="auto">
          <a:xfrm flipV="1">
            <a:off x="4037013" y="989013"/>
            <a:ext cx="4916487" cy="74612"/>
          </a:xfrm>
          <a:prstGeom prst="rect">
            <a:avLst/>
          </a:prstGeom>
          <a:gradFill rotWithShape="0">
            <a:gsLst>
              <a:gs pos="0">
                <a:schemeClr val="accent2"/>
              </a:gs>
              <a:gs pos="100000">
                <a:srgbClr val="DDDDDD"/>
              </a:gs>
            </a:gsLst>
            <a:lin ang="0" scaled="1"/>
          </a:gradFill>
          <a:ln w="9525">
            <a:noFill/>
            <a:miter lim="800000"/>
            <a:headEnd/>
            <a:tailEnd/>
          </a:ln>
          <a:effectLst/>
        </p:spPr>
        <p:txBody>
          <a:bodyPr wrap="none" lIns="83338" tIns="41669" rIns="83338" bIns="41669" anchor="ctr"/>
          <a:lstStyle/>
          <a:p>
            <a:pPr>
              <a:defRPr/>
            </a:pPr>
            <a:endParaRPr lang="en-US" dirty="0">
              <a:cs typeface="+mn-cs"/>
            </a:endParaRPr>
          </a:p>
        </p:txBody>
      </p:sp>
      <p:sp>
        <p:nvSpPr>
          <p:cNvPr id="13321" name="WordArt 10"/>
          <p:cNvSpPr>
            <a:spLocks noChangeAspect="1" noChangeArrowheads="1" noChangeShapeType="1" noTextEdit="1"/>
          </p:cNvSpPr>
          <p:nvPr/>
        </p:nvSpPr>
        <p:spPr bwMode="auto">
          <a:xfrm>
            <a:off x="7915275" y="876300"/>
            <a:ext cx="1057275" cy="231775"/>
          </a:xfrm>
          <a:prstGeom prst="rect">
            <a:avLst/>
          </a:prstGeom>
        </p:spPr>
        <p:txBody>
          <a:bodyPr wrap="none" fromWordArt="1">
            <a:prstTxWarp prst="textPlain">
              <a:avLst>
                <a:gd name="adj" fmla="val 44204"/>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en-US" sz="3300" i="1" kern="10" normalizeH="1">
                <a:ln w="9525">
                  <a:round/>
                  <a:headEnd/>
                  <a:tailEnd/>
                </a:ln>
                <a:solidFill>
                  <a:srgbClr val="3333FF">
                    <a:alpha val="50195"/>
                  </a:srgbClr>
                </a:solidFill>
                <a:latin typeface="Bookman Old Style"/>
              </a:rPr>
              <a:t>AFIT</a:t>
            </a:r>
          </a:p>
        </p:txBody>
      </p:sp>
      <p:pic>
        <p:nvPicPr>
          <p:cNvPr id="13322" name="Picture 11" descr="shield"/>
          <p:cNvPicPr>
            <a:picLocks noChangeAspect="1" noChangeArrowheads="1"/>
          </p:cNvPicPr>
          <p:nvPr/>
        </p:nvPicPr>
        <p:blipFill>
          <a:blip r:embed="rId13" cstate="print"/>
          <a:srcRect/>
          <a:stretch>
            <a:fillRect/>
          </a:stretch>
        </p:blipFill>
        <p:spPr bwMode="auto">
          <a:xfrm>
            <a:off x="8543925" y="73025"/>
            <a:ext cx="509588" cy="561975"/>
          </a:xfrm>
          <a:prstGeom prst="rect">
            <a:avLst/>
          </a:prstGeom>
          <a:noFill/>
          <a:ln w="9525">
            <a:noFill/>
            <a:miter lim="800000"/>
            <a:headEnd/>
            <a:tailEnd/>
          </a:ln>
        </p:spPr>
      </p:pic>
      <p:pic>
        <p:nvPicPr>
          <p:cNvPr id="13323" name="Picture 12" descr="AF Zap"/>
          <p:cNvPicPr>
            <a:picLocks noChangeAspect="1" noChangeArrowheads="1"/>
          </p:cNvPicPr>
          <p:nvPr/>
        </p:nvPicPr>
        <p:blipFill>
          <a:blip r:embed="rId14" cstate="print"/>
          <a:srcRect l="8484" t="8757" r="6587" b="9735"/>
          <a:stretch>
            <a:fillRect/>
          </a:stretch>
        </p:blipFill>
        <p:spPr bwMode="auto">
          <a:xfrm>
            <a:off x="68263" y="58738"/>
            <a:ext cx="958850" cy="8778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112" r:id="rId1"/>
    <p:sldLayoutId id="2147484113" r:id="rId2"/>
    <p:sldLayoutId id="2147484094" r:id="rId3"/>
    <p:sldLayoutId id="2147484095" r:id="rId4"/>
    <p:sldLayoutId id="2147484114" r:id="rId5"/>
    <p:sldLayoutId id="2147484115" r:id="rId6"/>
    <p:sldLayoutId id="2147484096" r:id="rId7"/>
    <p:sldLayoutId id="2147484097" r:id="rId8"/>
    <p:sldLayoutId id="2147484098" r:id="rId9"/>
    <p:sldLayoutId id="2147484099" r:id="rId10"/>
    <p:sldLayoutId id="2147484100" r:id="rId11"/>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16692" algn="ctr" defTabSz="914408" rtl="0" eaLnBrk="1" fontAlgn="base" hangingPunct="1">
        <a:spcBef>
          <a:spcPct val="0"/>
        </a:spcBef>
        <a:spcAft>
          <a:spcPct val="0"/>
        </a:spcAft>
        <a:defRPr sz="3600" b="1">
          <a:solidFill>
            <a:schemeClr val="folHlink"/>
          </a:solidFill>
          <a:latin typeface="Arial" charset="0"/>
        </a:defRPr>
      </a:lvl6pPr>
      <a:lvl7pPr marL="833384" algn="ctr" defTabSz="914408" rtl="0" eaLnBrk="1" fontAlgn="base" hangingPunct="1">
        <a:spcBef>
          <a:spcPct val="0"/>
        </a:spcBef>
        <a:spcAft>
          <a:spcPct val="0"/>
        </a:spcAft>
        <a:defRPr sz="3600" b="1">
          <a:solidFill>
            <a:schemeClr val="folHlink"/>
          </a:solidFill>
          <a:latin typeface="Arial" charset="0"/>
        </a:defRPr>
      </a:lvl7pPr>
      <a:lvl8pPr marL="1250076" algn="ctr" defTabSz="914408" rtl="0" eaLnBrk="1" fontAlgn="base" hangingPunct="1">
        <a:spcBef>
          <a:spcPct val="0"/>
        </a:spcBef>
        <a:spcAft>
          <a:spcPct val="0"/>
        </a:spcAft>
        <a:defRPr sz="3600" b="1">
          <a:solidFill>
            <a:schemeClr val="folHlink"/>
          </a:solidFill>
          <a:latin typeface="Arial" charset="0"/>
        </a:defRPr>
      </a:lvl8pPr>
      <a:lvl9pPr marL="1666768" algn="ctr" defTabSz="914408" rtl="0" eaLnBrk="1" fontAlgn="base" hangingPunct="1">
        <a:spcBef>
          <a:spcPct val="0"/>
        </a:spcBef>
        <a:spcAft>
          <a:spcPct val="0"/>
        </a:spcAft>
        <a:defRPr sz="3600" b="1">
          <a:solidFill>
            <a:schemeClr val="folHlink"/>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1363" indent="-284163"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474109" indent="-228602" algn="l" defTabSz="914408" rtl="0" eaLnBrk="1" fontAlgn="base" hangingPunct="1">
        <a:spcBef>
          <a:spcPct val="20000"/>
        </a:spcBef>
        <a:spcAft>
          <a:spcPct val="0"/>
        </a:spcAft>
        <a:buChar char="»"/>
        <a:defRPr sz="1800">
          <a:solidFill>
            <a:schemeClr val="tx1"/>
          </a:solidFill>
          <a:latin typeface="+mn-lt"/>
        </a:defRPr>
      </a:lvl6pPr>
      <a:lvl7pPr marL="2890801" indent="-228602" algn="l" defTabSz="914408" rtl="0" eaLnBrk="1" fontAlgn="base" hangingPunct="1">
        <a:spcBef>
          <a:spcPct val="20000"/>
        </a:spcBef>
        <a:spcAft>
          <a:spcPct val="0"/>
        </a:spcAft>
        <a:buChar char="»"/>
        <a:defRPr sz="1800">
          <a:solidFill>
            <a:schemeClr val="tx1"/>
          </a:solidFill>
          <a:latin typeface="+mn-lt"/>
        </a:defRPr>
      </a:lvl7pPr>
      <a:lvl8pPr marL="3307493" indent="-228602" algn="l" defTabSz="914408" rtl="0" eaLnBrk="1" fontAlgn="base" hangingPunct="1">
        <a:spcBef>
          <a:spcPct val="20000"/>
        </a:spcBef>
        <a:spcAft>
          <a:spcPct val="0"/>
        </a:spcAft>
        <a:buChar char="»"/>
        <a:defRPr sz="1800">
          <a:solidFill>
            <a:schemeClr val="tx1"/>
          </a:solidFill>
          <a:latin typeface="+mn-lt"/>
        </a:defRPr>
      </a:lvl8pPr>
      <a:lvl9pPr marL="3724185" indent="-228602" algn="l" defTabSz="914408"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33384" rtl="0" eaLnBrk="1" latinLnBrk="0" hangingPunct="1">
        <a:defRPr sz="1600" kern="1200">
          <a:solidFill>
            <a:schemeClr val="tx1"/>
          </a:solidFill>
          <a:latin typeface="+mn-lt"/>
          <a:ea typeface="+mn-ea"/>
          <a:cs typeface="+mn-cs"/>
        </a:defRPr>
      </a:lvl1pPr>
      <a:lvl2pPr marL="416692" algn="l" defTabSz="833384" rtl="0" eaLnBrk="1" latinLnBrk="0" hangingPunct="1">
        <a:defRPr sz="1600" kern="1200">
          <a:solidFill>
            <a:schemeClr val="tx1"/>
          </a:solidFill>
          <a:latin typeface="+mn-lt"/>
          <a:ea typeface="+mn-ea"/>
          <a:cs typeface="+mn-cs"/>
        </a:defRPr>
      </a:lvl2pPr>
      <a:lvl3pPr marL="833384" algn="l" defTabSz="833384" rtl="0" eaLnBrk="1" latinLnBrk="0" hangingPunct="1">
        <a:defRPr sz="1600" kern="1200">
          <a:solidFill>
            <a:schemeClr val="tx1"/>
          </a:solidFill>
          <a:latin typeface="+mn-lt"/>
          <a:ea typeface="+mn-ea"/>
          <a:cs typeface="+mn-cs"/>
        </a:defRPr>
      </a:lvl3pPr>
      <a:lvl4pPr marL="1250076" algn="l" defTabSz="833384" rtl="0" eaLnBrk="1" latinLnBrk="0" hangingPunct="1">
        <a:defRPr sz="1600" kern="1200">
          <a:solidFill>
            <a:schemeClr val="tx1"/>
          </a:solidFill>
          <a:latin typeface="+mn-lt"/>
          <a:ea typeface="+mn-ea"/>
          <a:cs typeface="+mn-cs"/>
        </a:defRPr>
      </a:lvl4pPr>
      <a:lvl5pPr marL="1666768" algn="l" defTabSz="833384" rtl="0" eaLnBrk="1" latinLnBrk="0" hangingPunct="1">
        <a:defRPr sz="1600" kern="1200">
          <a:solidFill>
            <a:schemeClr val="tx1"/>
          </a:solidFill>
          <a:latin typeface="+mn-lt"/>
          <a:ea typeface="+mn-ea"/>
          <a:cs typeface="+mn-cs"/>
        </a:defRPr>
      </a:lvl5pPr>
      <a:lvl6pPr marL="2083460" algn="l" defTabSz="833384" rtl="0" eaLnBrk="1" latinLnBrk="0" hangingPunct="1">
        <a:defRPr sz="1600" kern="1200">
          <a:solidFill>
            <a:schemeClr val="tx1"/>
          </a:solidFill>
          <a:latin typeface="+mn-lt"/>
          <a:ea typeface="+mn-ea"/>
          <a:cs typeface="+mn-cs"/>
        </a:defRPr>
      </a:lvl6pPr>
      <a:lvl7pPr marL="2500152" algn="l" defTabSz="833384" rtl="0" eaLnBrk="1" latinLnBrk="0" hangingPunct="1">
        <a:defRPr sz="1600" kern="1200">
          <a:solidFill>
            <a:schemeClr val="tx1"/>
          </a:solidFill>
          <a:latin typeface="+mn-lt"/>
          <a:ea typeface="+mn-ea"/>
          <a:cs typeface="+mn-cs"/>
        </a:defRPr>
      </a:lvl7pPr>
      <a:lvl8pPr marL="2916845" algn="l" defTabSz="833384" rtl="0" eaLnBrk="1" latinLnBrk="0" hangingPunct="1">
        <a:defRPr sz="1600" kern="1200">
          <a:solidFill>
            <a:schemeClr val="tx1"/>
          </a:solidFill>
          <a:latin typeface="+mn-lt"/>
          <a:ea typeface="+mn-ea"/>
          <a:cs typeface="+mn-cs"/>
        </a:defRPr>
      </a:lvl8pPr>
      <a:lvl9pPr marL="3333537" algn="l" defTabSz="83338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83320" tIns="41661" rIns="83320" bIns="41661" numCol="1" anchor="ctr" anchorCtr="0" compatLnSpc="1">
            <a:prstTxWarp prst="textNoShape">
              <a:avLst/>
            </a:prstTxWarp>
          </a:bodyPr>
          <a:lstStyle/>
          <a:p>
            <a:pPr lvl="0"/>
            <a:r>
              <a:rPr lang="en-US" smtClean="0"/>
              <a:t>Click to edit Master title style</a:t>
            </a:r>
          </a:p>
        </p:txBody>
      </p:sp>
      <p:sp>
        <p:nvSpPr>
          <p:cNvPr id="1433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83320" tIns="41661" rIns="83320" bIns="4166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272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83320" tIns="41661" rIns="83320" bIns="41661" numCol="1" anchor="t" anchorCtr="0" compatLnSpc="1">
            <a:prstTxWarp prst="textNoShape">
              <a:avLst/>
            </a:prstTxWarp>
          </a:bodyPr>
          <a:lstStyle>
            <a:lvl1pPr>
              <a:defRPr sz="1300" b="0">
                <a:latin typeface="Times New Roman" pitchFamily="18" charset="0"/>
                <a:cs typeface="+mn-cs"/>
              </a:defRPr>
            </a:lvl1pPr>
          </a:lstStyle>
          <a:p>
            <a:pPr>
              <a:defRPr/>
            </a:pPr>
            <a:endParaRPr lang="en-US"/>
          </a:p>
        </p:txBody>
      </p:sp>
      <p:sp>
        <p:nvSpPr>
          <p:cNvPr id="54272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83320" tIns="41661" rIns="83320" bIns="41661" numCol="1" anchor="t" anchorCtr="0" compatLnSpc="1">
            <a:prstTxWarp prst="textNoShape">
              <a:avLst/>
            </a:prstTxWarp>
          </a:bodyPr>
          <a:lstStyle>
            <a:lvl1pPr algn="ctr">
              <a:defRPr sz="1300" b="0">
                <a:latin typeface="Times New Roman" pitchFamily="18" charset="0"/>
                <a:cs typeface="+mn-cs"/>
              </a:defRPr>
            </a:lvl1pPr>
          </a:lstStyle>
          <a:p>
            <a:pPr>
              <a:defRPr/>
            </a:pPr>
            <a:endParaRPr lang="en-US"/>
          </a:p>
        </p:txBody>
      </p:sp>
      <p:sp>
        <p:nvSpPr>
          <p:cNvPr id="54272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83320" tIns="41661" rIns="83320" bIns="41661" numCol="1" anchor="t" anchorCtr="0" compatLnSpc="1">
            <a:prstTxWarp prst="textNoShape">
              <a:avLst/>
            </a:prstTxWarp>
          </a:bodyPr>
          <a:lstStyle>
            <a:lvl1pPr algn="r">
              <a:defRPr sz="1300" b="0">
                <a:latin typeface="Times New Roman" pitchFamily="18" charset="0"/>
                <a:cs typeface="+mn-cs"/>
              </a:defRPr>
            </a:lvl1pPr>
          </a:lstStyle>
          <a:p>
            <a:pPr>
              <a:defRPr/>
            </a:pPr>
            <a:fld id="{7A22F803-8004-4427-B5E8-79D254DD04B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16649" algn="ctr" rtl="0" eaLnBrk="1" fontAlgn="base" hangingPunct="1">
        <a:spcBef>
          <a:spcPct val="0"/>
        </a:spcBef>
        <a:spcAft>
          <a:spcPct val="0"/>
        </a:spcAft>
        <a:defRPr sz="4000">
          <a:solidFill>
            <a:schemeClr val="tx2"/>
          </a:solidFill>
          <a:latin typeface="Arial" charset="0"/>
        </a:defRPr>
      </a:lvl6pPr>
      <a:lvl7pPr marL="833298" algn="ctr" rtl="0" eaLnBrk="1" fontAlgn="base" hangingPunct="1">
        <a:spcBef>
          <a:spcPct val="0"/>
        </a:spcBef>
        <a:spcAft>
          <a:spcPct val="0"/>
        </a:spcAft>
        <a:defRPr sz="4000">
          <a:solidFill>
            <a:schemeClr val="tx2"/>
          </a:solidFill>
          <a:latin typeface="Arial" charset="0"/>
        </a:defRPr>
      </a:lvl7pPr>
      <a:lvl8pPr marL="1249947" algn="ctr" rtl="0" eaLnBrk="1" fontAlgn="base" hangingPunct="1">
        <a:spcBef>
          <a:spcPct val="0"/>
        </a:spcBef>
        <a:spcAft>
          <a:spcPct val="0"/>
        </a:spcAft>
        <a:defRPr sz="4000">
          <a:solidFill>
            <a:schemeClr val="tx2"/>
          </a:solidFill>
          <a:latin typeface="Arial" charset="0"/>
        </a:defRPr>
      </a:lvl8pPr>
      <a:lvl9pPr marL="1666596" algn="ctr" rtl="0" eaLnBrk="1" fontAlgn="base" hangingPunct="1">
        <a:spcBef>
          <a:spcPct val="0"/>
        </a:spcBef>
        <a:spcAft>
          <a:spcPct val="0"/>
        </a:spcAft>
        <a:defRPr sz="4000">
          <a:solidFill>
            <a:schemeClr val="tx2"/>
          </a:solidFill>
          <a:latin typeface="Arial" charset="0"/>
        </a:defRPr>
      </a:lvl9pPr>
    </p:titleStyle>
    <p:bodyStyle>
      <a:lvl1pPr marL="311150" indent="-311150" algn="l" rtl="0" eaLnBrk="0" fontAlgn="base" hangingPunct="0">
        <a:spcBef>
          <a:spcPct val="20000"/>
        </a:spcBef>
        <a:spcAft>
          <a:spcPct val="0"/>
        </a:spcAft>
        <a:buChar char="•"/>
        <a:defRPr sz="2900">
          <a:solidFill>
            <a:schemeClr val="tx1"/>
          </a:solidFill>
          <a:latin typeface="+mn-lt"/>
          <a:ea typeface="+mn-ea"/>
          <a:cs typeface="+mn-cs"/>
        </a:defRPr>
      </a:lvl1pPr>
      <a:lvl2pPr marL="676275" indent="-260350" algn="l" rtl="0" eaLnBrk="0" fontAlgn="base" hangingPunct="0">
        <a:spcBef>
          <a:spcPct val="20000"/>
        </a:spcBef>
        <a:spcAft>
          <a:spcPct val="0"/>
        </a:spcAft>
        <a:buChar char="–"/>
        <a:defRPr sz="2600">
          <a:solidFill>
            <a:schemeClr val="tx1"/>
          </a:solidFill>
          <a:latin typeface="+mn-lt"/>
        </a:defRPr>
      </a:lvl2pPr>
      <a:lvl3pPr marL="1041400" indent="-207963" algn="l" rtl="0" eaLnBrk="0" fontAlgn="base" hangingPunct="0">
        <a:spcBef>
          <a:spcPct val="20000"/>
        </a:spcBef>
        <a:spcAft>
          <a:spcPct val="0"/>
        </a:spcAft>
        <a:buChar char="•"/>
        <a:defRPr sz="2200">
          <a:solidFill>
            <a:schemeClr val="tx1"/>
          </a:solidFill>
          <a:latin typeface="+mn-lt"/>
        </a:defRPr>
      </a:lvl3pPr>
      <a:lvl4pPr marL="1457325" indent="-209550" algn="l" rtl="0" eaLnBrk="0" fontAlgn="base" hangingPunct="0">
        <a:spcBef>
          <a:spcPct val="20000"/>
        </a:spcBef>
        <a:spcAft>
          <a:spcPct val="0"/>
        </a:spcAft>
        <a:buChar char="–"/>
        <a:defRPr>
          <a:solidFill>
            <a:schemeClr val="tx1"/>
          </a:solidFill>
          <a:latin typeface="+mn-lt"/>
        </a:defRPr>
      </a:lvl4pPr>
      <a:lvl5pPr marL="1874838" indent="-207963" algn="l" rtl="0" eaLnBrk="0" fontAlgn="base" hangingPunct="0">
        <a:spcBef>
          <a:spcPct val="20000"/>
        </a:spcBef>
        <a:spcAft>
          <a:spcPct val="0"/>
        </a:spcAft>
        <a:buChar char="»"/>
        <a:defRPr>
          <a:solidFill>
            <a:schemeClr val="tx1"/>
          </a:solidFill>
          <a:latin typeface="+mn-lt"/>
        </a:defRPr>
      </a:lvl5pPr>
      <a:lvl6pPr marL="2291569" indent="-208324" algn="l" rtl="0" eaLnBrk="1" fontAlgn="base" hangingPunct="1">
        <a:spcBef>
          <a:spcPct val="20000"/>
        </a:spcBef>
        <a:spcAft>
          <a:spcPct val="0"/>
        </a:spcAft>
        <a:buChar char="»"/>
        <a:defRPr sz="1800">
          <a:solidFill>
            <a:schemeClr val="tx1"/>
          </a:solidFill>
          <a:latin typeface="+mn-lt"/>
        </a:defRPr>
      </a:lvl6pPr>
      <a:lvl7pPr marL="2708220" indent="-208324" algn="l" rtl="0" eaLnBrk="1" fontAlgn="base" hangingPunct="1">
        <a:spcBef>
          <a:spcPct val="20000"/>
        </a:spcBef>
        <a:spcAft>
          <a:spcPct val="0"/>
        </a:spcAft>
        <a:buChar char="»"/>
        <a:defRPr sz="1800">
          <a:solidFill>
            <a:schemeClr val="tx1"/>
          </a:solidFill>
          <a:latin typeface="+mn-lt"/>
        </a:defRPr>
      </a:lvl7pPr>
      <a:lvl8pPr marL="3124869" indent="-208324" algn="l" rtl="0" eaLnBrk="1" fontAlgn="base" hangingPunct="1">
        <a:spcBef>
          <a:spcPct val="20000"/>
        </a:spcBef>
        <a:spcAft>
          <a:spcPct val="0"/>
        </a:spcAft>
        <a:buChar char="»"/>
        <a:defRPr sz="1800">
          <a:solidFill>
            <a:schemeClr val="tx1"/>
          </a:solidFill>
          <a:latin typeface="+mn-lt"/>
        </a:defRPr>
      </a:lvl8pPr>
      <a:lvl9pPr marL="3541518" indent="-208324" algn="l"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1.emf"/><Relationship Id="rId5" Type="http://schemas.openxmlformats.org/officeDocument/2006/relationships/package" Target="../embeddings/Microsoft_Word_Document2.docx"/><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13.emf"/><Relationship Id="rId5" Type="http://schemas.openxmlformats.org/officeDocument/2006/relationships/package" Target="../embeddings/Microsoft_Word_Document4.docx"/><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14.emf"/><Relationship Id="rId5" Type="http://schemas.openxmlformats.org/officeDocument/2006/relationships/package" Target="../embeddings/Microsoft_Word_Document6.docx"/><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5" name="Rectangle 47"/>
          <p:cNvSpPr>
            <a:spLocks noGrp="1" noChangeArrowheads="1"/>
          </p:cNvSpPr>
          <p:nvPr>
            <p:ph type="ctrTitle"/>
          </p:nvPr>
        </p:nvSpPr>
        <p:spPr/>
        <p:txBody>
          <a:bodyPr/>
          <a:lstStyle/>
          <a:p>
            <a:pPr eaLnBrk="1" fontAlgn="auto" hangingPunct="1">
              <a:spcAft>
                <a:spcPts val="0"/>
              </a:spcAft>
              <a:defRPr/>
            </a:pPr>
            <a:r>
              <a:rPr lang="en-US" sz="3200" dirty="0" smtClean="0">
                <a:ea typeface="Arial Unicode MS" pitchFamily="34" charset="-128"/>
                <a:cs typeface="Arial Unicode MS" pitchFamily="34" charset="-128"/>
              </a:rPr>
              <a:t>Goal Programming</a:t>
            </a:r>
          </a:p>
        </p:txBody>
      </p:sp>
      <p:sp>
        <p:nvSpPr>
          <p:cNvPr id="5" name="Rectangle 45"/>
          <p:cNvSpPr>
            <a:spLocks noGrp="1" noChangeArrowheads="1"/>
          </p:cNvSpPr>
          <p:nvPr>
            <p:ph type="sldNum" sz="quarter" idx="4294967295"/>
          </p:nvPr>
        </p:nvSpPr>
        <p:spPr>
          <a:xfrm>
            <a:off x="7848600" y="6324600"/>
            <a:ext cx="762000" cy="365125"/>
          </a:xfrm>
          <a:prstGeom prst="rect">
            <a:avLst/>
          </a:prstGeom>
        </p:spPr>
        <p:txBody>
          <a:bodyPr/>
          <a:lstStyle/>
          <a:p>
            <a:pPr>
              <a:defRPr/>
            </a:pPr>
            <a:r>
              <a:rPr lang="en-US" sz="1200" dirty="0" smtClean="0"/>
              <a:t>1</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smtClean="0">
                <a:ea typeface="Arial Unicode MS" pitchFamily="34" charset="-128"/>
                <a:cs typeface="Arial Unicode MS" pitchFamily="34" charset="-128"/>
              </a:rPr>
              <a:t>Goal Programming Example</a:t>
            </a:r>
            <a:endParaRPr lang="en-US" dirty="0"/>
          </a:p>
        </p:txBody>
      </p:sp>
      <p:sp>
        <p:nvSpPr>
          <p:cNvPr id="3" name="Content Placeholder 2"/>
          <p:cNvSpPr>
            <a:spLocks noGrp="1"/>
          </p:cNvSpPr>
          <p:nvPr>
            <p:ph idx="1"/>
          </p:nvPr>
        </p:nvSpPr>
        <p:spPr>
          <a:xfrm>
            <a:off x="457200" y="1371600"/>
            <a:ext cx="8229600" cy="5257800"/>
          </a:xfrm>
        </p:spPr>
        <p:txBody>
          <a:bodyPr/>
          <a:lstStyle/>
          <a:p>
            <a:r>
              <a:rPr lang="en-US" sz="1800" dirty="0" smtClean="0"/>
              <a:t>Goal 4 - Limit the sum of overtime operations of both teams (assign differential weights according to the relative cost of overtime hours. Assume that the cost of running each assembly line is identical).</a:t>
            </a:r>
          </a:p>
          <a:p>
            <a:pPr>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2</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  40</a:t>
            </a:r>
          </a:p>
          <a:p>
            <a:pPr>
              <a:buFont typeface="Wingdings 2" pitchFamily="18" charset="2"/>
              <a:buNone/>
            </a:pPr>
            <a:r>
              <a:rPr lang="en-US" sz="1800" i="1" dirty="0" smtClean="0"/>
              <a:t>					 x</a:t>
            </a:r>
            <a:r>
              <a:rPr lang="en-US" sz="1800" baseline="-25000" dirty="0" smtClean="0"/>
              <a:t>2</a:t>
            </a:r>
            <a:r>
              <a:rPr lang="en-US" sz="1800" dirty="0" smtClean="0"/>
              <a:t> + d</a:t>
            </a:r>
            <a:r>
              <a:rPr lang="en-US" sz="1800" baseline="-25000" dirty="0" smtClean="0"/>
              <a:t>3</a:t>
            </a:r>
            <a:r>
              <a:rPr lang="en-US" sz="1800" baseline="30000" dirty="0" smtClean="0"/>
              <a:t>-</a:t>
            </a:r>
            <a:r>
              <a:rPr lang="en-US" sz="1800" dirty="0" smtClean="0"/>
              <a:t> - d</a:t>
            </a:r>
            <a:r>
              <a:rPr lang="en-US" sz="1800" baseline="-25000" dirty="0" smtClean="0"/>
              <a:t>3</a:t>
            </a:r>
            <a:r>
              <a:rPr lang="en-US" sz="1800" baseline="30000" dirty="0" smtClean="0"/>
              <a:t>+</a:t>
            </a:r>
            <a:r>
              <a:rPr lang="en-US" sz="1800" dirty="0" smtClean="0"/>
              <a:t> =   40</a:t>
            </a:r>
          </a:p>
          <a:p>
            <a:r>
              <a:rPr lang="en-US" sz="1800" dirty="0" smtClean="0"/>
              <a:t>Forcing d</a:t>
            </a:r>
            <a:r>
              <a:rPr lang="en-US" sz="1800" baseline="-25000" dirty="0" smtClean="0"/>
              <a:t>1</a:t>
            </a:r>
            <a:r>
              <a:rPr lang="en-US" sz="1800" baseline="30000" dirty="0" smtClean="0"/>
              <a:t>+</a:t>
            </a:r>
            <a:r>
              <a:rPr lang="en-US" sz="1800" dirty="0" smtClean="0"/>
              <a:t> &amp; d</a:t>
            </a:r>
            <a:r>
              <a:rPr lang="en-US" sz="1800" baseline="-25000" dirty="0" smtClean="0"/>
              <a:t>2</a:t>
            </a:r>
            <a:r>
              <a:rPr lang="en-US" sz="1800" baseline="30000" dirty="0" smtClean="0"/>
              <a:t>+</a:t>
            </a:r>
            <a:r>
              <a:rPr lang="en-US" sz="1800" dirty="0" smtClean="0"/>
              <a:t> to zero will assure no overtime. </a:t>
            </a:r>
          </a:p>
          <a:p>
            <a:r>
              <a:rPr lang="en-US" sz="1800" dirty="0" smtClean="0"/>
              <a:t>The weight is P</a:t>
            </a:r>
            <a:r>
              <a:rPr lang="en-US" sz="1800" baseline="-25000" dirty="0" smtClean="0"/>
              <a:t>4, </a:t>
            </a:r>
            <a:r>
              <a:rPr lang="en-US" sz="1800" dirty="0" smtClean="0"/>
              <a:t>but how do we assign differential weights according to the relative cost of overtime hours were the cost of running each line is identical?</a:t>
            </a:r>
          </a:p>
          <a:p>
            <a:pPr lvl="1"/>
            <a:r>
              <a:rPr lang="en-US" sz="1600" dirty="0" smtClean="0"/>
              <a:t>If the costs are the same the relative productivity will represent the relative cost. </a:t>
            </a:r>
          </a:p>
          <a:p>
            <a:pPr lvl="1"/>
            <a:r>
              <a:rPr lang="en-US" sz="1600" dirty="0" smtClean="0"/>
              <a:t>The ratio of their productivity is 4 : 3. We can use this ratio to differentially weight the deviations. </a:t>
            </a:r>
          </a:p>
          <a:p>
            <a:pPr lvl="1"/>
            <a:r>
              <a:rPr lang="en-US" sz="1600" dirty="0" smtClean="0"/>
              <a:t>If  there is to be overtime we want Team 1 to get it, as they are more productive. d</a:t>
            </a:r>
            <a:r>
              <a:rPr lang="en-US" sz="1600" baseline="-25000" dirty="0" smtClean="0"/>
              <a:t>1</a:t>
            </a:r>
            <a:r>
              <a:rPr lang="en-US" sz="1600" baseline="30000" dirty="0" smtClean="0"/>
              <a:t>+</a:t>
            </a:r>
            <a:r>
              <a:rPr lang="en-US" sz="1600" dirty="0" smtClean="0"/>
              <a:t> should get the smaller weight, making it more likely to stay in the basis than d</a:t>
            </a:r>
            <a:r>
              <a:rPr lang="en-US" sz="1600" baseline="-25000" dirty="0" smtClean="0"/>
              <a:t>2</a:t>
            </a:r>
            <a:r>
              <a:rPr lang="en-US" sz="1600" baseline="30000" dirty="0" smtClean="0"/>
              <a:t>+</a:t>
            </a:r>
            <a:endParaRPr lang="en-US" sz="1600" dirty="0" smtClean="0"/>
          </a:p>
          <a:p>
            <a:r>
              <a:rPr lang="en-US" sz="1800" dirty="0" smtClean="0"/>
              <a:t>The objective function term is</a:t>
            </a:r>
          </a:p>
          <a:p>
            <a:pPr algn="ctr">
              <a:buFont typeface="Wingdings 2" pitchFamily="18" charset="2"/>
              <a:buNone/>
            </a:pPr>
            <a:r>
              <a:rPr lang="en-US" sz="1800" dirty="0" smtClean="0"/>
              <a:t>P</a:t>
            </a:r>
            <a:r>
              <a:rPr lang="en-US" sz="1800" baseline="-25000" dirty="0" smtClean="0"/>
              <a:t>4</a:t>
            </a:r>
            <a:r>
              <a:rPr lang="en-US" sz="1800" dirty="0" smtClean="0"/>
              <a:t>(3d</a:t>
            </a:r>
            <a:r>
              <a:rPr lang="en-US" sz="1800" baseline="-25000" dirty="0" smtClean="0"/>
              <a:t>2</a:t>
            </a:r>
            <a:r>
              <a:rPr lang="en-US" sz="1800" baseline="30000" dirty="0" smtClean="0"/>
              <a:t>+</a:t>
            </a:r>
            <a:r>
              <a:rPr lang="en-US" sz="1800" dirty="0" smtClean="0"/>
              <a:t> + 4d</a:t>
            </a:r>
            <a:r>
              <a:rPr lang="en-US" sz="1800" baseline="-25000" dirty="0" smtClean="0"/>
              <a:t>3</a:t>
            </a:r>
            <a:r>
              <a:rPr lang="en-US" sz="1800" baseline="30000" dirty="0" smtClean="0"/>
              <a:t>+</a:t>
            </a:r>
            <a:r>
              <a:rPr lang="en-US" sz="1800" dirty="0" smtClean="0"/>
              <a:t>)</a:t>
            </a:r>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647F6878-95FE-4B94-86FA-2241F70A7407}" type="slidenum">
              <a:rPr lang="en-US" sz="1200" smtClean="0"/>
              <a:pPr>
                <a:defRPr/>
              </a:pPr>
              <a:t>10</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par>
                          <p:cTn id="40" fill="hold">
                            <p:stCondLst>
                              <p:cond delay="500"/>
                            </p:stCondLst>
                            <p:childTnLst>
                              <p:par>
                                <p:cTn id="41" presetID="16" presetClass="entr" presetSubtype="21"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 Example </a:t>
            </a:r>
            <a:br>
              <a:rPr lang="en-US" dirty="0" smtClean="0"/>
            </a:br>
            <a:r>
              <a:rPr lang="en-US" dirty="0" smtClean="0"/>
              <a:t>Model</a:t>
            </a:r>
            <a:endParaRPr lang="en-US" dirty="0"/>
          </a:p>
        </p:txBody>
      </p:sp>
      <p:sp>
        <p:nvSpPr>
          <p:cNvPr id="3" name="Content Placeholder 2"/>
          <p:cNvSpPr>
            <a:spLocks noGrp="1"/>
          </p:cNvSpPr>
          <p:nvPr>
            <p:ph idx="1"/>
          </p:nvPr>
        </p:nvSpPr>
        <p:spPr>
          <a:xfrm>
            <a:off x="457200" y="1219200"/>
            <a:ext cx="8229600" cy="5029200"/>
          </a:xfrm>
        </p:spPr>
        <p:txBody>
          <a:bodyPr>
            <a:normAutofit fontScale="92500" lnSpcReduction="20000"/>
          </a:bodyPr>
          <a:lstStyle/>
          <a:p>
            <a:pPr>
              <a:defRPr/>
            </a:pPr>
            <a:r>
              <a:rPr lang="en-US" sz="2400" b="1" dirty="0" smtClean="0"/>
              <a:t>Model</a:t>
            </a:r>
            <a:endParaRPr lang="en-US" sz="2400" dirty="0" smtClean="0"/>
          </a:p>
          <a:p>
            <a:pPr>
              <a:buFont typeface="Wingdings 2" pitchFamily="18" charset="2"/>
              <a:buNone/>
              <a:defRPr/>
            </a:pPr>
            <a:r>
              <a:rPr lang="en-US" sz="2400" dirty="0" smtClean="0"/>
              <a:t>      Min </a:t>
            </a:r>
            <a:r>
              <a:rPr lang="en-US" sz="2400" i="1" dirty="0" smtClean="0"/>
              <a:t>z</a:t>
            </a:r>
            <a:r>
              <a:rPr lang="en-US" sz="2400" dirty="0" smtClean="0"/>
              <a:t> = P</a:t>
            </a:r>
            <a:r>
              <a:rPr lang="en-US" sz="2400" baseline="-25000" dirty="0" smtClean="0"/>
              <a:t>1</a:t>
            </a:r>
            <a:r>
              <a:rPr lang="en-US" sz="2400" dirty="0" smtClean="0"/>
              <a:t>d</a:t>
            </a:r>
            <a:r>
              <a:rPr lang="en-US" sz="2400" baseline="-25000" dirty="0" smtClean="0"/>
              <a:t>1</a:t>
            </a:r>
            <a:r>
              <a:rPr lang="en-US" sz="2400" baseline="30000" dirty="0" smtClean="0"/>
              <a:t>-</a:t>
            </a:r>
            <a:r>
              <a:rPr lang="en-US" sz="2400" dirty="0" smtClean="0"/>
              <a:t>, P</a:t>
            </a:r>
            <a:r>
              <a:rPr lang="en-US" sz="2400" baseline="-25000" dirty="0" smtClean="0"/>
              <a:t>2 </a:t>
            </a:r>
            <a:r>
              <a:rPr lang="en-US" sz="2400" dirty="0" smtClean="0"/>
              <a:t>d</a:t>
            </a:r>
            <a:r>
              <a:rPr lang="en-US" sz="2400" baseline="-25000" dirty="0" smtClean="0"/>
              <a:t>4</a:t>
            </a:r>
            <a:r>
              <a:rPr lang="en-US" sz="2400" baseline="30000" dirty="0" smtClean="0"/>
              <a:t>+</a:t>
            </a:r>
            <a:r>
              <a:rPr lang="en-US" sz="2400" dirty="0" smtClean="0"/>
              <a:t>, P</a:t>
            </a:r>
            <a:r>
              <a:rPr lang="en-US" sz="2400" baseline="-25000" dirty="0" smtClean="0"/>
              <a:t>3</a:t>
            </a:r>
            <a:r>
              <a:rPr lang="en-US" sz="2400" dirty="0" smtClean="0"/>
              <a:t>(4d</a:t>
            </a:r>
            <a:r>
              <a:rPr lang="en-US" sz="2400" baseline="-25000" dirty="0" smtClean="0"/>
              <a:t>2</a:t>
            </a:r>
            <a:r>
              <a:rPr lang="en-US" sz="2400" baseline="30000" dirty="0" smtClean="0"/>
              <a:t>-</a:t>
            </a:r>
            <a:r>
              <a:rPr lang="en-US" sz="2400" dirty="0" smtClean="0"/>
              <a:t> + 3d</a:t>
            </a:r>
            <a:r>
              <a:rPr lang="en-US" sz="2400" baseline="-25000" dirty="0" smtClean="0"/>
              <a:t>3</a:t>
            </a:r>
            <a:r>
              <a:rPr lang="en-US" sz="2400" baseline="30000" dirty="0" smtClean="0"/>
              <a:t>-</a:t>
            </a:r>
            <a:r>
              <a:rPr lang="en-US" sz="2400" dirty="0" smtClean="0"/>
              <a:t>), P</a:t>
            </a:r>
            <a:r>
              <a:rPr lang="en-US" sz="2400" baseline="-25000" dirty="0" smtClean="0"/>
              <a:t>4</a:t>
            </a:r>
            <a:r>
              <a:rPr lang="en-US" sz="2400" dirty="0" smtClean="0"/>
              <a:t>(3d</a:t>
            </a:r>
            <a:r>
              <a:rPr lang="en-US" sz="2400" baseline="-25000" dirty="0" smtClean="0"/>
              <a:t>2</a:t>
            </a:r>
            <a:r>
              <a:rPr lang="en-US" sz="2400" baseline="30000" dirty="0" smtClean="0"/>
              <a:t>+</a:t>
            </a:r>
            <a:r>
              <a:rPr lang="en-US" sz="2400" dirty="0" smtClean="0"/>
              <a:t> + 4d</a:t>
            </a:r>
            <a:r>
              <a:rPr lang="en-US" sz="2400" baseline="-25000" dirty="0" smtClean="0"/>
              <a:t>3</a:t>
            </a:r>
            <a:r>
              <a:rPr lang="en-US" sz="2400" baseline="30000" dirty="0" smtClean="0"/>
              <a:t>+</a:t>
            </a:r>
            <a:r>
              <a:rPr lang="en-US" sz="2400" dirty="0" smtClean="0"/>
              <a:t>)</a:t>
            </a:r>
          </a:p>
          <a:p>
            <a:pPr>
              <a:buFont typeface="Wingdings 2" pitchFamily="18" charset="2"/>
              <a:buNone/>
              <a:defRPr/>
            </a:pPr>
            <a:r>
              <a:rPr lang="en-US" sz="2400" dirty="0" err="1" smtClean="0"/>
              <a:t>s.t</a:t>
            </a:r>
            <a:r>
              <a:rPr lang="en-US" sz="2400" dirty="0" smtClean="0"/>
              <a:t>.			2</a:t>
            </a:r>
            <a:r>
              <a:rPr lang="en-US" sz="2400" i="1" dirty="0" smtClean="0"/>
              <a:t>x</a:t>
            </a:r>
            <a:r>
              <a:rPr lang="en-US" sz="2400" baseline="-25000" dirty="0" smtClean="0"/>
              <a:t>1</a:t>
            </a:r>
            <a:r>
              <a:rPr lang="en-US" sz="2400" dirty="0" smtClean="0"/>
              <a:t> + 3/2 </a:t>
            </a:r>
            <a:r>
              <a:rPr lang="en-US" sz="2400" i="1" dirty="0" smtClean="0"/>
              <a:t>x</a:t>
            </a:r>
            <a:r>
              <a:rPr lang="en-US" sz="2400" baseline="-25000" dirty="0" smtClean="0"/>
              <a:t>2</a:t>
            </a:r>
            <a:r>
              <a:rPr lang="en-US" sz="2400" dirty="0" smtClean="0"/>
              <a:t> + d</a:t>
            </a:r>
            <a:r>
              <a:rPr lang="en-US" sz="2400" baseline="-25000" dirty="0" smtClean="0"/>
              <a:t>1</a:t>
            </a:r>
            <a:r>
              <a:rPr lang="en-US" sz="2400" baseline="30000" dirty="0" smtClean="0"/>
              <a:t>-</a:t>
            </a:r>
            <a:r>
              <a:rPr lang="en-US" sz="2400" dirty="0" smtClean="0"/>
              <a:t> - d</a:t>
            </a:r>
            <a:r>
              <a:rPr lang="en-US" sz="2400" baseline="-25000" dirty="0" smtClean="0"/>
              <a:t>1</a:t>
            </a:r>
            <a:r>
              <a:rPr lang="en-US" sz="2400" baseline="30000" dirty="0" smtClean="0"/>
              <a:t>+</a:t>
            </a:r>
            <a:r>
              <a:rPr lang="en-US" sz="2400" dirty="0" smtClean="0"/>
              <a:t> =180</a:t>
            </a:r>
          </a:p>
          <a:p>
            <a:pPr>
              <a:buFont typeface="Wingdings 2" pitchFamily="18" charset="2"/>
              <a:buNone/>
              <a:defRPr/>
            </a:pPr>
            <a:r>
              <a:rPr lang="en-US" sz="2400" i="1" dirty="0" smtClean="0"/>
              <a:t>  			  x</a:t>
            </a:r>
            <a:r>
              <a:rPr lang="en-US" sz="2400" baseline="-25000" dirty="0" smtClean="0"/>
              <a:t>1</a:t>
            </a:r>
            <a:r>
              <a:rPr lang="en-US" sz="2400" dirty="0" smtClean="0"/>
              <a:t> 	         + d</a:t>
            </a:r>
            <a:r>
              <a:rPr lang="en-US" sz="2400" baseline="-25000" dirty="0" smtClean="0"/>
              <a:t>2</a:t>
            </a:r>
            <a:r>
              <a:rPr lang="en-US" sz="2400" baseline="30000" dirty="0" smtClean="0"/>
              <a:t>-</a:t>
            </a:r>
            <a:r>
              <a:rPr lang="en-US" sz="2400" dirty="0" smtClean="0"/>
              <a:t> - d</a:t>
            </a:r>
            <a:r>
              <a:rPr lang="en-US" sz="2400" baseline="-25000" dirty="0" smtClean="0"/>
              <a:t>2</a:t>
            </a:r>
            <a:r>
              <a:rPr lang="en-US" sz="2400" baseline="30000" dirty="0" smtClean="0"/>
              <a:t>+</a:t>
            </a:r>
            <a:r>
              <a:rPr lang="en-US" sz="2400" dirty="0" smtClean="0"/>
              <a:t> =  40</a:t>
            </a:r>
          </a:p>
          <a:p>
            <a:pPr>
              <a:buFont typeface="Wingdings 2" pitchFamily="18" charset="2"/>
              <a:buNone/>
              <a:defRPr/>
            </a:pPr>
            <a:r>
              <a:rPr lang="en-US" sz="2400" i="1" dirty="0" smtClean="0"/>
              <a:t> 				     x</a:t>
            </a:r>
            <a:r>
              <a:rPr lang="en-US" sz="2400" baseline="-25000" dirty="0" smtClean="0"/>
              <a:t>2</a:t>
            </a:r>
            <a:r>
              <a:rPr lang="en-US" sz="2400" dirty="0" smtClean="0"/>
              <a:t> + d</a:t>
            </a:r>
            <a:r>
              <a:rPr lang="en-US" sz="2400" baseline="-25000" dirty="0" smtClean="0"/>
              <a:t>3</a:t>
            </a:r>
            <a:r>
              <a:rPr lang="en-US" sz="2400" baseline="30000" dirty="0" smtClean="0"/>
              <a:t>-</a:t>
            </a:r>
            <a:r>
              <a:rPr lang="en-US" sz="2400" dirty="0" smtClean="0"/>
              <a:t> - d</a:t>
            </a:r>
            <a:r>
              <a:rPr lang="en-US" sz="2400" baseline="-25000" dirty="0" smtClean="0"/>
              <a:t>3</a:t>
            </a:r>
            <a:r>
              <a:rPr lang="en-US" sz="2400" baseline="30000" dirty="0" smtClean="0"/>
              <a:t>+</a:t>
            </a:r>
            <a:r>
              <a:rPr lang="en-US" sz="2400" dirty="0" smtClean="0"/>
              <a:t> =  40</a:t>
            </a:r>
          </a:p>
          <a:p>
            <a:pPr>
              <a:buFont typeface="Wingdings 2" pitchFamily="18" charset="2"/>
              <a:buNone/>
              <a:defRPr/>
            </a:pPr>
            <a:r>
              <a:rPr lang="en-US" sz="2400" i="1" dirty="0" smtClean="0"/>
              <a:t> 			  x</a:t>
            </a:r>
            <a:r>
              <a:rPr lang="en-US" sz="2400" baseline="-25000" dirty="0" smtClean="0"/>
              <a:t>1</a:t>
            </a:r>
            <a:r>
              <a:rPr lang="en-US" sz="2400" dirty="0" smtClean="0"/>
              <a:t> 	         + d</a:t>
            </a:r>
            <a:r>
              <a:rPr lang="en-US" sz="2400" baseline="-25000" dirty="0" smtClean="0"/>
              <a:t>4</a:t>
            </a:r>
            <a:r>
              <a:rPr lang="en-US" sz="2400" baseline="30000" dirty="0" smtClean="0"/>
              <a:t>-</a:t>
            </a:r>
            <a:r>
              <a:rPr lang="en-US" sz="2400" dirty="0" smtClean="0"/>
              <a:t> - d</a:t>
            </a:r>
            <a:r>
              <a:rPr lang="en-US" sz="2400" baseline="-25000" dirty="0" smtClean="0"/>
              <a:t>4</a:t>
            </a:r>
            <a:r>
              <a:rPr lang="en-US" sz="2400" baseline="30000" dirty="0" smtClean="0"/>
              <a:t>+</a:t>
            </a:r>
            <a:r>
              <a:rPr lang="en-US" sz="2400" dirty="0" smtClean="0"/>
              <a:t> =  45</a:t>
            </a:r>
          </a:p>
          <a:p>
            <a:pPr>
              <a:buFont typeface="Wingdings 2" pitchFamily="18" charset="2"/>
              <a:buNone/>
              <a:defRPr/>
            </a:pPr>
            <a:r>
              <a:rPr lang="en-US" sz="2400" dirty="0" smtClean="0"/>
              <a:t> 		</a:t>
            </a:r>
            <a:r>
              <a:rPr lang="en-US" sz="2400" i="1" dirty="0" smtClean="0"/>
              <a:t>x</a:t>
            </a:r>
            <a:r>
              <a:rPr lang="en-US" sz="2400" baseline="-25000" dirty="0" smtClean="0"/>
              <a:t>1</a:t>
            </a:r>
            <a:r>
              <a:rPr lang="en-US" sz="2400" dirty="0" smtClean="0"/>
              <a:t> , </a:t>
            </a:r>
            <a:r>
              <a:rPr lang="en-US" sz="2400" i="1" dirty="0" smtClean="0"/>
              <a:t>x</a:t>
            </a:r>
            <a:r>
              <a:rPr lang="en-US" sz="2400" baseline="-25000" dirty="0" smtClean="0"/>
              <a:t>2</a:t>
            </a:r>
            <a:r>
              <a:rPr lang="en-US" sz="2400" dirty="0" smtClean="0"/>
              <a:t> , d</a:t>
            </a:r>
            <a:r>
              <a:rPr lang="en-US" sz="2400" baseline="-25000" dirty="0" smtClean="0"/>
              <a:t>1</a:t>
            </a:r>
            <a:r>
              <a:rPr lang="en-US" sz="2400" baseline="30000" dirty="0" smtClean="0"/>
              <a:t>-</a:t>
            </a:r>
            <a:r>
              <a:rPr lang="en-US" sz="2400" dirty="0" smtClean="0"/>
              <a:t> , d</a:t>
            </a:r>
            <a:r>
              <a:rPr lang="en-US" sz="2400" baseline="-25000" dirty="0" smtClean="0"/>
              <a:t>1</a:t>
            </a:r>
            <a:r>
              <a:rPr lang="en-US" sz="2400" baseline="30000" dirty="0" smtClean="0"/>
              <a:t>+</a:t>
            </a:r>
            <a:r>
              <a:rPr lang="en-US" sz="2400" dirty="0" smtClean="0"/>
              <a:t> , d</a:t>
            </a:r>
            <a:r>
              <a:rPr lang="en-US" sz="2400" baseline="-25000" dirty="0" smtClean="0"/>
              <a:t>2</a:t>
            </a:r>
            <a:r>
              <a:rPr lang="en-US" sz="2400" baseline="30000" dirty="0" smtClean="0"/>
              <a:t>-</a:t>
            </a:r>
            <a:r>
              <a:rPr lang="en-US" sz="2400" dirty="0" smtClean="0"/>
              <a:t> , d</a:t>
            </a:r>
            <a:r>
              <a:rPr lang="en-US" sz="2400" baseline="-25000" dirty="0" smtClean="0"/>
              <a:t>2</a:t>
            </a:r>
            <a:r>
              <a:rPr lang="en-US" sz="2400" baseline="30000" dirty="0" smtClean="0"/>
              <a:t>+</a:t>
            </a:r>
            <a:r>
              <a:rPr lang="en-US" sz="2400" dirty="0" smtClean="0"/>
              <a:t>, d</a:t>
            </a:r>
            <a:r>
              <a:rPr lang="en-US" sz="2400" baseline="-25000" dirty="0" smtClean="0"/>
              <a:t>3</a:t>
            </a:r>
            <a:r>
              <a:rPr lang="en-US" sz="2400" baseline="30000" dirty="0" smtClean="0"/>
              <a:t>-</a:t>
            </a:r>
            <a:r>
              <a:rPr lang="en-US" sz="2400" dirty="0" smtClean="0"/>
              <a:t> , d</a:t>
            </a:r>
            <a:r>
              <a:rPr lang="en-US" sz="2400" baseline="-25000" dirty="0" smtClean="0"/>
              <a:t>3</a:t>
            </a:r>
            <a:r>
              <a:rPr lang="en-US" sz="2400" baseline="30000" dirty="0" smtClean="0"/>
              <a:t>+</a:t>
            </a:r>
            <a:r>
              <a:rPr lang="en-US" sz="2400" dirty="0" smtClean="0"/>
              <a:t>, d</a:t>
            </a:r>
            <a:r>
              <a:rPr lang="en-US" sz="2400" baseline="-25000" dirty="0" smtClean="0"/>
              <a:t>4</a:t>
            </a:r>
            <a:r>
              <a:rPr lang="en-US" sz="2400" baseline="30000" dirty="0" smtClean="0"/>
              <a:t>-</a:t>
            </a:r>
            <a:r>
              <a:rPr lang="en-US" sz="2400" dirty="0" smtClean="0"/>
              <a:t> , d</a:t>
            </a:r>
            <a:r>
              <a:rPr lang="en-US" sz="2400" baseline="-25000" dirty="0" smtClean="0"/>
              <a:t>4</a:t>
            </a:r>
            <a:r>
              <a:rPr lang="en-US" sz="2400" baseline="30000" dirty="0" smtClean="0"/>
              <a:t>+</a:t>
            </a:r>
            <a:r>
              <a:rPr lang="en-US" sz="2400" dirty="0" smtClean="0"/>
              <a:t> ≥ 0</a:t>
            </a:r>
          </a:p>
          <a:p>
            <a:pPr>
              <a:defRPr/>
            </a:pPr>
            <a:endParaRPr lang="en-US" sz="2400" dirty="0" smtClean="0"/>
          </a:p>
          <a:p>
            <a:pPr>
              <a:defRPr/>
            </a:pPr>
            <a:r>
              <a:rPr lang="en-US" sz="2400" dirty="0" smtClean="0"/>
              <a:t>You can also write the objective function as </a:t>
            </a:r>
          </a:p>
          <a:p>
            <a:pPr>
              <a:buFont typeface="Wingdings 2" pitchFamily="18" charset="2"/>
              <a:buNone/>
              <a:defRPr/>
            </a:pPr>
            <a:r>
              <a:rPr lang="en-US" sz="2400" dirty="0" smtClean="0"/>
              <a:t>    Min </a:t>
            </a:r>
            <a:r>
              <a:rPr lang="en-US" sz="2400" i="1" dirty="0" smtClean="0"/>
              <a:t>z</a:t>
            </a:r>
            <a:r>
              <a:rPr lang="en-US" sz="2400" dirty="0" smtClean="0"/>
              <a:t> = P</a:t>
            </a:r>
            <a:r>
              <a:rPr lang="en-US" sz="2400" baseline="-25000" dirty="0" smtClean="0"/>
              <a:t>1</a:t>
            </a:r>
            <a:r>
              <a:rPr lang="en-US" sz="2400" dirty="0" smtClean="0"/>
              <a:t>d</a:t>
            </a:r>
            <a:r>
              <a:rPr lang="en-US" sz="2400" baseline="-25000" dirty="0" smtClean="0"/>
              <a:t>1</a:t>
            </a:r>
            <a:r>
              <a:rPr lang="en-US" sz="2400" baseline="30000" dirty="0" smtClean="0"/>
              <a:t>-</a:t>
            </a:r>
            <a:r>
              <a:rPr lang="en-US" sz="2400" dirty="0" smtClean="0"/>
              <a:t> + P</a:t>
            </a:r>
            <a:r>
              <a:rPr lang="en-US" sz="2400" baseline="-25000" dirty="0" smtClean="0"/>
              <a:t>2 </a:t>
            </a:r>
            <a:r>
              <a:rPr lang="en-US" sz="2400" dirty="0" smtClean="0"/>
              <a:t>d</a:t>
            </a:r>
            <a:r>
              <a:rPr lang="en-US" sz="2400" baseline="-25000" dirty="0" smtClean="0"/>
              <a:t>4</a:t>
            </a:r>
            <a:r>
              <a:rPr lang="en-US" sz="2400" baseline="30000" dirty="0" smtClean="0"/>
              <a:t>+</a:t>
            </a:r>
            <a:r>
              <a:rPr lang="en-US" sz="2400" dirty="0" smtClean="0"/>
              <a:t> + 4P</a:t>
            </a:r>
            <a:r>
              <a:rPr lang="en-US" sz="2400" baseline="-25000" dirty="0" smtClean="0"/>
              <a:t>3</a:t>
            </a:r>
            <a:r>
              <a:rPr lang="en-US" sz="2400" dirty="0" smtClean="0"/>
              <a:t>d</a:t>
            </a:r>
            <a:r>
              <a:rPr lang="en-US" sz="2400" baseline="-25000" dirty="0" smtClean="0"/>
              <a:t>2</a:t>
            </a:r>
            <a:r>
              <a:rPr lang="en-US" sz="2400" baseline="30000" dirty="0" smtClean="0"/>
              <a:t>-</a:t>
            </a:r>
            <a:r>
              <a:rPr lang="en-US" sz="2400" dirty="0" smtClean="0"/>
              <a:t> + 3P</a:t>
            </a:r>
            <a:r>
              <a:rPr lang="en-US" sz="2400" baseline="-25000" dirty="0" smtClean="0"/>
              <a:t>3</a:t>
            </a:r>
            <a:r>
              <a:rPr lang="en-US" sz="2400" dirty="0" smtClean="0"/>
              <a:t>d</a:t>
            </a:r>
            <a:r>
              <a:rPr lang="en-US" sz="2400" baseline="-25000" dirty="0" smtClean="0"/>
              <a:t>3</a:t>
            </a:r>
            <a:r>
              <a:rPr lang="en-US" sz="2400" baseline="30000" dirty="0" smtClean="0"/>
              <a:t>-</a:t>
            </a:r>
            <a:r>
              <a:rPr lang="en-US" sz="2400" dirty="0" smtClean="0"/>
              <a:t> + 3P</a:t>
            </a:r>
            <a:r>
              <a:rPr lang="en-US" sz="2400" baseline="-25000" dirty="0" smtClean="0"/>
              <a:t>4</a:t>
            </a:r>
            <a:r>
              <a:rPr lang="en-US" sz="2400" dirty="0" smtClean="0"/>
              <a:t>d</a:t>
            </a:r>
            <a:r>
              <a:rPr lang="en-US" sz="2400" baseline="-25000" dirty="0" smtClean="0"/>
              <a:t>2</a:t>
            </a:r>
            <a:r>
              <a:rPr lang="en-US" sz="2400" baseline="30000" dirty="0" smtClean="0"/>
              <a:t>+</a:t>
            </a:r>
            <a:r>
              <a:rPr lang="en-US" sz="2400" dirty="0" smtClean="0"/>
              <a:t> + 4P</a:t>
            </a:r>
            <a:r>
              <a:rPr lang="en-US" sz="2400" baseline="-25000" dirty="0" smtClean="0"/>
              <a:t>4</a:t>
            </a:r>
            <a:r>
              <a:rPr lang="en-US" sz="2400" dirty="0" smtClean="0"/>
              <a:t>d</a:t>
            </a:r>
            <a:r>
              <a:rPr lang="en-US" sz="2400" baseline="-25000" dirty="0" smtClean="0"/>
              <a:t>3</a:t>
            </a:r>
            <a:r>
              <a:rPr lang="en-US" sz="2400" baseline="30000" dirty="0" smtClean="0"/>
              <a:t>+</a:t>
            </a:r>
            <a:r>
              <a:rPr lang="en-US" sz="2400" dirty="0" smtClean="0"/>
              <a:t> </a:t>
            </a:r>
          </a:p>
          <a:p>
            <a:pPr>
              <a:defRPr/>
            </a:pPr>
            <a:endParaRPr lang="en-US" sz="2400" dirty="0" smtClean="0"/>
          </a:p>
          <a:p>
            <a:pPr>
              <a:defRPr/>
            </a:pPr>
            <a:r>
              <a:rPr lang="en-US" sz="2400" dirty="0" smtClean="0"/>
              <a:t>As the pre-emptive weights are incommensurate, it is argued that they can not be added – hence the first form of the objective.</a:t>
            </a:r>
            <a:endParaRPr lang="en-US" sz="2400" baseline="30000" dirty="0" smtClean="0"/>
          </a:p>
          <a:p>
            <a:pPr>
              <a:buFont typeface="Wingdings 2" pitchFamily="18" charset="2"/>
              <a:buNone/>
              <a:defRPr/>
            </a:pPr>
            <a:endParaRPr lang="en-US" sz="2400" dirty="0" smtClean="0"/>
          </a:p>
          <a:p>
            <a:pPr>
              <a:buFont typeface="Wingdings 2" pitchFamily="18" charset="2"/>
              <a:buNone/>
              <a:defRPr/>
            </a:pP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486D54AB-370A-434C-9FA8-F1B5D708BEFD}" type="slidenum">
              <a:rPr lang="en-US" sz="1200" smtClean="0"/>
              <a:pPr>
                <a:defRPr/>
              </a:pPr>
              <a:t>11</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diamond(in)">
                                      <p:cBhvr>
                                        <p:cTn id="7" dur="2000"/>
                                        <p:tgtEl>
                                          <p:spTgt spid="3">
                                            <p:txEl>
                                              <p:pRg st="8" end="8"/>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diamond(in)">
                                      <p:cBhvr>
                                        <p:cTn id="10" dur="20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diamond(in)">
                                      <p:cBhvr>
                                        <p:cTn id="15"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Goal Programming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82E221E9-199C-4320-9E08-270F48AADBBC}" type="slidenum">
              <a:rPr lang="en-US" sz="1200" smtClean="0"/>
              <a:pPr>
                <a:defRPr/>
              </a:pPr>
              <a:t>12</a:t>
            </a:fld>
            <a:endParaRPr lang="en-US" sz="1200" dirty="0"/>
          </a:p>
        </p:txBody>
      </p:sp>
      <p:sp>
        <p:nvSpPr>
          <p:cNvPr id="26628"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6629" name="Rectangle 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26630" name="Rectangle 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6631"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6632"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663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1668678883"/>
              </p:ext>
            </p:extLst>
          </p:nvPr>
        </p:nvGraphicFramePr>
        <p:xfrm>
          <a:off x="533400" y="1371600"/>
          <a:ext cx="8153400" cy="5105400"/>
        </p:xfrm>
        <a:graphic>
          <a:graphicData uri="http://schemas.openxmlformats.org/drawingml/2006/chart">
            <c:chart xmlns:c="http://schemas.openxmlformats.org/drawingml/2006/chart" xmlns:r="http://schemas.openxmlformats.org/officeDocument/2006/relationships" r:id="rId2"/>
          </a:graphicData>
        </a:graphic>
      </p:graphicFrame>
      <p:cxnSp>
        <p:nvCxnSpPr>
          <p:cNvPr id="31" name="Straight Connector 30"/>
          <p:cNvCxnSpPr/>
          <p:nvPr/>
        </p:nvCxnSpPr>
        <p:spPr>
          <a:xfrm rot="5400000">
            <a:off x="2133600" y="37338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543801" y="4800600"/>
            <a:ext cx="304800" cy="3175"/>
          </a:xfrm>
          <a:prstGeom prst="straightConnector1">
            <a:avLst/>
          </a:prstGeom>
          <a:ln w="158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219200" y="1447800"/>
            <a:ext cx="452368" cy="461665"/>
          </a:xfrm>
          <a:prstGeom prst="rect">
            <a:avLst/>
          </a:prstGeom>
          <a:noFill/>
        </p:spPr>
        <p:txBody>
          <a:bodyPr wrap="none" rtlCol="0">
            <a:spAutoFit/>
          </a:bodyPr>
          <a:lstStyle/>
          <a:p>
            <a:r>
              <a:rPr lang="en-US" i="1" kern="0" dirty="0" smtClean="0">
                <a:solidFill>
                  <a:srgbClr val="000000"/>
                </a:solidFill>
                <a:latin typeface="Arial"/>
                <a:cs typeface="+mn-cs"/>
              </a:rPr>
              <a:t>x</a:t>
            </a:r>
            <a:r>
              <a:rPr lang="en-US" kern="0" baseline="-25000" dirty="0" smtClean="0">
                <a:solidFill>
                  <a:srgbClr val="000000"/>
                </a:solidFill>
                <a:latin typeface="Arial"/>
                <a:cs typeface="+mn-cs"/>
              </a:rPr>
              <a:t>2</a:t>
            </a:r>
            <a:endParaRPr lang="en-US" dirty="0"/>
          </a:p>
        </p:txBody>
      </p:sp>
      <p:sp>
        <p:nvSpPr>
          <p:cNvPr id="14" name="TextBox 13"/>
          <p:cNvSpPr txBox="1"/>
          <p:nvPr/>
        </p:nvSpPr>
        <p:spPr>
          <a:xfrm>
            <a:off x="8151962" y="6000805"/>
            <a:ext cx="452368" cy="461665"/>
          </a:xfrm>
          <a:prstGeom prst="rect">
            <a:avLst/>
          </a:prstGeom>
          <a:noFill/>
        </p:spPr>
        <p:txBody>
          <a:bodyPr wrap="none" rtlCol="0">
            <a:spAutoFit/>
          </a:bodyPr>
          <a:lstStyle/>
          <a:p>
            <a:r>
              <a:rPr lang="en-US" i="1" kern="0" dirty="0">
                <a:solidFill>
                  <a:srgbClr val="000000"/>
                </a:solidFill>
                <a:latin typeface="Arial"/>
                <a:cs typeface="+mn-cs"/>
              </a:rPr>
              <a:t>x</a:t>
            </a:r>
            <a:r>
              <a:rPr lang="en-US" kern="0" baseline="-25000" dirty="0">
                <a:solidFill>
                  <a:srgbClr val="000000"/>
                </a:solidFill>
                <a:latin typeface="Arial"/>
                <a:cs typeface="+mn-cs"/>
              </a:rPr>
              <a:t>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Goal Programming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E83BF99C-9862-40A5-818D-3C6F74242356}" type="slidenum">
              <a:rPr lang="en-US" sz="1200" smtClean="0"/>
              <a:pPr>
                <a:defRPr/>
              </a:pPr>
              <a:t>13</a:t>
            </a:fld>
            <a:endParaRPr lang="en-US" sz="1200" dirty="0"/>
          </a:p>
        </p:txBody>
      </p:sp>
      <p:sp>
        <p:nvSpPr>
          <p:cNvPr id="2765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7653" name="Rectangle 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27654" name="Rectangle 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765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765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765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1660332451"/>
              </p:ext>
            </p:extLst>
          </p:nvPr>
        </p:nvGraphicFramePr>
        <p:xfrm>
          <a:off x="533400" y="1371600"/>
          <a:ext cx="8153400" cy="5105400"/>
        </p:xfrm>
        <a:graphic>
          <a:graphicData uri="http://schemas.openxmlformats.org/drawingml/2006/chart">
            <c:chart xmlns:c="http://schemas.openxmlformats.org/drawingml/2006/chart" xmlns:r="http://schemas.openxmlformats.org/officeDocument/2006/relationships" r:id="rId2"/>
          </a:graphicData>
        </a:graphic>
      </p:graphicFrame>
      <p:cxnSp>
        <p:nvCxnSpPr>
          <p:cNvPr id="31" name="Straight Connector 30"/>
          <p:cNvCxnSpPr/>
          <p:nvPr/>
        </p:nvCxnSpPr>
        <p:spPr>
          <a:xfrm rot="5400000">
            <a:off x="2133600" y="37338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543801" y="4800600"/>
            <a:ext cx="304800" cy="3175"/>
          </a:xfrm>
          <a:prstGeom prst="straightConnector1">
            <a:avLst/>
          </a:prstGeom>
          <a:ln w="158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3" name="Right Triangle 12"/>
          <p:cNvSpPr/>
          <p:nvPr/>
        </p:nvSpPr>
        <p:spPr>
          <a:xfrm>
            <a:off x="1676400" y="2133600"/>
            <a:ext cx="6172200" cy="3886200"/>
          </a:xfrm>
          <a:prstGeom prst="rtTriangl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70C0"/>
                </a:solidFill>
              </a:rPr>
              <a:t>Does not satisfy Goal 1</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800600" y="1447800"/>
            <a:ext cx="3733800" cy="4572000"/>
          </a:xfrm>
          <a:prstGeom prst="rect">
            <a:avLst/>
          </a:prstGeom>
          <a:blipFill dpi="0" rotWithShape="1">
            <a:blip r:embed="rId2" cstate="print"/>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Does not satisfy Goal 2</a:t>
            </a:r>
          </a:p>
        </p:txBody>
      </p:sp>
      <p:sp>
        <p:nvSpPr>
          <p:cNvPr id="2" name="Title 1"/>
          <p:cNvSpPr>
            <a:spLocks noGrp="1"/>
          </p:cNvSpPr>
          <p:nvPr>
            <p:ph type="title"/>
          </p:nvPr>
        </p:nvSpPr>
        <p:spPr/>
        <p:txBody>
          <a:bodyPr/>
          <a:lstStyle/>
          <a:p>
            <a:pPr>
              <a:defRPr/>
            </a:pPr>
            <a:r>
              <a:rPr lang="en-US" dirty="0" smtClean="0"/>
              <a:t>Goal Programming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458AA430-9D28-46E1-AEC7-135538EAFFA9}" type="slidenum">
              <a:rPr lang="en-US" sz="1200" smtClean="0"/>
              <a:pPr>
                <a:defRPr/>
              </a:pPr>
              <a:t>14</a:t>
            </a:fld>
            <a:endParaRPr lang="en-US" sz="1200" dirty="0"/>
          </a:p>
        </p:txBody>
      </p:sp>
      <p:sp>
        <p:nvSpPr>
          <p:cNvPr id="28677"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8678" name="Rectangle 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28679" name="Rectangle 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8680"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8681"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868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 name="Content Placeholder 28"/>
          <p:cNvGraphicFramePr>
            <a:graphicFrameLocks noGrp="1"/>
          </p:cNvGraphicFramePr>
          <p:nvPr>
            <p:ph idx="1"/>
          </p:nvPr>
        </p:nvGraphicFramePr>
        <p:xfrm>
          <a:off x="533400" y="1371600"/>
          <a:ext cx="8153400" cy="5105400"/>
        </p:xfrm>
        <a:graphic>
          <a:graphicData uri="http://schemas.openxmlformats.org/drawingml/2006/chart">
            <c:chart xmlns:c="http://schemas.openxmlformats.org/drawingml/2006/chart" xmlns:r="http://schemas.openxmlformats.org/officeDocument/2006/relationships" r:id="rId3"/>
          </a:graphicData>
        </a:graphic>
      </p:graphicFrame>
      <p:cxnSp>
        <p:nvCxnSpPr>
          <p:cNvPr id="31" name="Straight Connector 30"/>
          <p:cNvCxnSpPr/>
          <p:nvPr/>
        </p:nvCxnSpPr>
        <p:spPr>
          <a:xfrm rot="5400000">
            <a:off x="2133600" y="37338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543801" y="4800600"/>
            <a:ext cx="304800" cy="3175"/>
          </a:xfrm>
          <a:prstGeom prst="straightConnector1">
            <a:avLst/>
          </a:prstGeom>
          <a:ln w="158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3" name="Right Triangle 12"/>
          <p:cNvSpPr/>
          <p:nvPr/>
        </p:nvSpPr>
        <p:spPr>
          <a:xfrm>
            <a:off x="1676400" y="2133600"/>
            <a:ext cx="6172200" cy="3886200"/>
          </a:xfrm>
          <a:prstGeom prst="rtTriangl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0070C0"/>
                </a:solidFill>
              </a:rPr>
              <a:t>Does not satisfy Goal 1</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676400" y="1447800"/>
            <a:ext cx="2743200" cy="24384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4800600" y="1447800"/>
            <a:ext cx="3733800" cy="4572000"/>
          </a:xfrm>
          <a:prstGeom prst="rect">
            <a:avLst/>
          </a:prstGeom>
          <a:blipFill dpi="0" rotWithShape="1">
            <a:blip r:embed="rId3" cstate="print"/>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2"/>
                </a:solidFill>
              </a:rPr>
              <a:t>Does not satisfy Goal 2</a:t>
            </a:r>
          </a:p>
        </p:txBody>
      </p:sp>
      <p:sp>
        <p:nvSpPr>
          <p:cNvPr id="2" name="Title 1"/>
          <p:cNvSpPr>
            <a:spLocks noGrp="1"/>
          </p:cNvSpPr>
          <p:nvPr>
            <p:ph type="title"/>
          </p:nvPr>
        </p:nvSpPr>
        <p:spPr/>
        <p:txBody>
          <a:bodyPr/>
          <a:lstStyle/>
          <a:p>
            <a:pPr>
              <a:defRPr/>
            </a:pPr>
            <a:r>
              <a:rPr lang="en-US" dirty="0" smtClean="0"/>
              <a:t>Goal Programming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ADE7406A-DF26-40F9-BEB5-10A37DBD727B}" type="slidenum">
              <a:rPr lang="en-US" sz="1200" smtClean="0"/>
              <a:pPr>
                <a:defRPr/>
              </a:pPr>
              <a:t>15</a:t>
            </a:fld>
            <a:endParaRPr lang="en-US" sz="1200" dirty="0"/>
          </a:p>
        </p:txBody>
      </p:sp>
      <p:sp>
        <p:nvSpPr>
          <p:cNvPr id="29702" name="Rectangle 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9703" name="Rectangle 4"/>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29704" name="Rectangle 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sp>
        <p:nvSpPr>
          <p:cNvPr id="29705" name="Rectangle 6"/>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9706" name="Rectangle 1"/>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2970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454293445"/>
              </p:ext>
            </p:extLst>
          </p:nvPr>
        </p:nvGraphicFramePr>
        <p:xfrm>
          <a:off x="762000" y="1524000"/>
          <a:ext cx="8153400" cy="5105400"/>
        </p:xfrm>
        <a:graphic>
          <a:graphicData uri="http://schemas.openxmlformats.org/drawingml/2006/chart">
            <c:chart xmlns:c="http://schemas.openxmlformats.org/drawingml/2006/chart" xmlns:r="http://schemas.openxmlformats.org/officeDocument/2006/relationships" r:id="rId4"/>
          </a:graphicData>
        </a:graphic>
      </p:graphicFrame>
      <p:cxnSp>
        <p:nvCxnSpPr>
          <p:cNvPr id="31" name="Straight Connector 30"/>
          <p:cNvCxnSpPr/>
          <p:nvPr/>
        </p:nvCxnSpPr>
        <p:spPr>
          <a:xfrm rot="5400000">
            <a:off x="2133600" y="37338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773987" y="4951413"/>
            <a:ext cx="304800" cy="3175"/>
          </a:xfrm>
          <a:prstGeom prst="straightConnector1">
            <a:avLst/>
          </a:prstGeom>
          <a:ln w="158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Right Triangle 12"/>
          <p:cNvSpPr/>
          <p:nvPr/>
        </p:nvSpPr>
        <p:spPr>
          <a:xfrm>
            <a:off x="1676400" y="2145102"/>
            <a:ext cx="6172200" cy="3886200"/>
          </a:xfrm>
          <a:prstGeom prst="rtTriangle">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Does not satisfy Goal 1</a:t>
            </a:r>
          </a:p>
        </p:txBody>
      </p:sp>
      <p:sp>
        <p:nvSpPr>
          <p:cNvPr id="17" name="TextBox 16"/>
          <p:cNvSpPr txBox="1">
            <a:spLocks noChangeArrowheads="1"/>
          </p:cNvSpPr>
          <p:nvPr/>
        </p:nvSpPr>
        <p:spPr bwMode="auto">
          <a:xfrm>
            <a:off x="4038600" y="3886200"/>
            <a:ext cx="331788" cy="338138"/>
          </a:xfrm>
          <a:prstGeom prst="rect">
            <a:avLst/>
          </a:prstGeom>
          <a:noFill/>
          <a:ln w="9525">
            <a:noFill/>
            <a:miter lim="800000"/>
            <a:headEnd/>
            <a:tailEnd/>
          </a:ln>
        </p:spPr>
        <p:txBody>
          <a:bodyPr wrap="none">
            <a:spAutoFit/>
          </a:bodyPr>
          <a:lstStyle/>
          <a:p>
            <a:r>
              <a:rPr lang="en-US" sz="1600">
                <a:solidFill>
                  <a:schemeClr val="bg1"/>
                </a:solidFill>
              </a:rPr>
              <a:t>A</a:t>
            </a:r>
          </a:p>
        </p:txBody>
      </p:sp>
      <p:sp>
        <p:nvSpPr>
          <p:cNvPr id="18" name="TextBox 17"/>
          <p:cNvSpPr txBox="1">
            <a:spLocks noChangeArrowheads="1"/>
          </p:cNvSpPr>
          <p:nvPr/>
        </p:nvSpPr>
        <p:spPr bwMode="auto">
          <a:xfrm>
            <a:off x="4572000" y="4191000"/>
            <a:ext cx="320675" cy="338138"/>
          </a:xfrm>
          <a:prstGeom prst="rect">
            <a:avLst/>
          </a:prstGeom>
          <a:noFill/>
          <a:ln w="9525">
            <a:noFill/>
            <a:miter lim="800000"/>
            <a:headEnd/>
            <a:tailEnd/>
          </a:ln>
        </p:spPr>
        <p:txBody>
          <a:bodyPr wrap="none">
            <a:spAutoFit/>
          </a:bodyPr>
          <a:lstStyle/>
          <a:p>
            <a:r>
              <a:rPr lang="en-US" sz="1600" dirty="0">
                <a:solidFill>
                  <a:schemeClr val="bg1"/>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amond(in)">
                                      <p:cBhvr>
                                        <p:cTn id="7" dur="2000"/>
                                        <p:tgtEl>
                                          <p:spTgt spid="1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amond(in)">
                                      <p:cBhvr>
                                        <p:cTn id="10"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Goal Programming Example</a:t>
            </a:r>
            <a:endParaRPr lang="en-US" dirty="0"/>
          </a:p>
        </p:txBody>
      </p:sp>
      <p:sp>
        <p:nvSpPr>
          <p:cNvPr id="3" name="Content Placeholder 2"/>
          <p:cNvSpPr>
            <a:spLocks noGrp="1"/>
          </p:cNvSpPr>
          <p:nvPr>
            <p:ph idx="1"/>
          </p:nvPr>
        </p:nvSpPr>
        <p:spPr/>
        <p:txBody>
          <a:bodyPr>
            <a:normAutofit fontScale="77500" lnSpcReduction="20000"/>
          </a:bodyPr>
          <a:lstStyle/>
          <a:p>
            <a:pPr>
              <a:defRPr/>
            </a:pPr>
            <a:r>
              <a:rPr lang="en-US" dirty="0" smtClean="0"/>
              <a:t>At point A</a:t>
            </a:r>
          </a:p>
          <a:p>
            <a:pPr lvl="1">
              <a:defRPr/>
            </a:pPr>
            <a:r>
              <a:rPr lang="en-US" dirty="0" smtClean="0"/>
              <a:t>x</a:t>
            </a:r>
            <a:r>
              <a:rPr lang="en-US" baseline="-25000" dirty="0" smtClean="0"/>
              <a:t>1</a:t>
            </a:r>
            <a:r>
              <a:rPr lang="en-US" dirty="0" smtClean="0"/>
              <a:t> = 40			d</a:t>
            </a:r>
            <a:r>
              <a:rPr lang="en-US" baseline="-25000" dirty="0" smtClean="0"/>
              <a:t>2</a:t>
            </a:r>
            <a:r>
              <a:rPr lang="en-US" baseline="30000" dirty="0" smtClean="0"/>
              <a:t>+</a:t>
            </a:r>
            <a:r>
              <a:rPr lang="en-US" dirty="0" smtClean="0"/>
              <a:t> = 0</a:t>
            </a:r>
          </a:p>
          <a:p>
            <a:pPr lvl="1">
              <a:defRPr/>
            </a:pPr>
            <a:r>
              <a:rPr lang="en-US" dirty="0" smtClean="0"/>
              <a:t>x</a:t>
            </a:r>
            <a:r>
              <a:rPr lang="en-US" baseline="-25000" dirty="0" smtClean="0"/>
              <a:t>2</a:t>
            </a:r>
            <a:r>
              <a:rPr lang="en-US" dirty="0" smtClean="0"/>
              <a:t> = 66 2/3 		d</a:t>
            </a:r>
            <a:r>
              <a:rPr lang="en-US" baseline="-25000" dirty="0" smtClean="0"/>
              <a:t>3</a:t>
            </a:r>
            <a:r>
              <a:rPr lang="en-US" baseline="30000" dirty="0" smtClean="0"/>
              <a:t>+</a:t>
            </a:r>
            <a:r>
              <a:rPr lang="en-US" dirty="0" smtClean="0"/>
              <a:t> = 26 2/3</a:t>
            </a:r>
          </a:p>
          <a:p>
            <a:pPr lvl="1">
              <a:defRPr/>
            </a:pPr>
            <a:r>
              <a:rPr lang="en-US" dirty="0" err="1" smtClean="0"/>
              <a:t>z</a:t>
            </a:r>
            <a:r>
              <a:rPr lang="en-US" baseline="-25000" dirty="0" err="1" smtClean="0"/>
              <a:t>A</a:t>
            </a:r>
            <a:r>
              <a:rPr lang="en-US" dirty="0" smtClean="0"/>
              <a:t> = 4P</a:t>
            </a:r>
            <a:r>
              <a:rPr lang="en-US" baseline="-25000" dirty="0" smtClean="0"/>
              <a:t>4</a:t>
            </a:r>
            <a:r>
              <a:rPr lang="en-US" dirty="0" smtClean="0"/>
              <a:t>(26 2/3) + 3P</a:t>
            </a:r>
            <a:r>
              <a:rPr lang="en-US" baseline="-25000" dirty="0" smtClean="0"/>
              <a:t>4</a:t>
            </a:r>
            <a:r>
              <a:rPr lang="en-US" dirty="0" smtClean="0"/>
              <a:t>(0) =106P</a:t>
            </a:r>
            <a:r>
              <a:rPr lang="en-US" baseline="-25000" dirty="0" smtClean="0"/>
              <a:t>4</a:t>
            </a:r>
            <a:endParaRPr lang="en-US" dirty="0" smtClean="0"/>
          </a:p>
          <a:p>
            <a:pPr>
              <a:defRPr/>
            </a:pPr>
            <a:endParaRPr lang="en-US" dirty="0" smtClean="0"/>
          </a:p>
          <a:p>
            <a:pPr>
              <a:defRPr/>
            </a:pPr>
            <a:r>
              <a:rPr lang="en-US" dirty="0" smtClean="0"/>
              <a:t>At point B</a:t>
            </a:r>
          </a:p>
          <a:p>
            <a:pPr lvl="1">
              <a:defRPr/>
            </a:pPr>
            <a:r>
              <a:rPr lang="en-US" dirty="0" smtClean="0"/>
              <a:t>x</a:t>
            </a:r>
            <a:r>
              <a:rPr lang="en-US" baseline="-25000" dirty="0" smtClean="0"/>
              <a:t>1</a:t>
            </a:r>
            <a:r>
              <a:rPr lang="en-US" dirty="0" smtClean="0"/>
              <a:t> = 45			d</a:t>
            </a:r>
            <a:r>
              <a:rPr lang="en-US" baseline="-25000" dirty="0" smtClean="0"/>
              <a:t>2</a:t>
            </a:r>
            <a:r>
              <a:rPr lang="en-US" baseline="30000" dirty="0" smtClean="0"/>
              <a:t>+</a:t>
            </a:r>
            <a:r>
              <a:rPr lang="en-US" dirty="0" smtClean="0"/>
              <a:t> = 5</a:t>
            </a:r>
          </a:p>
          <a:p>
            <a:pPr lvl="1">
              <a:defRPr/>
            </a:pPr>
            <a:r>
              <a:rPr lang="en-US" dirty="0" smtClean="0"/>
              <a:t>x</a:t>
            </a:r>
            <a:r>
              <a:rPr lang="en-US" baseline="-25000" dirty="0" smtClean="0"/>
              <a:t>2</a:t>
            </a:r>
            <a:r>
              <a:rPr lang="en-US" dirty="0" smtClean="0"/>
              <a:t> = 60			d</a:t>
            </a:r>
            <a:r>
              <a:rPr lang="en-US" baseline="-25000" dirty="0" smtClean="0"/>
              <a:t>3</a:t>
            </a:r>
            <a:r>
              <a:rPr lang="en-US" baseline="30000" dirty="0" smtClean="0"/>
              <a:t>+</a:t>
            </a:r>
            <a:r>
              <a:rPr lang="en-US" dirty="0" smtClean="0"/>
              <a:t> = 20</a:t>
            </a:r>
          </a:p>
          <a:p>
            <a:pPr lvl="1">
              <a:defRPr/>
            </a:pPr>
            <a:r>
              <a:rPr lang="en-US" dirty="0" err="1" smtClean="0"/>
              <a:t>z</a:t>
            </a:r>
            <a:r>
              <a:rPr lang="en-US" baseline="-25000" dirty="0" err="1" smtClean="0"/>
              <a:t>B</a:t>
            </a:r>
            <a:r>
              <a:rPr lang="en-US" dirty="0" smtClean="0"/>
              <a:t> = 4P</a:t>
            </a:r>
            <a:r>
              <a:rPr lang="en-US" baseline="-25000" dirty="0" smtClean="0"/>
              <a:t>4</a:t>
            </a:r>
            <a:r>
              <a:rPr lang="en-US" dirty="0" smtClean="0"/>
              <a:t>(20) + 3P</a:t>
            </a:r>
            <a:r>
              <a:rPr lang="en-US" baseline="-25000" dirty="0" smtClean="0"/>
              <a:t>4</a:t>
            </a:r>
            <a:r>
              <a:rPr lang="en-US" dirty="0" smtClean="0"/>
              <a:t>(5) = 80P</a:t>
            </a:r>
            <a:r>
              <a:rPr lang="en-US" baseline="-25000" dirty="0" smtClean="0"/>
              <a:t>4 </a:t>
            </a:r>
            <a:r>
              <a:rPr lang="en-US" dirty="0" smtClean="0"/>
              <a:t>+ 15P</a:t>
            </a:r>
            <a:r>
              <a:rPr lang="en-US" baseline="-25000" dirty="0" smtClean="0"/>
              <a:t>4 </a:t>
            </a:r>
            <a:r>
              <a:rPr lang="en-US" dirty="0" smtClean="0"/>
              <a:t>= 95P</a:t>
            </a:r>
            <a:r>
              <a:rPr lang="en-US" baseline="-25000" dirty="0" smtClean="0"/>
              <a:t>4</a:t>
            </a:r>
            <a:endParaRPr lang="en-US" dirty="0" smtClean="0"/>
          </a:p>
          <a:p>
            <a:pPr>
              <a:defRPr/>
            </a:pPr>
            <a:endParaRPr lang="en-US" dirty="0" smtClean="0"/>
          </a:p>
          <a:p>
            <a:pPr>
              <a:defRPr/>
            </a:pPr>
            <a:r>
              <a:rPr lang="en-US" dirty="0" smtClean="0"/>
              <a:t>Solution is at point B</a:t>
            </a:r>
          </a:p>
          <a:p>
            <a:pPr lvl="1">
              <a:buFont typeface="Wingdings 2" pitchFamily="18" charset="2"/>
              <a:buNone/>
              <a:defRPr/>
            </a:pPr>
            <a:r>
              <a:rPr lang="en-US" dirty="0" smtClean="0"/>
              <a:t>x</a:t>
            </a:r>
            <a:r>
              <a:rPr lang="en-US" baseline="-25000" dirty="0" smtClean="0"/>
              <a:t>1</a:t>
            </a:r>
            <a:r>
              <a:rPr lang="en-US" dirty="0" smtClean="0"/>
              <a:t> = 45	d</a:t>
            </a:r>
            <a:r>
              <a:rPr lang="en-US" baseline="-25000" dirty="0" smtClean="0"/>
              <a:t>2</a:t>
            </a:r>
            <a:r>
              <a:rPr lang="en-US" baseline="30000" dirty="0" smtClean="0"/>
              <a:t>+</a:t>
            </a:r>
            <a:r>
              <a:rPr lang="en-US" dirty="0" smtClean="0"/>
              <a:t> = 5</a:t>
            </a:r>
          </a:p>
          <a:p>
            <a:pPr lvl="1">
              <a:buFont typeface="Wingdings 2" pitchFamily="18" charset="2"/>
              <a:buNone/>
              <a:defRPr/>
            </a:pPr>
            <a:r>
              <a:rPr lang="en-US" dirty="0" smtClean="0"/>
              <a:t>x</a:t>
            </a:r>
            <a:r>
              <a:rPr lang="en-US" baseline="-25000" dirty="0" smtClean="0"/>
              <a:t>2</a:t>
            </a:r>
            <a:r>
              <a:rPr lang="en-US" dirty="0" smtClean="0"/>
              <a:t> = 60	d</a:t>
            </a:r>
            <a:r>
              <a:rPr lang="en-US" baseline="-25000" dirty="0" smtClean="0"/>
              <a:t>3</a:t>
            </a:r>
            <a:r>
              <a:rPr lang="en-US" baseline="30000" dirty="0" smtClean="0"/>
              <a:t>+</a:t>
            </a:r>
            <a:r>
              <a:rPr lang="en-US" dirty="0" smtClean="0"/>
              <a:t> = 20</a:t>
            </a:r>
          </a:p>
          <a:p>
            <a:pPr lvl="1">
              <a:buFont typeface="Wingdings 2" pitchFamily="18" charset="2"/>
              <a:buNone/>
              <a:defRPr/>
            </a:pPr>
            <a:r>
              <a:rPr lang="en-US" dirty="0" smtClean="0"/>
              <a:t>z = 95P</a:t>
            </a:r>
            <a:r>
              <a:rPr lang="en-US" baseline="-25000" dirty="0" smtClean="0"/>
              <a:t>4</a:t>
            </a:r>
            <a:endParaRPr lang="en-US" dirty="0" smtClean="0"/>
          </a:p>
          <a:p>
            <a:pPr>
              <a:defRPr/>
            </a:pPr>
            <a:endParaRPr lang="en-US" dirty="0" smtClean="0"/>
          </a:p>
          <a:p>
            <a:pPr lvl="1">
              <a:defRPr/>
            </a:pP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E8D4AFF8-0546-4FEC-8120-76883E94485E}" type="slidenum">
              <a:rPr lang="en-US" sz="1200" smtClean="0"/>
              <a:pPr>
                <a:defRPr/>
              </a:pPr>
              <a:t>16</a:t>
            </a:fld>
            <a:endParaRPr lang="en-US" sz="1200" dirty="0"/>
          </a:p>
        </p:txBody>
      </p:sp>
      <p:sp>
        <p:nvSpPr>
          <p:cNvPr id="5" name="TextBox 4"/>
          <p:cNvSpPr txBox="1">
            <a:spLocks noChangeArrowheads="1"/>
          </p:cNvSpPr>
          <p:nvPr/>
        </p:nvSpPr>
        <p:spPr bwMode="auto">
          <a:xfrm>
            <a:off x="6248400" y="4724400"/>
            <a:ext cx="2411413" cy="1816100"/>
          </a:xfrm>
          <a:prstGeom prst="rect">
            <a:avLst/>
          </a:prstGeom>
          <a:noFill/>
          <a:ln w="9525">
            <a:noFill/>
            <a:miter lim="800000"/>
            <a:headEnd/>
            <a:tailEnd/>
          </a:ln>
        </p:spPr>
        <p:txBody>
          <a:bodyPr wrap="none">
            <a:spAutoFit/>
          </a:bodyPr>
          <a:lstStyle/>
          <a:p>
            <a:r>
              <a:rPr lang="en-US" sz="1400"/>
              <a:t>Goals 1, 2  &amp; 3 have been met.</a:t>
            </a:r>
          </a:p>
          <a:p>
            <a:r>
              <a:rPr lang="en-US" sz="1400"/>
              <a:t>Goal 4, not overtime, has not </a:t>
            </a:r>
          </a:p>
          <a:p>
            <a:r>
              <a:rPr lang="en-US" sz="1400"/>
              <a:t>been met. Team 1 has 5 hours </a:t>
            </a:r>
          </a:p>
          <a:p>
            <a:r>
              <a:rPr lang="en-US" sz="1400"/>
              <a:t>of overtime while Team 2 has</a:t>
            </a:r>
          </a:p>
          <a:p>
            <a:r>
              <a:rPr lang="en-US" sz="1400"/>
              <a:t>20 hours of overtime.</a:t>
            </a:r>
          </a:p>
          <a:p>
            <a:endParaRPr lang="en-US" sz="1400"/>
          </a:p>
          <a:p>
            <a:r>
              <a:rPr lang="en-US" sz="1400"/>
              <a:t>Would you be happy with</a:t>
            </a:r>
          </a:p>
          <a:p>
            <a:r>
              <a:rPr lang="en-US" sz="1400"/>
              <a:t>this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heckerboard(across)">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1" dur="500"/>
                                        <p:tgtEl>
                                          <p:spTgt spid="3">
                                            <p:txEl>
                                              <p:pRg st="10" end="10"/>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24" dur="500"/>
                                        <p:tgtEl>
                                          <p:spTgt spid="3">
                                            <p:txEl>
                                              <p:pRg st="11" end="11"/>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27" dur="500"/>
                                        <p:tgtEl>
                                          <p:spTgt spid="3">
                                            <p:txEl>
                                              <p:pRg st="12" end="12"/>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30" dur="500"/>
                                        <p:tgtEl>
                                          <p:spTgt spid="3">
                                            <p:txEl>
                                              <p:pRg st="13" end="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diamond(in)">
                                      <p:cBhvr>
                                        <p:cTn id="35" dur="2000"/>
                                        <p:tgtEl>
                                          <p:spTgt spid="5">
                                            <p:txEl>
                                              <p:pRg st="0" end="0"/>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diamond(in)">
                                      <p:cBhvr>
                                        <p:cTn id="38" dur="2000"/>
                                        <p:tgtEl>
                                          <p:spTgt spid="5">
                                            <p:txEl>
                                              <p:pRg st="1" end="1"/>
                                            </p:txEl>
                                          </p:spTgt>
                                        </p:tgtEl>
                                      </p:cBhvr>
                                    </p:animEffect>
                                  </p:childTnLst>
                                </p:cTn>
                              </p:par>
                              <p:par>
                                <p:cTn id="39" presetID="8" presetClass="entr" presetSubtype="16"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diamond(in)">
                                      <p:cBhvr>
                                        <p:cTn id="41" dur="2000"/>
                                        <p:tgtEl>
                                          <p:spTgt spid="5">
                                            <p:txEl>
                                              <p:pRg st="2" end="2"/>
                                            </p:txEl>
                                          </p:spTgt>
                                        </p:tgtEl>
                                      </p:cBhvr>
                                    </p:animEffect>
                                  </p:childTnLst>
                                </p:cTn>
                              </p:par>
                              <p:par>
                                <p:cTn id="42" presetID="8" presetClass="entr" presetSubtype="16" fill="hold" nodeType="with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diamond(in)">
                                      <p:cBhvr>
                                        <p:cTn id="44" dur="2000"/>
                                        <p:tgtEl>
                                          <p:spTgt spid="5">
                                            <p:txEl>
                                              <p:pRg st="3" end="3"/>
                                            </p:txEl>
                                          </p:spTgt>
                                        </p:tgtEl>
                                      </p:cBhvr>
                                    </p:animEffect>
                                  </p:childTnLst>
                                </p:cTn>
                              </p:par>
                              <p:par>
                                <p:cTn id="45" presetID="8" presetClass="entr" presetSubtype="16"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diamond(in)">
                                      <p:cBhvr>
                                        <p:cTn id="47" dur="20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checkerboard(across)">
                                      <p:cBhvr>
                                        <p:cTn id="52" dur="500"/>
                                        <p:tgtEl>
                                          <p:spTgt spid="5">
                                            <p:txEl>
                                              <p:pRg st="6" end="6"/>
                                            </p:txEl>
                                          </p:spTgt>
                                        </p:tgtEl>
                                      </p:cBhvr>
                                    </p:animEffect>
                                  </p:childTnLst>
                                </p:cTn>
                              </p:par>
                              <p:par>
                                <p:cTn id="53" presetID="5" presetClass="entr" presetSubtype="10" fill="hold" nodeType="withEffect">
                                  <p:stCondLst>
                                    <p:cond delay="0"/>
                                  </p:stCondLst>
                                  <p:childTnLst>
                                    <p:set>
                                      <p:cBhvr>
                                        <p:cTn id="54" dur="1" fill="hold">
                                          <p:stCondLst>
                                            <p:cond delay="0"/>
                                          </p:stCondLst>
                                        </p:cTn>
                                        <p:tgtEl>
                                          <p:spTgt spid="5">
                                            <p:txEl>
                                              <p:pRg st="7" end="7"/>
                                            </p:txEl>
                                          </p:spTgt>
                                        </p:tgtEl>
                                        <p:attrNameLst>
                                          <p:attrName>style.visibility</p:attrName>
                                        </p:attrNameLst>
                                      </p:cBhvr>
                                      <p:to>
                                        <p:strVal val="visible"/>
                                      </p:to>
                                    </p:set>
                                    <p:animEffect transition="in" filter="checkerboard(across)">
                                      <p:cBhvr>
                                        <p:cTn id="5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31747" name="Content Placeholder 2"/>
          <p:cNvSpPr>
            <a:spLocks noGrp="1"/>
          </p:cNvSpPr>
          <p:nvPr>
            <p:ph idx="1"/>
          </p:nvPr>
        </p:nvSpPr>
        <p:spPr>
          <a:xfrm>
            <a:off x="457200" y="1066800"/>
            <a:ext cx="8229600" cy="4937125"/>
          </a:xfrm>
        </p:spPr>
        <p:txBody>
          <a:bodyPr/>
          <a:lstStyle/>
          <a:p>
            <a:r>
              <a:rPr lang="en-US" sz="1400" smtClean="0"/>
              <a:t>We have to adjust our tableau to account for the terms in the 0 row. We will need a row for each priority class. We also need unit vectors for the basic variables</a:t>
            </a:r>
          </a:p>
          <a:p>
            <a:pPr>
              <a:buFont typeface="Wingdings 2" pitchFamily="18" charset="2"/>
              <a:buNone/>
            </a:pPr>
            <a:r>
              <a:rPr lang="en-US" sz="1400" smtClean="0"/>
              <a:t>		Min </a:t>
            </a:r>
            <a:r>
              <a:rPr lang="en-US" sz="1400" i="1" smtClean="0"/>
              <a:t>z</a:t>
            </a:r>
            <a:r>
              <a:rPr lang="en-US" sz="1400" smtClean="0"/>
              <a:t> = P</a:t>
            </a:r>
            <a:r>
              <a:rPr lang="en-US" sz="1400" baseline="-25000" smtClean="0"/>
              <a:t>1</a:t>
            </a:r>
            <a:r>
              <a:rPr lang="en-US" sz="1400" smtClean="0"/>
              <a:t>d</a:t>
            </a:r>
            <a:r>
              <a:rPr lang="en-US" sz="1400" baseline="-25000" smtClean="0"/>
              <a:t>1</a:t>
            </a:r>
            <a:r>
              <a:rPr lang="en-US" sz="1400" baseline="30000" smtClean="0"/>
              <a:t>-</a:t>
            </a:r>
            <a:r>
              <a:rPr lang="en-US" sz="1400" smtClean="0"/>
              <a:t>, P</a:t>
            </a:r>
            <a:r>
              <a:rPr lang="en-US" sz="1400" baseline="-25000" smtClean="0"/>
              <a:t>2 </a:t>
            </a:r>
            <a:r>
              <a:rPr lang="en-US" sz="1400" smtClean="0"/>
              <a:t>d</a:t>
            </a:r>
            <a:r>
              <a:rPr lang="en-US" sz="1400" baseline="-25000" smtClean="0"/>
              <a:t>4</a:t>
            </a:r>
            <a:r>
              <a:rPr lang="en-US" sz="1400" baseline="30000" smtClean="0"/>
              <a:t>+</a:t>
            </a:r>
            <a:r>
              <a:rPr lang="en-US" sz="1400" smtClean="0"/>
              <a:t>, P</a:t>
            </a:r>
            <a:r>
              <a:rPr lang="en-US" sz="1400" baseline="-25000" smtClean="0"/>
              <a:t>3</a:t>
            </a:r>
            <a:r>
              <a:rPr lang="en-US" sz="1400" smtClean="0"/>
              <a:t>(4d</a:t>
            </a:r>
            <a:r>
              <a:rPr lang="en-US" sz="1400" baseline="-25000" smtClean="0"/>
              <a:t>2</a:t>
            </a:r>
            <a:r>
              <a:rPr lang="en-US" sz="1400" baseline="30000" smtClean="0"/>
              <a:t>-</a:t>
            </a:r>
            <a:r>
              <a:rPr lang="en-US" sz="1400" smtClean="0"/>
              <a:t> + 3d</a:t>
            </a:r>
            <a:r>
              <a:rPr lang="en-US" sz="1400" baseline="-25000" smtClean="0"/>
              <a:t>3</a:t>
            </a:r>
            <a:r>
              <a:rPr lang="en-US" sz="1400" baseline="30000" smtClean="0"/>
              <a:t>-</a:t>
            </a:r>
            <a:r>
              <a:rPr lang="en-US" sz="1400" smtClean="0"/>
              <a:t>), P</a:t>
            </a:r>
            <a:r>
              <a:rPr lang="en-US" sz="1400" baseline="-25000" smtClean="0"/>
              <a:t>4</a:t>
            </a:r>
            <a:r>
              <a:rPr lang="en-US" sz="1400" smtClean="0"/>
              <a:t>(3d</a:t>
            </a:r>
            <a:r>
              <a:rPr lang="en-US" sz="1400" baseline="-25000" smtClean="0"/>
              <a:t>2</a:t>
            </a:r>
            <a:r>
              <a:rPr lang="en-US" sz="1400" baseline="30000" smtClean="0"/>
              <a:t>+</a:t>
            </a:r>
            <a:r>
              <a:rPr lang="en-US" sz="1400" smtClean="0"/>
              <a:t> + 4d</a:t>
            </a:r>
            <a:r>
              <a:rPr lang="en-US" sz="1400" baseline="-25000" smtClean="0"/>
              <a:t>3</a:t>
            </a:r>
            <a:r>
              <a:rPr lang="en-US" sz="1400" baseline="30000" smtClean="0"/>
              <a:t>+</a:t>
            </a:r>
            <a:r>
              <a:rPr lang="en-US" sz="1400" smtClean="0"/>
              <a:t>)</a:t>
            </a:r>
          </a:p>
          <a:p>
            <a:pPr>
              <a:buFont typeface="Wingdings 2" pitchFamily="18" charset="2"/>
              <a:buNone/>
            </a:pPr>
            <a:r>
              <a:rPr lang="en-US" sz="1400" smtClean="0"/>
              <a:t>		s.t.	2</a:t>
            </a:r>
            <a:r>
              <a:rPr lang="en-US" sz="1400" i="1" smtClean="0"/>
              <a:t>x</a:t>
            </a:r>
            <a:r>
              <a:rPr lang="en-US" sz="1400" baseline="-25000" smtClean="0"/>
              <a:t>1</a:t>
            </a:r>
            <a:r>
              <a:rPr lang="en-US" sz="1400" smtClean="0"/>
              <a:t> + 3/2 </a:t>
            </a:r>
            <a:r>
              <a:rPr lang="en-US" sz="1400" i="1" smtClean="0"/>
              <a:t>x</a:t>
            </a:r>
            <a:r>
              <a:rPr lang="en-US" sz="1400" baseline="-25000" smtClean="0"/>
              <a:t>2</a:t>
            </a:r>
            <a:r>
              <a:rPr lang="en-US" sz="1400" smtClean="0"/>
              <a:t> + d</a:t>
            </a:r>
            <a:r>
              <a:rPr lang="en-US" sz="1400" baseline="-25000" smtClean="0"/>
              <a:t>1</a:t>
            </a:r>
            <a:r>
              <a:rPr lang="en-US" sz="1400" baseline="30000" smtClean="0"/>
              <a:t>-</a:t>
            </a:r>
            <a:r>
              <a:rPr lang="en-US" sz="1400" smtClean="0"/>
              <a:t> - d</a:t>
            </a:r>
            <a:r>
              <a:rPr lang="en-US" sz="1400" baseline="-25000" smtClean="0"/>
              <a:t>1</a:t>
            </a:r>
            <a:r>
              <a:rPr lang="en-US" sz="1400" baseline="30000" smtClean="0"/>
              <a:t>+</a:t>
            </a:r>
            <a:r>
              <a:rPr lang="en-US" sz="1400" smtClean="0"/>
              <a:t> =180</a:t>
            </a:r>
          </a:p>
          <a:p>
            <a:pPr>
              <a:buFont typeface="Wingdings 2" pitchFamily="18" charset="2"/>
              <a:buNone/>
            </a:pPr>
            <a:r>
              <a:rPr lang="en-US" sz="1400" i="1" smtClean="0"/>
              <a:t>			  x</a:t>
            </a:r>
            <a:r>
              <a:rPr lang="en-US" sz="1400" baseline="-25000" smtClean="0"/>
              <a:t>1</a:t>
            </a:r>
            <a:r>
              <a:rPr lang="en-US" sz="1400" smtClean="0"/>
              <a:t> 	        + d</a:t>
            </a:r>
            <a:r>
              <a:rPr lang="en-US" sz="1400" baseline="-25000" smtClean="0"/>
              <a:t>2</a:t>
            </a:r>
            <a:r>
              <a:rPr lang="en-US" sz="1400" baseline="30000" smtClean="0"/>
              <a:t>-</a:t>
            </a:r>
            <a:r>
              <a:rPr lang="en-US" sz="1400" smtClean="0"/>
              <a:t> - d</a:t>
            </a:r>
            <a:r>
              <a:rPr lang="en-US" sz="1400" baseline="-25000" smtClean="0"/>
              <a:t>2</a:t>
            </a:r>
            <a:r>
              <a:rPr lang="en-US" sz="1400" baseline="30000" smtClean="0"/>
              <a:t>+</a:t>
            </a:r>
            <a:r>
              <a:rPr lang="en-US" sz="1400" smtClean="0"/>
              <a:t> =  40</a:t>
            </a:r>
          </a:p>
          <a:p>
            <a:pPr>
              <a:buFont typeface="Wingdings 2" pitchFamily="18" charset="2"/>
              <a:buNone/>
            </a:pPr>
            <a:r>
              <a:rPr lang="en-US" sz="1400" i="1" smtClean="0"/>
              <a:t>				    x</a:t>
            </a:r>
            <a:r>
              <a:rPr lang="en-US" sz="1400" baseline="-25000" smtClean="0"/>
              <a:t>2</a:t>
            </a:r>
            <a:r>
              <a:rPr lang="en-US" sz="1400" smtClean="0"/>
              <a:t> + d</a:t>
            </a:r>
            <a:r>
              <a:rPr lang="en-US" sz="1400" baseline="-25000" smtClean="0"/>
              <a:t>3</a:t>
            </a:r>
            <a:r>
              <a:rPr lang="en-US" sz="1400" baseline="30000" smtClean="0"/>
              <a:t>-</a:t>
            </a:r>
            <a:r>
              <a:rPr lang="en-US" sz="1400" smtClean="0"/>
              <a:t> - d</a:t>
            </a:r>
            <a:r>
              <a:rPr lang="en-US" sz="1400" baseline="-25000" smtClean="0"/>
              <a:t>3</a:t>
            </a:r>
            <a:r>
              <a:rPr lang="en-US" sz="1400" baseline="30000" smtClean="0"/>
              <a:t>+</a:t>
            </a:r>
            <a:r>
              <a:rPr lang="en-US" sz="1400" smtClean="0"/>
              <a:t> =  40</a:t>
            </a:r>
          </a:p>
          <a:p>
            <a:pPr>
              <a:buFont typeface="Wingdings 2" pitchFamily="18" charset="2"/>
              <a:buNone/>
            </a:pPr>
            <a:r>
              <a:rPr lang="en-US" sz="1400" i="1" smtClean="0"/>
              <a:t>  			  x</a:t>
            </a:r>
            <a:r>
              <a:rPr lang="en-US" sz="1400" baseline="-25000" smtClean="0"/>
              <a:t>1</a:t>
            </a:r>
            <a:r>
              <a:rPr lang="en-US" sz="1400" smtClean="0"/>
              <a:t> 	        + d</a:t>
            </a:r>
            <a:r>
              <a:rPr lang="en-US" sz="1400" baseline="-25000" smtClean="0"/>
              <a:t>4</a:t>
            </a:r>
            <a:r>
              <a:rPr lang="en-US" sz="1400" baseline="30000" smtClean="0"/>
              <a:t>-</a:t>
            </a:r>
            <a:r>
              <a:rPr lang="en-US" sz="1400" smtClean="0"/>
              <a:t> - d</a:t>
            </a:r>
            <a:r>
              <a:rPr lang="en-US" sz="1400" baseline="-25000" smtClean="0"/>
              <a:t>4</a:t>
            </a:r>
            <a:r>
              <a:rPr lang="en-US" sz="1400" baseline="30000" smtClean="0"/>
              <a:t>+</a:t>
            </a:r>
            <a:r>
              <a:rPr lang="en-US" sz="1400" smtClean="0"/>
              <a:t> =  45</a:t>
            </a:r>
          </a:p>
          <a:p>
            <a:pPr>
              <a:buFont typeface="Wingdings 2" pitchFamily="18" charset="2"/>
              <a:buNone/>
            </a:pPr>
            <a:r>
              <a:rPr lang="en-US" sz="1400" smtClean="0"/>
              <a:t> 			</a:t>
            </a:r>
            <a:r>
              <a:rPr lang="en-US" sz="1400" i="1" smtClean="0"/>
              <a:t>x</a:t>
            </a:r>
            <a:r>
              <a:rPr lang="en-US" sz="1400" baseline="-25000" smtClean="0"/>
              <a:t>1</a:t>
            </a:r>
            <a:r>
              <a:rPr lang="en-US" sz="1400" smtClean="0"/>
              <a:t> , </a:t>
            </a:r>
            <a:r>
              <a:rPr lang="en-US" sz="1400" i="1" smtClean="0"/>
              <a:t>x</a:t>
            </a:r>
            <a:r>
              <a:rPr lang="en-US" sz="1400" baseline="-25000" smtClean="0"/>
              <a:t>2</a:t>
            </a:r>
            <a:r>
              <a:rPr lang="en-US" sz="1400" smtClean="0"/>
              <a:t> , d</a:t>
            </a:r>
            <a:r>
              <a:rPr lang="en-US" sz="1400" baseline="-25000" smtClean="0"/>
              <a:t>1</a:t>
            </a:r>
            <a:r>
              <a:rPr lang="en-US" sz="1400" baseline="30000" smtClean="0"/>
              <a:t>-</a:t>
            </a:r>
            <a:r>
              <a:rPr lang="en-US" sz="1400" smtClean="0"/>
              <a:t> , d</a:t>
            </a:r>
            <a:r>
              <a:rPr lang="en-US" sz="1400" baseline="-25000" smtClean="0"/>
              <a:t>1</a:t>
            </a:r>
            <a:r>
              <a:rPr lang="en-US" sz="1400" baseline="30000" smtClean="0"/>
              <a:t>+</a:t>
            </a:r>
            <a:r>
              <a:rPr lang="en-US" sz="1400" smtClean="0"/>
              <a:t> , d</a:t>
            </a:r>
            <a:r>
              <a:rPr lang="en-US" sz="1400" baseline="-25000" smtClean="0"/>
              <a:t>2</a:t>
            </a:r>
            <a:r>
              <a:rPr lang="en-US" sz="1400" baseline="30000" smtClean="0"/>
              <a:t>-</a:t>
            </a:r>
            <a:r>
              <a:rPr lang="en-US" sz="1400" smtClean="0"/>
              <a:t> , d</a:t>
            </a:r>
            <a:r>
              <a:rPr lang="en-US" sz="1400" baseline="-25000" smtClean="0"/>
              <a:t>2</a:t>
            </a:r>
            <a:r>
              <a:rPr lang="en-US" sz="1400" baseline="30000" smtClean="0"/>
              <a:t>+</a:t>
            </a:r>
            <a:r>
              <a:rPr lang="en-US" sz="1400" smtClean="0"/>
              <a:t>, d</a:t>
            </a:r>
            <a:r>
              <a:rPr lang="en-US" sz="1400" baseline="-25000" smtClean="0"/>
              <a:t>3</a:t>
            </a:r>
            <a:r>
              <a:rPr lang="en-US" sz="1400" baseline="30000" smtClean="0"/>
              <a:t>-</a:t>
            </a:r>
            <a:r>
              <a:rPr lang="en-US" sz="1400" smtClean="0"/>
              <a:t> , d</a:t>
            </a:r>
            <a:r>
              <a:rPr lang="en-US" sz="1400" baseline="-25000" smtClean="0"/>
              <a:t>3</a:t>
            </a:r>
            <a:r>
              <a:rPr lang="en-US" sz="1400" baseline="30000" smtClean="0"/>
              <a:t>+</a:t>
            </a:r>
            <a:r>
              <a:rPr lang="en-US" sz="1400" smtClean="0"/>
              <a:t>, d</a:t>
            </a:r>
            <a:r>
              <a:rPr lang="en-US" sz="1400" baseline="-25000" smtClean="0"/>
              <a:t>4</a:t>
            </a:r>
            <a:r>
              <a:rPr lang="en-US" sz="1400" baseline="30000" smtClean="0"/>
              <a:t>-</a:t>
            </a:r>
            <a:r>
              <a:rPr lang="en-US" sz="1400" smtClean="0"/>
              <a:t> , d</a:t>
            </a:r>
            <a:r>
              <a:rPr lang="en-US" sz="1400" baseline="-25000" smtClean="0"/>
              <a:t>4</a:t>
            </a:r>
            <a:r>
              <a:rPr lang="en-US" sz="1400" baseline="30000" smtClean="0"/>
              <a:t>+</a:t>
            </a:r>
            <a:r>
              <a:rPr lang="en-US" sz="1400" smtClean="0"/>
              <a:t> ≥ 0</a:t>
            </a:r>
          </a:p>
          <a:p>
            <a:endParaRPr lang="en-US" sz="200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09B47A68-565F-48A1-9802-B92E8FD29DBC}" type="slidenum">
              <a:rPr lang="en-US" sz="1200" smtClean="0"/>
              <a:pPr>
                <a:defRPr/>
              </a:pPr>
              <a:t>17</a:t>
            </a:fld>
            <a:endParaRPr lang="en-US" sz="1200" dirty="0"/>
          </a:p>
        </p:txBody>
      </p:sp>
      <p:cxnSp>
        <p:nvCxnSpPr>
          <p:cNvPr id="31749" name="AutoShape 7"/>
          <p:cNvCxnSpPr>
            <a:cxnSpLocks noChangeShapeType="1"/>
          </p:cNvCxnSpPr>
          <p:nvPr/>
        </p:nvCxnSpPr>
        <p:spPr bwMode="auto">
          <a:xfrm flipH="1">
            <a:off x="301625" y="57150"/>
            <a:ext cx="161925" cy="0"/>
          </a:xfrm>
          <a:prstGeom prst="straightConnector1">
            <a:avLst/>
          </a:prstGeom>
          <a:noFill/>
          <a:ln w="9525">
            <a:solidFill>
              <a:srgbClr val="000000"/>
            </a:solidFill>
            <a:round/>
            <a:headEnd/>
            <a:tailEnd type="triangle" w="med" len="med"/>
          </a:ln>
        </p:spPr>
      </p:cxnSp>
      <p:sp>
        <p:nvSpPr>
          <p:cNvPr id="31750"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31751" name="Rectangle 10"/>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31752" name="Rectangle 11"/>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219449021"/>
              </p:ext>
            </p:extLst>
          </p:nvPr>
        </p:nvGraphicFramePr>
        <p:xfrm>
          <a:off x="533401" y="3809998"/>
          <a:ext cx="7918723" cy="3036352"/>
        </p:xfrm>
        <a:graphic>
          <a:graphicData uri="http://schemas.openxmlformats.org/drawingml/2006/table">
            <a:tbl>
              <a:tblPr/>
              <a:tblGrid>
                <a:gridCol w="165050">
                  <a:extLst>
                    <a:ext uri="{9D8B030D-6E8A-4147-A177-3AD203B41FA5}">
                      <a16:colId xmlns:a16="http://schemas.microsoft.com/office/drawing/2014/main" val="20000"/>
                    </a:ext>
                  </a:extLst>
                </a:gridCol>
                <a:gridCol w="481262">
                  <a:extLst>
                    <a:ext uri="{9D8B030D-6E8A-4147-A177-3AD203B41FA5}">
                      <a16:colId xmlns:a16="http://schemas.microsoft.com/office/drawing/2014/main" val="20001"/>
                    </a:ext>
                  </a:extLst>
                </a:gridCol>
                <a:gridCol w="748630">
                  <a:extLst>
                    <a:ext uri="{9D8B030D-6E8A-4147-A177-3AD203B41FA5}">
                      <a16:colId xmlns:a16="http://schemas.microsoft.com/office/drawing/2014/main" val="20002"/>
                    </a:ext>
                  </a:extLst>
                </a:gridCol>
                <a:gridCol w="481262">
                  <a:extLst>
                    <a:ext uri="{9D8B030D-6E8A-4147-A177-3AD203B41FA5}">
                      <a16:colId xmlns:a16="http://schemas.microsoft.com/office/drawing/2014/main" val="20003"/>
                    </a:ext>
                  </a:extLst>
                </a:gridCol>
                <a:gridCol w="481262">
                  <a:extLst>
                    <a:ext uri="{9D8B030D-6E8A-4147-A177-3AD203B41FA5}">
                      <a16:colId xmlns:a16="http://schemas.microsoft.com/office/drawing/2014/main" val="20004"/>
                    </a:ext>
                  </a:extLst>
                </a:gridCol>
                <a:gridCol w="588210">
                  <a:extLst>
                    <a:ext uri="{9D8B030D-6E8A-4147-A177-3AD203B41FA5}">
                      <a16:colId xmlns:a16="http://schemas.microsoft.com/office/drawing/2014/main" val="20005"/>
                    </a:ext>
                  </a:extLst>
                </a:gridCol>
                <a:gridCol w="588210">
                  <a:extLst>
                    <a:ext uri="{9D8B030D-6E8A-4147-A177-3AD203B41FA5}">
                      <a16:colId xmlns:a16="http://schemas.microsoft.com/office/drawing/2014/main" val="20006"/>
                    </a:ext>
                  </a:extLst>
                </a:gridCol>
                <a:gridCol w="588210">
                  <a:extLst>
                    <a:ext uri="{9D8B030D-6E8A-4147-A177-3AD203B41FA5}">
                      <a16:colId xmlns:a16="http://schemas.microsoft.com/office/drawing/2014/main" val="20007"/>
                    </a:ext>
                  </a:extLst>
                </a:gridCol>
                <a:gridCol w="571574">
                  <a:extLst>
                    <a:ext uri="{9D8B030D-6E8A-4147-A177-3AD203B41FA5}">
                      <a16:colId xmlns:a16="http://schemas.microsoft.com/office/drawing/2014/main" val="20008"/>
                    </a:ext>
                  </a:extLst>
                </a:gridCol>
                <a:gridCol w="626235">
                  <a:extLst>
                    <a:ext uri="{9D8B030D-6E8A-4147-A177-3AD203B41FA5}">
                      <a16:colId xmlns:a16="http://schemas.microsoft.com/office/drawing/2014/main" val="20009"/>
                    </a:ext>
                  </a:extLst>
                </a:gridCol>
                <a:gridCol w="628017">
                  <a:extLst>
                    <a:ext uri="{9D8B030D-6E8A-4147-A177-3AD203B41FA5}">
                      <a16:colId xmlns:a16="http://schemas.microsoft.com/office/drawing/2014/main" val="20010"/>
                    </a:ext>
                  </a:extLst>
                </a:gridCol>
                <a:gridCol w="1049866">
                  <a:extLst>
                    <a:ext uri="{9D8B030D-6E8A-4147-A177-3AD203B41FA5}">
                      <a16:colId xmlns:a16="http://schemas.microsoft.com/office/drawing/2014/main" val="20011"/>
                    </a:ext>
                  </a:extLst>
                </a:gridCol>
                <a:gridCol w="920935">
                  <a:extLst>
                    <a:ext uri="{9D8B030D-6E8A-4147-A177-3AD203B41FA5}">
                      <a16:colId xmlns:a16="http://schemas.microsoft.com/office/drawing/2014/main" val="20012"/>
                    </a:ext>
                  </a:extLst>
                </a:gridCol>
              </a:tblGrid>
              <a:tr h="259751">
                <a:tc>
                  <a:txBody>
                    <a:bodyPr/>
                    <a:lstStyle/>
                    <a:p>
                      <a:pPr marL="0" marR="0" algn="ctr">
                        <a:lnSpc>
                          <a:spcPct val="115000"/>
                        </a:lnSpc>
                        <a:spcBef>
                          <a:spcPts val="0"/>
                        </a:spcBef>
                        <a:spcAft>
                          <a:spcPts val="0"/>
                        </a:spcAft>
                      </a:pPr>
                      <a:r>
                        <a:rPr lang="en-US" sz="1100" i="1" dirty="0">
                          <a:latin typeface="Times New Roman"/>
                          <a:ea typeface="Calibri"/>
                          <a:cs typeface="Times New Roman"/>
                        </a:rPr>
                        <a:t>z</a:t>
                      </a:r>
                      <a:endParaRPr lang="en-US" sz="1100" dirty="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+ 0x</a:t>
                      </a:r>
                      <a:r>
                        <a:rPr lang="en-US" sz="1100" baseline="-25000" dirty="0">
                          <a:latin typeface="Times New Roman"/>
                          <a:ea typeface="Calibri"/>
                          <a:cs typeface="Times New Roman"/>
                        </a:rPr>
                        <a:t>1</a:t>
                      </a:r>
                      <a:endParaRPr lang="en-US" sz="1100" dirty="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+0x</a:t>
                      </a:r>
                      <a:r>
                        <a:rPr lang="en-US" sz="1100" baseline="-25000">
                          <a:latin typeface="Times New Roman"/>
                          <a:ea typeface="Calibri"/>
                          <a:cs typeface="Times New Roman"/>
                        </a:rPr>
                        <a:t>2</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-P</a:t>
                      </a:r>
                      <a:r>
                        <a:rPr lang="en-US" sz="1100" baseline="-25000">
                          <a:latin typeface="Times New Roman"/>
                          <a:ea typeface="Calibri"/>
                          <a:cs typeface="Times New Roman"/>
                        </a:rPr>
                        <a:t>1</a:t>
                      </a:r>
                      <a:r>
                        <a:rPr lang="en-US" sz="1100">
                          <a:latin typeface="Times New Roman"/>
                          <a:ea typeface="Calibri"/>
                          <a:cs typeface="Times New Roman"/>
                        </a:rPr>
                        <a:t>d</a:t>
                      </a:r>
                      <a:r>
                        <a:rPr lang="en-US" sz="1100" baseline="-25000">
                          <a:latin typeface="Times New Roman"/>
                          <a:ea typeface="Calibri"/>
                          <a:cs typeface="Times New Roman"/>
                        </a:rPr>
                        <a:t>1</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+0d</a:t>
                      </a:r>
                      <a:r>
                        <a:rPr lang="en-US" sz="1100" baseline="-25000">
                          <a:latin typeface="Times New Roman"/>
                          <a:ea typeface="Calibri"/>
                          <a:cs typeface="Times New Roman"/>
                        </a:rPr>
                        <a:t>1</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-4P</a:t>
                      </a:r>
                      <a:r>
                        <a:rPr lang="en-US" sz="1100" baseline="-25000">
                          <a:latin typeface="Times New Roman"/>
                          <a:ea typeface="Calibri"/>
                          <a:cs typeface="Times New Roman"/>
                        </a:rPr>
                        <a:t>3</a:t>
                      </a:r>
                      <a:r>
                        <a:rPr lang="en-US" sz="1100">
                          <a:latin typeface="Times New Roman"/>
                          <a:ea typeface="Calibri"/>
                          <a:cs typeface="Times New Roman"/>
                        </a:rPr>
                        <a:t>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- 3 P</a:t>
                      </a:r>
                      <a:r>
                        <a:rPr lang="en-US" sz="1100" baseline="-25000">
                          <a:latin typeface="Times New Roman"/>
                          <a:ea typeface="Calibri"/>
                          <a:cs typeface="Times New Roman"/>
                        </a:rPr>
                        <a:t>4</a:t>
                      </a:r>
                      <a:r>
                        <a:rPr lang="en-US" sz="1100">
                          <a:latin typeface="Times New Roman"/>
                          <a:ea typeface="Calibri"/>
                          <a:cs typeface="Times New Roman"/>
                        </a:rPr>
                        <a:t>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-3P</a:t>
                      </a:r>
                      <a:r>
                        <a:rPr lang="en-US" sz="1100" baseline="-25000">
                          <a:latin typeface="Times New Roman"/>
                          <a:ea typeface="Calibri"/>
                          <a:cs typeface="Times New Roman"/>
                        </a:rPr>
                        <a:t>3</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- 4 P</a:t>
                      </a:r>
                      <a:r>
                        <a:rPr lang="en-US" sz="1100" baseline="-25000">
                          <a:latin typeface="Times New Roman"/>
                          <a:ea typeface="Calibri"/>
                          <a:cs typeface="Times New Roman"/>
                        </a:rPr>
                        <a:t>4</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+0d</a:t>
                      </a:r>
                      <a:r>
                        <a:rPr lang="en-US" sz="1100" baseline="-25000">
                          <a:latin typeface="Times New Roman"/>
                          <a:ea typeface="Calibri"/>
                          <a:cs typeface="Times New Roman"/>
                        </a:rPr>
                        <a:t>4</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-P</a:t>
                      </a:r>
                      <a:r>
                        <a:rPr lang="en-US" sz="1100" baseline="-25000">
                          <a:latin typeface="Times New Roman"/>
                          <a:ea typeface="Calibri"/>
                          <a:cs typeface="Times New Roman"/>
                        </a:rPr>
                        <a:t>2 </a:t>
                      </a:r>
                      <a:r>
                        <a:rPr lang="en-US" sz="1100">
                          <a:latin typeface="Times New Roman"/>
                          <a:ea typeface="Calibri"/>
                          <a:cs typeface="Times New Roman"/>
                        </a:rPr>
                        <a:t>d</a:t>
                      </a:r>
                      <a:r>
                        <a:rPr lang="en-US" sz="1100" baseline="-25000">
                          <a:latin typeface="Times New Roman"/>
                          <a:ea typeface="Calibri"/>
                          <a:cs typeface="Times New Roman"/>
                        </a:rPr>
                        <a:t>4</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0</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row 0</a:t>
                      </a:r>
                      <a:endParaRPr lang="en-US" sz="1100">
                        <a:latin typeface="Calibri"/>
                        <a:ea typeface="Calibri"/>
                        <a:cs typeface="Times New Roman"/>
                      </a:endParaRPr>
                    </a:p>
                  </a:txBody>
                  <a:tcPr marL="48392" marR="48392" marT="0" marB="0">
                    <a:lnL>
                      <a:noFill/>
                    </a:lnL>
                    <a:lnR>
                      <a:noFill/>
                    </a:lnR>
                    <a:lnT>
                      <a:noFill/>
                    </a:lnT>
                    <a:lnB>
                      <a:noFill/>
                    </a:lnB>
                  </a:tcPr>
                </a:tc>
                <a:extLst>
                  <a:ext uri="{0D108BD9-81ED-4DB2-BD59-A6C34878D82A}">
                    <a16:rowId xmlns:a16="http://schemas.microsoft.com/office/drawing/2014/main" val="10000"/>
                  </a:ext>
                </a:extLst>
              </a:tr>
              <a:tr h="259751">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2 P</a:t>
                      </a:r>
                      <a:r>
                        <a:rPr lang="en-US" sz="1100" baseline="-25000" dirty="0">
                          <a:latin typeface="Times New Roman"/>
                          <a:ea typeface="Calibri"/>
                          <a:cs typeface="Times New Roman"/>
                        </a:rPr>
                        <a:t>1</a:t>
                      </a:r>
                      <a:r>
                        <a:rPr lang="en-US" sz="1100" i="1" dirty="0">
                          <a:latin typeface="Times New Roman"/>
                          <a:ea typeface="Calibri"/>
                          <a:cs typeface="Times New Roman"/>
                        </a:rPr>
                        <a:t>x</a:t>
                      </a:r>
                      <a:r>
                        <a:rPr lang="en-US" sz="1100" baseline="-25000" dirty="0">
                          <a:latin typeface="Times New Roman"/>
                          <a:ea typeface="Calibri"/>
                          <a:cs typeface="Times New Roman"/>
                        </a:rPr>
                        <a:t>1</a:t>
                      </a:r>
                      <a:r>
                        <a:rPr lang="en-US" sz="1100" dirty="0">
                          <a:latin typeface="Times New Roman"/>
                          <a:ea typeface="Calibri"/>
                          <a:cs typeface="Times New Roman"/>
                        </a:rPr>
                        <a:t> </a:t>
                      </a:r>
                      <a:endParaRPr lang="en-US" sz="1100" dirty="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+ 3/2 P</a:t>
                      </a:r>
                      <a:r>
                        <a:rPr lang="en-US" sz="1100" baseline="-25000" dirty="0">
                          <a:latin typeface="Times New Roman"/>
                          <a:ea typeface="Calibri"/>
                          <a:cs typeface="Times New Roman"/>
                        </a:rPr>
                        <a:t>1</a:t>
                      </a:r>
                      <a:r>
                        <a:rPr lang="en-US" sz="1100" i="1" dirty="0">
                          <a:latin typeface="Times New Roman"/>
                          <a:ea typeface="Calibri"/>
                          <a:cs typeface="Times New Roman"/>
                        </a:rPr>
                        <a:t>x</a:t>
                      </a:r>
                      <a:r>
                        <a:rPr lang="en-US" sz="1100" baseline="-25000" dirty="0">
                          <a:latin typeface="Times New Roman"/>
                          <a:ea typeface="Calibri"/>
                          <a:cs typeface="Times New Roman"/>
                        </a:rPr>
                        <a:t>2</a:t>
                      </a:r>
                      <a:endParaRPr lang="en-US" sz="1100" dirty="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P</a:t>
                      </a:r>
                      <a:r>
                        <a:rPr lang="en-US" sz="1100" baseline="-25000">
                          <a:latin typeface="Times New Roman"/>
                          <a:ea typeface="Calibri"/>
                          <a:cs typeface="Times New Roman"/>
                        </a:rPr>
                        <a:t>1</a:t>
                      </a:r>
                      <a:r>
                        <a:rPr lang="en-US" sz="1100">
                          <a:latin typeface="Times New Roman"/>
                          <a:ea typeface="Calibri"/>
                          <a:cs typeface="Times New Roman"/>
                        </a:rPr>
                        <a:t>d</a:t>
                      </a:r>
                      <a:r>
                        <a:rPr lang="en-US" sz="1100" baseline="-25000">
                          <a:latin typeface="Times New Roman"/>
                          <a:ea typeface="Calibri"/>
                          <a:cs typeface="Times New Roman"/>
                        </a:rPr>
                        <a:t>1</a:t>
                      </a:r>
                      <a:r>
                        <a:rPr lang="en-US" sz="1100" baseline="30000">
                          <a:latin typeface="Times New Roman"/>
                          <a:ea typeface="Calibri"/>
                          <a:cs typeface="Times New Roman"/>
                        </a:rPr>
                        <a:t>-</a:t>
                      </a:r>
                      <a:r>
                        <a:rPr lang="en-US" sz="1100">
                          <a:latin typeface="Times New Roman"/>
                          <a:ea typeface="Calibri"/>
                          <a:cs typeface="Times New Roman"/>
                        </a:rPr>
                        <a:t>     </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P</a:t>
                      </a:r>
                      <a:r>
                        <a:rPr lang="en-US" sz="1100" baseline="-25000">
                          <a:latin typeface="Times New Roman"/>
                          <a:ea typeface="Calibri"/>
                          <a:cs typeface="Times New Roman"/>
                        </a:rPr>
                        <a:t>1</a:t>
                      </a:r>
                      <a:r>
                        <a:rPr lang="en-US" sz="1100">
                          <a:latin typeface="Times New Roman"/>
                          <a:ea typeface="Calibri"/>
                          <a:cs typeface="Times New Roman"/>
                        </a:rPr>
                        <a:t>d</a:t>
                      </a:r>
                      <a:r>
                        <a:rPr lang="en-US" sz="1100" baseline="-25000">
                          <a:latin typeface="Times New Roman"/>
                          <a:ea typeface="Calibri"/>
                          <a:cs typeface="Times New Roman"/>
                        </a:rPr>
                        <a:t>1</a:t>
                      </a:r>
                      <a:r>
                        <a:rPr lang="en-US" sz="1100" baseline="30000">
                          <a:latin typeface="Times New Roman"/>
                          <a:ea typeface="Calibri"/>
                          <a:cs typeface="Times New Roman"/>
                        </a:rPr>
                        <a:t>+</a:t>
                      </a:r>
                      <a:r>
                        <a:rPr lang="en-US" sz="1100">
                          <a:latin typeface="Times New Roman"/>
                          <a:ea typeface="Calibri"/>
                          <a:cs typeface="Times New Roman"/>
                        </a:rPr>
                        <a:t>     </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dirty="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180P</a:t>
                      </a:r>
                      <a:r>
                        <a:rPr lang="en-US" sz="1100" baseline="-25000">
                          <a:latin typeface="Times New Roman"/>
                          <a:ea typeface="Calibri"/>
                          <a:cs typeface="Times New Roman"/>
                        </a:rPr>
                        <a:t>1</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P</a:t>
                      </a:r>
                      <a:r>
                        <a:rPr lang="en-US" sz="1100" baseline="-25000">
                          <a:latin typeface="Times New Roman"/>
                          <a:ea typeface="Calibri"/>
                          <a:cs typeface="Times New Roman"/>
                        </a:rPr>
                        <a:t>1</a:t>
                      </a:r>
                      <a:r>
                        <a:rPr lang="en-US" sz="1100">
                          <a:latin typeface="Times New Roman"/>
                          <a:ea typeface="Calibri"/>
                          <a:cs typeface="Times New Roman"/>
                        </a:rPr>
                        <a:t>* row1</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9504">
                <a:tc>
                  <a:txBody>
                    <a:bodyPr/>
                    <a:lstStyle/>
                    <a:p>
                      <a:pPr marL="0" marR="0" algn="ctr">
                        <a:lnSpc>
                          <a:spcPct val="115000"/>
                        </a:lnSpc>
                        <a:spcBef>
                          <a:spcPts val="0"/>
                        </a:spcBef>
                        <a:spcAft>
                          <a:spcPts val="0"/>
                        </a:spcAft>
                      </a:pPr>
                      <a:r>
                        <a:rPr lang="en-US" sz="1100" i="1">
                          <a:latin typeface="Times New Roman"/>
                          <a:ea typeface="Calibri"/>
                          <a:cs typeface="Times New Roman"/>
                        </a:rPr>
                        <a:t>z</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+2 P</a:t>
                      </a:r>
                      <a:r>
                        <a:rPr lang="en-US" sz="1100" baseline="-25000" dirty="0">
                          <a:latin typeface="Times New Roman"/>
                          <a:ea typeface="Calibri"/>
                          <a:cs typeface="Times New Roman"/>
                        </a:rPr>
                        <a:t>1</a:t>
                      </a:r>
                      <a:r>
                        <a:rPr lang="en-US" sz="1100" i="1" dirty="0">
                          <a:latin typeface="Times New Roman"/>
                          <a:ea typeface="Calibri"/>
                          <a:cs typeface="Times New Roman"/>
                        </a:rPr>
                        <a:t>x</a:t>
                      </a:r>
                      <a:r>
                        <a:rPr lang="en-US" sz="1100" baseline="-25000" dirty="0">
                          <a:latin typeface="Times New Roman"/>
                          <a:ea typeface="Calibri"/>
                          <a:cs typeface="Times New Roman"/>
                        </a:rPr>
                        <a:t>1</a:t>
                      </a:r>
                      <a:r>
                        <a:rPr lang="en-US" sz="1100" dirty="0">
                          <a:latin typeface="Times New Roman"/>
                          <a:ea typeface="Calibri"/>
                          <a:cs typeface="Times New Roman"/>
                        </a:rPr>
                        <a:t> </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+ 3/2 P</a:t>
                      </a:r>
                      <a:r>
                        <a:rPr lang="en-US" sz="1100" baseline="-25000" dirty="0">
                          <a:latin typeface="Times New Roman"/>
                          <a:ea typeface="Calibri"/>
                          <a:cs typeface="Times New Roman"/>
                        </a:rPr>
                        <a:t>1</a:t>
                      </a:r>
                      <a:r>
                        <a:rPr lang="en-US" sz="1100" i="1" dirty="0">
                          <a:latin typeface="Times New Roman"/>
                          <a:ea typeface="Calibri"/>
                          <a:cs typeface="Times New Roman"/>
                        </a:rPr>
                        <a:t>x</a:t>
                      </a:r>
                      <a:r>
                        <a:rPr lang="en-US" sz="1100" baseline="-25000" dirty="0">
                          <a:latin typeface="Times New Roman"/>
                          <a:ea typeface="Calibri"/>
                          <a:cs typeface="Times New Roman"/>
                        </a:rPr>
                        <a:t>2</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100" dirty="0">
                        <a:latin typeface="Times New Roman"/>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P</a:t>
                      </a:r>
                      <a:r>
                        <a:rPr lang="en-US" sz="1100" baseline="-25000" dirty="0">
                          <a:latin typeface="Times New Roman"/>
                          <a:ea typeface="Calibri"/>
                          <a:cs typeface="Times New Roman"/>
                        </a:rPr>
                        <a:t>1</a:t>
                      </a:r>
                      <a:r>
                        <a:rPr lang="en-US" sz="1100" dirty="0">
                          <a:latin typeface="Times New Roman"/>
                          <a:ea typeface="Calibri"/>
                          <a:cs typeface="Times New Roman"/>
                        </a:rPr>
                        <a:t>d</a:t>
                      </a:r>
                      <a:r>
                        <a:rPr lang="en-US" sz="1100" baseline="-25000" dirty="0">
                          <a:latin typeface="Times New Roman"/>
                          <a:ea typeface="Calibri"/>
                          <a:cs typeface="Times New Roman"/>
                        </a:rPr>
                        <a:t>1</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-4P</a:t>
                      </a:r>
                      <a:r>
                        <a:rPr lang="en-US" sz="1100" baseline="-25000" dirty="0">
                          <a:latin typeface="Times New Roman"/>
                          <a:ea typeface="Calibri"/>
                          <a:cs typeface="Times New Roman"/>
                        </a:rPr>
                        <a:t>3</a:t>
                      </a:r>
                      <a:r>
                        <a:rPr lang="en-US" sz="1100" dirty="0">
                          <a:latin typeface="Times New Roman"/>
                          <a:ea typeface="Calibri"/>
                          <a:cs typeface="Times New Roman"/>
                        </a:rPr>
                        <a:t>d</a:t>
                      </a:r>
                      <a:r>
                        <a:rPr lang="en-US" sz="1100" baseline="-25000" dirty="0">
                          <a:latin typeface="Times New Roman"/>
                          <a:ea typeface="Calibri"/>
                          <a:cs typeface="Times New Roman"/>
                        </a:rPr>
                        <a:t>2</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- 3 P</a:t>
                      </a:r>
                      <a:r>
                        <a:rPr lang="en-US" sz="1100" baseline="-25000">
                          <a:latin typeface="Times New Roman"/>
                          <a:ea typeface="Calibri"/>
                          <a:cs typeface="Times New Roman"/>
                        </a:rPr>
                        <a:t>4</a:t>
                      </a:r>
                      <a:r>
                        <a:rPr lang="en-US" sz="1100">
                          <a:latin typeface="Times New Roman"/>
                          <a:ea typeface="Calibri"/>
                          <a:cs typeface="Times New Roman"/>
                        </a:rPr>
                        <a:t>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-3P</a:t>
                      </a:r>
                      <a:r>
                        <a:rPr lang="en-US" sz="1100" baseline="-25000">
                          <a:latin typeface="Times New Roman"/>
                          <a:ea typeface="Calibri"/>
                          <a:cs typeface="Times New Roman"/>
                        </a:rPr>
                        <a:t>3</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- 4 P</a:t>
                      </a:r>
                      <a:r>
                        <a:rPr lang="en-US" sz="1100" baseline="-25000">
                          <a:latin typeface="Times New Roman"/>
                          <a:ea typeface="Calibri"/>
                          <a:cs typeface="Times New Roman"/>
                        </a:rPr>
                        <a:t>4</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+0d</a:t>
                      </a:r>
                      <a:r>
                        <a:rPr lang="en-US" sz="1100" baseline="-25000" dirty="0">
                          <a:latin typeface="Times New Roman"/>
                          <a:ea typeface="Calibri"/>
                          <a:cs typeface="Times New Roman"/>
                        </a:rPr>
                        <a:t>4</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-P</a:t>
                      </a:r>
                      <a:r>
                        <a:rPr lang="en-US" sz="1100" baseline="-25000">
                          <a:latin typeface="Times New Roman"/>
                          <a:ea typeface="Calibri"/>
                          <a:cs typeface="Times New Roman"/>
                        </a:rPr>
                        <a:t>2 </a:t>
                      </a:r>
                      <a:r>
                        <a:rPr lang="en-US" sz="1100">
                          <a:latin typeface="Times New Roman"/>
                          <a:ea typeface="Calibri"/>
                          <a:cs typeface="Times New Roman"/>
                        </a:rPr>
                        <a:t>d</a:t>
                      </a:r>
                      <a:r>
                        <a:rPr lang="en-US" sz="1100" baseline="-25000">
                          <a:latin typeface="Times New Roman"/>
                          <a:ea typeface="Calibri"/>
                          <a:cs typeface="Times New Roman"/>
                        </a:rPr>
                        <a:t>4</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180P</a:t>
                      </a:r>
                      <a:r>
                        <a:rPr lang="en-US" sz="1100" baseline="-25000">
                          <a:latin typeface="Times New Roman"/>
                          <a:ea typeface="Calibri"/>
                          <a:cs typeface="Times New Roman"/>
                        </a:rPr>
                        <a:t>1</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94494">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4P</a:t>
                      </a:r>
                      <a:r>
                        <a:rPr lang="en-US" sz="1100" baseline="-25000">
                          <a:latin typeface="Times New Roman"/>
                          <a:ea typeface="Calibri"/>
                          <a:cs typeface="Times New Roman"/>
                        </a:rPr>
                        <a:t>3</a:t>
                      </a:r>
                      <a:r>
                        <a:rPr lang="en-US" sz="1100" i="1">
                          <a:latin typeface="Times New Roman"/>
                          <a:ea typeface="Calibri"/>
                          <a:cs typeface="Times New Roman"/>
                        </a:rPr>
                        <a:t>x</a:t>
                      </a:r>
                      <a:r>
                        <a:rPr lang="en-US" sz="1100" baseline="-25000">
                          <a:latin typeface="Times New Roman"/>
                          <a:ea typeface="Calibri"/>
                          <a:cs typeface="Times New Roman"/>
                        </a:rPr>
                        <a:t>1</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+ 4P</a:t>
                      </a:r>
                      <a:r>
                        <a:rPr lang="en-US" sz="1100" baseline="-25000" dirty="0">
                          <a:latin typeface="Times New Roman"/>
                          <a:ea typeface="Calibri"/>
                          <a:cs typeface="Times New Roman"/>
                        </a:rPr>
                        <a:t>3</a:t>
                      </a:r>
                      <a:r>
                        <a:rPr lang="en-US" sz="1100" dirty="0">
                          <a:latin typeface="Times New Roman"/>
                          <a:ea typeface="Calibri"/>
                          <a:cs typeface="Times New Roman"/>
                        </a:rPr>
                        <a:t>d</a:t>
                      </a:r>
                      <a:r>
                        <a:rPr lang="en-US" sz="1100" baseline="-25000" dirty="0">
                          <a:latin typeface="Times New Roman"/>
                          <a:ea typeface="Calibri"/>
                          <a:cs typeface="Times New Roman"/>
                        </a:rPr>
                        <a:t>2</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- 4P</a:t>
                      </a:r>
                      <a:r>
                        <a:rPr lang="en-US" sz="1100" baseline="-25000">
                          <a:latin typeface="Times New Roman"/>
                          <a:ea typeface="Calibri"/>
                          <a:cs typeface="Times New Roman"/>
                        </a:rPr>
                        <a:t>3</a:t>
                      </a:r>
                      <a:r>
                        <a:rPr lang="en-US" sz="1100">
                          <a:latin typeface="Times New Roman"/>
                          <a:ea typeface="Calibri"/>
                          <a:cs typeface="Times New Roman"/>
                        </a:rPr>
                        <a:t>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160P</a:t>
                      </a:r>
                      <a:r>
                        <a:rPr lang="en-US" sz="1100" baseline="-25000">
                          <a:latin typeface="Times New Roman"/>
                          <a:ea typeface="Calibri"/>
                          <a:cs typeface="Times New Roman"/>
                        </a:rPr>
                        <a:t>2</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4P</a:t>
                      </a:r>
                      <a:r>
                        <a:rPr lang="en-US" sz="1100" baseline="-25000">
                          <a:latin typeface="Times New Roman"/>
                          <a:ea typeface="Calibri"/>
                          <a:cs typeface="Times New Roman"/>
                        </a:rPr>
                        <a:t>3</a:t>
                      </a:r>
                      <a:r>
                        <a:rPr lang="en-US" sz="1100">
                          <a:latin typeface="Times New Roman"/>
                          <a:ea typeface="Calibri"/>
                          <a:cs typeface="Times New Roman"/>
                        </a:rPr>
                        <a:t> * row2</a:t>
                      </a:r>
                      <a:endParaRPr lang="en-US" sz="1100">
                        <a:latin typeface="Calibri"/>
                        <a:ea typeface="Calibri"/>
                        <a:cs typeface="Times New Roman"/>
                      </a:endParaRPr>
                    </a:p>
                  </a:txBody>
                  <a:tcPr marL="48392" marR="48392" marT="0" marB="0">
                    <a:lnL>
                      <a:noFill/>
                    </a:lnL>
                    <a:lnR>
                      <a:noFill/>
                    </a:lnR>
                    <a:lnT>
                      <a:noFill/>
                    </a:lnT>
                    <a:lnB>
                      <a:noFill/>
                    </a:lnB>
                  </a:tcPr>
                </a:tc>
                <a:extLst>
                  <a:ext uri="{0D108BD9-81ED-4DB2-BD59-A6C34878D82A}">
                    <a16:rowId xmlns:a16="http://schemas.microsoft.com/office/drawing/2014/main" val="10003"/>
                  </a:ext>
                </a:extLst>
              </a:tr>
              <a:tr h="519504">
                <a:tc>
                  <a:txBody>
                    <a:bodyPr/>
                    <a:lstStyle/>
                    <a:p>
                      <a:pPr marL="0" marR="0" algn="ctr">
                        <a:lnSpc>
                          <a:spcPct val="115000"/>
                        </a:lnSpc>
                        <a:spcBef>
                          <a:spcPts val="0"/>
                        </a:spcBef>
                        <a:spcAft>
                          <a:spcPts val="0"/>
                        </a:spcAft>
                      </a:pPr>
                      <a:r>
                        <a:rPr lang="en-US" sz="1100">
                          <a:latin typeface="Times New Roman"/>
                          <a:ea typeface="Calibri"/>
                          <a:cs typeface="Times New Roman"/>
                        </a:rPr>
                        <a:t>z</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+(2P</a:t>
                      </a:r>
                      <a:r>
                        <a:rPr lang="en-US" sz="1100" baseline="-25000">
                          <a:latin typeface="Times New Roman"/>
                          <a:ea typeface="Calibri"/>
                          <a:cs typeface="Times New Roman"/>
                        </a:rPr>
                        <a:t>1</a:t>
                      </a:r>
                      <a:r>
                        <a:rPr lang="en-US" sz="1100">
                          <a:latin typeface="Times New Roman"/>
                          <a:ea typeface="Calibri"/>
                          <a:cs typeface="Times New Roman"/>
                        </a:rPr>
                        <a:t>+4P</a:t>
                      </a:r>
                      <a:r>
                        <a:rPr lang="en-US" sz="1100" baseline="-25000">
                          <a:latin typeface="Times New Roman"/>
                          <a:ea typeface="Calibri"/>
                          <a:cs typeface="Times New Roman"/>
                        </a:rPr>
                        <a:t>3</a:t>
                      </a:r>
                      <a:r>
                        <a:rPr lang="en-US" sz="1100">
                          <a:latin typeface="Times New Roman"/>
                          <a:ea typeface="Calibri"/>
                          <a:cs typeface="Times New Roman"/>
                        </a:rPr>
                        <a:t>)</a:t>
                      </a:r>
                      <a:r>
                        <a:rPr lang="en-US" sz="1100" i="1">
                          <a:latin typeface="Times New Roman"/>
                          <a:ea typeface="Calibri"/>
                          <a:cs typeface="Times New Roman"/>
                        </a:rPr>
                        <a:t>x</a:t>
                      </a:r>
                      <a:r>
                        <a:rPr lang="en-US" sz="1100" baseline="-25000">
                          <a:latin typeface="Times New Roman"/>
                          <a:ea typeface="Calibri"/>
                          <a:cs typeface="Times New Roman"/>
                        </a:rPr>
                        <a:t>1</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+ 3/2 P</a:t>
                      </a:r>
                      <a:r>
                        <a:rPr lang="en-US" sz="1100" baseline="-25000" dirty="0">
                          <a:latin typeface="Times New Roman"/>
                          <a:ea typeface="Calibri"/>
                          <a:cs typeface="Times New Roman"/>
                        </a:rPr>
                        <a:t>1</a:t>
                      </a:r>
                      <a:r>
                        <a:rPr lang="en-US" sz="1100" i="1" dirty="0">
                          <a:latin typeface="Times New Roman"/>
                          <a:ea typeface="Calibri"/>
                          <a:cs typeface="Times New Roman"/>
                        </a:rPr>
                        <a:t>x</a:t>
                      </a:r>
                      <a:r>
                        <a:rPr lang="en-US" sz="1100" baseline="-25000" dirty="0">
                          <a:latin typeface="Times New Roman"/>
                          <a:ea typeface="Calibri"/>
                          <a:cs typeface="Times New Roman"/>
                        </a:rPr>
                        <a:t>2</a:t>
                      </a:r>
                      <a:endParaRPr lang="en-US" sz="1100" dirty="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+0d</a:t>
                      </a:r>
                      <a:r>
                        <a:rPr lang="en-US" sz="1100" baseline="-25000">
                          <a:latin typeface="Times New Roman"/>
                          <a:ea typeface="Calibri"/>
                          <a:cs typeface="Times New Roman"/>
                        </a:rPr>
                        <a:t>1</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P</a:t>
                      </a:r>
                      <a:r>
                        <a:rPr lang="en-US" sz="1100" baseline="-25000">
                          <a:latin typeface="Times New Roman"/>
                          <a:ea typeface="Calibri"/>
                          <a:cs typeface="Times New Roman"/>
                        </a:rPr>
                        <a:t>1</a:t>
                      </a:r>
                      <a:r>
                        <a:rPr lang="en-US" sz="1100">
                          <a:latin typeface="Times New Roman"/>
                          <a:ea typeface="Calibri"/>
                          <a:cs typeface="Times New Roman"/>
                        </a:rPr>
                        <a:t>d</a:t>
                      </a:r>
                      <a:r>
                        <a:rPr lang="en-US" sz="1100" baseline="-25000">
                          <a:latin typeface="Times New Roman"/>
                          <a:ea typeface="Calibri"/>
                          <a:cs typeface="Times New Roman"/>
                        </a:rPr>
                        <a:t>1</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 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(-4P</a:t>
                      </a:r>
                      <a:r>
                        <a:rPr lang="en-US" sz="1100" baseline="-25000" dirty="0">
                          <a:latin typeface="Times New Roman"/>
                          <a:ea typeface="Calibri"/>
                          <a:cs typeface="Times New Roman"/>
                        </a:rPr>
                        <a:t>3 </a:t>
                      </a:r>
                      <a:r>
                        <a:rPr lang="en-US" sz="1100" dirty="0">
                          <a:latin typeface="Times New Roman"/>
                          <a:ea typeface="Calibri"/>
                          <a:cs typeface="Times New Roman"/>
                        </a:rPr>
                        <a:t>- 3P</a:t>
                      </a:r>
                      <a:r>
                        <a:rPr lang="en-US" sz="1100" baseline="-25000" dirty="0">
                          <a:latin typeface="Times New Roman"/>
                          <a:ea typeface="Calibri"/>
                          <a:cs typeface="Times New Roman"/>
                        </a:rPr>
                        <a:t>4 </a:t>
                      </a:r>
                      <a:r>
                        <a:rPr lang="en-US" sz="1100" dirty="0">
                          <a:latin typeface="Times New Roman"/>
                          <a:ea typeface="Calibri"/>
                          <a:cs typeface="Times New Roman"/>
                        </a:rPr>
                        <a:t>) *d</a:t>
                      </a:r>
                      <a:r>
                        <a:rPr lang="en-US" sz="1100" baseline="-25000" dirty="0">
                          <a:latin typeface="Times New Roman"/>
                          <a:ea typeface="Calibri"/>
                          <a:cs typeface="Times New Roman"/>
                        </a:rPr>
                        <a:t>2</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-3P</a:t>
                      </a:r>
                      <a:r>
                        <a:rPr lang="en-US" sz="1100" baseline="-25000">
                          <a:latin typeface="Times New Roman"/>
                          <a:ea typeface="Calibri"/>
                          <a:cs typeface="Times New Roman"/>
                        </a:rPr>
                        <a:t>3</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- 4 P</a:t>
                      </a:r>
                      <a:r>
                        <a:rPr lang="en-US" sz="1100" baseline="-25000">
                          <a:latin typeface="Times New Roman"/>
                          <a:ea typeface="Calibri"/>
                          <a:cs typeface="Times New Roman"/>
                        </a:rPr>
                        <a:t>4</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+0d</a:t>
                      </a:r>
                      <a:r>
                        <a:rPr lang="en-US" sz="1100" baseline="-25000">
                          <a:latin typeface="Times New Roman"/>
                          <a:ea typeface="Calibri"/>
                          <a:cs typeface="Times New Roman"/>
                        </a:rPr>
                        <a:t>4</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-P</a:t>
                      </a:r>
                      <a:r>
                        <a:rPr lang="en-US" sz="1100" baseline="-25000">
                          <a:latin typeface="Times New Roman"/>
                          <a:ea typeface="Calibri"/>
                          <a:cs typeface="Times New Roman"/>
                        </a:rPr>
                        <a:t>2 </a:t>
                      </a:r>
                      <a:r>
                        <a:rPr lang="en-US" sz="1100">
                          <a:latin typeface="Times New Roman"/>
                          <a:ea typeface="Calibri"/>
                          <a:cs typeface="Times New Roman"/>
                        </a:rPr>
                        <a:t>d</a:t>
                      </a:r>
                      <a:r>
                        <a:rPr lang="en-US" sz="1100" baseline="-25000">
                          <a:latin typeface="Times New Roman"/>
                          <a:ea typeface="Calibri"/>
                          <a:cs typeface="Times New Roman"/>
                        </a:rPr>
                        <a:t>4</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180P</a:t>
                      </a:r>
                      <a:r>
                        <a:rPr lang="en-US" sz="1100" baseline="-25000">
                          <a:latin typeface="Times New Roman"/>
                          <a:ea typeface="Calibri"/>
                          <a:cs typeface="Times New Roman"/>
                        </a:rPr>
                        <a:t>1</a:t>
                      </a:r>
                      <a:r>
                        <a:rPr lang="en-US" sz="1100">
                          <a:latin typeface="Times New Roman"/>
                          <a:ea typeface="Calibri"/>
                          <a:cs typeface="Times New Roman"/>
                        </a:rPr>
                        <a:t>+160P</a:t>
                      </a:r>
                      <a:r>
                        <a:rPr lang="en-US" sz="1100" baseline="-25000">
                          <a:latin typeface="Times New Roman"/>
                          <a:ea typeface="Calibri"/>
                          <a:cs typeface="Times New Roman"/>
                        </a:rPr>
                        <a:t>2</a:t>
                      </a:r>
                      <a:endParaRPr lang="en-US" sz="1100">
                        <a:latin typeface="Calibri"/>
                        <a:ea typeface="Calibri"/>
                        <a:cs typeface="Times New Roman"/>
                      </a:endParaRPr>
                    </a:p>
                  </a:txBody>
                  <a:tcPr marL="48392" marR="48392" marT="0" marB="0">
                    <a:lnL>
                      <a:noFill/>
                    </a:lnL>
                    <a:lnR>
                      <a:noFill/>
                    </a:lnR>
                    <a:lnT>
                      <a:noFill/>
                    </a:lnT>
                    <a:lnB>
                      <a:noFill/>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a:noFill/>
                    </a:lnB>
                  </a:tcPr>
                </a:tc>
                <a:extLst>
                  <a:ext uri="{0D108BD9-81ED-4DB2-BD59-A6C34878D82A}">
                    <a16:rowId xmlns:a16="http://schemas.microsoft.com/office/drawing/2014/main" val="10004"/>
                  </a:ext>
                </a:extLst>
              </a:tr>
              <a:tr h="294494">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smtClean="0">
                          <a:latin typeface="Times New Roman"/>
                          <a:ea typeface="Calibri"/>
                          <a:cs typeface="Times New Roman"/>
                        </a:rPr>
                        <a:t>3P</a:t>
                      </a:r>
                      <a:r>
                        <a:rPr lang="en-US" sz="1100" baseline="-25000" dirty="0" smtClean="0">
                          <a:latin typeface="Times New Roman"/>
                          <a:ea typeface="Calibri"/>
                          <a:cs typeface="Times New Roman"/>
                        </a:rPr>
                        <a:t>3</a:t>
                      </a:r>
                      <a:r>
                        <a:rPr lang="en-US" sz="1100" i="1" dirty="0" smtClean="0">
                          <a:latin typeface="Times New Roman"/>
                          <a:ea typeface="Calibri"/>
                          <a:cs typeface="Times New Roman"/>
                        </a:rPr>
                        <a:t> </a:t>
                      </a:r>
                      <a:r>
                        <a:rPr lang="en-US" sz="1100" i="1" dirty="0">
                          <a:latin typeface="Times New Roman"/>
                          <a:ea typeface="Calibri"/>
                          <a:cs typeface="Times New Roman"/>
                        </a:rPr>
                        <a:t>x</a:t>
                      </a:r>
                      <a:r>
                        <a:rPr lang="en-US" sz="1100" baseline="-25000" dirty="0">
                          <a:latin typeface="Times New Roman"/>
                          <a:ea typeface="Calibri"/>
                          <a:cs typeface="Times New Roman"/>
                        </a:rPr>
                        <a:t>2</a:t>
                      </a:r>
                      <a:endParaRPr lang="en-US" sz="1100" dirty="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+3P</a:t>
                      </a:r>
                      <a:r>
                        <a:rPr lang="en-US" sz="1100" baseline="-25000" dirty="0">
                          <a:latin typeface="Times New Roman"/>
                          <a:ea typeface="Calibri"/>
                          <a:cs typeface="Times New Roman"/>
                        </a:rPr>
                        <a:t>3</a:t>
                      </a:r>
                      <a:r>
                        <a:rPr lang="en-US" sz="1100" dirty="0">
                          <a:latin typeface="Times New Roman"/>
                          <a:ea typeface="Calibri"/>
                          <a:cs typeface="Times New Roman"/>
                        </a:rPr>
                        <a:t>d</a:t>
                      </a:r>
                      <a:r>
                        <a:rPr lang="en-US" sz="1100" baseline="-25000" dirty="0">
                          <a:latin typeface="Times New Roman"/>
                          <a:ea typeface="Calibri"/>
                          <a:cs typeface="Times New Roman"/>
                        </a:rPr>
                        <a:t>3</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-3 P</a:t>
                      </a:r>
                      <a:r>
                        <a:rPr lang="en-US" sz="1100" baseline="-25000">
                          <a:latin typeface="Times New Roman"/>
                          <a:ea typeface="Calibri"/>
                          <a:cs typeface="Times New Roman"/>
                        </a:rPr>
                        <a:t>3</a:t>
                      </a:r>
                      <a:r>
                        <a:rPr lang="en-US" sz="1100">
                          <a:latin typeface="Times New Roman"/>
                          <a:ea typeface="Calibri"/>
                          <a:cs typeface="Times New Roman"/>
                        </a:rPr>
                        <a:t>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100">
                        <a:latin typeface="Times New Roman"/>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120P</a:t>
                      </a:r>
                      <a:r>
                        <a:rPr lang="en-US" sz="1100" baseline="-25000">
                          <a:latin typeface="Times New Roman"/>
                          <a:ea typeface="Calibri"/>
                          <a:cs typeface="Times New Roman"/>
                        </a:rPr>
                        <a:t>4</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a:latin typeface="Times New Roman"/>
                          <a:ea typeface="Calibri"/>
                          <a:cs typeface="Times New Roman"/>
                        </a:rPr>
                        <a:t>3P</a:t>
                      </a:r>
                      <a:r>
                        <a:rPr lang="en-US" sz="1100" baseline="-25000">
                          <a:latin typeface="Times New Roman"/>
                          <a:ea typeface="Calibri"/>
                          <a:cs typeface="Times New Roman"/>
                        </a:rPr>
                        <a:t>4</a:t>
                      </a:r>
                      <a:r>
                        <a:rPr lang="en-US" sz="1100">
                          <a:latin typeface="Times New Roman"/>
                          <a:ea typeface="Calibri"/>
                          <a:cs typeface="Times New Roman"/>
                        </a:rPr>
                        <a:t> * row3</a:t>
                      </a:r>
                      <a:endParaRPr lang="en-US" sz="1100">
                        <a:latin typeface="Calibri"/>
                        <a:ea typeface="Calibri"/>
                        <a:cs typeface="Times New Roman"/>
                      </a:endParaRPr>
                    </a:p>
                  </a:txBody>
                  <a:tcPr marL="48392" marR="48392"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9504">
                <a:tc>
                  <a:txBody>
                    <a:bodyPr/>
                    <a:lstStyle/>
                    <a:p>
                      <a:pPr marL="0" marR="0" algn="ctr">
                        <a:lnSpc>
                          <a:spcPct val="115000"/>
                        </a:lnSpc>
                        <a:spcBef>
                          <a:spcPts val="0"/>
                        </a:spcBef>
                        <a:spcAft>
                          <a:spcPts val="0"/>
                        </a:spcAft>
                      </a:pPr>
                      <a:r>
                        <a:rPr lang="en-US" sz="1100">
                          <a:latin typeface="Times New Roman"/>
                          <a:ea typeface="Calibri"/>
                          <a:cs typeface="Times New Roman"/>
                        </a:rPr>
                        <a:t>z</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(2P</a:t>
                      </a:r>
                      <a:r>
                        <a:rPr lang="en-US" sz="1100" baseline="-25000">
                          <a:latin typeface="Times New Roman"/>
                          <a:ea typeface="Calibri"/>
                          <a:cs typeface="Times New Roman"/>
                        </a:rPr>
                        <a:t>1</a:t>
                      </a:r>
                      <a:r>
                        <a:rPr lang="en-US" sz="1100">
                          <a:latin typeface="Times New Roman"/>
                          <a:ea typeface="Calibri"/>
                          <a:cs typeface="Times New Roman"/>
                        </a:rPr>
                        <a:t>+ 4P</a:t>
                      </a:r>
                      <a:r>
                        <a:rPr lang="en-US" sz="1100" baseline="-25000">
                          <a:latin typeface="Times New Roman"/>
                          <a:ea typeface="Calibri"/>
                          <a:cs typeface="Times New Roman"/>
                        </a:rPr>
                        <a:t>3</a:t>
                      </a:r>
                      <a:r>
                        <a:rPr lang="en-US" sz="1100">
                          <a:latin typeface="Times New Roman"/>
                          <a:ea typeface="Calibri"/>
                          <a:cs typeface="Times New Roman"/>
                        </a:rPr>
                        <a:t>)</a:t>
                      </a:r>
                      <a:r>
                        <a:rPr lang="en-US" sz="1100" i="1">
                          <a:latin typeface="Times New Roman"/>
                          <a:ea typeface="Calibri"/>
                          <a:cs typeface="Times New Roman"/>
                        </a:rPr>
                        <a:t> x</a:t>
                      </a:r>
                      <a:r>
                        <a:rPr lang="en-US" sz="1100" baseline="-25000">
                          <a:latin typeface="Times New Roman"/>
                          <a:ea typeface="Calibri"/>
                          <a:cs typeface="Times New Roman"/>
                        </a:rPr>
                        <a:t>1</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(+ 3/2 P</a:t>
                      </a:r>
                      <a:r>
                        <a:rPr lang="en-US" sz="1100" baseline="-25000" dirty="0">
                          <a:latin typeface="Times New Roman"/>
                          <a:ea typeface="Calibri"/>
                          <a:cs typeface="Times New Roman"/>
                        </a:rPr>
                        <a:t>1</a:t>
                      </a:r>
                      <a:r>
                        <a:rPr lang="en-US" sz="1100" dirty="0">
                          <a:latin typeface="Times New Roman"/>
                          <a:ea typeface="Calibri"/>
                          <a:cs typeface="Times New Roman"/>
                        </a:rPr>
                        <a:t> </a:t>
                      </a:r>
                      <a:r>
                        <a:rPr lang="en-US" sz="1100">
                          <a:latin typeface="Times New Roman"/>
                          <a:ea typeface="Calibri"/>
                          <a:cs typeface="Times New Roman"/>
                        </a:rPr>
                        <a:t>+</a:t>
                      </a:r>
                      <a:r>
                        <a:rPr lang="en-US" sz="1100" smtClean="0">
                          <a:latin typeface="Times New Roman"/>
                          <a:ea typeface="Calibri"/>
                          <a:cs typeface="Times New Roman"/>
                        </a:rPr>
                        <a:t>3P</a:t>
                      </a:r>
                      <a:r>
                        <a:rPr lang="en-US" sz="1100" baseline="-25000" smtClean="0">
                          <a:latin typeface="Times New Roman"/>
                          <a:ea typeface="Calibri"/>
                          <a:cs typeface="Times New Roman"/>
                        </a:rPr>
                        <a:t>3 </a:t>
                      </a:r>
                      <a:r>
                        <a:rPr lang="en-US" sz="1100" dirty="0">
                          <a:latin typeface="Times New Roman"/>
                          <a:ea typeface="Calibri"/>
                          <a:cs typeface="Times New Roman"/>
                        </a:rPr>
                        <a:t>)</a:t>
                      </a:r>
                      <a:r>
                        <a:rPr lang="en-US" sz="1100" i="1" dirty="0">
                          <a:latin typeface="Times New Roman"/>
                          <a:ea typeface="Calibri"/>
                          <a:cs typeface="Times New Roman"/>
                        </a:rPr>
                        <a:t>x</a:t>
                      </a:r>
                      <a:r>
                        <a:rPr lang="en-US" sz="1100" baseline="-25000" dirty="0">
                          <a:latin typeface="Times New Roman"/>
                          <a:ea typeface="Calibri"/>
                          <a:cs typeface="Times New Roman"/>
                        </a:rPr>
                        <a:t>2</a:t>
                      </a:r>
                      <a:endParaRPr lang="en-US" sz="1100" baseline="-250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+0d</a:t>
                      </a:r>
                      <a:r>
                        <a:rPr lang="en-US" sz="1100" baseline="-25000">
                          <a:latin typeface="Times New Roman"/>
                          <a:ea typeface="Calibri"/>
                          <a:cs typeface="Times New Roman"/>
                        </a:rPr>
                        <a:t>1</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 P</a:t>
                      </a:r>
                      <a:r>
                        <a:rPr lang="en-US" sz="1100" baseline="-25000">
                          <a:latin typeface="Times New Roman"/>
                          <a:ea typeface="Calibri"/>
                          <a:cs typeface="Times New Roman"/>
                        </a:rPr>
                        <a:t>1</a:t>
                      </a:r>
                      <a:r>
                        <a:rPr lang="en-US" sz="1100">
                          <a:latin typeface="Times New Roman"/>
                          <a:ea typeface="Calibri"/>
                          <a:cs typeface="Times New Roman"/>
                        </a:rPr>
                        <a:t>d</a:t>
                      </a:r>
                      <a:r>
                        <a:rPr lang="en-US" sz="1100" baseline="-25000">
                          <a:latin typeface="Times New Roman"/>
                          <a:ea typeface="Calibri"/>
                          <a:cs typeface="Times New Roman"/>
                        </a:rPr>
                        <a:t>1</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 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(-4P</a:t>
                      </a:r>
                      <a:r>
                        <a:rPr lang="en-US" sz="1100" baseline="-25000">
                          <a:latin typeface="Times New Roman"/>
                          <a:ea typeface="Calibri"/>
                          <a:cs typeface="Times New Roman"/>
                        </a:rPr>
                        <a:t>3 </a:t>
                      </a:r>
                      <a:r>
                        <a:rPr lang="en-US" sz="1100">
                          <a:latin typeface="Times New Roman"/>
                          <a:ea typeface="Calibri"/>
                          <a:cs typeface="Times New Roman"/>
                        </a:rPr>
                        <a:t>- 3P</a:t>
                      </a:r>
                      <a:r>
                        <a:rPr lang="en-US" sz="1100" baseline="-25000">
                          <a:latin typeface="Times New Roman"/>
                          <a:ea typeface="Calibri"/>
                          <a:cs typeface="Times New Roman"/>
                        </a:rPr>
                        <a:t>4 </a:t>
                      </a:r>
                      <a:r>
                        <a:rPr lang="en-US" sz="1100">
                          <a:latin typeface="Times New Roman"/>
                          <a:ea typeface="Calibri"/>
                          <a:cs typeface="Times New Roman"/>
                        </a:rPr>
                        <a:t>) *d</a:t>
                      </a:r>
                      <a:r>
                        <a:rPr lang="en-US" sz="1100" baseline="-25000">
                          <a:latin typeface="Times New Roman"/>
                          <a:ea typeface="Calibri"/>
                          <a:cs typeface="Times New Roman"/>
                        </a:rPr>
                        <a:t>2</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+0d</a:t>
                      </a:r>
                      <a:r>
                        <a:rPr lang="en-US" sz="1100" baseline="-25000">
                          <a:latin typeface="Times New Roman"/>
                          <a:ea typeface="Calibri"/>
                          <a:cs typeface="Times New Roman"/>
                        </a:rPr>
                        <a:t>3</a:t>
                      </a:r>
                      <a:r>
                        <a:rPr lang="en-US" sz="1100" baseline="30000">
                          <a:latin typeface="Times New Roman"/>
                          <a:ea typeface="Calibri"/>
                          <a:cs typeface="Times New Roman"/>
                        </a:rPr>
                        <a:t>-</a:t>
                      </a:r>
                      <a:endParaRPr lang="en-US" sz="110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(-3P</a:t>
                      </a:r>
                      <a:r>
                        <a:rPr lang="en-US" sz="1100" baseline="-25000" dirty="0">
                          <a:latin typeface="Times New Roman"/>
                          <a:ea typeface="Calibri"/>
                          <a:cs typeface="Times New Roman"/>
                        </a:rPr>
                        <a:t>3</a:t>
                      </a:r>
                      <a:r>
                        <a:rPr lang="en-US" sz="1100" dirty="0">
                          <a:latin typeface="Times New Roman"/>
                          <a:ea typeface="Calibri"/>
                          <a:cs typeface="Times New Roman"/>
                        </a:rPr>
                        <a:t>-    4 P</a:t>
                      </a:r>
                      <a:r>
                        <a:rPr lang="en-US" sz="1100" baseline="-25000" dirty="0">
                          <a:latin typeface="Times New Roman"/>
                          <a:ea typeface="Calibri"/>
                          <a:cs typeface="Times New Roman"/>
                        </a:rPr>
                        <a:t>4</a:t>
                      </a:r>
                      <a:r>
                        <a:rPr lang="en-US" sz="1100" dirty="0">
                          <a:latin typeface="Times New Roman"/>
                          <a:ea typeface="Calibri"/>
                          <a:cs typeface="Times New Roman"/>
                        </a:rPr>
                        <a:t> ) d</a:t>
                      </a:r>
                      <a:r>
                        <a:rPr lang="en-US" sz="1100" baseline="-25000" dirty="0">
                          <a:latin typeface="Times New Roman"/>
                          <a:ea typeface="Calibri"/>
                          <a:cs typeface="Times New Roman"/>
                        </a:rPr>
                        <a:t>3</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+0d</a:t>
                      </a:r>
                      <a:r>
                        <a:rPr lang="en-US" sz="1100" baseline="-25000" dirty="0">
                          <a:latin typeface="Times New Roman"/>
                          <a:ea typeface="Calibri"/>
                          <a:cs typeface="Times New Roman"/>
                        </a:rPr>
                        <a:t>4</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-P</a:t>
                      </a:r>
                      <a:r>
                        <a:rPr lang="en-US" sz="1100" baseline="-25000" dirty="0">
                          <a:latin typeface="Times New Roman"/>
                          <a:ea typeface="Calibri"/>
                          <a:cs typeface="Times New Roman"/>
                        </a:rPr>
                        <a:t>2 </a:t>
                      </a:r>
                      <a:r>
                        <a:rPr lang="en-US" sz="1100" dirty="0">
                          <a:latin typeface="Times New Roman"/>
                          <a:ea typeface="Calibri"/>
                          <a:cs typeface="Times New Roman"/>
                        </a:rPr>
                        <a:t>d</a:t>
                      </a:r>
                      <a:r>
                        <a:rPr lang="en-US" sz="1100" baseline="-25000" dirty="0">
                          <a:latin typeface="Times New Roman"/>
                          <a:ea typeface="Calibri"/>
                          <a:cs typeface="Times New Roman"/>
                        </a:rPr>
                        <a:t>4</a:t>
                      </a:r>
                      <a:r>
                        <a:rPr lang="en-US" sz="1100" baseline="30000" dirty="0">
                          <a:latin typeface="Times New Roman"/>
                          <a:ea typeface="Calibri"/>
                          <a:cs typeface="Times New Roman"/>
                        </a:rPr>
                        <a:t>+</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100" dirty="0">
                          <a:latin typeface="Times New Roman"/>
                          <a:ea typeface="Calibri"/>
                          <a:cs typeface="Times New Roman"/>
                        </a:rPr>
                        <a:t>= 180P</a:t>
                      </a:r>
                      <a:r>
                        <a:rPr lang="en-US" sz="1100" baseline="-25000" dirty="0">
                          <a:latin typeface="Times New Roman"/>
                          <a:ea typeface="Calibri"/>
                          <a:cs typeface="Times New Roman"/>
                        </a:rPr>
                        <a:t>1</a:t>
                      </a:r>
                      <a:r>
                        <a:rPr lang="en-US" sz="1100" dirty="0">
                          <a:latin typeface="Times New Roman"/>
                          <a:ea typeface="Calibri"/>
                          <a:cs typeface="Times New Roman"/>
                        </a:rPr>
                        <a:t>+160P</a:t>
                      </a:r>
                      <a:r>
                        <a:rPr lang="en-US" sz="1100" baseline="-25000" dirty="0">
                          <a:latin typeface="Times New Roman"/>
                          <a:ea typeface="Calibri"/>
                          <a:cs typeface="Times New Roman"/>
                        </a:rPr>
                        <a:t>2</a:t>
                      </a:r>
                      <a:r>
                        <a:rPr lang="en-US" sz="1100" dirty="0">
                          <a:latin typeface="Times New Roman"/>
                          <a:ea typeface="Calibri"/>
                          <a:cs typeface="Times New Roman"/>
                        </a:rPr>
                        <a:t>+120P</a:t>
                      </a:r>
                      <a:r>
                        <a:rPr lang="en-US" sz="1100" baseline="-25000" dirty="0">
                          <a:latin typeface="Times New Roman"/>
                          <a:ea typeface="Calibri"/>
                          <a:cs typeface="Times New Roman"/>
                        </a:rPr>
                        <a:t>4</a:t>
                      </a:r>
                      <a:endParaRPr lang="en-US" sz="1100" dirty="0">
                        <a:latin typeface="Calibri"/>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100" dirty="0">
                        <a:latin typeface="Times New Roman"/>
                        <a:ea typeface="Calibri"/>
                        <a:cs typeface="Times New Roman"/>
                      </a:endParaRPr>
                    </a:p>
                  </a:txBody>
                  <a:tcPr marL="48392" marR="48392"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
        <p:nvSpPr>
          <p:cNvPr id="31847" name="Rectangle 14"/>
          <p:cNvSpPr>
            <a:spLocks noChangeArrowheads="1"/>
          </p:cNvSpPr>
          <p:nvPr/>
        </p:nvSpPr>
        <p:spPr bwMode="auto">
          <a:xfrm>
            <a:off x="914400" y="3124200"/>
            <a:ext cx="7239000" cy="600075"/>
          </a:xfrm>
          <a:prstGeom prst="rect">
            <a:avLst/>
          </a:prstGeom>
          <a:noFill/>
          <a:ln w="9525">
            <a:noFill/>
            <a:miter lim="800000"/>
            <a:headEnd/>
            <a:tailEnd/>
          </a:ln>
        </p:spPr>
        <p:txBody>
          <a:bodyPr anchor="ctr">
            <a:spAutoFit/>
          </a:bodyPr>
          <a:lstStyle/>
          <a:p>
            <a:pPr eaLnBrk="0" hangingPunct="0"/>
            <a:r>
              <a:rPr lang="en-US" sz="1100" i="1">
                <a:ea typeface="Calibri" pitchFamily="34" charset="0"/>
                <a:cs typeface="Times New Roman" pitchFamily="18" charset="0"/>
              </a:rPr>
              <a:t>z</a:t>
            </a:r>
            <a:r>
              <a:rPr lang="en-US" sz="1100">
                <a:ea typeface="Calibri" pitchFamily="34" charset="0"/>
                <a:cs typeface="Times New Roman" pitchFamily="18" charset="0"/>
              </a:rPr>
              <a:t> = P</a:t>
            </a:r>
            <a:r>
              <a:rPr lang="en-US" sz="1100" baseline="-30000">
                <a:ea typeface="Calibri" pitchFamily="34" charset="0"/>
                <a:cs typeface="Times New Roman" pitchFamily="18" charset="0"/>
              </a:rPr>
              <a:t>1</a:t>
            </a:r>
            <a:r>
              <a:rPr lang="en-US" sz="1100">
                <a:ea typeface="Calibri" pitchFamily="34" charset="0"/>
                <a:cs typeface="Times New Roman" pitchFamily="18" charset="0"/>
              </a:rPr>
              <a:t>d</a:t>
            </a:r>
            <a:r>
              <a:rPr lang="en-US" sz="1100" baseline="-30000">
                <a:ea typeface="Calibri" pitchFamily="34" charset="0"/>
                <a:cs typeface="Times New Roman" pitchFamily="18" charset="0"/>
              </a:rPr>
              <a:t>1</a:t>
            </a:r>
            <a:r>
              <a:rPr lang="en-US" sz="1100" baseline="30000">
                <a:ea typeface="Calibri" pitchFamily="34" charset="0"/>
                <a:cs typeface="Times New Roman" pitchFamily="18" charset="0"/>
              </a:rPr>
              <a:t>-</a:t>
            </a:r>
            <a:r>
              <a:rPr lang="en-US" sz="1100">
                <a:ea typeface="Calibri" pitchFamily="34" charset="0"/>
                <a:cs typeface="Times New Roman" pitchFamily="18" charset="0"/>
              </a:rPr>
              <a:t>+ P</a:t>
            </a:r>
            <a:r>
              <a:rPr lang="en-US" sz="1100" baseline="-30000">
                <a:ea typeface="Calibri" pitchFamily="34" charset="0"/>
                <a:cs typeface="Times New Roman" pitchFamily="18" charset="0"/>
              </a:rPr>
              <a:t>2 </a:t>
            </a:r>
            <a:r>
              <a:rPr lang="en-US" sz="1100">
                <a:ea typeface="Calibri" pitchFamily="34" charset="0"/>
                <a:cs typeface="Times New Roman" pitchFamily="18" charset="0"/>
              </a:rPr>
              <a:t>d</a:t>
            </a:r>
            <a:r>
              <a:rPr lang="en-US" sz="1100" baseline="-30000">
                <a:ea typeface="Calibri" pitchFamily="34" charset="0"/>
                <a:cs typeface="Times New Roman" pitchFamily="18" charset="0"/>
              </a:rPr>
              <a:t>4</a:t>
            </a:r>
            <a:r>
              <a:rPr lang="en-US" sz="1100" baseline="30000">
                <a:ea typeface="Calibri" pitchFamily="34" charset="0"/>
                <a:cs typeface="Times New Roman" pitchFamily="18" charset="0"/>
              </a:rPr>
              <a:t>+</a:t>
            </a:r>
            <a:r>
              <a:rPr lang="en-US" sz="1100">
                <a:ea typeface="Calibri" pitchFamily="34" charset="0"/>
                <a:cs typeface="Times New Roman" pitchFamily="18" charset="0"/>
              </a:rPr>
              <a:t>+ 4P</a:t>
            </a:r>
            <a:r>
              <a:rPr lang="en-US" sz="1100" baseline="-30000">
                <a:ea typeface="Calibri" pitchFamily="34" charset="0"/>
                <a:cs typeface="Times New Roman" pitchFamily="18" charset="0"/>
              </a:rPr>
              <a:t>3</a:t>
            </a:r>
            <a:r>
              <a:rPr lang="en-US" sz="1100">
                <a:ea typeface="Calibri" pitchFamily="34" charset="0"/>
                <a:cs typeface="Times New Roman" pitchFamily="18" charset="0"/>
              </a:rPr>
              <a:t>d</a:t>
            </a:r>
            <a:r>
              <a:rPr lang="en-US" sz="1100" baseline="-30000">
                <a:ea typeface="Calibri" pitchFamily="34" charset="0"/>
                <a:cs typeface="Times New Roman" pitchFamily="18" charset="0"/>
              </a:rPr>
              <a:t>2</a:t>
            </a:r>
            <a:r>
              <a:rPr lang="en-US" sz="1100" baseline="30000">
                <a:ea typeface="Calibri" pitchFamily="34" charset="0"/>
                <a:cs typeface="Times New Roman" pitchFamily="18" charset="0"/>
              </a:rPr>
              <a:t>-</a:t>
            </a:r>
            <a:r>
              <a:rPr lang="en-US" sz="1100">
                <a:ea typeface="Calibri" pitchFamily="34" charset="0"/>
                <a:cs typeface="Times New Roman" pitchFamily="18" charset="0"/>
              </a:rPr>
              <a:t> + 3 P</a:t>
            </a:r>
            <a:r>
              <a:rPr lang="en-US" sz="1100" baseline="-30000">
                <a:ea typeface="Calibri" pitchFamily="34" charset="0"/>
                <a:cs typeface="Times New Roman" pitchFamily="18" charset="0"/>
              </a:rPr>
              <a:t>3</a:t>
            </a:r>
            <a:r>
              <a:rPr lang="en-US" sz="1100">
                <a:ea typeface="Calibri" pitchFamily="34" charset="0"/>
                <a:cs typeface="Times New Roman" pitchFamily="18" charset="0"/>
              </a:rPr>
              <a:t>d</a:t>
            </a:r>
            <a:r>
              <a:rPr lang="en-US" sz="1100" baseline="-30000">
                <a:ea typeface="Calibri" pitchFamily="34" charset="0"/>
                <a:cs typeface="Times New Roman" pitchFamily="18" charset="0"/>
              </a:rPr>
              <a:t>3</a:t>
            </a:r>
            <a:r>
              <a:rPr lang="en-US" sz="1100" baseline="30000">
                <a:ea typeface="Calibri" pitchFamily="34" charset="0"/>
                <a:cs typeface="Times New Roman" pitchFamily="18" charset="0"/>
              </a:rPr>
              <a:t>-</a:t>
            </a:r>
            <a:r>
              <a:rPr lang="en-US" sz="1100">
                <a:ea typeface="Calibri" pitchFamily="34" charset="0"/>
                <a:cs typeface="Times New Roman" pitchFamily="18" charset="0"/>
              </a:rPr>
              <a:t>+ 3 P</a:t>
            </a:r>
            <a:r>
              <a:rPr lang="en-US" sz="1100" baseline="-30000">
                <a:ea typeface="Calibri" pitchFamily="34" charset="0"/>
                <a:cs typeface="Times New Roman" pitchFamily="18" charset="0"/>
              </a:rPr>
              <a:t>4</a:t>
            </a:r>
            <a:r>
              <a:rPr lang="en-US" sz="1100">
                <a:ea typeface="Calibri" pitchFamily="34" charset="0"/>
                <a:cs typeface="Times New Roman" pitchFamily="18" charset="0"/>
              </a:rPr>
              <a:t>d</a:t>
            </a:r>
            <a:r>
              <a:rPr lang="en-US" sz="1100" baseline="-30000">
                <a:ea typeface="Calibri" pitchFamily="34" charset="0"/>
                <a:cs typeface="Times New Roman" pitchFamily="18" charset="0"/>
              </a:rPr>
              <a:t>2</a:t>
            </a:r>
            <a:r>
              <a:rPr lang="en-US" sz="1100" baseline="30000">
                <a:ea typeface="Calibri" pitchFamily="34" charset="0"/>
                <a:cs typeface="Times New Roman" pitchFamily="18" charset="0"/>
              </a:rPr>
              <a:t>+</a:t>
            </a:r>
            <a:r>
              <a:rPr lang="en-US" sz="1100">
                <a:ea typeface="Calibri" pitchFamily="34" charset="0"/>
                <a:cs typeface="Times New Roman" pitchFamily="18" charset="0"/>
              </a:rPr>
              <a:t> + 4 P</a:t>
            </a:r>
            <a:r>
              <a:rPr lang="en-US" sz="1100" baseline="-30000">
                <a:ea typeface="Calibri" pitchFamily="34" charset="0"/>
                <a:cs typeface="Times New Roman" pitchFamily="18" charset="0"/>
              </a:rPr>
              <a:t>4</a:t>
            </a:r>
            <a:r>
              <a:rPr lang="en-US" sz="1100">
                <a:ea typeface="Calibri" pitchFamily="34" charset="0"/>
                <a:cs typeface="Times New Roman" pitchFamily="18" charset="0"/>
              </a:rPr>
              <a:t>d</a:t>
            </a:r>
            <a:r>
              <a:rPr lang="en-US" sz="1100" baseline="-30000">
                <a:ea typeface="Calibri" pitchFamily="34" charset="0"/>
                <a:cs typeface="Times New Roman" pitchFamily="18" charset="0"/>
              </a:rPr>
              <a:t>3</a:t>
            </a:r>
            <a:r>
              <a:rPr lang="en-US" sz="1100" baseline="30000">
                <a:ea typeface="Calibri" pitchFamily="34" charset="0"/>
                <a:cs typeface="Times New Roman" pitchFamily="18" charset="0"/>
              </a:rPr>
              <a:t>+</a:t>
            </a:r>
            <a:endParaRPr lang="en-US" sz="900">
              <a:ea typeface="Calibri" pitchFamily="34" charset="0"/>
              <a:cs typeface="Times New Roman" pitchFamily="18" charset="0"/>
            </a:endParaRPr>
          </a:p>
          <a:p>
            <a:pPr eaLnBrk="0" hangingPunct="0"/>
            <a:r>
              <a:rPr lang="en-US" sz="1100">
                <a:ea typeface="Calibri" pitchFamily="34" charset="0"/>
                <a:cs typeface="Times New Roman" pitchFamily="18" charset="0"/>
              </a:rPr>
              <a:t>or </a:t>
            </a:r>
            <a:r>
              <a:rPr lang="en-US" sz="1100" i="1">
                <a:ea typeface="Calibri" pitchFamily="34" charset="0"/>
                <a:cs typeface="Times New Roman" pitchFamily="18" charset="0"/>
              </a:rPr>
              <a:t>z</a:t>
            </a:r>
            <a:r>
              <a:rPr lang="en-US" sz="1100">
                <a:ea typeface="Calibri" pitchFamily="34" charset="0"/>
                <a:cs typeface="Times New Roman" pitchFamily="18" charset="0"/>
              </a:rPr>
              <a:t> - P</a:t>
            </a:r>
            <a:r>
              <a:rPr lang="en-US" sz="1100" baseline="-30000">
                <a:ea typeface="Calibri" pitchFamily="34" charset="0"/>
                <a:cs typeface="Times New Roman" pitchFamily="18" charset="0"/>
              </a:rPr>
              <a:t>1</a:t>
            </a:r>
            <a:r>
              <a:rPr lang="en-US" sz="1100">
                <a:ea typeface="Calibri" pitchFamily="34" charset="0"/>
                <a:cs typeface="Times New Roman" pitchFamily="18" charset="0"/>
              </a:rPr>
              <a:t>d</a:t>
            </a:r>
            <a:r>
              <a:rPr lang="en-US" sz="1100" baseline="-30000">
                <a:ea typeface="Calibri" pitchFamily="34" charset="0"/>
                <a:cs typeface="Times New Roman" pitchFamily="18" charset="0"/>
              </a:rPr>
              <a:t>1</a:t>
            </a:r>
            <a:r>
              <a:rPr lang="en-US" sz="1100" baseline="30000">
                <a:ea typeface="Calibri" pitchFamily="34" charset="0"/>
                <a:cs typeface="Times New Roman" pitchFamily="18" charset="0"/>
              </a:rPr>
              <a:t>-</a:t>
            </a:r>
            <a:r>
              <a:rPr lang="en-US" sz="1100">
                <a:ea typeface="Calibri" pitchFamily="34" charset="0"/>
                <a:cs typeface="Times New Roman" pitchFamily="18" charset="0"/>
              </a:rPr>
              <a:t>- P</a:t>
            </a:r>
            <a:r>
              <a:rPr lang="en-US" sz="1100" baseline="-30000">
                <a:ea typeface="Calibri" pitchFamily="34" charset="0"/>
                <a:cs typeface="Times New Roman" pitchFamily="18" charset="0"/>
              </a:rPr>
              <a:t>2 </a:t>
            </a:r>
            <a:r>
              <a:rPr lang="en-US" sz="1100">
                <a:ea typeface="Calibri" pitchFamily="34" charset="0"/>
                <a:cs typeface="Times New Roman" pitchFamily="18" charset="0"/>
              </a:rPr>
              <a:t>d</a:t>
            </a:r>
            <a:r>
              <a:rPr lang="en-US" sz="1100" baseline="-30000">
                <a:ea typeface="Calibri" pitchFamily="34" charset="0"/>
                <a:cs typeface="Times New Roman" pitchFamily="18" charset="0"/>
              </a:rPr>
              <a:t>4</a:t>
            </a:r>
            <a:r>
              <a:rPr lang="en-US" sz="1100" baseline="30000">
                <a:ea typeface="Calibri" pitchFamily="34" charset="0"/>
                <a:cs typeface="Times New Roman" pitchFamily="18" charset="0"/>
              </a:rPr>
              <a:t>+</a:t>
            </a:r>
            <a:r>
              <a:rPr lang="en-US" sz="1100">
                <a:ea typeface="Calibri" pitchFamily="34" charset="0"/>
                <a:cs typeface="Times New Roman" pitchFamily="18" charset="0"/>
              </a:rPr>
              <a:t>- 4P</a:t>
            </a:r>
            <a:r>
              <a:rPr lang="en-US" sz="1100" baseline="-30000">
                <a:ea typeface="Calibri" pitchFamily="34" charset="0"/>
                <a:cs typeface="Times New Roman" pitchFamily="18" charset="0"/>
              </a:rPr>
              <a:t>3</a:t>
            </a:r>
            <a:r>
              <a:rPr lang="en-US" sz="1100">
                <a:ea typeface="Calibri" pitchFamily="34" charset="0"/>
                <a:cs typeface="Times New Roman" pitchFamily="18" charset="0"/>
              </a:rPr>
              <a:t>d</a:t>
            </a:r>
            <a:r>
              <a:rPr lang="en-US" sz="1100" baseline="-30000">
                <a:ea typeface="Calibri" pitchFamily="34" charset="0"/>
                <a:cs typeface="Times New Roman" pitchFamily="18" charset="0"/>
              </a:rPr>
              <a:t>2</a:t>
            </a:r>
            <a:r>
              <a:rPr lang="en-US" sz="1100" baseline="30000">
                <a:ea typeface="Calibri" pitchFamily="34" charset="0"/>
                <a:cs typeface="Times New Roman" pitchFamily="18" charset="0"/>
              </a:rPr>
              <a:t>-</a:t>
            </a:r>
            <a:r>
              <a:rPr lang="en-US" sz="1100">
                <a:ea typeface="Calibri" pitchFamily="34" charset="0"/>
                <a:cs typeface="Times New Roman" pitchFamily="18" charset="0"/>
              </a:rPr>
              <a:t> - 3 P</a:t>
            </a:r>
            <a:r>
              <a:rPr lang="en-US" sz="1100" baseline="-30000">
                <a:ea typeface="Calibri" pitchFamily="34" charset="0"/>
                <a:cs typeface="Times New Roman" pitchFamily="18" charset="0"/>
              </a:rPr>
              <a:t>3</a:t>
            </a:r>
            <a:r>
              <a:rPr lang="en-US" sz="1100">
                <a:ea typeface="Calibri" pitchFamily="34" charset="0"/>
                <a:cs typeface="Times New Roman" pitchFamily="18" charset="0"/>
              </a:rPr>
              <a:t>d</a:t>
            </a:r>
            <a:r>
              <a:rPr lang="en-US" sz="1100" baseline="-30000">
                <a:ea typeface="Calibri" pitchFamily="34" charset="0"/>
                <a:cs typeface="Times New Roman" pitchFamily="18" charset="0"/>
              </a:rPr>
              <a:t>3</a:t>
            </a:r>
            <a:r>
              <a:rPr lang="en-US" sz="1100" baseline="30000">
                <a:ea typeface="Calibri" pitchFamily="34" charset="0"/>
                <a:cs typeface="Times New Roman" pitchFamily="18" charset="0"/>
              </a:rPr>
              <a:t>-</a:t>
            </a:r>
            <a:r>
              <a:rPr lang="en-US" sz="1100">
                <a:ea typeface="Calibri" pitchFamily="34" charset="0"/>
                <a:cs typeface="Times New Roman" pitchFamily="18" charset="0"/>
              </a:rPr>
              <a:t>- 3 P</a:t>
            </a:r>
            <a:r>
              <a:rPr lang="en-US" sz="1100" baseline="-30000">
                <a:ea typeface="Calibri" pitchFamily="34" charset="0"/>
                <a:cs typeface="Times New Roman" pitchFamily="18" charset="0"/>
              </a:rPr>
              <a:t>4</a:t>
            </a:r>
            <a:r>
              <a:rPr lang="en-US" sz="1100">
                <a:ea typeface="Calibri" pitchFamily="34" charset="0"/>
                <a:cs typeface="Times New Roman" pitchFamily="18" charset="0"/>
              </a:rPr>
              <a:t>d</a:t>
            </a:r>
            <a:r>
              <a:rPr lang="en-US" sz="1100" baseline="-30000">
                <a:ea typeface="Calibri" pitchFamily="34" charset="0"/>
                <a:cs typeface="Times New Roman" pitchFamily="18" charset="0"/>
              </a:rPr>
              <a:t>2</a:t>
            </a:r>
            <a:r>
              <a:rPr lang="en-US" sz="1100" baseline="30000">
                <a:ea typeface="Calibri" pitchFamily="34" charset="0"/>
                <a:cs typeface="Times New Roman" pitchFamily="18" charset="0"/>
              </a:rPr>
              <a:t>+</a:t>
            </a:r>
            <a:r>
              <a:rPr lang="en-US" sz="1100">
                <a:ea typeface="Calibri" pitchFamily="34" charset="0"/>
                <a:cs typeface="Times New Roman" pitchFamily="18" charset="0"/>
              </a:rPr>
              <a:t> - 4 P</a:t>
            </a:r>
            <a:r>
              <a:rPr lang="en-US" sz="1100" baseline="-30000">
                <a:ea typeface="Calibri" pitchFamily="34" charset="0"/>
                <a:cs typeface="Times New Roman" pitchFamily="18" charset="0"/>
              </a:rPr>
              <a:t>4</a:t>
            </a:r>
            <a:r>
              <a:rPr lang="en-US" sz="1100">
                <a:ea typeface="Calibri" pitchFamily="34" charset="0"/>
                <a:cs typeface="Times New Roman" pitchFamily="18" charset="0"/>
              </a:rPr>
              <a:t>d</a:t>
            </a:r>
            <a:r>
              <a:rPr lang="en-US" sz="1100" baseline="-30000">
                <a:ea typeface="Calibri" pitchFamily="34" charset="0"/>
                <a:cs typeface="Times New Roman" pitchFamily="18" charset="0"/>
              </a:rPr>
              <a:t>3</a:t>
            </a:r>
            <a:r>
              <a:rPr lang="en-US" sz="1100" baseline="30000">
                <a:ea typeface="Calibri" pitchFamily="34" charset="0"/>
                <a:cs typeface="Times New Roman" pitchFamily="18" charset="0"/>
              </a:rPr>
              <a:t>+</a:t>
            </a:r>
            <a:r>
              <a:rPr lang="en-US" sz="1100">
                <a:ea typeface="Calibri" pitchFamily="34" charset="0"/>
                <a:cs typeface="Times New Roman" pitchFamily="18" charset="0"/>
              </a:rPr>
              <a:t> = 0</a:t>
            </a:r>
            <a:endParaRPr lang="en-US" sz="900">
              <a:ea typeface="Calibri" pitchFamily="34" charset="0"/>
              <a:cs typeface="Times New Roman" pitchFamily="18" charset="0"/>
            </a:endParaRPr>
          </a:p>
          <a:p>
            <a:pPr eaLnBrk="0" hangingPunct="0"/>
            <a:r>
              <a:rPr lang="en-US" sz="1100">
                <a:ea typeface="Calibri" pitchFamily="34" charset="0"/>
                <a:cs typeface="Times New Roman" pitchFamily="18" charset="0"/>
              </a:rPr>
              <a:t>We still need the unit vector to have a basis. These would be the d</a:t>
            </a:r>
            <a:r>
              <a:rPr lang="en-US" sz="1100" baseline="-30000">
                <a:ea typeface="Calibri" pitchFamily="34" charset="0"/>
                <a:cs typeface="Times New Roman" pitchFamily="18" charset="0"/>
              </a:rPr>
              <a:t>j</a:t>
            </a:r>
            <a:r>
              <a:rPr lang="en-US" sz="1100" baseline="30000">
                <a:ea typeface="Calibri" pitchFamily="34" charset="0"/>
                <a:cs typeface="Times New Roman" pitchFamily="18" charset="0"/>
              </a:rPr>
              <a:t>-</a:t>
            </a:r>
            <a:r>
              <a:rPr lang="en-US" sz="1100">
                <a:ea typeface="Calibri" pitchFamily="34" charset="0"/>
                <a:cs typeface="Times New Roman" pitchFamily="18" charset="0"/>
              </a:rPr>
              <a:t> columns.</a:t>
            </a:r>
            <a:endParaRPr lang="en-US">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100" name="Content Placeholder 2"/>
          <p:cNvSpPr>
            <a:spLocks noGrp="1"/>
          </p:cNvSpPr>
          <p:nvPr>
            <p:ph idx="1"/>
          </p:nvPr>
        </p:nvSpPr>
        <p:spPr/>
        <p:txBody>
          <a:bodyPr/>
          <a:lstStyle/>
          <a:p>
            <a:r>
              <a:rPr lang="en-US" sz="1600" dirty="0" smtClean="0"/>
              <a:t>We have to adjust our tableau to account for the terms in the 0 row. We will need a row for each priority class.</a:t>
            </a:r>
          </a:p>
          <a:p>
            <a:pPr>
              <a:buFont typeface="Wingdings 2" pitchFamily="18" charset="2"/>
              <a:buNone/>
            </a:pPr>
            <a:r>
              <a:rPr lang="en-US" sz="1600" dirty="0" smtClean="0"/>
              <a:t>		Min </a:t>
            </a:r>
            <a:r>
              <a:rPr lang="en-US" sz="1600" i="1" dirty="0" smtClean="0"/>
              <a:t>z</a:t>
            </a:r>
            <a:r>
              <a:rPr lang="en-US" sz="1600" dirty="0" smtClean="0"/>
              <a:t> = P</a:t>
            </a:r>
            <a:r>
              <a:rPr lang="en-US" sz="1600" baseline="-25000" dirty="0" smtClean="0"/>
              <a:t>1</a:t>
            </a:r>
            <a:r>
              <a:rPr lang="en-US" sz="1600" dirty="0" smtClean="0"/>
              <a:t>d</a:t>
            </a:r>
            <a:r>
              <a:rPr lang="en-US" sz="1600" baseline="-25000" dirty="0" smtClean="0"/>
              <a:t>1</a:t>
            </a:r>
            <a:r>
              <a:rPr lang="en-US" sz="1600" baseline="30000" dirty="0" smtClean="0"/>
              <a:t>-</a:t>
            </a:r>
            <a:r>
              <a:rPr lang="en-US" sz="1600" dirty="0" smtClean="0"/>
              <a:t>, P</a:t>
            </a:r>
            <a:r>
              <a:rPr lang="en-US" sz="1600" baseline="-25000" dirty="0" smtClean="0"/>
              <a:t>2 </a:t>
            </a:r>
            <a:r>
              <a:rPr lang="en-US" sz="1600" dirty="0" smtClean="0"/>
              <a:t>d</a:t>
            </a:r>
            <a:r>
              <a:rPr lang="en-US" sz="1600" baseline="-25000" dirty="0" smtClean="0"/>
              <a:t>4</a:t>
            </a:r>
            <a:r>
              <a:rPr lang="en-US" sz="1600" baseline="30000" dirty="0" smtClean="0"/>
              <a:t>+</a:t>
            </a:r>
            <a:r>
              <a:rPr lang="en-US" sz="1600" dirty="0" smtClean="0"/>
              <a:t>, P</a:t>
            </a:r>
            <a:r>
              <a:rPr lang="en-US" sz="1600" baseline="-25000" dirty="0" smtClean="0"/>
              <a:t>3</a:t>
            </a:r>
            <a:r>
              <a:rPr lang="en-US" sz="1600" dirty="0" smtClean="0"/>
              <a:t>(4d</a:t>
            </a:r>
            <a:r>
              <a:rPr lang="en-US" sz="1600" baseline="-25000" dirty="0" smtClean="0"/>
              <a:t>2</a:t>
            </a:r>
            <a:r>
              <a:rPr lang="en-US" sz="1600" baseline="30000" dirty="0" smtClean="0"/>
              <a:t>-</a:t>
            </a:r>
            <a:r>
              <a:rPr lang="en-US" sz="1600" dirty="0" smtClean="0"/>
              <a:t> + 3d</a:t>
            </a:r>
            <a:r>
              <a:rPr lang="en-US" sz="1600" baseline="-25000" dirty="0" smtClean="0"/>
              <a:t>3</a:t>
            </a:r>
            <a:r>
              <a:rPr lang="en-US" sz="1600" baseline="30000" dirty="0" smtClean="0"/>
              <a:t>-</a:t>
            </a:r>
            <a:r>
              <a:rPr lang="en-US" sz="1600" dirty="0" smtClean="0"/>
              <a:t>), P</a:t>
            </a:r>
            <a:r>
              <a:rPr lang="en-US" sz="1600" baseline="-25000" dirty="0" smtClean="0"/>
              <a:t>4</a:t>
            </a:r>
            <a:r>
              <a:rPr lang="en-US" sz="1600" dirty="0" smtClean="0"/>
              <a:t>(3d</a:t>
            </a:r>
            <a:r>
              <a:rPr lang="en-US" sz="1600" baseline="-25000" dirty="0" smtClean="0"/>
              <a:t>2</a:t>
            </a:r>
            <a:r>
              <a:rPr lang="en-US" sz="1600" baseline="30000" dirty="0" smtClean="0"/>
              <a:t>+</a:t>
            </a:r>
            <a:r>
              <a:rPr lang="en-US" sz="1600" dirty="0" smtClean="0"/>
              <a:t> + 4d</a:t>
            </a:r>
            <a:r>
              <a:rPr lang="en-US" sz="1600" baseline="-25000" dirty="0" smtClean="0"/>
              <a:t>3</a:t>
            </a:r>
            <a:r>
              <a:rPr lang="en-US" sz="1600" baseline="30000" dirty="0" smtClean="0"/>
              <a:t>+</a:t>
            </a:r>
            <a:r>
              <a:rPr lang="en-US" sz="1600" dirty="0" smtClean="0"/>
              <a:t>)</a:t>
            </a:r>
          </a:p>
          <a:p>
            <a:pPr>
              <a:buFont typeface="Wingdings 2" pitchFamily="18" charset="2"/>
              <a:buNone/>
            </a:pPr>
            <a:r>
              <a:rPr lang="en-US" sz="1600" dirty="0" smtClean="0"/>
              <a:t>		</a:t>
            </a:r>
            <a:r>
              <a:rPr lang="en-US" sz="1600" dirty="0" err="1" smtClean="0"/>
              <a:t>s.t</a:t>
            </a:r>
            <a:r>
              <a:rPr lang="en-US" sz="1600" dirty="0" smtClean="0"/>
              <a:t>.	2</a:t>
            </a:r>
            <a:r>
              <a:rPr lang="en-US" sz="1600" i="1" dirty="0" smtClean="0"/>
              <a:t>x</a:t>
            </a:r>
            <a:r>
              <a:rPr lang="en-US" sz="1600" baseline="-25000" dirty="0" smtClean="0"/>
              <a:t>1</a:t>
            </a:r>
            <a:r>
              <a:rPr lang="en-US" sz="1600" dirty="0" smtClean="0"/>
              <a:t> + 3/2 </a:t>
            </a:r>
            <a:r>
              <a:rPr lang="en-US" sz="1600" i="1" dirty="0" smtClean="0"/>
              <a:t>x</a:t>
            </a:r>
            <a:r>
              <a:rPr lang="en-US" sz="1600" baseline="-25000" dirty="0" smtClean="0"/>
              <a:t>2</a:t>
            </a:r>
            <a:r>
              <a:rPr lang="en-US" sz="1600" dirty="0" smtClean="0"/>
              <a:t> + d</a:t>
            </a:r>
            <a:r>
              <a:rPr lang="en-US" sz="1600" baseline="-25000" dirty="0" smtClean="0"/>
              <a:t>1</a:t>
            </a:r>
            <a:r>
              <a:rPr lang="en-US" sz="1600" baseline="30000" dirty="0" smtClean="0"/>
              <a:t>-</a:t>
            </a:r>
            <a:r>
              <a:rPr lang="en-US" sz="1600" dirty="0" smtClean="0"/>
              <a:t> - d</a:t>
            </a:r>
            <a:r>
              <a:rPr lang="en-US" sz="1600" baseline="-25000" dirty="0" smtClean="0"/>
              <a:t>1</a:t>
            </a:r>
            <a:r>
              <a:rPr lang="en-US" sz="1600" baseline="30000" dirty="0" smtClean="0"/>
              <a:t>+</a:t>
            </a:r>
            <a:r>
              <a:rPr lang="en-US" sz="1600" dirty="0" smtClean="0"/>
              <a:t> =180</a:t>
            </a:r>
          </a:p>
          <a:p>
            <a:pPr>
              <a:buFont typeface="Wingdings 2" pitchFamily="18" charset="2"/>
              <a:buNone/>
            </a:pPr>
            <a:r>
              <a:rPr lang="en-US" sz="1600" i="1" dirty="0" smtClean="0"/>
              <a:t>			  x</a:t>
            </a:r>
            <a:r>
              <a:rPr lang="en-US" sz="1600" baseline="-25000" dirty="0" smtClean="0"/>
              <a:t>1</a:t>
            </a:r>
            <a:r>
              <a:rPr lang="en-US" sz="1600" dirty="0" smtClean="0"/>
              <a:t> 	        + d</a:t>
            </a:r>
            <a:r>
              <a:rPr lang="en-US" sz="1600" baseline="-25000" dirty="0" smtClean="0"/>
              <a:t>2</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  40</a:t>
            </a:r>
          </a:p>
          <a:p>
            <a:pPr>
              <a:buFont typeface="Wingdings 2" pitchFamily="18" charset="2"/>
              <a:buNone/>
            </a:pPr>
            <a:r>
              <a:rPr lang="en-US" sz="1600" i="1" dirty="0" smtClean="0"/>
              <a:t>				    x</a:t>
            </a:r>
            <a:r>
              <a:rPr lang="en-US" sz="1600" baseline="-25000" dirty="0" smtClean="0"/>
              <a:t>2</a:t>
            </a:r>
            <a:r>
              <a:rPr lang="en-US" sz="1600" dirty="0" smtClean="0"/>
              <a:t> + d</a:t>
            </a:r>
            <a:r>
              <a:rPr lang="en-US" sz="1600" baseline="-25000" dirty="0" smtClean="0"/>
              <a:t>3</a:t>
            </a:r>
            <a:r>
              <a:rPr lang="en-US" sz="1600" baseline="30000" dirty="0" smtClean="0"/>
              <a:t>-</a:t>
            </a:r>
            <a:r>
              <a:rPr lang="en-US" sz="1600" dirty="0" smtClean="0"/>
              <a:t> - d</a:t>
            </a:r>
            <a:r>
              <a:rPr lang="en-US" sz="1600" baseline="-25000" dirty="0" smtClean="0"/>
              <a:t>3</a:t>
            </a:r>
            <a:r>
              <a:rPr lang="en-US" sz="1600" baseline="30000" dirty="0" smtClean="0"/>
              <a:t>+</a:t>
            </a:r>
            <a:r>
              <a:rPr lang="en-US" sz="1600" dirty="0" smtClean="0"/>
              <a:t> =  40</a:t>
            </a:r>
          </a:p>
          <a:p>
            <a:pPr>
              <a:buFont typeface="Wingdings 2" pitchFamily="18" charset="2"/>
              <a:buNone/>
            </a:pPr>
            <a:r>
              <a:rPr lang="en-US" sz="1600" i="1" dirty="0" smtClean="0"/>
              <a:t>  			  x</a:t>
            </a:r>
            <a:r>
              <a:rPr lang="en-US" sz="1600" baseline="-25000" dirty="0" smtClean="0"/>
              <a:t>1</a:t>
            </a:r>
            <a:r>
              <a:rPr lang="en-US" sz="1600" dirty="0" smtClean="0"/>
              <a:t> 	        + d</a:t>
            </a:r>
            <a:r>
              <a:rPr lang="en-US" sz="1600" baseline="-25000" dirty="0" smtClean="0"/>
              <a:t>4</a:t>
            </a:r>
            <a:r>
              <a:rPr lang="en-US" sz="1600" baseline="30000" dirty="0" smtClean="0"/>
              <a:t>-</a:t>
            </a:r>
            <a:r>
              <a:rPr lang="en-US" sz="1600" dirty="0" smtClean="0"/>
              <a:t> - d</a:t>
            </a:r>
            <a:r>
              <a:rPr lang="en-US" sz="1600" baseline="-25000" dirty="0" smtClean="0"/>
              <a:t>4</a:t>
            </a:r>
            <a:r>
              <a:rPr lang="en-US" sz="1600" baseline="30000" dirty="0" smtClean="0"/>
              <a:t>+</a:t>
            </a:r>
            <a:r>
              <a:rPr lang="en-US" sz="1600" dirty="0" smtClean="0"/>
              <a:t> =  45</a:t>
            </a:r>
          </a:p>
          <a:p>
            <a:pPr>
              <a:buFont typeface="Wingdings 2" pitchFamily="18" charset="2"/>
              <a:buNone/>
            </a:pPr>
            <a:r>
              <a:rPr lang="en-US" sz="1600" dirty="0" smtClean="0"/>
              <a:t> 			</a:t>
            </a:r>
            <a:r>
              <a:rPr lang="en-US" sz="1600" i="1" dirty="0" smtClean="0"/>
              <a:t>x</a:t>
            </a:r>
            <a:r>
              <a:rPr lang="en-US" sz="1600" baseline="-25000" dirty="0" smtClean="0"/>
              <a:t>1</a:t>
            </a:r>
            <a:r>
              <a:rPr lang="en-US" sz="1600" dirty="0" smtClean="0"/>
              <a:t> , </a:t>
            </a:r>
            <a:r>
              <a:rPr lang="en-US" sz="1600" i="1" dirty="0" smtClean="0"/>
              <a:t>x</a:t>
            </a:r>
            <a:r>
              <a:rPr lang="en-US" sz="1600" baseline="-25000" dirty="0" smtClean="0"/>
              <a:t>2</a:t>
            </a:r>
            <a:r>
              <a:rPr lang="en-US" sz="1600" dirty="0" smtClean="0"/>
              <a:t> , d</a:t>
            </a:r>
            <a:r>
              <a:rPr lang="en-US" sz="1600" baseline="-25000" dirty="0" smtClean="0"/>
              <a:t>1</a:t>
            </a:r>
            <a:r>
              <a:rPr lang="en-US" sz="1600" baseline="30000" dirty="0" smtClean="0"/>
              <a:t>-</a:t>
            </a:r>
            <a:r>
              <a:rPr lang="en-US" sz="1600" dirty="0" smtClean="0"/>
              <a:t> , d</a:t>
            </a:r>
            <a:r>
              <a:rPr lang="en-US" sz="1600" baseline="-25000" dirty="0" smtClean="0"/>
              <a:t>1</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d</a:t>
            </a:r>
            <a:r>
              <a:rPr lang="en-US" sz="1600" baseline="-25000" dirty="0" smtClean="0"/>
              <a:t>3</a:t>
            </a:r>
            <a:r>
              <a:rPr lang="en-US" sz="1600" baseline="30000" dirty="0" smtClean="0"/>
              <a:t>-</a:t>
            </a:r>
            <a:r>
              <a:rPr lang="en-US" sz="1600" dirty="0" smtClean="0"/>
              <a:t> , d</a:t>
            </a:r>
            <a:r>
              <a:rPr lang="en-US" sz="1600" baseline="-25000" dirty="0" smtClean="0"/>
              <a:t>3</a:t>
            </a:r>
            <a:r>
              <a:rPr lang="en-US" sz="1600" baseline="30000" dirty="0" smtClean="0"/>
              <a:t>+</a:t>
            </a:r>
            <a:r>
              <a:rPr lang="en-US" sz="1600" dirty="0" smtClean="0"/>
              <a:t>, d</a:t>
            </a:r>
            <a:r>
              <a:rPr lang="en-US" sz="1600" baseline="-25000" dirty="0" smtClean="0"/>
              <a:t>4</a:t>
            </a:r>
            <a:r>
              <a:rPr lang="en-US" sz="1600" baseline="30000" dirty="0" smtClean="0"/>
              <a:t>-</a:t>
            </a:r>
            <a:r>
              <a:rPr lang="en-US" sz="1600" dirty="0" smtClean="0"/>
              <a:t> , d</a:t>
            </a:r>
            <a:r>
              <a:rPr lang="en-US" sz="1600" baseline="-25000" dirty="0" smtClean="0"/>
              <a:t>4</a:t>
            </a:r>
            <a:r>
              <a:rPr lang="en-US" sz="1600" baseline="30000" dirty="0" smtClean="0"/>
              <a:t>+</a:t>
            </a:r>
            <a:r>
              <a:rPr lang="en-US" sz="1600" dirty="0" smtClean="0"/>
              <a:t> ≥ 0</a:t>
            </a:r>
          </a:p>
          <a:p>
            <a:endParaRPr lang="en-US" sz="2000"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BA799C0F-7358-43F7-B429-D26796A3A8BC}" type="slidenum">
              <a:rPr lang="en-US" sz="1200" smtClean="0"/>
              <a:pPr>
                <a:defRPr/>
              </a:pPr>
              <a:t>18</a:t>
            </a:fld>
            <a:endParaRPr lang="en-US" sz="1200" dirty="0"/>
          </a:p>
        </p:txBody>
      </p:sp>
      <p:cxnSp>
        <p:nvCxnSpPr>
          <p:cNvPr id="4102" name="AutoShape 7"/>
          <p:cNvCxnSpPr>
            <a:cxnSpLocks noChangeShapeType="1"/>
          </p:cNvCxnSpPr>
          <p:nvPr/>
        </p:nvCxnSpPr>
        <p:spPr bwMode="auto">
          <a:xfrm flipH="1">
            <a:off x="301625" y="57150"/>
            <a:ext cx="161925" cy="0"/>
          </a:xfrm>
          <a:prstGeom prst="straightConnector1">
            <a:avLst/>
          </a:prstGeom>
          <a:noFill/>
          <a:ln w="9525">
            <a:solidFill>
              <a:srgbClr val="000000"/>
            </a:solidFill>
            <a:round/>
            <a:headEnd/>
            <a:tailEnd type="triangle" w="med" len="med"/>
          </a:ln>
        </p:spPr>
      </p:cxnSp>
      <p:sp>
        <p:nvSpPr>
          <p:cNvPr id="4103"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endParaRPr lang="en-US"/>
          </a:p>
        </p:txBody>
      </p:sp>
      <p:sp>
        <p:nvSpPr>
          <p:cNvPr id="4104" name="Rectangle 10"/>
          <p:cNvSpPr>
            <a:spLocks noChangeArrowheads="1"/>
          </p:cNvSpPr>
          <p:nvPr/>
        </p:nvSpPr>
        <p:spPr bwMode="auto">
          <a:xfrm>
            <a:off x="0" y="457200"/>
            <a:ext cx="9144000" cy="457200"/>
          </a:xfrm>
          <a:prstGeom prst="rect">
            <a:avLst/>
          </a:prstGeom>
          <a:noFill/>
          <a:ln w="9525">
            <a:noFill/>
            <a:miter lim="800000"/>
            <a:headEnd/>
            <a:tailEnd/>
          </a:ln>
        </p:spPr>
        <p:txBody>
          <a:bodyPr wrap="none" anchor="ctr">
            <a:spAutoFit/>
          </a:bodyPr>
          <a:lstStyle/>
          <a:p>
            <a:endParaRPr lang="en-US"/>
          </a:p>
        </p:txBody>
      </p:sp>
      <p:sp>
        <p:nvSpPr>
          <p:cNvPr id="4105" name="Rectangle 11"/>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48131" name="Object 3"/>
          <p:cNvGraphicFramePr>
            <a:graphicFrameLocks noChangeAspect="1"/>
          </p:cNvGraphicFramePr>
          <p:nvPr/>
        </p:nvGraphicFramePr>
        <p:xfrm>
          <a:off x="838200" y="3886200"/>
          <a:ext cx="7324625" cy="2743200"/>
        </p:xfrm>
        <a:graphic>
          <a:graphicData uri="http://schemas.openxmlformats.org/presentationml/2006/ole">
            <mc:AlternateContent xmlns:mc="http://schemas.openxmlformats.org/markup-compatibility/2006">
              <mc:Choice xmlns:v="urn:schemas-microsoft-com:vml" Requires="v">
                <p:oleObj spid="_x0000_s48140" name="Document" r:id="rId3" imgW="6167805" imgH="2309192" progId="Word.Document.12">
                  <p:embed/>
                </p:oleObj>
              </mc:Choice>
              <mc:Fallback>
                <p:oleObj name="Document" r:id="rId3" imgW="6167805" imgH="2309192" progId="Word.Document.12">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86200"/>
                        <a:ext cx="73246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checkerboard(across)">
                                      <p:cBhvr>
                                        <p:cTn id="7"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A119ABBB-F7D4-43A0-9866-B1D515063663}" type="slidenum">
              <a:rPr lang="en-US" sz="1200" smtClean="0"/>
              <a:pPr>
                <a:defRPr/>
              </a:pPr>
              <a:t>19</a:t>
            </a:fld>
            <a:endParaRPr lang="en-US" sz="1200" dirty="0"/>
          </a:p>
        </p:txBody>
      </p:sp>
      <p:graphicFrame>
        <p:nvGraphicFramePr>
          <p:cNvPr id="5123" name="Object 3"/>
          <p:cNvGraphicFramePr>
            <a:graphicFrameLocks noChangeAspect="1"/>
          </p:cNvGraphicFramePr>
          <p:nvPr>
            <p:extLst>
              <p:ext uri="{D42A27DB-BD31-4B8C-83A1-F6EECF244321}">
                <p14:modId xmlns:p14="http://schemas.microsoft.com/office/powerpoint/2010/main" val="596958357"/>
              </p:ext>
            </p:extLst>
          </p:nvPr>
        </p:nvGraphicFramePr>
        <p:xfrm>
          <a:off x="1371600" y="3810000"/>
          <a:ext cx="6515100" cy="2447925"/>
        </p:xfrm>
        <a:graphic>
          <a:graphicData uri="http://schemas.openxmlformats.org/presentationml/2006/ole">
            <mc:AlternateContent xmlns:mc="http://schemas.openxmlformats.org/markup-compatibility/2006">
              <mc:Choice xmlns:v="urn:schemas-microsoft-com:vml" Requires="v">
                <p:oleObj spid="_x0000_s49164" name="Document" r:id="rId3" imgW="6530975" imgH="2481793" progId="Word.Document.12">
                  <p:embed/>
                </p:oleObj>
              </mc:Choice>
              <mc:Fallback>
                <p:oleObj name="Document" r:id="rId3" imgW="6530975" imgH="2481793" progId="Word.Document.12">
                  <p:embed/>
                  <p:pic>
                    <p:nvPicPr>
                      <p:cNvPr id="0" name="Object 3"/>
                      <p:cNvPicPr>
                        <a:picLocks noChangeAspect="1" noChangeArrowheads="1"/>
                      </p:cNvPicPr>
                      <p:nvPr/>
                    </p:nvPicPr>
                    <p:blipFill>
                      <a:blip r:embed="rId4"/>
                      <a:srcRect/>
                      <a:stretch>
                        <a:fillRect/>
                      </a:stretch>
                    </p:blipFill>
                    <p:spPr bwMode="auto">
                      <a:xfrm>
                        <a:off x="1371600" y="3810000"/>
                        <a:ext cx="6515100" cy="24479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le 5"/>
          <p:cNvGraphicFramePr>
            <a:graphicFrameLocks noGrp="1"/>
          </p:cNvGraphicFramePr>
          <p:nvPr/>
        </p:nvGraphicFramePr>
        <p:xfrm>
          <a:off x="1524000" y="1219200"/>
          <a:ext cx="6080760" cy="2089849"/>
        </p:xfrm>
        <a:graphic>
          <a:graphicData uri="http://schemas.openxmlformats.org/drawingml/2006/table">
            <a:tbl>
              <a:tblPr/>
              <a:tblGrid>
                <a:gridCol w="400685">
                  <a:extLst>
                    <a:ext uri="{9D8B030D-6E8A-4147-A177-3AD203B41FA5}">
                      <a16:colId xmlns:a16="http://schemas.microsoft.com/office/drawing/2014/main" val="20000"/>
                    </a:ext>
                  </a:extLst>
                </a:gridCol>
                <a:gridCol w="429895">
                  <a:extLst>
                    <a:ext uri="{9D8B030D-6E8A-4147-A177-3AD203B41FA5}">
                      <a16:colId xmlns:a16="http://schemas.microsoft.com/office/drawing/2014/main" val="20001"/>
                    </a:ext>
                  </a:extLst>
                </a:gridCol>
                <a:gridCol w="429895">
                  <a:extLst>
                    <a:ext uri="{9D8B030D-6E8A-4147-A177-3AD203B41FA5}">
                      <a16:colId xmlns:a16="http://schemas.microsoft.com/office/drawing/2014/main" val="20002"/>
                    </a:ext>
                  </a:extLst>
                </a:gridCol>
                <a:gridCol w="452120">
                  <a:extLst>
                    <a:ext uri="{9D8B030D-6E8A-4147-A177-3AD203B41FA5}">
                      <a16:colId xmlns:a16="http://schemas.microsoft.com/office/drawing/2014/main" val="20003"/>
                    </a:ext>
                  </a:extLst>
                </a:gridCol>
                <a:gridCol w="463550">
                  <a:extLst>
                    <a:ext uri="{9D8B030D-6E8A-4147-A177-3AD203B41FA5}">
                      <a16:colId xmlns:a16="http://schemas.microsoft.com/office/drawing/2014/main" val="20004"/>
                    </a:ext>
                  </a:extLst>
                </a:gridCol>
                <a:gridCol w="452120">
                  <a:extLst>
                    <a:ext uri="{9D8B030D-6E8A-4147-A177-3AD203B41FA5}">
                      <a16:colId xmlns:a16="http://schemas.microsoft.com/office/drawing/2014/main" val="20005"/>
                    </a:ext>
                  </a:extLst>
                </a:gridCol>
                <a:gridCol w="463550">
                  <a:extLst>
                    <a:ext uri="{9D8B030D-6E8A-4147-A177-3AD203B41FA5}">
                      <a16:colId xmlns:a16="http://schemas.microsoft.com/office/drawing/2014/main" val="20006"/>
                    </a:ext>
                  </a:extLst>
                </a:gridCol>
                <a:gridCol w="452120">
                  <a:extLst>
                    <a:ext uri="{9D8B030D-6E8A-4147-A177-3AD203B41FA5}">
                      <a16:colId xmlns:a16="http://schemas.microsoft.com/office/drawing/2014/main" val="20007"/>
                    </a:ext>
                  </a:extLst>
                </a:gridCol>
                <a:gridCol w="463550">
                  <a:extLst>
                    <a:ext uri="{9D8B030D-6E8A-4147-A177-3AD203B41FA5}">
                      <a16:colId xmlns:a16="http://schemas.microsoft.com/office/drawing/2014/main" val="20008"/>
                    </a:ext>
                  </a:extLst>
                </a:gridCol>
                <a:gridCol w="452120">
                  <a:extLst>
                    <a:ext uri="{9D8B030D-6E8A-4147-A177-3AD203B41FA5}">
                      <a16:colId xmlns:a16="http://schemas.microsoft.com/office/drawing/2014/main" val="20009"/>
                    </a:ext>
                  </a:extLst>
                </a:gridCol>
                <a:gridCol w="405130">
                  <a:extLst>
                    <a:ext uri="{9D8B030D-6E8A-4147-A177-3AD203B41FA5}">
                      <a16:colId xmlns:a16="http://schemas.microsoft.com/office/drawing/2014/main" val="20010"/>
                    </a:ext>
                  </a:extLst>
                </a:gridCol>
                <a:gridCol w="433705">
                  <a:extLst>
                    <a:ext uri="{9D8B030D-6E8A-4147-A177-3AD203B41FA5}">
                      <a16:colId xmlns:a16="http://schemas.microsoft.com/office/drawing/2014/main" val="20011"/>
                    </a:ext>
                  </a:extLst>
                </a:gridCol>
                <a:gridCol w="409575">
                  <a:extLst>
                    <a:ext uri="{9D8B030D-6E8A-4147-A177-3AD203B41FA5}">
                      <a16:colId xmlns:a16="http://schemas.microsoft.com/office/drawing/2014/main" val="20012"/>
                    </a:ext>
                  </a:extLst>
                </a:gridCol>
                <a:gridCol w="372745">
                  <a:extLst>
                    <a:ext uri="{9D8B030D-6E8A-4147-A177-3AD203B41FA5}">
                      <a16:colId xmlns:a16="http://schemas.microsoft.com/office/drawing/2014/main" val="20013"/>
                    </a:ext>
                  </a:extLst>
                </a:gridCol>
              </a:tblGrid>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1</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2</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RHS</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BV</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Ratio</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1</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z</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2</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3</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180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90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45</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bl>
          </a:graphicData>
        </a:graphic>
      </p:graphicFrame>
      <p:sp>
        <p:nvSpPr>
          <p:cNvPr id="49156" name="AutoShape 4"/>
          <p:cNvSpPr>
            <a:spLocks noChangeShapeType="1"/>
          </p:cNvSpPr>
          <p:nvPr/>
        </p:nvSpPr>
        <p:spPr bwMode="auto">
          <a:xfrm flipV="1">
            <a:off x="533400" y="974725"/>
            <a:ext cx="0" cy="247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9157" name="AutoShape 5"/>
          <p:cNvSpPr>
            <a:spLocks noChangeShapeType="1"/>
          </p:cNvSpPr>
          <p:nvPr/>
        </p:nvSpPr>
        <p:spPr bwMode="auto">
          <a:xfrm flipH="1">
            <a:off x="301625" y="57150"/>
            <a:ext cx="1619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49158" name="Oval 6"/>
          <p:cNvSpPr>
            <a:spLocks noChangeArrowheads="1"/>
          </p:cNvSpPr>
          <p:nvPr/>
        </p:nvSpPr>
        <p:spPr bwMode="auto">
          <a:xfrm>
            <a:off x="17463" y="166688"/>
            <a:ext cx="209550" cy="2095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5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p:txBody>
      </p:sp>
      <p:sp>
        <p:nvSpPr>
          <p:cNvPr id="49160" name="Rectangle 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9161" name="Rectangle 9"/>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Effect transition="in" filter="checkerboard(across)">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76200"/>
            <a:ext cx="8229600" cy="1143000"/>
          </a:xfrm>
        </p:spPr>
        <p:txBody>
          <a:bodyPr>
            <a:noAutofit/>
          </a:bodyPr>
          <a:lstStyle/>
          <a:p>
            <a:pPr eaLnBrk="1" fontAlgn="auto" hangingPunct="1">
              <a:spcAft>
                <a:spcPts val="0"/>
              </a:spcAft>
              <a:defRPr/>
            </a:pPr>
            <a:r>
              <a:rPr lang="en-US" sz="3700" dirty="0" smtClean="0">
                <a:ea typeface="Arial Unicode MS" pitchFamily="34" charset="-128"/>
                <a:cs typeface="Arial Unicode MS" pitchFamily="34" charset="-128"/>
              </a:rPr>
              <a:t>Goal Programming</a:t>
            </a:r>
            <a:endParaRPr lang="en-US" sz="3700" dirty="0" smtClean="0">
              <a:cs typeface="Times New Roman" pitchFamily="18" charset="0"/>
            </a:endParaRPr>
          </a:p>
        </p:txBody>
      </p:sp>
      <p:sp>
        <p:nvSpPr>
          <p:cNvPr id="28675" name="Rectangle 3"/>
          <p:cNvSpPr>
            <a:spLocks noGrp="1" noChangeArrowheads="1"/>
          </p:cNvSpPr>
          <p:nvPr>
            <p:ph idx="1"/>
          </p:nvPr>
        </p:nvSpPr>
        <p:spPr>
          <a:xfrm>
            <a:off x="152400" y="1066800"/>
            <a:ext cx="8686800" cy="5715000"/>
          </a:xfrm>
        </p:spPr>
        <p:txBody>
          <a:bodyPr/>
          <a:lstStyle/>
          <a:p>
            <a:r>
              <a:rPr lang="en-US" sz="1800" dirty="0" smtClean="0"/>
              <a:t>We may be faced with a problem that is infeasible, but still needs to be solved.  </a:t>
            </a:r>
          </a:p>
          <a:p>
            <a:r>
              <a:rPr lang="en-US" sz="1800" dirty="0" smtClean="0"/>
              <a:t>Alternatively, we may have multiple, and potentially conflicting objectives to a problem</a:t>
            </a:r>
          </a:p>
          <a:p>
            <a:r>
              <a:rPr lang="en-US" sz="1800" dirty="0" smtClean="0"/>
              <a:t>For example, we may wish to maximize battle damage, but minimize battle losses and minimize ammunition use</a:t>
            </a:r>
          </a:p>
          <a:p>
            <a:pPr lvl="1"/>
            <a:r>
              <a:rPr lang="en-US" sz="1400" dirty="0" smtClean="0"/>
              <a:t>We could express one of these objectives as our objective and constrain the problem to acceptable levels as right hand sides of constraints,</a:t>
            </a:r>
          </a:p>
          <a:p>
            <a:pPr lvl="1"/>
            <a:r>
              <a:rPr lang="en-US" sz="1400" dirty="0" smtClean="0"/>
              <a:t>Suppose we try to maximize battle damage inflicted on an enemy, subject to some constraint which gives a maximum allowable casualty rate.</a:t>
            </a:r>
          </a:p>
          <a:p>
            <a:pPr lvl="1"/>
            <a:r>
              <a:rPr lang="en-US" sz="1400" dirty="0" smtClean="0"/>
              <a:t>But if we can achieve the same battle goals and have less than the casualties, shouldn’t we find that solution?</a:t>
            </a:r>
          </a:p>
          <a:p>
            <a:r>
              <a:rPr lang="en-US" sz="1800" dirty="0" smtClean="0"/>
              <a:t>Goal Programming can help us model these problems with multiple objectives </a:t>
            </a:r>
          </a:p>
          <a:p>
            <a:r>
              <a:rPr lang="en-US" sz="1800" dirty="0" smtClean="0"/>
              <a:t>Terminology</a:t>
            </a:r>
          </a:p>
          <a:p>
            <a:r>
              <a:rPr lang="en-US" sz="1800" b="1" dirty="0" smtClean="0"/>
              <a:t>Aspiration Level - Specific value associated with the desired or acceptable level of the objective</a:t>
            </a:r>
          </a:p>
          <a:p>
            <a:pPr lvl="1"/>
            <a:r>
              <a:rPr lang="en-US" sz="1400" b="1" dirty="0" smtClean="0"/>
              <a:t>Used to measure achievement of the objective</a:t>
            </a:r>
          </a:p>
          <a:p>
            <a:pPr lvl="1"/>
            <a:r>
              <a:rPr lang="en-US" sz="1400" b="1" dirty="0" smtClean="0"/>
              <a:t>Goal - an objective in conjunction with an aspiration level</a:t>
            </a:r>
          </a:p>
          <a:p>
            <a:r>
              <a:rPr lang="en-US" sz="1800" b="1" dirty="0" smtClean="0"/>
              <a:t>Goal Deviation - difference between what we aspire to and what we accomplish with regard to the objective</a:t>
            </a:r>
          </a:p>
          <a:p>
            <a:pPr lvl="1"/>
            <a:r>
              <a:rPr lang="en-US" sz="1400" b="1" dirty="0" smtClean="0"/>
              <a:t>Can be high or low</a:t>
            </a:r>
            <a:endParaRPr lang="en-US" sz="1400" dirty="0" smtClean="0"/>
          </a:p>
        </p:txBody>
      </p:sp>
      <p:sp>
        <p:nvSpPr>
          <p:cNvPr id="4" name="Slide Number Placeholder 4"/>
          <p:cNvSpPr>
            <a:spLocks noGrp="1"/>
          </p:cNvSpPr>
          <p:nvPr>
            <p:ph type="sldNum" sz="quarter" idx="4294967295"/>
          </p:nvPr>
        </p:nvSpPr>
        <p:spPr>
          <a:xfrm>
            <a:off x="7924800" y="6416675"/>
            <a:ext cx="762000" cy="365125"/>
          </a:xfrm>
          <a:prstGeom prst="rect">
            <a:avLst/>
          </a:prstGeom>
        </p:spPr>
        <p:txBody>
          <a:bodyPr/>
          <a:lstStyle/>
          <a:p>
            <a:pPr>
              <a:defRPr/>
            </a:pPr>
            <a:fld id="{2E0E80B7-83FB-4237-8B8F-9FA35D1667D2}" type="slidenum">
              <a:rPr lang="en-US" sz="1200"/>
              <a:pPr>
                <a:defRPr/>
              </a:pPr>
              <a:t>2</a:t>
            </a:fld>
            <a:endParaRPr lang="en-US" sz="1200" dirty="0"/>
          </a:p>
        </p:txBody>
      </p:sp>
      <p:graphicFrame>
        <p:nvGraphicFramePr>
          <p:cNvPr id="1026"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5067" name="Equation" r:id="rId3" imgW="114120" imgH="215640" progId="Equation.3">
                  <p:embed/>
                </p:oleObj>
              </mc:Choice>
              <mc:Fallback>
                <p:oleObj name="Equation" r:id="rId3"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checkerboard(across)">
                                      <p:cBhvr>
                                        <p:cTn id="7" dur="500"/>
                                        <p:tgtEl>
                                          <p:spTgt spid="28675">
                                            <p:txEl>
                                              <p:pRg st="2" end="2"/>
                                            </p:txEl>
                                          </p:spTgt>
                                        </p:tgtEl>
                                      </p:cBhvr>
                                    </p:animEffect>
                                  </p:childTnLst>
                                </p:cTn>
                              </p:par>
                            </p:childTnLst>
                          </p:cTn>
                        </p:par>
                        <p:par>
                          <p:cTn id="8" fill="hold">
                            <p:stCondLst>
                              <p:cond delay="500"/>
                            </p:stCondLst>
                            <p:childTnLst>
                              <p:par>
                                <p:cTn id="9" presetID="5" presetClass="entr" presetSubtype="10" fill="hold" nodeType="afterEffect">
                                  <p:stCondLst>
                                    <p:cond delay="1000"/>
                                  </p:stCondLst>
                                  <p:childTnLst>
                                    <p:set>
                                      <p:cBhvr>
                                        <p:cTn id="10" dur="1" fill="hold">
                                          <p:stCondLst>
                                            <p:cond delay="0"/>
                                          </p:stCondLst>
                                        </p:cTn>
                                        <p:tgtEl>
                                          <p:spTgt spid="28675">
                                            <p:txEl>
                                              <p:pRg st="3" end="3"/>
                                            </p:txEl>
                                          </p:spTgt>
                                        </p:tgtEl>
                                        <p:attrNameLst>
                                          <p:attrName>style.visibility</p:attrName>
                                        </p:attrNameLst>
                                      </p:cBhvr>
                                      <p:to>
                                        <p:strVal val="visible"/>
                                      </p:to>
                                    </p:set>
                                    <p:animEffect transition="in" filter="checkerboard(across)">
                                      <p:cBhvr>
                                        <p:cTn id="11" dur="500"/>
                                        <p:tgtEl>
                                          <p:spTgt spid="28675">
                                            <p:txEl>
                                              <p:pRg st="3" end="3"/>
                                            </p:txEl>
                                          </p:spTgt>
                                        </p:tgtEl>
                                      </p:cBhvr>
                                    </p:animEffect>
                                  </p:childTnLst>
                                </p:cTn>
                              </p:par>
                            </p:childTnLst>
                          </p:cTn>
                        </p:par>
                        <p:par>
                          <p:cTn id="12" fill="hold">
                            <p:stCondLst>
                              <p:cond delay="2000"/>
                            </p:stCondLst>
                            <p:childTnLst>
                              <p:par>
                                <p:cTn id="13" presetID="5" presetClass="entr" presetSubtype="10" fill="hold" nodeType="afterEffect">
                                  <p:stCondLst>
                                    <p:cond delay="1000"/>
                                  </p:stCondLst>
                                  <p:childTnLst>
                                    <p:set>
                                      <p:cBhvr>
                                        <p:cTn id="14" dur="1" fill="hold">
                                          <p:stCondLst>
                                            <p:cond delay="0"/>
                                          </p:stCondLst>
                                        </p:cTn>
                                        <p:tgtEl>
                                          <p:spTgt spid="28675">
                                            <p:txEl>
                                              <p:pRg st="4" end="4"/>
                                            </p:txEl>
                                          </p:spTgt>
                                        </p:tgtEl>
                                        <p:attrNameLst>
                                          <p:attrName>style.visibility</p:attrName>
                                        </p:attrNameLst>
                                      </p:cBhvr>
                                      <p:to>
                                        <p:strVal val="visible"/>
                                      </p:to>
                                    </p:set>
                                    <p:animEffect transition="in" filter="checkerboard(across)">
                                      <p:cBhvr>
                                        <p:cTn id="15" dur="500"/>
                                        <p:tgtEl>
                                          <p:spTgt spid="28675">
                                            <p:txEl>
                                              <p:pRg st="4" end="4"/>
                                            </p:txEl>
                                          </p:spTgt>
                                        </p:tgtEl>
                                      </p:cBhvr>
                                    </p:animEffect>
                                  </p:childTnLst>
                                </p:cTn>
                              </p:par>
                            </p:childTnLst>
                          </p:cTn>
                        </p:par>
                        <p:par>
                          <p:cTn id="16" fill="hold">
                            <p:stCondLst>
                              <p:cond delay="3500"/>
                            </p:stCondLst>
                            <p:childTnLst>
                              <p:par>
                                <p:cTn id="17" presetID="5" presetClass="entr" presetSubtype="10" fill="hold" nodeType="afterEffect">
                                  <p:stCondLst>
                                    <p:cond delay="1000"/>
                                  </p:stCondLst>
                                  <p:childTnLst>
                                    <p:set>
                                      <p:cBhvr>
                                        <p:cTn id="18" dur="1" fill="hold">
                                          <p:stCondLst>
                                            <p:cond delay="0"/>
                                          </p:stCondLst>
                                        </p:cTn>
                                        <p:tgtEl>
                                          <p:spTgt spid="28675">
                                            <p:txEl>
                                              <p:pRg st="5" end="5"/>
                                            </p:txEl>
                                          </p:spTgt>
                                        </p:tgtEl>
                                        <p:attrNameLst>
                                          <p:attrName>style.visibility</p:attrName>
                                        </p:attrNameLst>
                                      </p:cBhvr>
                                      <p:to>
                                        <p:strVal val="visible"/>
                                      </p:to>
                                    </p:set>
                                    <p:animEffect transition="in" filter="checkerboard(across)">
                                      <p:cBhvr>
                                        <p:cTn id="19" dur="500"/>
                                        <p:tgtEl>
                                          <p:spTgt spid="28675">
                                            <p:txEl>
                                              <p:pRg st="5" end="5"/>
                                            </p:txEl>
                                          </p:spTgt>
                                        </p:tgtEl>
                                      </p:cBhvr>
                                    </p:animEffect>
                                  </p:childTnLst>
                                </p:cTn>
                              </p:par>
                            </p:childTnLst>
                          </p:cTn>
                        </p:par>
                        <p:par>
                          <p:cTn id="20" fill="hold">
                            <p:stCondLst>
                              <p:cond delay="5000"/>
                            </p:stCondLst>
                            <p:childTnLst>
                              <p:par>
                                <p:cTn id="21" presetID="5" presetClass="entr" presetSubtype="10" fill="hold" nodeType="afterEffect">
                                  <p:stCondLst>
                                    <p:cond delay="500"/>
                                  </p:stCondLst>
                                  <p:childTnLst>
                                    <p:set>
                                      <p:cBhvr>
                                        <p:cTn id="22" dur="1" fill="hold">
                                          <p:stCondLst>
                                            <p:cond delay="0"/>
                                          </p:stCondLst>
                                        </p:cTn>
                                        <p:tgtEl>
                                          <p:spTgt spid="28675">
                                            <p:txEl>
                                              <p:pRg st="6" end="6"/>
                                            </p:txEl>
                                          </p:spTgt>
                                        </p:tgtEl>
                                        <p:attrNameLst>
                                          <p:attrName>style.visibility</p:attrName>
                                        </p:attrNameLst>
                                      </p:cBhvr>
                                      <p:to>
                                        <p:strVal val="visible"/>
                                      </p:to>
                                    </p:set>
                                    <p:animEffect transition="in" filter="checkerboard(across)">
                                      <p:cBhvr>
                                        <p:cTn id="23" dur="500"/>
                                        <p:tgtEl>
                                          <p:spTgt spid="2867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8675">
                                            <p:txEl>
                                              <p:pRg st="7" end="7"/>
                                            </p:txEl>
                                          </p:spTgt>
                                        </p:tgtEl>
                                        <p:attrNameLst>
                                          <p:attrName>style.visibility</p:attrName>
                                        </p:attrNameLst>
                                      </p:cBhvr>
                                      <p:to>
                                        <p:strVal val="visible"/>
                                      </p:to>
                                    </p:set>
                                    <p:animEffect transition="in" filter="checkerboard(across)">
                                      <p:cBhvr>
                                        <p:cTn id="28" dur="500"/>
                                        <p:tgtEl>
                                          <p:spTgt spid="28675">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8675">
                                            <p:txEl>
                                              <p:pRg st="8" end="8"/>
                                            </p:txEl>
                                          </p:spTgt>
                                        </p:tgtEl>
                                        <p:attrNameLst>
                                          <p:attrName>style.visibility</p:attrName>
                                        </p:attrNameLst>
                                      </p:cBhvr>
                                      <p:to>
                                        <p:strVal val="visible"/>
                                      </p:to>
                                    </p:set>
                                    <p:animEffect transition="in" filter="checkerboard(across)">
                                      <p:cBhvr>
                                        <p:cTn id="31" dur="500"/>
                                        <p:tgtEl>
                                          <p:spTgt spid="28675">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8675">
                                            <p:txEl>
                                              <p:pRg st="9" end="9"/>
                                            </p:txEl>
                                          </p:spTgt>
                                        </p:tgtEl>
                                        <p:attrNameLst>
                                          <p:attrName>style.visibility</p:attrName>
                                        </p:attrNameLst>
                                      </p:cBhvr>
                                      <p:to>
                                        <p:strVal val="visible"/>
                                      </p:to>
                                    </p:set>
                                    <p:animEffect transition="in" filter="checkerboard(across)">
                                      <p:cBhvr>
                                        <p:cTn id="34" dur="500"/>
                                        <p:tgtEl>
                                          <p:spTgt spid="28675">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8675">
                                            <p:txEl>
                                              <p:pRg st="10" end="10"/>
                                            </p:txEl>
                                          </p:spTgt>
                                        </p:tgtEl>
                                        <p:attrNameLst>
                                          <p:attrName>style.visibility</p:attrName>
                                        </p:attrNameLst>
                                      </p:cBhvr>
                                      <p:to>
                                        <p:strVal val="visible"/>
                                      </p:to>
                                    </p:set>
                                    <p:animEffect transition="in" filter="checkerboard(across)">
                                      <p:cBhvr>
                                        <p:cTn id="37" dur="500"/>
                                        <p:tgtEl>
                                          <p:spTgt spid="28675">
                                            <p:txEl>
                                              <p:pRg st="10" end="10"/>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8675">
                                            <p:txEl>
                                              <p:pRg st="11" end="11"/>
                                            </p:txEl>
                                          </p:spTgt>
                                        </p:tgtEl>
                                        <p:attrNameLst>
                                          <p:attrName>style.visibility</p:attrName>
                                        </p:attrNameLst>
                                      </p:cBhvr>
                                      <p:to>
                                        <p:strVal val="visible"/>
                                      </p:to>
                                    </p:set>
                                    <p:animEffect transition="in" filter="checkerboard(across)">
                                      <p:cBhvr>
                                        <p:cTn id="40" dur="500"/>
                                        <p:tgtEl>
                                          <p:spTgt spid="28675">
                                            <p:txEl>
                                              <p:pRg st="11" end="11"/>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28675">
                                            <p:txEl>
                                              <p:pRg st="12" end="12"/>
                                            </p:txEl>
                                          </p:spTgt>
                                        </p:tgtEl>
                                        <p:attrNameLst>
                                          <p:attrName>style.visibility</p:attrName>
                                        </p:attrNameLst>
                                      </p:cBhvr>
                                      <p:to>
                                        <p:strVal val="visible"/>
                                      </p:to>
                                    </p:set>
                                    <p:animEffect transition="in" filter="checkerboard(across)">
                                      <p:cBhvr>
                                        <p:cTn id="43" dur="500"/>
                                        <p:tgtEl>
                                          <p:spTgt spid="28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D21910D0-74F8-47F3-A9E0-96261F701B8F}" type="slidenum">
              <a:rPr lang="en-US" sz="1200" smtClean="0"/>
              <a:pPr>
                <a:defRPr/>
              </a:pPr>
              <a:t>20</a:t>
            </a:fld>
            <a:endParaRPr lang="en-US" sz="1200" dirty="0"/>
          </a:p>
        </p:txBody>
      </p:sp>
      <p:graphicFrame>
        <p:nvGraphicFramePr>
          <p:cNvPr id="6146" name="Object 3"/>
          <p:cNvGraphicFramePr>
            <a:graphicFrameLocks noChangeAspect="1"/>
          </p:cNvGraphicFramePr>
          <p:nvPr>
            <p:extLst>
              <p:ext uri="{D42A27DB-BD31-4B8C-83A1-F6EECF244321}">
                <p14:modId xmlns:p14="http://schemas.microsoft.com/office/powerpoint/2010/main" val="2985983776"/>
              </p:ext>
            </p:extLst>
          </p:nvPr>
        </p:nvGraphicFramePr>
        <p:xfrm>
          <a:off x="1600200" y="1047750"/>
          <a:ext cx="6705600" cy="2200275"/>
        </p:xfrm>
        <a:graphic>
          <a:graphicData uri="http://schemas.openxmlformats.org/presentationml/2006/ole">
            <mc:AlternateContent xmlns:mc="http://schemas.openxmlformats.org/markup-compatibility/2006">
              <mc:Choice xmlns:v="urn:schemas-microsoft-com:vml" Requires="v">
                <p:oleObj spid="_x0000_s50187" name="Document" r:id="rId3" imgW="6723486" imgH="2230874" progId="Word.Document.12">
                  <p:embed/>
                </p:oleObj>
              </mc:Choice>
              <mc:Fallback>
                <p:oleObj name="Document" r:id="rId3" imgW="6723486" imgH="2230874" progId="Word.Document.12">
                  <p:embed/>
                  <p:pic>
                    <p:nvPicPr>
                      <p:cNvPr id="0" name="Object 3"/>
                      <p:cNvPicPr>
                        <a:picLocks noChangeAspect="1" noChangeArrowheads="1"/>
                      </p:cNvPicPr>
                      <p:nvPr/>
                    </p:nvPicPr>
                    <p:blipFill>
                      <a:blip r:embed="rId4"/>
                      <a:srcRect/>
                      <a:stretch>
                        <a:fillRect/>
                      </a:stretch>
                    </p:blipFill>
                    <p:spPr bwMode="auto">
                      <a:xfrm>
                        <a:off x="1600200" y="1047750"/>
                        <a:ext cx="6705600" cy="2200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Table 5"/>
          <p:cNvGraphicFramePr>
            <a:graphicFrameLocks noGrp="1"/>
          </p:cNvGraphicFramePr>
          <p:nvPr/>
        </p:nvGraphicFramePr>
        <p:xfrm>
          <a:off x="1600200" y="3810000"/>
          <a:ext cx="6080760" cy="2089849"/>
        </p:xfrm>
        <a:graphic>
          <a:graphicData uri="http://schemas.openxmlformats.org/drawingml/2006/table">
            <a:tbl>
              <a:tblPr/>
              <a:tblGrid>
                <a:gridCol w="392430">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gridCol w="423545">
                  <a:extLst>
                    <a:ext uri="{9D8B030D-6E8A-4147-A177-3AD203B41FA5}">
                      <a16:colId xmlns:a16="http://schemas.microsoft.com/office/drawing/2014/main" val="20002"/>
                    </a:ext>
                  </a:extLst>
                </a:gridCol>
                <a:gridCol w="443230">
                  <a:extLst>
                    <a:ext uri="{9D8B030D-6E8A-4147-A177-3AD203B41FA5}">
                      <a16:colId xmlns:a16="http://schemas.microsoft.com/office/drawing/2014/main" val="20003"/>
                    </a:ext>
                  </a:extLst>
                </a:gridCol>
                <a:gridCol w="455295">
                  <a:extLst>
                    <a:ext uri="{9D8B030D-6E8A-4147-A177-3AD203B41FA5}">
                      <a16:colId xmlns:a16="http://schemas.microsoft.com/office/drawing/2014/main" val="20004"/>
                    </a:ext>
                  </a:extLst>
                </a:gridCol>
                <a:gridCol w="443230">
                  <a:extLst>
                    <a:ext uri="{9D8B030D-6E8A-4147-A177-3AD203B41FA5}">
                      <a16:colId xmlns:a16="http://schemas.microsoft.com/office/drawing/2014/main" val="20005"/>
                    </a:ext>
                  </a:extLst>
                </a:gridCol>
                <a:gridCol w="455295">
                  <a:extLst>
                    <a:ext uri="{9D8B030D-6E8A-4147-A177-3AD203B41FA5}">
                      <a16:colId xmlns:a16="http://schemas.microsoft.com/office/drawing/2014/main" val="20006"/>
                    </a:ext>
                  </a:extLst>
                </a:gridCol>
                <a:gridCol w="443230">
                  <a:extLst>
                    <a:ext uri="{9D8B030D-6E8A-4147-A177-3AD203B41FA5}">
                      <a16:colId xmlns:a16="http://schemas.microsoft.com/office/drawing/2014/main" val="20007"/>
                    </a:ext>
                  </a:extLst>
                </a:gridCol>
                <a:gridCol w="455295">
                  <a:extLst>
                    <a:ext uri="{9D8B030D-6E8A-4147-A177-3AD203B41FA5}">
                      <a16:colId xmlns:a16="http://schemas.microsoft.com/office/drawing/2014/main" val="20008"/>
                    </a:ext>
                  </a:extLst>
                </a:gridCol>
                <a:gridCol w="443230">
                  <a:extLst>
                    <a:ext uri="{9D8B030D-6E8A-4147-A177-3AD203B41FA5}">
                      <a16:colId xmlns:a16="http://schemas.microsoft.com/office/drawing/2014/main" val="20009"/>
                    </a:ext>
                  </a:extLst>
                </a:gridCol>
                <a:gridCol w="400050">
                  <a:extLst>
                    <a:ext uri="{9D8B030D-6E8A-4147-A177-3AD203B41FA5}">
                      <a16:colId xmlns:a16="http://schemas.microsoft.com/office/drawing/2014/main" val="20010"/>
                    </a:ext>
                  </a:extLst>
                </a:gridCol>
                <a:gridCol w="433705">
                  <a:extLst>
                    <a:ext uri="{9D8B030D-6E8A-4147-A177-3AD203B41FA5}">
                      <a16:colId xmlns:a16="http://schemas.microsoft.com/office/drawing/2014/main" val="20011"/>
                    </a:ext>
                  </a:extLst>
                </a:gridCol>
                <a:gridCol w="405765">
                  <a:extLst>
                    <a:ext uri="{9D8B030D-6E8A-4147-A177-3AD203B41FA5}">
                      <a16:colId xmlns:a16="http://schemas.microsoft.com/office/drawing/2014/main" val="20012"/>
                    </a:ext>
                  </a:extLst>
                </a:gridCol>
                <a:gridCol w="467360">
                  <a:extLst>
                    <a:ext uri="{9D8B030D-6E8A-4147-A177-3AD203B41FA5}">
                      <a16:colId xmlns:a16="http://schemas.microsoft.com/office/drawing/2014/main" val="20013"/>
                    </a:ext>
                  </a:extLst>
                </a:gridCol>
              </a:tblGrid>
              <a:tr h="0">
                <a:tc>
                  <a:txBody>
                    <a:bodyPr/>
                    <a:lstStyle/>
                    <a:p>
                      <a:pPr marL="0" marR="0" algn="ctr">
                        <a:lnSpc>
                          <a:spcPct val="115000"/>
                        </a:lnSpc>
                        <a:spcBef>
                          <a:spcPts val="0"/>
                        </a:spcBef>
                        <a:spcAft>
                          <a:spcPts val="0"/>
                        </a:spcAft>
                      </a:pPr>
                      <a:endParaRPr lang="en-US" sz="1200" dirty="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1</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2</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d</a:t>
                      </a:r>
                      <a:r>
                        <a:rPr lang="en-US" sz="1200" baseline="-25000" dirty="0">
                          <a:latin typeface="Times New Roman"/>
                          <a:ea typeface="Calibri"/>
                          <a:cs typeface="Times New Roman"/>
                        </a:rPr>
                        <a:t>1</a:t>
                      </a:r>
                      <a:r>
                        <a:rPr lang="en-US" sz="1200" baseline="30000" dirty="0">
                          <a:latin typeface="Times New Roman"/>
                          <a:ea typeface="Calibri"/>
                          <a:cs typeface="Times New Roman"/>
                        </a:rPr>
                        <a:t>-</a:t>
                      </a:r>
                      <a:endParaRPr lang="en-US" sz="1100" dirty="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RHS</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BV</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Ratio</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1</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90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z</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2</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3</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dirty="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120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2</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90</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6"/>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40</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d</a:t>
                      </a:r>
                      <a:r>
                        <a:rPr lang="en-US" sz="1200" baseline="-25000" dirty="0">
                          <a:latin typeface="Times New Roman"/>
                          <a:ea typeface="Calibri"/>
                          <a:cs typeface="Times New Roman"/>
                        </a:rPr>
                        <a:t>3</a:t>
                      </a:r>
                      <a:r>
                        <a:rPr lang="en-US" sz="1200" baseline="30000" dirty="0">
                          <a:latin typeface="Times New Roman"/>
                          <a:ea typeface="Calibri"/>
                          <a:cs typeface="Times New Roman"/>
                        </a:rPr>
                        <a: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7"/>
                  </a:ext>
                </a:extLst>
              </a:tr>
              <a:tr h="0">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-1</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-1</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5</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8"/>
                  </a:ext>
                </a:extLst>
              </a:tr>
            </a:tbl>
          </a:graphicData>
        </a:graphic>
      </p:graphicFrame>
      <p:sp>
        <p:nvSpPr>
          <p:cNvPr id="50180" name="AutoShape 4"/>
          <p:cNvSpPr>
            <a:spLocks noChangeShapeType="1"/>
          </p:cNvSpPr>
          <p:nvPr/>
        </p:nvSpPr>
        <p:spPr bwMode="auto">
          <a:xfrm flipV="1">
            <a:off x="4514850" y="914400"/>
            <a:ext cx="0" cy="24765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0182" name="Oval 6"/>
          <p:cNvSpPr>
            <a:spLocks noChangeArrowheads="1"/>
          </p:cNvSpPr>
          <p:nvPr/>
        </p:nvSpPr>
        <p:spPr bwMode="auto">
          <a:xfrm>
            <a:off x="36513" y="-1588"/>
            <a:ext cx="180975" cy="16192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1" name="AutoShape 5"/>
          <p:cNvSpPr>
            <a:spLocks noChangeShapeType="1"/>
          </p:cNvSpPr>
          <p:nvPr/>
        </p:nvSpPr>
        <p:spPr bwMode="auto">
          <a:xfrm flipH="1">
            <a:off x="282575" y="46038"/>
            <a:ext cx="161925"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501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Calibri" pitchFamily="34" charset="0"/>
                <a:cs typeface="Arial" pitchFamily="34" charset="0"/>
              </a:rPr>
              <a:t>3</a:t>
            </a:r>
            <a:r>
              <a:rPr kumimoji="0" lang="en-US" sz="1200" b="0" i="0" u="none" strike="noStrike" cap="none" normalizeH="0" baseline="30000" smtClean="0">
                <a:ln>
                  <a:noFill/>
                </a:ln>
                <a:solidFill>
                  <a:schemeClr val="tx1"/>
                </a:solidFill>
                <a:effectLst/>
                <a:latin typeface="Times New Roman" pitchFamily="18" charset="0"/>
                <a:ea typeface="Calibri" pitchFamily="34" charset="0"/>
                <a:cs typeface="Arial" pitchFamily="34" charset="0"/>
              </a:rPr>
              <a:t>rd</a:t>
            </a:r>
            <a:r>
              <a:rPr kumimoji="0" lang="en-US" sz="1200" b="0" i="0" u="none" strike="noStrike" cap="none" normalizeH="0" baseline="0" smtClean="0">
                <a:ln>
                  <a:noFill/>
                </a:ln>
                <a:solidFill>
                  <a:schemeClr val="tx1"/>
                </a:solidFill>
                <a:effectLst/>
                <a:latin typeface="Times New Roman" pitchFamily="18" charset="0"/>
                <a:ea typeface="Calibri" pitchFamily="34" charset="0"/>
                <a:cs typeface="Arial" pitchFamily="34" charset="0"/>
              </a:rPr>
              <a:t> Tableau </a:t>
            </a:r>
            <a:endParaRPr kumimoji="0" lang="en-US" sz="900" b="0" i="0" u="none" strike="noStrike" cap="none" normalizeH="0" baseline="0" smtClean="0">
              <a:ln>
                <a:noFill/>
              </a:ln>
              <a:solidFill>
                <a:schemeClr val="tx1"/>
              </a:solidFill>
              <a:effectLst/>
              <a:latin typeface="Times New Roman" pitchFamily="18"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p:txBody>
      </p:sp>
      <p:sp>
        <p:nvSpPr>
          <p:cNvPr id="50184" name="Rectangle 8"/>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0185" name="Rectangle 9"/>
          <p:cNvSpPr>
            <a:spLocks noChangeArrowheads="1"/>
          </p:cNvSpPr>
          <p:nvPr/>
        </p:nvSpPr>
        <p:spPr bwMode="auto">
          <a:xfrm>
            <a:off x="0" y="914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pitchFamily="34" charset="0"/>
            </a:endParaRPr>
          </a:p>
        </p:txBody>
      </p:sp>
      <p:sp>
        <p:nvSpPr>
          <p:cNvPr id="13" name="TextBox 12"/>
          <p:cNvSpPr txBox="1"/>
          <p:nvPr/>
        </p:nvSpPr>
        <p:spPr>
          <a:xfrm>
            <a:off x="2133600" y="3505200"/>
            <a:ext cx="870046" cy="276999"/>
          </a:xfrm>
          <a:prstGeom prst="rect">
            <a:avLst/>
          </a:prstGeom>
          <a:noFill/>
        </p:spPr>
        <p:txBody>
          <a:bodyPr wrap="none" rtlCol="0">
            <a:spAutoFit/>
          </a:bodyPr>
          <a:lstStyle/>
          <a:p>
            <a:r>
              <a:rPr lang="en-US" sz="1200" dirty="0" smtClean="0"/>
              <a:t>3</a:t>
            </a:r>
            <a:r>
              <a:rPr lang="en-US" sz="1200" baseline="30000" dirty="0" smtClean="0"/>
              <a:t>rd</a:t>
            </a:r>
            <a:r>
              <a:rPr lang="en-US" sz="1200" dirty="0" smtClean="0"/>
              <a:t> Tableau</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40AC8DCB-F1A8-421B-8AF1-0B65E9480E75}" type="slidenum">
              <a:rPr lang="en-US" sz="1200" smtClean="0"/>
              <a:pPr>
                <a:defRPr/>
              </a:pPr>
              <a:t>21</a:t>
            </a:fld>
            <a:endParaRPr lang="en-US" sz="1200" dirty="0"/>
          </a:p>
        </p:txBody>
      </p:sp>
      <p:graphicFrame>
        <p:nvGraphicFramePr>
          <p:cNvPr id="51204" name="Object 4"/>
          <p:cNvGraphicFramePr>
            <a:graphicFrameLocks noChangeAspect="1"/>
          </p:cNvGraphicFramePr>
          <p:nvPr/>
        </p:nvGraphicFramePr>
        <p:xfrm>
          <a:off x="1447800" y="1371600"/>
          <a:ext cx="6148388" cy="2309813"/>
        </p:xfrm>
        <a:graphic>
          <a:graphicData uri="http://schemas.openxmlformats.org/presentationml/2006/ole">
            <mc:AlternateContent xmlns:mc="http://schemas.openxmlformats.org/markup-compatibility/2006">
              <mc:Choice xmlns:v="urn:schemas-microsoft-com:vml" Requires="v">
                <p:oleObj spid="_x0000_s51228" name="Document" r:id="rId3" imgW="6148685" imgH="2309192" progId="Word.Document.12">
                  <p:embed/>
                </p:oleObj>
              </mc:Choice>
              <mc:Fallback>
                <p:oleObj name="Document" r:id="rId3" imgW="6148685" imgH="2309192"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371600"/>
                        <a:ext cx="6148388"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1" name="Object 11"/>
          <p:cNvGraphicFramePr>
            <a:graphicFrameLocks noChangeAspect="1"/>
          </p:cNvGraphicFramePr>
          <p:nvPr/>
        </p:nvGraphicFramePr>
        <p:xfrm>
          <a:off x="1447800" y="4038600"/>
          <a:ext cx="6148388" cy="2133600"/>
        </p:xfrm>
        <a:graphic>
          <a:graphicData uri="http://schemas.openxmlformats.org/presentationml/2006/ole">
            <mc:AlternateContent xmlns:mc="http://schemas.openxmlformats.org/markup-compatibility/2006">
              <mc:Choice xmlns:v="urn:schemas-microsoft-com:vml" Requires="v">
                <p:oleObj spid="_x0000_s51229" name="Document" r:id="rId5" imgW="6148685" imgH="2134275" progId="Word.Document.12">
                  <p:embed/>
                </p:oleObj>
              </mc:Choice>
              <mc:Fallback>
                <p:oleObj name="Document" r:id="rId5" imgW="6148685" imgH="2134275" progId="Word.Document.12">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038600"/>
                        <a:ext cx="614838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E0F69F71-35AB-4314-AB6D-DA9D659C516A}" type="slidenum">
              <a:rPr lang="en-US" sz="1200" smtClean="0"/>
              <a:pPr>
                <a:defRPr/>
              </a:pPr>
              <a:t>22</a:t>
            </a:fld>
            <a:endParaRPr lang="en-US" sz="1200" dirty="0"/>
          </a:p>
        </p:txBody>
      </p:sp>
      <p:graphicFrame>
        <p:nvGraphicFramePr>
          <p:cNvPr id="8195" name="Object 4"/>
          <p:cNvGraphicFramePr>
            <a:graphicFrameLocks noChangeAspect="1"/>
          </p:cNvGraphicFramePr>
          <p:nvPr/>
        </p:nvGraphicFramePr>
        <p:xfrm>
          <a:off x="1676400" y="4114800"/>
          <a:ext cx="6145213" cy="2028825"/>
        </p:xfrm>
        <a:graphic>
          <a:graphicData uri="http://schemas.openxmlformats.org/presentationml/2006/ole">
            <mc:AlternateContent xmlns:mc="http://schemas.openxmlformats.org/markup-compatibility/2006">
              <mc:Choice xmlns:v="urn:schemas-microsoft-com:vml" Requires="v">
                <p:oleObj spid="_x0000_s52245" name="Document" r:id="rId3" imgW="6145680" imgH="2028925" progId="Word.Document.12">
                  <p:embed/>
                </p:oleObj>
              </mc:Choice>
              <mc:Fallback>
                <p:oleObj name="Document" r:id="rId3" imgW="6145680" imgH="2028925" progId="Word.Documen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114800"/>
                        <a:ext cx="6145213" cy="2028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8" name="Object 4"/>
          <p:cNvGraphicFramePr>
            <a:graphicFrameLocks noChangeAspect="1"/>
          </p:cNvGraphicFramePr>
          <p:nvPr/>
        </p:nvGraphicFramePr>
        <p:xfrm>
          <a:off x="1498600" y="1371600"/>
          <a:ext cx="6148388" cy="2030413"/>
        </p:xfrm>
        <a:graphic>
          <a:graphicData uri="http://schemas.openxmlformats.org/presentationml/2006/ole">
            <mc:AlternateContent xmlns:mc="http://schemas.openxmlformats.org/markup-compatibility/2006">
              <mc:Choice xmlns:v="urn:schemas-microsoft-com:vml" Requires="v">
                <p:oleObj spid="_x0000_s52246" name="Document" r:id="rId5" imgW="6148685" imgH="2029901" progId="Word.Document.12">
                  <p:embed/>
                </p:oleObj>
              </mc:Choice>
              <mc:Fallback>
                <p:oleObj name="Document" r:id="rId5" imgW="6148685" imgH="2029901" progId="Word.Document.12">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600" y="1371600"/>
                        <a:ext cx="6148388"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960A0243-05C3-4A2D-9729-3BC7CE62D4F0}" type="slidenum">
              <a:rPr lang="en-US" sz="1200" smtClean="0"/>
              <a:pPr>
                <a:defRPr/>
              </a:pPr>
              <a:t>23</a:t>
            </a:fld>
            <a:endParaRPr lang="en-US" sz="1200" dirty="0"/>
          </a:p>
        </p:txBody>
      </p:sp>
      <p:graphicFrame>
        <p:nvGraphicFramePr>
          <p:cNvPr id="9218" name="Object 4"/>
          <p:cNvGraphicFramePr>
            <a:graphicFrameLocks noChangeAspect="1"/>
          </p:cNvGraphicFramePr>
          <p:nvPr/>
        </p:nvGraphicFramePr>
        <p:xfrm>
          <a:off x="1600200" y="1676400"/>
          <a:ext cx="6145213" cy="2028825"/>
        </p:xfrm>
        <a:graphic>
          <a:graphicData uri="http://schemas.openxmlformats.org/presentationml/2006/ole">
            <mc:AlternateContent xmlns:mc="http://schemas.openxmlformats.org/markup-compatibility/2006">
              <mc:Choice xmlns:v="urn:schemas-microsoft-com:vml" Requires="v">
                <p:oleObj spid="_x0000_s53268" name="Document" r:id="rId3" imgW="6145680" imgH="2028925" progId="Word.Document.12">
                  <p:embed/>
                </p:oleObj>
              </mc:Choice>
              <mc:Fallback>
                <p:oleObj name="Document" r:id="rId3" imgW="6145680" imgH="2028925" progId="Word.Documen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6400"/>
                        <a:ext cx="6145213" cy="20288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1676400" y="4419600"/>
          <a:ext cx="6110288" cy="1957388"/>
        </p:xfrm>
        <a:graphic>
          <a:graphicData uri="http://schemas.openxmlformats.org/presentationml/2006/ole">
            <mc:AlternateContent xmlns:mc="http://schemas.openxmlformats.org/markup-compatibility/2006">
              <mc:Choice xmlns:v="urn:schemas-microsoft-com:vml" Requires="v">
                <p:oleObj spid="_x0000_s53269" name="Document" r:id="rId5" imgW="6109622" imgH="1958056" progId="Word.Document.12">
                  <p:embed/>
                </p:oleObj>
              </mc:Choice>
              <mc:Fallback>
                <p:oleObj name="Document" r:id="rId5" imgW="6109622" imgH="1958056" progId="Word.Document.1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419600"/>
                        <a:ext cx="6110288" cy="1957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smtClean="0"/>
              <a:t>Goal Programming</a:t>
            </a:r>
            <a:br>
              <a:rPr lang="en-US" dirty="0" smtClean="0"/>
            </a:br>
            <a:r>
              <a:rPr lang="en-US" dirty="0" smtClean="0"/>
              <a:t>Simplex of Example</a:t>
            </a:r>
            <a:endParaRPr lang="en-US" dirty="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739897FA-36EC-463D-AD0A-222C532BB215}" type="slidenum">
              <a:rPr lang="en-US" sz="1200" smtClean="0"/>
              <a:pPr>
                <a:defRPr/>
              </a:pPr>
              <a:t>24</a:t>
            </a:fld>
            <a:endParaRPr lang="en-US" sz="1200" dirty="0"/>
          </a:p>
        </p:txBody>
      </p:sp>
      <p:graphicFrame>
        <p:nvGraphicFramePr>
          <p:cNvPr id="10242" name="Object 4"/>
          <p:cNvGraphicFramePr>
            <a:graphicFrameLocks noChangeAspect="1"/>
          </p:cNvGraphicFramePr>
          <p:nvPr/>
        </p:nvGraphicFramePr>
        <p:xfrm>
          <a:off x="1572054" y="1143000"/>
          <a:ext cx="5666946" cy="1814513"/>
        </p:xfrm>
        <a:graphic>
          <a:graphicData uri="http://schemas.openxmlformats.org/presentationml/2006/ole">
            <mc:AlternateContent xmlns:mc="http://schemas.openxmlformats.org/markup-compatibility/2006">
              <mc:Choice xmlns:v="urn:schemas-microsoft-com:vml" Requires="v">
                <p:oleObj spid="_x0000_s54283" name="Document" r:id="rId3" imgW="6109622" imgH="1958056" progId="Word.Document.12">
                  <p:embed/>
                </p:oleObj>
              </mc:Choice>
              <mc:Fallback>
                <p:oleObj name="Document" r:id="rId3" imgW="6109622" imgH="1958056" progId="Word.Documen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054" y="1143000"/>
                        <a:ext cx="5666946" cy="18145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Table 6"/>
          <p:cNvGraphicFramePr>
            <a:graphicFrameLocks noGrp="1"/>
          </p:cNvGraphicFramePr>
          <p:nvPr/>
        </p:nvGraphicFramePr>
        <p:xfrm>
          <a:off x="1752600" y="3276600"/>
          <a:ext cx="6080760" cy="1472184"/>
        </p:xfrm>
        <a:graphic>
          <a:graphicData uri="http://schemas.openxmlformats.org/drawingml/2006/table">
            <a:tbl>
              <a:tblPr/>
              <a:tblGrid>
                <a:gridCol w="1520190">
                  <a:extLst>
                    <a:ext uri="{9D8B030D-6E8A-4147-A177-3AD203B41FA5}">
                      <a16:colId xmlns:a16="http://schemas.microsoft.com/office/drawing/2014/main" val="20000"/>
                    </a:ext>
                  </a:extLst>
                </a:gridCol>
                <a:gridCol w="1520190">
                  <a:extLst>
                    <a:ext uri="{9D8B030D-6E8A-4147-A177-3AD203B41FA5}">
                      <a16:colId xmlns:a16="http://schemas.microsoft.com/office/drawing/2014/main" val="20001"/>
                    </a:ext>
                  </a:extLst>
                </a:gridCol>
                <a:gridCol w="1520190">
                  <a:extLst>
                    <a:ext uri="{9D8B030D-6E8A-4147-A177-3AD203B41FA5}">
                      <a16:colId xmlns:a16="http://schemas.microsoft.com/office/drawing/2014/main" val="20002"/>
                    </a:ext>
                  </a:extLst>
                </a:gridCol>
                <a:gridCol w="1520190">
                  <a:extLst>
                    <a:ext uri="{9D8B030D-6E8A-4147-A177-3AD203B41FA5}">
                      <a16:colId xmlns:a16="http://schemas.microsoft.com/office/drawing/2014/main" val="20003"/>
                    </a:ext>
                  </a:extLst>
                </a:gridCol>
              </a:tblGrid>
              <a:tr h="0">
                <a:tc>
                  <a:txBody>
                    <a:bodyPr/>
                    <a:lstStyle/>
                    <a:p>
                      <a:pPr marL="0" marR="0" algn="ctr">
                        <a:lnSpc>
                          <a:spcPct val="115000"/>
                        </a:lnSpc>
                        <a:spcBef>
                          <a:spcPts val="0"/>
                        </a:spcBef>
                        <a:spcAft>
                          <a:spcPts val="0"/>
                        </a:spcAft>
                      </a:pPr>
                      <a:r>
                        <a:rPr lang="en-US" sz="1200">
                          <a:latin typeface="Times New Roman"/>
                          <a:ea typeface="Calibri"/>
                          <a:cs typeface="Times New Roman"/>
                        </a:rPr>
                        <a:t>Column</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Value of </a:t>
                      </a:r>
                      <a:r>
                        <a:rPr lang="en-US" sz="1200" i="1">
                          <a:latin typeface="Times New Roman"/>
                          <a:ea typeface="Calibri"/>
                          <a:cs typeface="Times New Roman"/>
                        </a:rPr>
                        <a:t>z</a:t>
                      </a:r>
                      <a:r>
                        <a:rPr lang="en-US" sz="1200">
                          <a:latin typeface="Times New Roman"/>
                          <a:ea typeface="Calibri"/>
                          <a:cs typeface="Times New Roman"/>
                        </a:rPr>
                        <a:t> in column</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Column</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Times New Roman"/>
                        </a:rPr>
                        <a:t>Value of </a:t>
                      </a:r>
                      <a:r>
                        <a:rPr lang="en-US" sz="1200" i="1">
                          <a:latin typeface="Times New Roman"/>
                          <a:ea typeface="Calibri"/>
                          <a:cs typeface="Times New Roman"/>
                        </a:rPr>
                        <a:t>z</a:t>
                      </a:r>
                      <a:r>
                        <a:rPr lang="en-US" sz="1200">
                          <a:latin typeface="Times New Roman"/>
                          <a:ea typeface="Calibri"/>
                          <a:cs typeface="Times New Roman"/>
                        </a:rPr>
                        <a:t> in column</a:t>
                      </a:r>
                      <a:endParaRPr lang="en-US" sz="1100">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1</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-3P</a:t>
                      </a:r>
                      <a:r>
                        <a:rPr lang="en-US" sz="1200" baseline="-25000">
                          <a:latin typeface="Times New Roman"/>
                          <a:ea typeface="Calibri"/>
                          <a:cs typeface="Times New Roman"/>
                        </a:rPr>
                        <a:t>3</a:t>
                      </a:r>
                      <a:r>
                        <a:rPr lang="en-US" sz="1200">
                          <a:latin typeface="Times New Roman"/>
                          <a:ea typeface="Calibri"/>
                          <a:cs typeface="Times New Roman"/>
                        </a:rPr>
                        <a:t> -4P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200" i="1">
                          <a:latin typeface="Times New Roman"/>
                          <a:ea typeface="Calibri"/>
                          <a:cs typeface="Times New Roman"/>
                        </a:rPr>
                        <a:t>x</a:t>
                      </a:r>
                      <a:r>
                        <a:rPr lang="en-US" sz="1200" baseline="-25000">
                          <a:latin typeface="Times New Roman"/>
                          <a:ea typeface="Calibri"/>
                          <a:cs typeface="Times New Roman"/>
                        </a:rPr>
                        <a:t>2</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3</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1</a:t>
                      </a:r>
                      <a:r>
                        <a:rPr lang="en-US" sz="1200">
                          <a:latin typeface="Times New Roman"/>
                          <a:ea typeface="Calibri"/>
                          <a:cs typeface="Times New Roman"/>
                        </a:rPr>
                        <a:t> +8/3P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-7/3P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1</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-8/3P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4</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-P</a:t>
                      </a:r>
                      <a:r>
                        <a:rPr lang="en-US" sz="1200" baseline="-25000">
                          <a:latin typeface="Times New Roman"/>
                          <a:ea typeface="Calibri"/>
                          <a:cs typeface="Times New Roman"/>
                        </a:rPr>
                        <a:t>2-</a:t>
                      </a:r>
                      <a:r>
                        <a:rPr lang="en-US" sz="1200">
                          <a:latin typeface="Times New Roman"/>
                          <a:ea typeface="Calibri"/>
                          <a:cs typeface="Times New Roman"/>
                        </a:rPr>
                        <a:t>7/3P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4P</a:t>
                      </a:r>
                      <a:r>
                        <a:rPr lang="en-US" sz="1200" baseline="-25000">
                          <a:latin typeface="Times New Roman"/>
                          <a:ea typeface="Calibri"/>
                          <a:cs typeface="Times New Roman"/>
                        </a:rPr>
                        <a:t>3</a:t>
                      </a:r>
                      <a:r>
                        <a:rPr lang="en-US" sz="1200">
                          <a:latin typeface="Times New Roman"/>
                          <a:ea typeface="Calibri"/>
                          <a:cs typeface="Times New Roman"/>
                        </a:rPr>
                        <a:t> -3P</a:t>
                      </a:r>
                      <a:r>
                        <a:rPr lang="en-US" sz="12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100">
                          <a:latin typeface="Times New Roman"/>
                          <a:ea typeface="Calibri"/>
                          <a:cs typeface="Times New Roman"/>
                        </a:rPr>
                        <a:t>Since P</a:t>
                      </a:r>
                      <a:r>
                        <a:rPr lang="en-US" sz="1100" baseline="-25000">
                          <a:latin typeface="Times New Roman"/>
                          <a:ea typeface="Calibri"/>
                          <a:cs typeface="Times New Roman"/>
                        </a:rPr>
                        <a:t>1</a:t>
                      </a:r>
                      <a:r>
                        <a:rPr lang="en-US" sz="1100">
                          <a:latin typeface="Times New Roman"/>
                          <a:ea typeface="Calibri"/>
                          <a:cs typeface="Times New Roman"/>
                        </a:rPr>
                        <a:t>&gt;&gt;P</a:t>
                      </a:r>
                      <a:r>
                        <a:rPr lang="en-US" sz="1100" baseline="-25000">
                          <a:latin typeface="Times New Roman"/>
                          <a:ea typeface="Calibri"/>
                          <a:cs typeface="Times New Roman"/>
                        </a:rPr>
                        <a:t>2</a:t>
                      </a:r>
                      <a:r>
                        <a:rPr lang="en-US" sz="1100">
                          <a:latin typeface="Times New Roman"/>
                          <a:ea typeface="Calibri"/>
                          <a:cs typeface="Times New Roman"/>
                        </a:rPr>
                        <a:t>&gt;&gt;P</a:t>
                      </a:r>
                      <a:r>
                        <a:rPr lang="en-US" sz="1100" baseline="-25000">
                          <a:latin typeface="Times New Roman"/>
                          <a:ea typeface="Calibri"/>
                          <a:cs typeface="Times New Roman"/>
                        </a:rPr>
                        <a:t>3</a:t>
                      </a:r>
                      <a:r>
                        <a:rPr lang="en-US" sz="1100">
                          <a:latin typeface="Times New Roman"/>
                          <a:ea typeface="Calibri"/>
                          <a:cs typeface="Times New Roman"/>
                        </a:rPr>
                        <a:t>&gt;&gt;P</a:t>
                      </a:r>
                      <a:r>
                        <a:rPr lang="en-US" sz="1100" baseline="-25000">
                          <a:latin typeface="Times New Roman"/>
                          <a:ea typeface="Calibri"/>
                          <a:cs typeface="Times New Roman"/>
                        </a:rPr>
                        <a:t>4</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all values are </a:t>
                      </a:r>
                      <a:endParaRPr lang="en-US" sz="110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marL="0" marR="0" algn="ctr">
                        <a:lnSpc>
                          <a:spcPct val="115000"/>
                        </a:lnSpc>
                        <a:spcBef>
                          <a:spcPts val="0"/>
                        </a:spcBef>
                        <a:spcAft>
                          <a:spcPts val="0"/>
                        </a:spcAft>
                      </a:pPr>
                      <a:r>
                        <a:rPr lang="en-US" sz="1200">
                          <a:latin typeface="Times New Roman"/>
                          <a:ea typeface="Calibri"/>
                          <a:cs typeface="Times New Roman"/>
                        </a:rPr>
                        <a:t>d</a:t>
                      </a:r>
                      <a:r>
                        <a:rPr lang="en-US" sz="1200" baseline="-25000">
                          <a:latin typeface="Times New Roman"/>
                          <a:ea typeface="Calibri"/>
                          <a:cs typeface="Times New Roman"/>
                        </a:rPr>
                        <a:t>2</a:t>
                      </a:r>
                      <a:r>
                        <a:rPr lang="en-US" sz="1200" baseline="30000">
                          <a:latin typeface="Times New Roman"/>
                          <a:ea typeface="Calibri"/>
                          <a:cs typeface="Times New Roman"/>
                        </a:rPr>
                        <a:t>+</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a:latin typeface="Times New Roman"/>
                          <a:ea typeface="Calibri"/>
                          <a:cs typeface="Times New Roman"/>
                        </a:rPr>
                        <a:t>0</a:t>
                      </a: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200">
                        <a:latin typeface="Times New Roman"/>
                        <a:ea typeface="Calibri"/>
                        <a:cs typeface="Times New Roma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200" dirty="0">
                          <a:latin typeface="Times New Roman"/>
                          <a:ea typeface="Calibri"/>
                          <a:cs typeface="Times New Roman"/>
                        </a:rPr>
                        <a:t>negative - optimal</a:t>
                      </a:r>
                      <a:endParaRPr lang="en-US" sz="1100" dirty="0">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bl>
          </a:graphicData>
        </a:graphic>
      </p:graphicFrame>
      <p:sp>
        <p:nvSpPr>
          <p:cNvPr id="8" name="TextBox 7"/>
          <p:cNvSpPr txBox="1">
            <a:spLocks noChangeArrowheads="1"/>
          </p:cNvSpPr>
          <p:nvPr/>
        </p:nvSpPr>
        <p:spPr bwMode="auto">
          <a:xfrm>
            <a:off x="1600200" y="2819400"/>
            <a:ext cx="4419600" cy="338554"/>
          </a:xfrm>
          <a:prstGeom prst="rect">
            <a:avLst/>
          </a:prstGeom>
          <a:noFill/>
          <a:ln w="9525">
            <a:noFill/>
            <a:miter lim="800000"/>
            <a:headEnd/>
            <a:tailEnd/>
          </a:ln>
        </p:spPr>
        <p:txBody>
          <a:bodyPr wrap="square">
            <a:spAutoFit/>
          </a:bodyPr>
          <a:lstStyle/>
          <a:p>
            <a:r>
              <a:rPr lang="en-US" sz="1400" dirty="0"/>
              <a:t>The expressions are all negative, so the solution is optimal</a:t>
            </a:r>
            <a:r>
              <a:rPr lang="en-US" sz="1600" dirty="0"/>
              <a:t>.</a:t>
            </a:r>
            <a:endParaRPr lang="en-US" dirty="0"/>
          </a:p>
        </p:txBody>
      </p:sp>
      <p:sp>
        <p:nvSpPr>
          <p:cNvPr id="75780" name="Rectangle 4"/>
          <p:cNvSpPr>
            <a:spLocks noChangeArrowheads="1"/>
          </p:cNvSpPr>
          <p:nvPr/>
        </p:nvSpPr>
        <p:spPr bwMode="auto">
          <a:xfrm>
            <a:off x="2028825" y="4894263"/>
            <a:ext cx="5543550" cy="1816100"/>
          </a:xfrm>
          <a:prstGeom prst="rect">
            <a:avLst/>
          </a:prstGeom>
          <a:noFill/>
          <a:ln w="9525">
            <a:noFill/>
            <a:miter lim="800000"/>
            <a:headEnd/>
            <a:tailEnd/>
          </a:ln>
        </p:spPr>
        <p:txBody>
          <a:bodyPr anchor="ctr">
            <a:spAutoFit/>
          </a:bodyPr>
          <a:lstStyle/>
          <a:p>
            <a:pPr algn="just" eaLnBrk="0" hangingPunct="0"/>
            <a:r>
              <a:rPr lang="en-US" sz="1400" i="1">
                <a:ea typeface="Calibri" pitchFamily="34" charset="0"/>
                <a:cs typeface="Times New Roman" pitchFamily="18" charset="0"/>
              </a:rPr>
              <a:t>x</a:t>
            </a:r>
            <a:r>
              <a:rPr lang="en-US" sz="1400" baseline="-30000">
                <a:ea typeface="Calibri" pitchFamily="34" charset="0"/>
                <a:cs typeface="Times New Roman" pitchFamily="18" charset="0"/>
              </a:rPr>
              <a:t>1</a:t>
            </a:r>
            <a:r>
              <a:rPr lang="en-US" sz="1400">
                <a:ea typeface="Calibri" pitchFamily="34" charset="0"/>
                <a:cs typeface="Times New Roman" pitchFamily="18" charset="0"/>
              </a:rPr>
              <a:t> = 45			Operate line 1 for 45 hours</a:t>
            </a:r>
          </a:p>
          <a:p>
            <a:pPr algn="just" eaLnBrk="0" hangingPunct="0"/>
            <a:r>
              <a:rPr lang="en-US" sz="1400" i="1">
                <a:ea typeface="Calibri" pitchFamily="34" charset="0"/>
                <a:cs typeface="Times New Roman" pitchFamily="18" charset="0"/>
              </a:rPr>
              <a:t>x</a:t>
            </a:r>
            <a:r>
              <a:rPr lang="en-US" sz="1400" baseline="-30000">
                <a:ea typeface="Calibri" pitchFamily="34" charset="0"/>
                <a:cs typeface="Times New Roman" pitchFamily="18" charset="0"/>
              </a:rPr>
              <a:t>2</a:t>
            </a:r>
            <a:r>
              <a:rPr lang="en-US" sz="1400">
                <a:ea typeface="Calibri" pitchFamily="34" charset="0"/>
                <a:cs typeface="Times New Roman" pitchFamily="18" charset="0"/>
              </a:rPr>
              <a:t> = 60			Operate line 2 for 60 hours</a:t>
            </a:r>
          </a:p>
          <a:p>
            <a:pPr algn="just" eaLnBrk="0" hangingPunct="0"/>
            <a:r>
              <a:rPr lang="en-US" sz="1400">
                <a:ea typeface="Calibri" pitchFamily="34" charset="0"/>
                <a:cs typeface="Times New Roman" pitchFamily="18" charset="0"/>
              </a:rPr>
              <a:t>d</a:t>
            </a:r>
            <a:r>
              <a:rPr lang="en-US" sz="1400" baseline="-30000">
                <a:ea typeface="Calibri" pitchFamily="34" charset="0"/>
                <a:cs typeface="Times New Roman" pitchFamily="18" charset="0"/>
              </a:rPr>
              <a:t>2</a:t>
            </a:r>
            <a:r>
              <a:rPr lang="en-US" sz="1400" baseline="30000">
                <a:ea typeface="Calibri" pitchFamily="34" charset="0"/>
                <a:cs typeface="Times New Roman" pitchFamily="18" charset="0"/>
              </a:rPr>
              <a:t>+</a:t>
            </a:r>
            <a:r>
              <a:rPr lang="en-US" sz="1400">
                <a:ea typeface="Calibri" pitchFamily="34" charset="0"/>
                <a:cs typeface="Times New Roman" pitchFamily="18" charset="0"/>
              </a:rPr>
              <a:t> = 5 			Overtime for line 1 is 5 hours</a:t>
            </a:r>
          </a:p>
          <a:p>
            <a:pPr algn="just" eaLnBrk="0" hangingPunct="0"/>
            <a:r>
              <a:rPr lang="en-US" sz="1400">
                <a:ea typeface="Calibri" pitchFamily="34" charset="0"/>
                <a:cs typeface="Times New Roman" pitchFamily="18" charset="0"/>
              </a:rPr>
              <a:t>d</a:t>
            </a:r>
            <a:r>
              <a:rPr lang="en-US" sz="1400" baseline="-30000">
                <a:ea typeface="Calibri" pitchFamily="34" charset="0"/>
                <a:cs typeface="Times New Roman" pitchFamily="18" charset="0"/>
              </a:rPr>
              <a:t>3</a:t>
            </a:r>
            <a:r>
              <a:rPr lang="en-US" sz="1400" baseline="30000">
                <a:ea typeface="Calibri" pitchFamily="34" charset="0"/>
                <a:cs typeface="Times New Roman" pitchFamily="18" charset="0"/>
              </a:rPr>
              <a:t>+</a:t>
            </a:r>
            <a:r>
              <a:rPr lang="en-US" sz="1400">
                <a:ea typeface="Calibri" pitchFamily="34" charset="0"/>
                <a:cs typeface="Times New Roman" pitchFamily="18" charset="0"/>
              </a:rPr>
              <a:t> = 20			Overtime for line 2 is 20 hours</a:t>
            </a:r>
          </a:p>
          <a:p>
            <a:pPr algn="just" eaLnBrk="0" hangingPunct="0"/>
            <a:r>
              <a:rPr lang="en-US" sz="1400">
                <a:ea typeface="Calibri" pitchFamily="34" charset="0"/>
                <a:cs typeface="Times New Roman" pitchFamily="18" charset="0"/>
              </a:rPr>
              <a:t>We will produce 180 compressors, meeting goal 1</a:t>
            </a:r>
          </a:p>
          <a:p>
            <a:pPr algn="just" eaLnBrk="0" hangingPunct="0"/>
            <a:r>
              <a:rPr lang="en-US" sz="1400">
                <a:ea typeface="Calibri" pitchFamily="34" charset="0"/>
                <a:cs typeface="Times New Roman" pitchFamily="18" charset="0"/>
              </a:rPr>
              <a:t>Overtime for Team 1 is limited to 5 hours so goal 2 is attained.</a:t>
            </a:r>
          </a:p>
          <a:p>
            <a:pPr algn="just" eaLnBrk="0" hangingPunct="0"/>
            <a:r>
              <a:rPr lang="en-US" sz="1400">
                <a:ea typeface="Calibri" pitchFamily="34" charset="0"/>
                <a:cs typeface="Times New Roman" pitchFamily="18" charset="0"/>
              </a:rPr>
              <a:t>d</a:t>
            </a:r>
            <a:r>
              <a:rPr lang="en-US" sz="1400" baseline="-30000">
                <a:ea typeface="Calibri" pitchFamily="34" charset="0"/>
                <a:cs typeface="Times New Roman" pitchFamily="18" charset="0"/>
              </a:rPr>
              <a:t>2</a:t>
            </a:r>
            <a:r>
              <a:rPr lang="en-US" sz="1400" baseline="30000">
                <a:ea typeface="Calibri" pitchFamily="34" charset="0"/>
                <a:cs typeface="Times New Roman" pitchFamily="18" charset="0"/>
              </a:rPr>
              <a:t>- </a:t>
            </a:r>
            <a:r>
              <a:rPr lang="en-US" sz="1400">
                <a:ea typeface="Calibri" pitchFamily="34" charset="0"/>
                <a:cs typeface="Times New Roman" pitchFamily="18" charset="0"/>
              </a:rPr>
              <a:t> and d</a:t>
            </a:r>
            <a:r>
              <a:rPr lang="en-US" sz="1400" baseline="-30000">
                <a:ea typeface="Calibri" pitchFamily="34" charset="0"/>
                <a:cs typeface="Times New Roman" pitchFamily="18" charset="0"/>
              </a:rPr>
              <a:t>3</a:t>
            </a:r>
            <a:r>
              <a:rPr lang="en-US" sz="1400" baseline="30000">
                <a:ea typeface="Calibri" pitchFamily="34" charset="0"/>
                <a:cs typeface="Times New Roman" pitchFamily="18" charset="0"/>
              </a:rPr>
              <a:t>-</a:t>
            </a:r>
            <a:r>
              <a:rPr lang="en-US" sz="1400">
                <a:ea typeface="Calibri" pitchFamily="34" charset="0"/>
                <a:cs typeface="Times New Roman" pitchFamily="18" charset="0"/>
              </a:rPr>
              <a:t> are both zero, so goal 3 is met; there is no under utilization of either line. There is overtime, so goal 4 is not met.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checkerboard(across)">
                                      <p:cBhvr>
                                        <p:cTn id="12" dur="5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57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Constraints Goals and Objectives</a:t>
            </a:r>
            <a:endParaRPr lang="en-US" dirty="0"/>
          </a:p>
        </p:txBody>
      </p:sp>
      <p:sp>
        <p:nvSpPr>
          <p:cNvPr id="11268" name="Content Placeholder 2"/>
          <p:cNvSpPr>
            <a:spLocks noGrp="1"/>
          </p:cNvSpPr>
          <p:nvPr>
            <p:ph idx="1"/>
          </p:nvPr>
        </p:nvSpPr>
        <p:spPr>
          <a:xfrm>
            <a:off x="457200" y="1447800"/>
            <a:ext cx="8229600" cy="4708525"/>
          </a:xfrm>
        </p:spPr>
        <p:txBody>
          <a:bodyPr/>
          <a:lstStyle/>
          <a:p>
            <a:r>
              <a:rPr lang="en-US" sz="1800" dirty="0" smtClean="0"/>
              <a:t>Command has the opportunity to upgrade facilities at two maintenance facilities as part of a pilot study. After a detailed analysis of each facility and the options available, command has developed a ranking and scale of the projected benefits based upon the dollars invested in each facility. (While actual improvements will not be continuous relations, command feels that this approximation is acceptable at this level of planning aggregation.) </a:t>
            </a:r>
          </a:p>
          <a:p>
            <a:r>
              <a:rPr lang="en-US" sz="1800" b="1" dirty="0" smtClean="0"/>
              <a:t>Increase per $1000 Invested</a:t>
            </a:r>
            <a:endParaRPr lang="en-US" sz="1800" dirty="0" smtClean="0"/>
          </a:p>
          <a:p>
            <a:endParaRPr lang="en-US" b="1" dirty="0" smtClean="0"/>
          </a:p>
          <a:p>
            <a:endParaRPr lang="en-US" b="1" dirty="0" smtClean="0"/>
          </a:p>
          <a:p>
            <a:r>
              <a:rPr lang="en-US" sz="1800" dirty="0" smtClean="0"/>
              <a:t>Each of the rating scales are on different metrics, but in each case higher is considered “better”. The output scale is the actual output. Ten million dollars is available for improvement, with the requirement that at least one million dollars must be spent on each facility. The command wishes to meet its goals as inexpensively as possible. Due to tempo differences, command feels that the funds spent on facility 1 to 2 has an impact of a ratio of 1.1 to 1 per dollar spent.  </a:t>
            </a:r>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62E6A53A-F287-49B2-849D-B7343892F059}" type="slidenum">
              <a:rPr lang="en-US" sz="1200" smtClean="0"/>
              <a:pPr>
                <a:defRPr/>
              </a:pPr>
              <a:t>25</a:t>
            </a:fld>
            <a:endParaRPr lang="en-US" sz="1200" dirty="0"/>
          </a:p>
        </p:txBody>
      </p:sp>
      <p:graphicFrame>
        <p:nvGraphicFramePr>
          <p:cNvPr id="11266" name="Object 2"/>
          <p:cNvGraphicFramePr>
            <a:graphicFrameLocks noChangeAspect="1"/>
          </p:cNvGraphicFramePr>
          <p:nvPr/>
        </p:nvGraphicFramePr>
        <p:xfrm>
          <a:off x="1371600" y="3502025"/>
          <a:ext cx="6918325" cy="1527175"/>
        </p:xfrm>
        <a:graphic>
          <a:graphicData uri="http://schemas.openxmlformats.org/presentationml/2006/ole">
            <mc:AlternateContent xmlns:mc="http://schemas.openxmlformats.org/markup-compatibility/2006">
              <mc:Choice xmlns:v="urn:schemas-microsoft-com:vml" Requires="v">
                <p:oleObj spid="_x0000_s55307" name="Document" r:id="rId3" imgW="6940539" imgH="1560216" progId="Word.Document.12">
                  <p:embed/>
                </p:oleObj>
              </mc:Choice>
              <mc:Fallback>
                <p:oleObj name="Document" r:id="rId3" imgW="6940539" imgH="1560216"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502025"/>
                        <a:ext cx="6918325"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Constraints Goals and Objectives</a:t>
            </a:r>
            <a:endParaRPr lang="en-US" dirty="0"/>
          </a:p>
        </p:txBody>
      </p:sp>
      <p:sp>
        <p:nvSpPr>
          <p:cNvPr id="32771" name="Content Placeholder 2"/>
          <p:cNvSpPr>
            <a:spLocks noGrp="1"/>
          </p:cNvSpPr>
          <p:nvPr>
            <p:ph idx="1"/>
          </p:nvPr>
        </p:nvSpPr>
        <p:spPr>
          <a:xfrm>
            <a:off x="457200" y="1219200"/>
            <a:ext cx="8229600" cy="4708525"/>
          </a:xfrm>
        </p:spPr>
        <p:txBody>
          <a:bodyPr/>
          <a:lstStyle/>
          <a:p>
            <a:r>
              <a:rPr lang="en-US" sz="1800" dirty="0" smtClean="0"/>
              <a:t>Command believes it would like to maximize impact, suggesting the following model:</a:t>
            </a:r>
          </a:p>
          <a:p>
            <a:r>
              <a:rPr lang="en-US" sz="1800" dirty="0" smtClean="0"/>
              <a:t>Let </a:t>
            </a:r>
            <a:r>
              <a:rPr lang="en-US" sz="1800" i="1" dirty="0" smtClean="0"/>
              <a:t>x</a:t>
            </a:r>
            <a:r>
              <a:rPr lang="en-US" sz="1800" baseline="-25000" dirty="0" smtClean="0"/>
              <a:t>1</a:t>
            </a:r>
            <a:r>
              <a:rPr lang="en-US" sz="1800" dirty="0" smtClean="0"/>
              <a:t> = amount invested in facility 1 in 1000’s of dollars</a:t>
            </a:r>
          </a:p>
          <a:p>
            <a:r>
              <a:rPr lang="en-US" sz="1800" i="1" dirty="0" smtClean="0"/>
              <a:t>    	x</a:t>
            </a:r>
            <a:r>
              <a:rPr lang="en-US" sz="1800" baseline="-25000" dirty="0" smtClean="0"/>
              <a:t>2</a:t>
            </a:r>
            <a:r>
              <a:rPr lang="en-US" sz="1800" dirty="0" smtClean="0"/>
              <a:t> = amount invested in facility 2 in 1000’s of dollars</a:t>
            </a:r>
          </a:p>
          <a:p>
            <a:r>
              <a:rPr lang="en-US" sz="1800" dirty="0" smtClean="0"/>
              <a:t>Max </a:t>
            </a:r>
            <a:r>
              <a:rPr lang="en-US" sz="1800" i="1" dirty="0" smtClean="0"/>
              <a:t>z</a:t>
            </a:r>
            <a:r>
              <a:rPr lang="en-US" sz="1800" dirty="0" smtClean="0"/>
              <a:t> = 1.1</a:t>
            </a:r>
            <a:r>
              <a:rPr lang="en-US" sz="1800" i="1" dirty="0" smtClean="0"/>
              <a:t>x</a:t>
            </a:r>
            <a:r>
              <a:rPr lang="en-US" sz="1800" baseline="-25000" dirty="0" smtClean="0"/>
              <a:t>1</a:t>
            </a:r>
            <a:r>
              <a:rPr lang="en-US" sz="1800" dirty="0" smtClean="0"/>
              <a:t> + 1</a:t>
            </a:r>
            <a:r>
              <a:rPr lang="en-US" sz="1800" i="1" dirty="0" smtClean="0"/>
              <a:t>x</a:t>
            </a:r>
            <a:r>
              <a:rPr lang="en-US" sz="1800" baseline="-25000" dirty="0" smtClean="0"/>
              <a:t>2</a:t>
            </a:r>
            <a:r>
              <a:rPr lang="en-US" sz="1800" dirty="0" smtClean="0"/>
              <a:t>			Benefit</a:t>
            </a:r>
          </a:p>
          <a:p>
            <a:r>
              <a:rPr lang="en-US" sz="1800" dirty="0" err="1" smtClean="0"/>
              <a:t>s.t</a:t>
            </a:r>
            <a:r>
              <a:rPr lang="en-US" sz="1800" dirty="0" smtClean="0"/>
              <a:t>. 	    5</a:t>
            </a:r>
            <a:r>
              <a:rPr lang="en-US" sz="1800" i="1" dirty="0" smtClean="0"/>
              <a:t>x</a:t>
            </a:r>
            <a:r>
              <a:rPr lang="en-US" sz="1800" baseline="-25000" dirty="0" smtClean="0"/>
              <a:t>1</a:t>
            </a:r>
            <a:r>
              <a:rPr lang="en-US" sz="1800" dirty="0" smtClean="0"/>
              <a:t> + 2</a:t>
            </a:r>
            <a:r>
              <a:rPr lang="en-US" sz="1800" i="1" dirty="0" smtClean="0"/>
              <a:t>x</a:t>
            </a:r>
            <a:r>
              <a:rPr lang="en-US" sz="1800" baseline="-25000" dirty="0" smtClean="0"/>
              <a:t>2  </a:t>
            </a:r>
            <a:r>
              <a:rPr lang="en-US" sz="1800" dirty="0" smtClean="0"/>
              <a:t>≥ 25000		Quality</a:t>
            </a:r>
          </a:p>
          <a:p>
            <a:r>
              <a:rPr lang="en-US" sz="1800" dirty="0" smtClean="0"/>
              <a:t>    	    7</a:t>
            </a:r>
            <a:r>
              <a:rPr lang="en-US" sz="1800" i="1" dirty="0" smtClean="0"/>
              <a:t>x</a:t>
            </a:r>
            <a:r>
              <a:rPr lang="en-US" sz="1800" baseline="-25000" dirty="0" smtClean="0"/>
              <a:t>1</a:t>
            </a:r>
            <a:r>
              <a:rPr lang="en-US" sz="1800" dirty="0" smtClean="0"/>
              <a:t> + 6</a:t>
            </a:r>
            <a:r>
              <a:rPr lang="en-US" sz="1800" i="1" dirty="0" smtClean="0"/>
              <a:t>x</a:t>
            </a:r>
            <a:r>
              <a:rPr lang="en-US" sz="1800" baseline="-25000" dirty="0" smtClean="0"/>
              <a:t>2  </a:t>
            </a:r>
            <a:r>
              <a:rPr lang="en-US" sz="1800" dirty="0" smtClean="0"/>
              <a:t>≥ 30000		Flexibility</a:t>
            </a:r>
          </a:p>
          <a:p>
            <a:r>
              <a:rPr lang="en-US" sz="1800" dirty="0" smtClean="0"/>
              <a:t>           1</a:t>
            </a:r>
            <a:r>
              <a:rPr lang="en-US" sz="1800" i="1" dirty="0" smtClean="0"/>
              <a:t>x</a:t>
            </a:r>
            <a:r>
              <a:rPr lang="en-US" sz="1800" baseline="-25000" dirty="0" smtClean="0"/>
              <a:t>1</a:t>
            </a:r>
            <a:r>
              <a:rPr lang="en-US" sz="1800" dirty="0" smtClean="0"/>
              <a:t> + 3</a:t>
            </a:r>
            <a:r>
              <a:rPr lang="en-US" sz="1800" i="1" dirty="0" smtClean="0"/>
              <a:t>x</a:t>
            </a:r>
            <a:r>
              <a:rPr lang="en-US" sz="1800" baseline="-25000" dirty="0" smtClean="0"/>
              <a:t>2  </a:t>
            </a:r>
            <a:r>
              <a:rPr lang="en-US" sz="1800" dirty="0" smtClean="0"/>
              <a:t>≥ 20000		Safety</a:t>
            </a:r>
          </a:p>
          <a:p>
            <a:r>
              <a:rPr lang="en-US" sz="1800" dirty="0" smtClean="0"/>
              <a:t>         10</a:t>
            </a:r>
            <a:r>
              <a:rPr lang="en-US" sz="1800" i="1" dirty="0" smtClean="0"/>
              <a:t>x</a:t>
            </a:r>
            <a:r>
              <a:rPr lang="en-US" sz="1800" baseline="-25000" dirty="0" smtClean="0"/>
              <a:t>1</a:t>
            </a:r>
            <a:r>
              <a:rPr lang="en-US" sz="1800" dirty="0" smtClean="0"/>
              <a:t>+ 11</a:t>
            </a:r>
            <a:r>
              <a:rPr lang="en-US" sz="1800" i="1" dirty="0" smtClean="0"/>
              <a:t>x</a:t>
            </a:r>
            <a:r>
              <a:rPr lang="en-US" sz="1800" baseline="-25000" dirty="0" smtClean="0"/>
              <a:t>2  </a:t>
            </a:r>
            <a:r>
              <a:rPr lang="en-US" sz="1800" dirty="0" smtClean="0"/>
              <a:t>≥ 120000		Output</a:t>
            </a:r>
          </a:p>
          <a:p>
            <a:r>
              <a:rPr lang="en-US" sz="1800" dirty="0" smtClean="0"/>
              <a:t>              </a:t>
            </a:r>
            <a:r>
              <a:rPr lang="en-US" sz="1800" i="1" dirty="0" smtClean="0"/>
              <a:t>x</a:t>
            </a:r>
            <a:r>
              <a:rPr lang="en-US" sz="1800" baseline="-25000" dirty="0" smtClean="0"/>
              <a:t>1</a:t>
            </a:r>
            <a:r>
              <a:rPr lang="en-US" sz="1800" dirty="0" smtClean="0"/>
              <a:t> +   </a:t>
            </a:r>
            <a:r>
              <a:rPr lang="en-US" sz="1800" i="1" dirty="0" smtClean="0"/>
              <a:t>x</a:t>
            </a:r>
            <a:r>
              <a:rPr lang="en-US" sz="1800" baseline="-25000" dirty="0" smtClean="0"/>
              <a:t>2  </a:t>
            </a:r>
            <a:r>
              <a:rPr lang="en-US" sz="1800" dirty="0" smtClean="0"/>
              <a:t>≤ 10000		Budget in 1000’s</a:t>
            </a:r>
          </a:p>
          <a:p>
            <a:r>
              <a:rPr lang="en-US" sz="1800" dirty="0" smtClean="0"/>
              <a:t>              </a:t>
            </a:r>
            <a:r>
              <a:rPr lang="en-US" sz="1800" i="1" dirty="0" smtClean="0"/>
              <a:t>x</a:t>
            </a:r>
            <a:r>
              <a:rPr lang="en-US" sz="1800" baseline="-25000" dirty="0" smtClean="0"/>
              <a:t>1</a:t>
            </a:r>
            <a:r>
              <a:rPr lang="en-US" sz="1800" dirty="0" smtClean="0"/>
              <a:t> 	</a:t>
            </a:r>
            <a:r>
              <a:rPr lang="en-US" sz="1800" baseline="-25000" dirty="0" smtClean="0"/>
              <a:t>            </a:t>
            </a:r>
            <a:r>
              <a:rPr lang="en-US" sz="1800" dirty="0" smtClean="0"/>
              <a:t>≥  1000		Mandatory expenditure in 1000’s</a:t>
            </a:r>
          </a:p>
          <a:p>
            <a:r>
              <a:rPr lang="en-US" sz="1800" i="1" dirty="0" smtClean="0"/>
              <a:t>                         x</a:t>
            </a:r>
            <a:r>
              <a:rPr lang="en-US" sz="1800" baseline="-25000" dirty="0" smtClean="0"/>
              <a:t>2   </a:t>
            </a:r>
            <a:r>
              <a:rPr lang="en-US" sz="1800" dirty="0" smtClean="0"/>
              <a:t>≥  1000		Mandatory expenditure in 1000’s</a:t>
            </a:r>
          </a:p>
          <a:p>
            <a:r>
              <a:rPr lang="en-US" sz="1800" i="1" dirty="0" smtClean="0"/>
              <a:t>             x</a:t>
            </a:r>
            <a:r>
              <a:rPr lang="en-US" sz="1800" baseline="-25000" dirty="0" smtClean="0"/>
              <a:t>1</a:t>
            </a:r>
            <a:r>
              <a:rPr lang="en-US" sz="1800" dirty="0" smtClean="0"/>
              <a:t> , </a:t>
            </a:r>
            <a:r>
              <a:rPr lang="en-US" sz="1800" i="1" dirty="0" smtClean="0"/>
              <a:t>x</a:t>
            </a:r>
            <a:r>
              <a:rPr lang="en-US" sz="1800" baseline="-25000" dirty="0" smtClean="0"/>
              <a:t>2            </a:t>
            </a:r>
            <a:r>
              <a:rPr lang="en-US" sz="1800" dirty="0" smtClean="0"/>
              <a:t>≥  0</a:t>
            </a:r>
            <a:r>
              <a:rPr lang="en-US" dirty="0" smtClean="0"/>
              <a:t>			</a:t>
            </a:r>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CC8C9315-EC9F-4DA2-8575-618C9D2383BD}" type="slidenum">
              <a:rPr lang="en-US" sz="1200" smtClean="0"/>
              <a:pPr>
                <a:defRPr/>
              </a:pPr>
              <a:t>26</a:t>
            </a:fld>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Constraints Goals and Objectives</a:t>
            </a:r>
            <a:endParaRPr lang="en-US" dirty="0"/>
          </a:p>
        </p:txBody>
      </p:sp>
      <p:sp>
        <p:nvSpPr>
          <p:cNvPr id="33795" name="Content Placeholder 2"/>
          <p:cNvSpPr>
            <a:spLocks noGrp="1"/>
          </p:cNvSpPr>
          <p:nvPr>
            <p:ph idx="1"/>
          </p:nvPr>
        </p:nvSpPr>
        <p:spPr>
          <a:xfrm>
            <a:off x="457200" y="1447800"/>
            <a:ext cx="8229600" cy="4708525"/>
          </a:xfrm>
        </p:spPr>
        <p:txBody>
          <a:bodyPr/>
          <a:lstStyle/>
          <a:p>
            <a:r>
              <a:rPr lang="en-US" sz="1800" dirty="0" smtClean="0"/>
              <a:t>Unfortunately, when the command A9 solved this model, they found that it was infeasible. The output constraint was unsatisfied by 11,666 2/3 units when the program halted.</a:t>
            </a:r>
          </a:p>
          <a:p>
            <a:pPr>
              <a:buFont typeface="Wingdings 2" pitchFamily="18" charset="2"/>
              <a:buNone/>
            </a:pPr>
            <a:r>
              <a:rPr lang="en-US" sz="1800" dirty="0" smtClean="0"/>
              <a:t> </a:t>
            </a:r>
          </a:p>
          <a:p>
            <a:r>
              <a:rPr lang="en-US" sz="1800" dirty="0" smtClean="0"/>
              <a:t>A meeting was setup with command and the appropriate functional areas to consider the issue. The A9 group suggested lowering the output constraint, but command felt that this was too simple an approach. While lower output could be considered, the commander wondered if all these constraints were “hard” inequalities. The facility commanders had never been too keen on maximizing “benefit” measured by dollars times a multiplier. They wanted to know if more funds could be found. The budgeting office was not at all happy about either of these two events. After considerable discussion, the following goals were developed listed in order of consensus priority. (A lot of “horse trading” went in to this list.)</a:t>
            </a:r>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C2973D00-E3E4-4E07-8F52-57823310E690}" type="slidenum">
              <a:rPr lang="en-US" sz="1200" smtClean="0"/>
              <a:pPr>
                <a:defRPr/>
              </a:pPr>
              <a:t>27</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7"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t>Constraints Goals and Objectives</a:t>
            </a:r>
            <a:endParaRPr lang="en-US" sz="3600" dirty="0"/>
          </a:p>
        </p:txBody>
      </p:sp>
      <p:sp>
        <p:nvSpPr>
          <p:cNvPr id="34819" name="Content Placeholder 2"/>
          <p:cNvSpPr>
            <a:spLocks noGrp="1"/>
          </p:cNvSpPr>
          <p:nvPr>
            <p:ph idx="1"/>
          </p:nvPr>
        </p:nvSpPr>
        <p:spPr>
          <a:xfrm>
            <a:off x="457200" y="1066800"/>
            <a:ext cx="8229600" cy="4708525"/>
          </a:xfrm>
        </p:spPr>
        <p:txBody>
          <a:bodyPr/>
          <a:lstStyle/>
          <a:p>
            <a:r>
              <a:rPr lang="en-US" sz="1800" dirty="0" smtClean="0"/>
              <a:t>	Goal 1 		Increase Quality by at least 25000</a:t>
            </a:r>
          </a:p>
          <a:p>
            <a:r>
              <a:rPr lang="en-US" sz="1800" dirty="0" smtClean="0"/>
              <a:t>	Goal 2 		Attain an overall benefit of at least 10500</a:t>
            </a:r>
          </a:p>
          <a:p>
            <a:r>
              <a:rPr lang="en-US" sz="1800" dirty="0" smtClean="0"/>
              <a:t>	Goal 3 		Increase Flexibility by at least 30000</a:t>
            </a:r>
          </a:p>
          <a:p>
            <a:r>
              <a:rPr lang="en-US" sz="1800" dirty="0" smtClean="0"/>
              <a:t>	Goal 4		Increase Safety by at least 20000</a:t>
            </a:r>
          </a:p>
          <a:p>
            <a:r>
              <a:rPr lang="en-US" sz="1800" dirty="0" smtClean="0"/>
              <a:t>	Goal 5		Increase output by at least 120000</a:t>
            </a:r>
          </a:p>
          <a:p>
            <a:r>
              <a:rPr lang="en-US" sz="1800" dirty="0" smtClean="0"/>
              <a:t>	Goal 6 		Maintain the budget level of $10,000,000</a:t>
            </a:r>
          </a:p>
          <a:p>
            <a:r>
              <a:rPr lang="en-US" sz="1800" dirty="0" smtClean="0"/>
              <a:t>Using a simple numeric ranking resulted in the following model:</a:t>
            </a:r>
          </a:p>
          <a:p>
            <a:r>
              <a:rPr lang="en-US" sz="1800" dirty="0" smtClean="0"/>
              <a:t> Min </a:t>
            </a:r>
            <a:r>
              <a:rPr lang="en-US" sz="1800" i="1" dirty="0" smtClean="0"/>
              <a:t>z</a:t>
            </a:r>
            <a:r>
              <a:rPr lang="en-US" sz="1800" dirty="0" smtClean="0"/>
              <a:t> = 6n</a:t>
            </a:r>
            <a:r>
              <a:rPr lang="en-US" sz="1800" baseline="-25000" dirty="0" smtClean="0"/>
              <a:t>1</a:t>
            </a:r>
            <a:r>
              <a:rPr lang="en-US" sz="1800" dirty="0" smtClean="0"/>
              <a:t> + 5n</a:t>
            </a:r>
            <a:r>
              <a:rPr lang="en-US" sz="1800" baseline="-25000" dirty="0" smtClean="0"/>
              <a:t>2</a:t>
            </a:r>
            <a:r>
              <a:rPr lang="en-US" sz="1800" dirty="0" smtClean="0"/>
              <a:t> + 4n</a:t>
            </a:r>
            <a:r>
              <a:rPr lang="en-US" sz="1800" baseline="-25000" dirty="0" smtClean="0"/>
              <a:t>3</a:t>
            </a:r>
            <a:r>
              <a:rPr lang="en-US" sz="1800" dirty="0" smtClean="0"/>
              <a:t> + 3n</a:t>
            </a:r>
            <a:r>
              <a:rPr lang="en-US" sz="1800" baseline="-25000" dirty="0" smtClean="0"/>
              <a:t>4</a:t>
            </a:r>
            <a:r>
              <a:rPr lang="en-US" sz="1800" dirty="0" smtClean="0"/>
              <a:t> + 2n</a:t>
            </a:r>
            <a:r>
              <a:rPr lang="en-US" sz="1800" baseline="-25000" dirty="0" smtClean="0"/>
              <a:t>5</a:t>
            </a:r>
            <a:r>
              <a:rPr lang="en-US" sz="1800" dirty="0" smtClean="0"/>
              <a:t> + 1p</a:t>
            </a:r>
            <a:r>
              <a:rPr lang="en-US" sz="1800" baseline="-25000" dirty="0" smtClean="0"/>
              <a:t>6</a:t>
            </a:r>
            <a:r>
              <a:rPr lang="en-US" sz="1800" dirty="0" smtClean="0"/>
              <a:t>			</a:t>
            </a:r>
          </a:p>
          <a:p>
            <a:r>
              <a:rPr lang="en-US" sz="1800" dirty="0" err="1" smtClean="0"/>
              <a:t>s.t</a:t>
            </a:r>
            <a:r>
              <a:rPr lang="en-US" sz="1800" dirty="0" smtClean="0"/>
              <a:t>. 	    5</a:t>
            </a:r>
            <a:r>
              <a:rPr lang="en-US" sz="1800" i="1" dirty="0" smtClean="0"/>
              <a:t>x</a:t>
            </a:r>
            <a:r>
              <a:rPr lang="en-US" sz="1800" baseline="-25000" dirty="0" smtClean="0"/>
              <a:t>1</a:t>
            </a:r>
            <a:r>
              <a:rPr lang="en-US" sz="1800" dirty="0" smtClean="0"/>
              <a:t> + 2</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1</a:t>
            </a:r>
            <a:r>
              <a:rPr lang="en-US" sz="1800" dirty="0" smtClean="0"/>
              <a:t> - p</a:t>
            </a:r>
            <a:r>
              <a:rPr lang="en-US" sz="1800" baseline="-25000" dirty="0" smtClean="0"/>
              <a:t>1</a:t>
            </a:r>
            <a:r>
              <a:rPr lang="en-US" sz="1800" dirty="0" smtClean="0"/>
              <a:t> = 25000	Quality</a:t>
            </a:r>
          </a:p>
          <a:p>
            <a:pPr>
              <a:buFont typeface="Wingdings 2" pitchFamily="18" charset="2"/>
              <a:buNone/>
            </a:pPr>
            <a:r>
              <a:rPr lang="en-US" sz="1800" dirty="0" smtClean="0"/>
              <a:t>              1.1</a:t>
            </a:r>
            <a:r>
              <a:rPr lang="en-US" sz="1800" i="1" dirty="0" smtClean="0"/>
              <a:t>x</a:t>
            </a:r>
            <a:r>
              <a:rPr lang="en-US" sz="1800" baseline="-25000" dirty="0" smtClean="0"/>
              <a:t>1</a:t>
            </a:r>
            <a:r>
              <a:rPr lang="en-US" sz="1800" dirty="0" smtClean="0"/>
              <a:t> + 1</a:t>
            </a:r>
            <a:r>
              <a:rPr lang="en-US" sz="1800" i="1" dirty="0" smtClean="0"/>
              <a:t>x</a:t>
            </a:r>
            <a:r>
              <a:rPr lang="en-US" sz="1800" baseline="-25000" dirty="0" smtClean="0"/>
              <a:t>2</a:t>
            </a:r>
            <a:r>
              <a:rPr lang="en-US" sz="1800" dirty="0" smtClean="0"/>
              <a:t> + n</a:t>
            </a:r>
            <a:r>
              <a:rPr lang="en-US" sz="1800" baseline="-25000" dirty="0" smtClean="0"/>
              <a:t>2</a:t>
            </a:r>
            <a:r>
              <a:rPr lang="en-US" sz="1800" dirty="0" smtClean="0"/>
              <a:t> – p</a:t>
            </a:r>
            <a:r>
              <a:rPr lang="en-US" sz="1800" baseline="-25000" dirty="0" smtClean="0"/>
              <a:t>2</a:t>
            </a:r>
            <a:r>
              <a:rPr lang="en-US" sz="1800" dirty="0" smtClean="0"/>
              <a:t> = 10500	Benefit</a:t>
            </a:r>
          </a:p>
          <a:p>
            <a:r>
              <a:rPr lang="en-US" sz="1800" dirty="0" smtClean="0"/>
              <a:t>          7</a:t>
            </a:r>
            <a:r>
              <a:rPr lang="en-US" sz="1800" i="1" dirty="0" smtClean="0"/>
              <a:t>x</a:t>
            </a:r>
            <a:r>
              <a:rPr lang="en-US" sz="1800" baseline="-25000" dirty="0" smtClean="0"/>
              <a:t>1</a:t>
            </a:r>
            <a:r>
              <a:rPr lang="en-US" sz="1800" dirty="0" smtClean="0"/>
              <a:t> + 6</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3</a:t>
            </a:r>
            <a:r>
              <a:rPr lang="en-US" sz="1800" dirty="0" smtClean="0"/>
              <a:t> – p</a:t>
            </a:r>
            <a:r>
              <a:rPr lang="en-US" sz="1800" baseline="-25000" dirty="0" smtClean="0"/>
              <a:t>3</a:t>
            </a:r>
            <a:r>
              <a:rPr lang="en-US" sz="1800" dirty="0" smtClean="0"/>
              <a:t> =  30000	Flexibility</a:t>
            </a:r>
          </a:p>
          <a:p>
            <a:r>
              <a:rPr lang="en-US" sz="1800" dirty="0" smtClean="0"/>
              <a:t>          1</a:t>
            </a:r>
            <a:r>
              <a:rPr lang="en-US" sz="1800" i="1" dirty="0" smtClean="0"/>
              <a:t>x</a:t>
            </a:r>
            <a:r>
              <a:rPr lang="en-US" sz="1800" baseline="-25000" dirty="0" smtClean="0"/>
              <a:t>1</a:t>
            </a:r>
            <a:r>
              <a:rPr lang="en-US" sz="1800" dirty="0" smtClean="0"/>
              <a:t> + 3</a:t>
            </a:r>
            <a:r>
              <a:rPr lang="en-US" sz="1800" i="1" dirty="0" smtClean="0"/>
              <a:t>x</a:t>
            </a:r>
            <a:r>
              <a:rPr lang="en-US" sz="1800" baseline="-25000" dirty="0" smtClean="0"/>
              <a:t>2 </a:t>
            </a:r>
            <a:r>
              <a:rPr lang="en-US" sz="1800" dirty="0" smtClean="0"/>
              <a:t>+ n</a:t>
            </a:r>
            <a:r>
              <a:rPr lang="en-US" sz="1800" baseline="-25000" dirty="0" smtClean="0"/>
              <a:t>4</a:t>
            </a:r>
            <a:r>
              <a:rPr lang="en-US" sz="1800" dirty="0" smtClean="0"/>
              <a:t> – p</a:t>
            </a:r>
            <a:r>
              <a:rPr lang="en-US" sz="1800" baseline="-25000" dirty="0" smtClean="0"/>
              <a:t>4</a:t>
            </a:r>
            <a:r>
              <a:rPr lang="en-US" sz="1800" dirty="0" smtClean="0"/>
              <a:t> =  20000	Safety</a:t>
            </a:r>
          </a:p>
          <a:p>
            <a:r>
              <a:rPr lang="en-US" sz="1800" dirty="0" smtClean="0"/>
              <a:t>       10</a:t>
            </a:r>
            <a:r>
              <a:rPr lang="en-US" sz="1800" i="1" dirty="0" smtClean="0"/>
              <a:t>x</a:t>
            </a:r>
            <a:r>
              <a:rPr lang="en-US" sz="1800" baseline="-25000" dirty="0" smtClean="0"/>
              <a:t>1</a:t>
            </a:r>
            <a:r>
              <a:rPr lang="en-US" sz="1800" dirty="0" smtClean="0"/>
              <a:t>+ 11</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5</a:t>
            </a:r>
            <a:r>
              <a:rPr lang="en-US" sz="1800" dirty="0" smtClean="0"/>
              <a:t> – p</a:t>
            </a:r>
            <a:r>
              <a:rPr lang="en-US" sz="1800" baseline="-25000" dirty="0" smtClean="0"/>
              <a:t>5</a:t>
            </a:r>
            <a:r>
              <a:rPr lang="en-US" sz="1800" dirty="0" smtClean="0"/>
              <a:t> =  120000	Output</a:t>
            </a:r>
          </a:p>
          <a:p>
            <a:r>
              <a:rPr lang="en-US" sz="1800" dirty="0" smtClean="0"/>
              <a:t>            </a:t>
            </a:r>
            <a:r>
              <a:rPr lang="en-US" sz="1800" i="1" dirty="0" smtClean="0"/>
              <a:t>x</a:t>
            </a:r>
            <a:r>
              <a:rPr lang="en-US" sz="1800" baseline="-25000" dirty="0" smtClean="0"/>
              <a:t>1</a:t>
            </a:r>
            <a:r>
              <a:rPr lang="en-US" sz="1800" dirty="0" smtClean="0"/>
              <a:t> +   </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6</a:t>
            </a:r>
            <a:r>
              <a:rPr lang="en-US" sz="1800" dirty="0" smtClean="0"/>
              <a:t> – p</a:t>
            </a:r>
            <a:r>
              <a:rPr lang="en-US" sz="1800" baseline="-25000" dirty="0" smtClean="0"/>
              <a:t>6</a:t>
            </a:r>
            <a:r>
              <a:rPr lang="en-US" sz="1800" dirty="0" smtClean="0"/>
              <a:t> =  10000	Budget in 1000’s</a:t>
            </a:r>
          </a:p>
          <a:p>
            <a:r>
              <a:rPr lang="en-US" sz="1800" dirty="0" smtClean="0"/>
              <a:t>            </a:t>
            </a:r>
            <a:r>
              <a:rPr lang="en-US" sz="1800" i="1" dirty="0" smtClean="0"/>
              <a:t>x</a:t>
            </a:r>
            <a:r>
              <a:rPr lang="en-US" sz="1800" baseline="-25000" dirty="0" smtClean="0"/>
              <a:t>1</a:t>
            </a:r>
            <a:r>
              <a:rPr lang="en-US" sz="1800" dirty="0" smtClean="0"/>
              <a:t> 	</a:t>
            </a:r>
            <a:r>
              <a:rPr lang="en-US" sz="1800" baseline="-25000" dirty="0" smtClean="0"/>
              <a:t>                            </a:t>
            </a:r>
            <a:r>
              <a:rPr lang="en-US" sz="1800" dirty="0" smtClean="0"/>
              <a:t>≥  1000	Mandatory expenditure in 1000’s</a:t>
            </a:r>
          </a:p>
          <a:p>
            <a:r>
              <a:rPr lang="en-US" sz="1800" i="1" dirty="0" smtClean="0"/>
              <a:t>                      x</a:t>
            </a:r>
            <a:r>
              <a:rPr lang="en-US" sz="1800" baseline="-25000" dirty="0" smtClean="0"/>
              <a:t>2   </a:t>
            </a:r>
            <a:r>
              <a:rPr lang="en-US" sz="1800" dirty="0" smtClean="0"/>
              <a:t>≥  1000		Mandatory expenditure in 1000’s</a:t>
            </a:r>
          </a:p>
          <a:p>
            <a:r>
              <a:rPr lang="en-US" sz="1800" i="1" dirty="0" smtClean="0"/>
              <a:t>                                            x</a:t>
            </a:r>
            <a:r>
              <a:rPr lang="en-US" sz="1800" baseline="-25000" dirty="0" smtClean="0"/>
              <a:t>1</a:t>
            </a:r>
            <a:r>
              <a:rPr lang="en-US" sz="1800" dirty="0" smtClean="0"/>
              <a:t> , </a:t>
            </a:r>
            <a:r>
              <a:rPr lang="en-US" sz="1800" i="1" dirty="0" smtClean="0"/>
              <a:t>x</a:t>
            </a:r>
            <a:r>
              <a:rPr lang="en-US" sz="1800" baseline="-25000" dirty="0" smtClean="0"/>
              <a:t>2</a:t>
            </a:r>
            <a:r>
              <a:rPr lang="en-US" sz="1800" dirty="0" smtClean="0"/>
              <a:t>, </a:t>
            </a:r>
            <a:r>
              <a:rPr lang="en-US" sz="1800" dirty="0" err="1" smtClean="0"/>
              <a:t>n</a:t>
            </a:r>
            <a:r>
              <a:rPr lang="en-US" sz="1800" baseline="-25000" dirty="0" err="1" smtClean="0"/>
              <a:t>i</a:t>
            </a:r>
            <a:r>
              <a:rPr lang="en-US" sz="1800" dirty="0" smtClean="0"/>
              <a:t>, p</a:t>
            </a:r>
            <a:r>
              <a:rPr lang="en-US" sz="1800" baseline="-25000" dirty="0" smtClean="0"/>
              <a:t>i</a:t>
            </a:r>
            <a:r>
              <a:rPr lang="en-US" sz="1800" dirty="0" smtClean="0"/>
              <a:t> </a:t>
            </a:r>
            <a:r>
              <a:rPr lang="en-US" sz="1800" baseline="-25000" dirty="0" smtClean="0"/>
              <a:t>           </a:t>
            </a:r>
            <a:r>
              <a:rPr lang="en-US" sz="1800" dirty="0" smtClean="0"/>
              <a:t>≥  0	</a:t>
            </a:r>
            <a:r>
              <a:rPr lang="en-US" sz="1800" dirty="0" err="1" smtClean="0"/>
              <a:t>i</a:t>
            </a:r>
            <a:r>
              <a:rPr lang="en-US" sz="1800" dirty="0" smtClean="0"/>
              <a:t> = 1,2,3…6</a:t>
            </a:r>
          </a:p>
          <a:p>
            <a:endParaRPr lang="en-US" sz="1800" dirty="0" smtClean="0"/>
          </a:p>
          <a:p>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BFF25266-F148-4F98-B7FA-ECDB820B9BFF}" type="slidenum">
              <a:rPr lang="en-US" sz="1200" smtClean="0"/>
              <a:pPr>
                <a:defRPr/>
              </a:pPr>
              <a:t>28</a:t>
            </a:fld>
            <a:endParaRPr lang="en-US" sz="1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t>Constraints Goals and Objectives</a:t>
            </a:r>
            <a:endParaRPr lang="en-US" sz="3600" dirty="0"/>
          </a:p>
        </p:txBody>
      </p:sp>
      <p:sp>
        <p:nvSpPr>
          <p:cNvPr id="12292" name="Content Placeholder 2"/>
          <p:cNvSpPr>
            <a:spLocks noGrp="1"/>
          </p:cNvSpPr>
          <p:nvPr>
            <p:ph idx="1"/>
          </p:nvPr>
        </p:nvSpPr>
        <p:spPr>
          <a:xfrm>
            <a:off x="457200" y="1219200"/>
            <a:ext cx="8229600" cy="4708525"/>
          </a:xfrm>
        </p:spPr>
        <p:txBody>
          <a:bodyPr/>
          <a:lstStyle/>
          <a:p>
            <a:r>
              <a:rPr lang="en-US" sz="1800" dirty="0" smtClean="0"/>
              <a:t>Solution</a:t>
            </a:r>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can satisfy all our operational goals, but we exceed the budget by $476,191.</a:t>
            </a:r>
          </a:p>
          <a:p>
            <a:r>
              <a:rPr lang="en-US" sz="1800" dirty="0" smtClean="0"/>
              <a:t>After a review the new goals, listed in pre-emptive priority, are:</a:t>
            </a:r>
          </a:p>
          <a:p>
            <a:r>
              <a:rPr lang="en-US" sz="1800" dirty="0" smtClean="0"/>
              <a:t> </a:t>
            </a:r>
          </a:p>
          <a:p>
            <a:r>
              <a:rPr lang="en-US" sz="1800" dirty="0" smtClean="0"/>
              <a:t>	Goal 1 		Increase Quality by at least 25000</a:t>
            </a:r>
          </a:p>
          <a:p>
            <a:r>
              <a:rPr lang="en-US" sz="1800" dirty="0" smtClean="0"/>
              <a:t>	Goal 2 		Increase Flexibility by at least 30000</a:t>
            </a:r>
          </a:p>
          <a:p>
            <a:r>
              <a:rPr lang="en-US" sz="1800" dirty="0" smtClean="0"/>
              <a:t>	Goal 3 		Increase Safety by at least 20000</a:t>
            </a:r>
          </a:p>
          <a:p>
            <a:r>
              <a:rPr lang="en-US" sz="1800" dirty="0" smtClean="0"/>
              <a:t>	Goal 4		Attain an overall benefit of at least 10500</a:t>
            </a:r>
          </a:p>
          <a:p>
            <a:r>
              <a:rPr lang="en-US" sz="1800" dirty="0" smtClean="0"/>
              <a:t>	Goal 5		Increase output by at least 120000</a:t>
            </a:r>
          </a:p>
          <a:p>
            <a:r>
              <a:rPr lang="en-US" sz="1800" dirty="0" smtClean="0"/>
              <a:t>	Goal 6 		Maintain the budget level of $10,250,000</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E93E5FAC-1F6C-4AEC-916D-E81A52DE6B73}" type="slidenum">
              <a:rPr lang="en-US" sz="1200" smtClean="0"/>
              <a:pPr>
                <a:defRPr/>
              </a:pPr>
              <a:t>29</a:t>
            </a:fld>
            <a:endParaRPr lang="en-US" sz="1200" dirty="0"/>
          </a:p>
        </p:txBody>
      </p:sp>
      <p:graphicFrame>
        <p:nvGraphicFramePr>
          <p:cNvPr id="12290" name="Object 2"/>
          <p:cNvGraphicFramePr>
            <a:graphicFrameLocks noChangeAspect="1"/>
          </p:cNvGraphicFramePr>
          <p:nvPr/>
        </p:nvGraphicFramePr>
        <p:xfrm>
          <a:off x="690563" y="1604963"/>
          <a:ext cx="7504112" cy="1690687"/>
        </p:xfrm>
        <a:graphic>
          <a:graphicData uri="http://schemas.openxmlformats.org/presentationml/2006/ole">
            <mc:AlternateContent xmlns:mc="http://schemas.openxmlformats.org/markup-compatibility/2006">
              <mc:Choice xmlns:v="urn:schemas-microsoft-com:vml" Requires="v">
                <p:oleObj spid="_x0000_s56331" name="Document" r:id="rId3" imgW="6112609" imgH="1379181" progId="Word.Document.12">
                  <p:embed/>
                </p:oleObj>
              </mc:Choice>
              <mc:Fallback>
                <p:oleObj name="Document" r:id="rId3" imgW="6112609" imgH="1379181"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604963"/>
                        <a:ext cx="7504112" cy="169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143000"/>
          </a:xfrm>
        </p:spPr>
        <p:txBody>
          <a:bodyPr>
            <a:noAutofit/>
          </a:bodyPr>
          <a:lstStyle/>
          <a:p>
            <a:pPr eaLnBrk="1" fontAlgn="auto" hangingPunct="1">
              <a:spcAft>
                <a:spcPts val="0"/>
              </a:spcAft>
              <a:defRPr/>
            </a:pPr>
            <a:r>
              <a:rPr lang="en-US" sz="3200" dirty="0" smtClean="0">
                <a:ea typeface="Arial Unicode MS" pitchFamily="34" charset="-128"/>
                <a:cs typeface="Arial Unicode MS" pitchFamily="34" charset="-128"/>
              </a:rPr>
              <a:t>Goal Programming Example</a:t>
            </a:r>
            <a:endParaRPr lang="en-US" sz="3200" dirty="0" smtClean="0">
              <a:cs typeface="Times New Roman" pitchFamily="18" charset="0"/>
            </a:endParaRPr>
          </a:p>
        </p:txBody>
      </p:sp>
      <p:sp>
        <p:nvSpPr>
          <p:cNvPr id="2052" name="Rectangle 3"/>
          <p:cNvSpPr>
            <a:spLocks noGrp="1" noChangeArrowheads="1"/>
          </p:cNvSpPr>
          <p:nvPr>
            <p:ph idx="1"/>
          </p:nvPr>
        </p:nvSpPr>
        <p:spPr>
          <a:xfrm>
            <a:off x="381000" y="1219200"/>
            <a:ext cx="8382000" cy="5410200"/>
          </a:xfrm>
        </p:spPr>
        <p:txBody>
          <a:bodyPr/>
          <a:lstStyle/>
          <a:p>
            <a:r>
              <a:rPr lang="en-US" sz="1800" smtClean="0"/>
              <a:t>ENS Engines produces aircraft engine compressors. The company’s production facility consists of two production lines. Production line 1 is staffed with skilled works who can produce an average of 2 compressors per hour. Line 2 is capable of producing an average of only 1 ½ compressors per hour, as it is staffed with newer employees. The regular working hours for the week are 40 hours for each line. The profit from an average compressor is $100. It is estimated that the operating costs of the two lines are virtually the same. The president of the firm has listed the following multiple goals to achieve in the coming week in ordinal ranking of importance:</a:t>
            </a:r>
          </a:p>
          <a:p>
            <a:pPr lvl="1">
              <a:buFont typeface="Lucida Sans" pitchFamily="34" charset="0"/>
              <a:buAutoNum type="arabicPeriod"/>
            </a:pPr>
            <a:r>
              <a:rPr lang="en-US" sz="1800" smtClean="0"/>
              <a:t>Meet the production goal of 180 compressors for the week</a:t>
            </a:r>
          </a:p>
          <a:p>
            <a:pPr lvl="1">
              <a:buFont typeface="Lucida Sans" pitchFamily="34" charset="0"/>
              <a:buAutoNum type="arabicPeriod"/>
            </a:pPr>
            <a:r>
              <a:rPr lang="en-US" sz="1800" smtClean="0"/>
              <a:t>Limit overtime operations of team 1 to five hours.</a:t>
            </a:r>
          </a:p>
          <a:p>
            <a:pPr lvl="1">
              <a:buFont typeface="Lucida Sans" pitchFamily="34" charset="0"/>
              <a:buAutoNum type="arabicPeriod"/>
            </a:pPr>
            <a:r>
              <a:rPr lang="en-US" sz="1800" smtClean="0"/>
              <a:t>Avoid underutilization of regular working hours for both team (assign differential weights according to productivity of each team).</a:t>
            </a:r>
          </a:p>
          <a:p>
            <a:pPr lvl="1">
              <a:buFont typeface="Lucida Sans" pitchFamily="34" charset="0"/>
              <a:buAutoNum type="arabicPeriod"/>
            </a:pPr>
            <a:r>
              <a:rPr lang="en-US" sz="1800" smtClean="0"/>
              <a:t>Limit the sum of overtime operations of both teams (assign differential weights according to the relative cost of overtime hours. Assume that the cost of running each assembly line is identical).</a:t>
            </a:r>
          </a:p>
          <a:p>
            <a:endParaRPr lang="en-US" sz="1800" smtClean="0"/>
          </a:p>
        </p:txBody>
      </p:sp>
      <p:sp>
        <p:nvSpPr>
          <p:cNvPr id="4" name="Slide Number Placeholder 4"/>
          <p:cNvSpPr>
            <a:spLocks noGrp="1"/>
          </p:cNvSpPr>
          <p:nvPr>
            <p:ph type="sldNum" sz="quarter" idx="4294967295"/>
          </p:nvPr>
        </p:nvSpPr>
        <p:spPr>
          <a:xfrm>
            <a:off x="7924800" y="6416675"/>
            <a:ext cx="762000" cy="365125"/>
          </a:xfrm>
          <a:prstGeom prst="rect">
            <a:avLst/>
          </a:prstGeom>
        </p:spPr>
        <p:txBody>
          <a:bodyPr/>
          <a:lstStyle/>
          <a:p>
            <a:pPr>
              <a:defRPr/>
            </a:pPr>
            <a:r>
              <a:rPr lang="en-US" sz="1200" dirty="0" smtClean="0"/>
              <a:t>3</a:t>
            </a:r>
            <a:endParaRPr lang="en-US" sz="1200" dirty="0"/>
          </a:p>
        </p:txBody>
      </p:sp>
      <p:graphicFrame>
        <p:nvGraphicFramePr>
          <p:cNvPr id="2050"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6091" name="Equation" r:id="rId3" imgW="114120" imgH="215640" progId="Equation.3">
                  <p:embed/>
                </p:oleObj>
              </mc:Choice>
              <mc:Fallback>
                <p:oleObj name="Equation" r:id="rId3"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t>Constraints Goals and Objectives</a:t>
            </a:r>
            <a:endParaRPr lang="en-US" sz="3600" dirty="0"/>
          </a:p>
        </p:txBody>
      </p:sp>
      <p:sp>
        <p:nvSpPr>
          <p:cNvPr id="35843" name="Content Placeholder 2"/>
          <p:cNvSpPr>
            <a:spLocks noGrp="1"/>
          </p:cNvSpPr>
          <p:nvPr>
            <p:ph idx="1"/>
          </p:nvPr>
        </p:nvSpPr>
        <p:spPr>
          <a:xfrm>
            <a:off x="457200" y="1219200"/>
            <a:ext cx="8229600" cy="4708525"/>
          </a:xfrm>
        </p:spPr>
        <p:txBody>
          <a:bodyPr/>
          <a:lstStyle/>
          <a:p>
            <a:r>
              <a:rPr lang="en-US" sz="1800" dirty="0" smtClean="0"/>
              <a:t>The new model, with pre-emptive weights, becomes:</a:t>
            </a:r>
          </a:p>
          <a:p>
            <a:r>
              <a:rPr lang="en-US" sz="1800" dirty="0" smtClean="0"/>
              <a:t> Min </a:t>
            </a:r>
            <a:r>
              <a:rPr lang="en-US" sz="1800" i="1" dirty="0" smtClean="0"/>
              <a:t>z</a:t>
            </a:r>
            <a:r>
              <a:rPr lang="en-US" sz="1800" dirty="0" smtClean="0"/>
              <a:t> = P</a:t>
            </a:r>
            <a:r>
              <a:rPr lang="en-US" sz="1800" baseline="-25000" dirty="0" smtClean="0"/>
              <a:t>1</a:t>
            </a:r>
            <a:r>
              <a:rPr lang="en-US" sz="1800" dirty="0" smtClean="0"/>
              <a:t> n</a:t>
            </a:r>
            <a:r>
              <a:rPr lang="en-US" sz="1800" baseline="-25000" dirty="0" smtClean="0"/>
              <a:t>1</a:t>
            </a:r>
            <a:r>
              <a:rPr lang="en-US" sz="1800" dirty="0" smtClean="0"/>
              <a:t>,  P</a:t>
            </a:r>
            <a:r>
              <a:rPr lang="en-US" sz="1800" baseline="-25000" dirty="0" smtClean="0"/>
              <a:t>2</a:t>
            </a:r>
            <a:r>
              <a:rPr lang="en-US" sz="1800" dirty="0" smtClean="0"/>
              <a:t> n</a:t>
            </a:r>
            <a:r>
              <a:rPr lang="en-US" sz="1800" baseline="-25000" dirty="0" smtClean="0"/>
              <a:t>3</a:t>
            </a:r>
            <a:r>
              <a:rPr lang="en-US" sz="1800" dirty="0" smtClean="0"/>
              <a:t>,  P</a:t>
            </a:r>
            <a:r>
              <a:rPr lang="en-US" sz="1800" baseline="-25000" dirty="0" smtClean="0"/>
              <a:t>3</a:t>
            </a:r>
            <a:r>
              <a:rPr lang="en-US" sz="1800" dirty="0" smtClean="0"/>
              <a:t>n</a:t>
            </a:r>
            <a:r>
              <a:rPr lang="en-US" sz="1800" baseline="-25000" dirty="0" smtClean="0"/>
              <a:t>4</a:t>
            </a:r>
            <a:r>
              <a:rPr lang="en-US" sz="1800" dirty="0" smtClean="0"/>
              <a:t>, P</a:t>
            </a:r>
            <a:r>
              <a:rPr lang="en-US" sz="1800" baseline="-25000" dirty="0" smtClean="0"/>
              <a:t>4</a:t>
            </a:r>
            <a:r>
              <a:rPr lang="en-US" sz="1800" dirty="0" smtClean="0"/>
              <a:t> n</a:t>
            </a:r>
            <a:r>
              <a:rPr lang="en-US" sz="1800" baseline="-25000" dirty="0" smtClean="0"/>
              <a:t>2</a:t>
            </a:r>
            <a:r>
              <a:rPr lang="en-US" sz="1800" dirty="0" smtClean="0"/>
              <a:t>, P</a:t>
            </a:r>
            <a:r>
              <a:rPr lang="en-US" sz="1800" baseline="-25000" dirty="0" smtClean="0"/>
              <a:t>5</a:t>
            </a:r>
            <a:r>
              <a:rPr lang="en-US" sz="1800" dirty="0" smtClean="0"/>
              <a:t> n</a:t>
            </a:r>
            <a:r>
              <a:rPr lang="en-US" sz="1800" baseline="-25000" dirty="0" smtClean="0"/>
              <a:t>5</a:t>
            </a:r>
            <a:r>
              <a:rPr lang="en-US" sz="1800" dirty="0" smtClean="0"/>
              <a:t>, P</a:t>
            </a:r>
            <a:r>
              <a:rPr lang="en-US" sz="1800" baseline="-25000" dirty="0" smtClean="0"/>
              <a:t>6</a:t>
            </a:r>
            <a:r>
              <a:rPr lang="en-US" sz="1800" dirty="0" smtClean="0"/>
              <a:t>p</a:t>
            </a:r>
            <a:r>
              <a:rPr lang="en-US" sz="1800" baseline="-25000" dirty="0" smtClean="0"/>
              <a:t>6</a:t>
            </a:r>
            <a:r>
              <a:rPr lang="en-US" sz="1800" dirty="0" smtClean="0"/>
              <a:t>			</a:t>
            </a:r>
          </a:p>
          <a:p>
            <a:r>
              <a:rPr lang="en-US" sz="1800" dirty="0" smtClean="0"/>
              <a:t>   </a:t>
            </a:r>
            <a:r>
              <a:rPr lang="en-US" sz="1800" dirty="0" err="1" smtClean="0"/>
              <a:t>s.t</a:t>
            </a:r>
            <a:r>
              <a:rPr lang="en-US" sz="1800" dirty="0" smtClean="0"/>
              <a:t>. 	    5</a:t>
            </a:r>
            <a:r>
              <a:rPr lang="en-US" sz="1800" i="1" dirty="0" smtClean="0"/>
              <a:t>x</a:t>
            </a:r>
            <a:r>
              <a:rPr lang="en-US" sz="1800" baseline="-25000" dirty="0" smtClean="0"/>
              <a:t>1</a:t>
            </a:r>
            <a:r>
              <a:rPr lang="en-US" sz="1800" dirty="0" smtClean="0"/>
              <a:t> + 2</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1</a:t>
            </a:r>
            <a:r>
              <a:rPr lang="en-US" sz="1800" dirty="0" smtClean="0"/>
              <a:t> - p</a:t>
            </a:r>
            <a:r>
              <a:rPr lang="en-US" sz="1800" baseline="-25000" dirty="0" smtClean="0"/>
              <a:t>1</a:t>
            </a:r>
            <a:r>
              <a:rPr lang="en-US" sz="1800" dirty="0" smtClean="0"/>
              <a:t> = 25000		Quality</a:t>
            </a:r>
          </a:p>
          <a:p>
            <a:r>
              <a:rPr lang="en-US" sz="1800" dirty="0" smtClean="0"/>
              <a:t>                          1.1</a:t>
            </a:r>
            <a:r>
              <a:rPr lang="en-US" sz="1800" i="1" dirty="0" smtClean="0"/>
              <a:t>x</a:t>
            </a:r>
            <a:r>
              <a:rPr lang="en-US" sz="1800" baseline="-25000" dirty="0" smtClean="0"/>
              <a:t>1</a:t>
            </a:r>
            <a:r>
              <a:rPr lang="en-US" sz="1800" dirty="0" smtClean="0"/>
              <a:t> + 1</a:t>
            </a:r>
            <a:r>
              <a:rPr lang="en-US" sz="1800" i="1" dirty="0" smtClean="0"/>
              <a:t>x</a:t>
            </a:r>
            <a:r>
              <a:rPr lang="en-US" sz="1800" baseline="-25000" dirty="0" smtClean="0"/>
              <a:t>2</a:t>
            </a:r>
            <a:r>
              <a:rPr lang="en-US" sz="1800" dirty="0" smtClean="0"/>
              <a:t> + n</a:t>
            </a:r>
            <a:r>
              <a:rPr lang="en-US" sz="1800" baseline="-25000" dirty="0" smtClean="0"/>
              <a:t>2</a:t>
            </a:r>
            <a:r>
              <a:rPr lang="en-US" sz="1800" dirty="0" smtClean="0"/>
              <a:t> – p</a:t>
            </a:r>
            <a:r>
              <a:rPr lang="en-US" sz="1800" baseline="-25000" dirty="0" smtClean="0"/>
              <a:t>2</a:t>
            </a:r>
            <a:r>
              <a:rPr lang="en-US" sz="1800" dirty="0" smtClean="0"/>
              <a:t>  = 10500	Benefit</a:t>
            </a:r>
          </a:p>
          <a:p>
            <a:r>
              <a:rPr lang="en-US" sz="1800" dirty="0" smtClean="0"/>
              <a:t>                             7</a:t>
            </a:r>
            <a:r>
              <a:rPr lang="en-US" sz="1800" i="1" dirty="0" smtClean="0"/>
              <a:t>x</a:t>
            </a:r>
            <a:r>
              <a:rPr lang="en-US" sz="1800" baseline="-25000" dirty="0" smtClean="0"/>
              <a:t>1</a:t>
            </a:r>
            <a:r>
              <a:rPr lang="en-US" sz="1800" dirty="0" smtClean="0"/>
              <a:t> + 6</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3</a:t>
            </a:r>
            <a:r>
              <a:rPr lang="en-US" sz="1800" dirty="0" smtClean="0"/>
              <a:t> – p</a:t>
            </a:r>
            <a:r>
              <a:rPr lang="en-US" sz="1800" baseline="-25000" dirty="0" smtClean="0"/>
              <a:t>3</a:t>
            </a:r>
            <a:r>
              <a:rPr lang="en-US" sz="1800" dirty="0" smtClean="0"/>
              <a:t>  =  30000	Flexibility</a:t>
            </a:r>
          </a:p>
          <a:p>
            <a:r>
              <a:rPr lang="en-US" sz="1800" dirty="0" smtClean="0"/>
              <a:t>                             1</a:t>
            </a:r>
            <a:r>
              <a:rPr lang="en-US" sz="1800" i="1" dirty="0" smtClean="0"/>
              <a:t>x</a:t>
            </a:r>
            <a:r>
              <a:rPr lang="en-US" sz="1800" baseline="-25000" dirty="0" smtClean="0"/>
              <a:t>1</a:t>
            </a:r>
            <a:r>
              <a:rPr lang="en-US" sz="1800" dirty="0" smtClean="0"/>
              <a:t> + 3</a:t>
            </a:r>
            <a:r>
              <a:rPr lang="en-US" sz="1800" i="1" dirty="0" smtClean="0"/>
              <a:t>x</a:t>
            </a:r>
            <a:r>
              <a:rPr lang="en-US" sz="1800" baseline="-25000" dirty="0" smtClean="0"/>
              <a:t>2 </a:t>
            </a:r>
            <a:r>
              <a:rPr lang="en-US" sz="1800" dirty="0" smtClean="0"/>
              <a:t>+ n</a:t>
            </a:r>
            <a:r>
              <a:rPr lang="en-US" sz="1800" baseline="-25000" dirty="0" smtClean="0"/>
              <a:t>4</a:t>
            </a:r>
            <a:r>
              <a:rPr lang="en-US" sz="1800" dirty="0" smtClean="0"/>
              <a:t> – p</a:t>
            </a:r>
            <a:r>
              <a:rPr lang="en-US" sz="1800" baseline="-25000" dirty="0" smtClean="0"/>
              <a:t>4</a:t>
            </a:r>
            <a:r>
              <a:rPr lang="en-US" sz="1800" dirty="0" smtClean="0"/>
              <a:t>   =  20000	Safety</a:t>
            </a:r>
          </a:p>
          <a:p>
            <a:r>
              <a:rPr lang="en-US" sz="1800" dirty="0" smtClean="0"/>
              <a:t>                           10</a:t>
            </a:r>
            <a:r>
              <a:rPr lang="en-US" sz="1800" i="1" dirty="0" smtClean="0"/>
              <a:t>x</a:t>
            </a:r>
            <a:r>
              <a:rPr lang="en-US" sz="1800" baseline="-25000" dirty="0" smtClean="0"/>
              <a:t>1</a:t>
            </a:r>
            <a:r>
              <a:rPr lang="en-US" sz="1800" dirty="0" smtClean="0"/>
              <a:t>+ 11</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5</a:t>
            </a:r>
            <a:r>
              <a:rPr lang="en-US" sz="1800" dirty="0" smtClean="0"/>
              <a:t> – p</a:t>
            </a:r>
            <a:r>
              <a:rPr lang="en-US" sz="1800" baseline="-25000" dirty="0" smtClean="0"/>
              <a:t>5</a:t>
            </a:r>
            <a:r>
              <a:rPr lang="en-US" sz="1800" dirty="0" smtClean="0"/>
              <a:t>  =  120000	Output</a:t>
            </a:r>
          </a:p>
          <a:p>
            <a:r>
              <a:rPr lang="en-US" sz="1800" dirty="0" smtClean="0"/>
              <a:t>                                </a:t>
            </a:r>
            <a:r>
              <a:rPr lang="en-US" sz="1800" i="1" dirty="0" smtClean="0"/>
              <a:t>x</a:t>
            </a:r>
            <a:r>
              <a:rPr lang="en-US" sz="1800" baseline="-25000" dirty="0" smtClean="0"/>
              <a:t>1</a:t>
            </a:r>
            <a:r>
              <a:rPr lang="en-US" sz="1800" dirty="0" smtClean="0"/>
              <a:t> +   </a:t>
            </a:r>
            <a:r>
              <a:rPr lang="en-US" sz="1800" i="1" dirty="0" smtClean="0"/>
              <a:t>x</a:t>
            </a:r>
            <a:r>
              <a:rPr lang="en-US" sz="1800" baseline="-25000" dirty="0" smtClean="0"/>
              <a:t>2  </a:t>
            </a:r>
            <a:r>
              <a:rPr lang="en-US" sz="1800" dirty="0" smtClean="0"/>
              <a:t>+</a:t>
            </a:r>
            <a:r>
              <a:rPr lang="en-US" sz="1800" baseline="-25000" dirty="0" smtClean="0"/>
              <a:t> </a:t>
            </a:r>
            <a:r>
              <a:rPr lang="en-US" sz="1800" dirty="0" smtClean="0"/>
              <a:t>n</a:t>
            </a:r>
            <a:r>
              <a:rPr lang="en-US" sz="1800" baseline="-25000" dirty="0" smtClean="0"/>
              <a:t>6</a:t>
            </a:r>
            <a:r>
              <a:rPr lang="en-US" sz="1800" dirty="0" smtClean="0"/>
              <a:t>          =  10250	Budget in 1000’s</a:t>
            </a:r>
          </a:p>
          <a:p>
            <a:r>
              <a:rPr lang="en-US" sz="1800" dirty="0" smtClean="0"/>
              <a:t>                                  </a:t>
            </a:r>
            <a:r>
              <a:rPr lang="en-US" sz="1800" i="1" dirty="0" smtClean="0"/>
              <a:t>x</a:t>
            </a:r>
            <a:r>
              <a:rPr lang="en-US" sz="1800" baseline="-25000" dirty="0" smtClean="0"/>
              <a:t>1</a:t>
            </a:r>
            <a:r>
              <a:rPr lang="en-US" sz="1800" dirty="0" smtClean="0"/>
              <a:t> 	</a:t>
            </a:r>
            <a:r>
              <a:rPr lang="en-US" sz="1800" baseline="-25000" dirty="0" smtClean="0"/>
              <a:t>              </a:t>
            </a:r>
            <a:r>
              <a:rPr lang="en-US" sz="1800" dirty="0" smtClean="0"/>
              <a:t>≥  1000	Mandatory expenditure</a:t>
            </a:r>
          </a:p>
          <a:p>
            <a:r>
              <a:rPr lang="en-US" sz="1800" i="1" dirty="0" smtClean="0"/>
              <a:t>                                           x</a:t>
            </a:r>
            <a:r>
              <a:rPr lang="en-US" sz="1800" baseline="-25000" dirty="0" smtClean="0"/>
              <a:t>2                        </a:t>
            </a:r>
            <a:r>
              <a:rPr lang="en-US" sz="1800" dirty="0" smtClean="0"/>
              <a:t>≥  1000	Mandatory expenditure</a:t>
            </a:r>
          </a:p>
          <a:p>
            <a:r>
              <a:rPr lang="en-US" sz="1800" i="1" dirty="0" smtClean="0"/>
              <a:t>                                            x</a:t>
            </a:r>
            <a:r>
              <a:rPr lang="en-US" sz="1800" baseline="-25000" dirty="0" smtClean="0"/>
              <a:t>1</a:t>
            </a:r>
            <a:r>
              <a:rPr lang="en-US" sz="1800" dirty="0" smtClean="0"/>
              <a:t> , </a:t>
            </a:r>
            <a:r>
              <a:rPr lang="en-US" sz="1800" i="1" dirty="0" smtClean="0"/>
              <a:t>x</a:t>
            </a:r>
            <a:r>
              <a:rPr lang="en-US" sz="1800" baseline="-25000" dirty="0" smtClean="0"/>
              <a:t>2</a:t>
            </a:r>
            <a:r>
              <a:rPr lang="en-US" sz="1800" dirty="0" smtClean="0"/>
              <a:t>, </a:t>
            </a:r>
            <a:r>
              <a:rPr lang="en-US" sz="1800" dirty="0" err="1" smtClean="0"/>
              <a:t>n</a:t>
            </a:r>
            <a:r>
              <a:rPr lang="en-US" sz="1800" baseline="-25000" dirty="0" err="1" smtClean="0"/>
              <a:t>i</a:t>
            </a:r>
            <a:r>
              <a:rPr lang="en-US" sz="1800" dirty="0" smtClean="0"/>
              <a:t>, p</a:t>
            </a:r>
            <a:r>
              <a:rPr lang="en-US" sz="1800" baseline="-25000" dirty="0" smtClean="0"/>
              <a:t>i</a:t>
            </a:r>
            <a:r>
              <a:rPr lang="en-US" sz="1800" dirty="0" smtClean="0"/>
              <a:t> </a:t>
            </a:r>
            <a:r>
              <a:rPr lang="en-US" sz="1800" baseline="-25000" dirty="0" smtClean="0"/>
              <a:t>           </a:t>
            </a:r>
            <a:r>
              <a:rPr lang="en-US" sz="1800" dirty="0" smtClean="0"/>
              <a:t>≥  0	</a:t>
            </a:r>
            <a:r>
              <a:rPr lang="en-US" sz="1800" dirty="0" err="1" smtClean="0"/>
              <a:t>i</a:t>
            </a:r>
            <a:r>
              <a:rPr lang="en-US" sz="1800" dirty="0" smtClean="0"/>
              <a:t> = 1,2,3…6</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52EC87B4-02FF-48BB-9E3E-5363588B9FA9}" type="slidenum">
              <a:rPr lang="en-US" sz="1200" smtClean="0"/>
              <a:pPr>
                <a:defRPr/>
              </a:pPr>
              <a:t>30</a:t>
            </a:fld>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t>Constraints Goals and Objectives</a:t>
            </a:r>
            <a:endParaRPr lang="en-US" sz="3600" dirty="0"/>
          </a:p>
        </p:txBody>
      </p:sp>
      <p:sp>
        <p:nvSpPr>
          <p:cNvPr id="13316" name="Content Placeholder 2"/>
          <p:cNvSpPr>
            <a:spLocks noGrp="1"/>
          </p:cNvSpPr>
          <p:nvPr>
            <p:ph idx="1"/>
          </p:nvPr>
        </p:nvSpPr>
        <p:spPr>
          <a:xfrm>
            <a:off x="457200" y="1219200"/>
            <a:ext cx="8229600" cy="4708525"/>
          </a:xfrm>
        </p:spPr>
        <p:txBody>
          <a:bodyPr/>
          <a:lstStyle/>
          <a:p>
            <a:r>
              <a:rPr lang="en-US" sz="1800" dirty="0" smtClean="0"/>
              <a:t>Solution</a:t>
            </a:r>
          </a:p>
          <a:p>
            <a:endParaRPr lang="en-US" sz="1800" dirty="0" smtClean="0"/>
          </a:p>
          <a:p>
            <a:endParaRPr lang="en-US" sz="1800" dirty="0" smtClean="0"/>
          </a:p>
          <a:p>
            <a:endParaRPr lang="en-US" sz="1800" dirty="0" smtClean="0"/>
          </a:p>
          <a:p>
            <a:endParaRPr lang="en-US" sz="1800" dirty="0" smtClean="0"/>
          </a:p>
          <a:p>
            <a:r>
              <a:rPr lang="en-US" sz="1800" dirty="0" smtClean="0"/>
              <a:t>Goals 1 to 4 have been satisfied. The output goal, Goal 5 has not. We are 7125 units short of our target value for output. We also used all our increase to the budget. It is also noted that we have just met our safety goal (n</a:t>
            </a:r>
            <a:r>
              <a:rPr lang="en-US" sz="1800" baseline="-25000" dirty="0" smtClean="0"/>
              <a:t>4</a:t>
            </a:r>
            <a:r>
              <a:rPr lang="en-US" sz="1800" dirty="0" smtClean="0"/>
              <a:t> = 0 and p</a:t>
            </a:r>
            <a:r>
              <a:rPr lang="en-US" sz="1800" baseline="-25000" dirty="0" smtClean="0"/>
              <a:t>4</a:t>
            </a:r>
            <a:r>
              <a:rPr lang="en-US" sz="1800" dirty="0" smtClean="0"/>
              <a:t> = 0).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F2A81C9C-F63C-43A9-8719-9F4F5B1286E4}" type="slidenum">
              <a:rPr lang="en-US" sz="1200" smtClean="0"/>
              <a:pPr>
                <a:defRPr/>
              </a:pPr>
              <a:t>31</a:t>
            </a:fld>
            <a:endParaRPr lang="en-US" sz="1200" dirty="0"/>
          </a:p>
        </p:txBody>
      </p:sp>
      <p:graphicFrame>
        <p:nvGraphicFramePr>
          <p:cNvPr id="13314" name="Object 2"/>
          <p:cNvGraphicFramePr>
            <a:graphicFrameLocks noChangeAspect="1"/>
          </p:cNvGraphicFramePr>
          <p:nvPr/>
        </p:nvGraphicFramePr>
        <p:xfrm>
          <a:off x="1143000" y="1600200"/>
          <a:ext cx="6102350" cy="1373188"/>
        </p:xfrm>
        <a:graphic>
          <a:graphicData uri="http://schemas.openxmlformats.org/presentationml/2006/ole">
            <mc:AlternateContent xmlns:mc="http://schemas.openxmlformats.org/markup-compatibility/2006">
              <mc:Choice xmlns:v="urn:schemas-microsoft-com:vml" Requires="v">
                <p:oleObj spid="_x0000_s57355" name="Document" r:id="rId3" imgW="6112609" imgH="1374142" progId="Word.Document.12">
                  <p:embed/>
                </p:oleObj>
              </mc:Choice>
              <mc:Fallback>
                <p:oleObj name="Document" r:id="rId3" imgW="6112609" imgH="1374142" progId="Word.Documen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61023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smtClean="0"/>
              <a:t>Constraints Goals and Objectives</a:t>
            </a:r>
            <a:endParaRPr lang="en-US" sz="3600" dirty="0"/>
          </a:p>
        </p:txBody>
      </p:sp>
      <p:sp>
        <p:nvSpPr>
          <p:cNvPr id="14340" name="Content Placeholder 2"/>
          <p:cNvSpPr>
            <a:spLocks noGrp="1"/>
          </p:cNvSpPr>
          <p:nvPr>
            <p:ph idx="1"/>
          </p:nvPr>
        </p:nvSpPr>
        <p:spPr>
          <a:xfrm>
            <a:off x="457200" y="1219200"/>
            <a:ext cx="8229600" cy="4708525"/>
          </a:xfrm>
        </p:spPr>
        <p:txBody>
          <a:bodyPr/>
          <a:lstStyle/>
          <a:p>
            <a:r>
              <a:rPr lang="en-US" sz="1800" dirty="0" smtClean="0"/>
              <a:t>The new model, a multiple objective linear program, is:</a:t>
            </a:r>
          </a:p>
          <a:p>
            <a:r>
              <a:rPr lang="en-US" sz="1800" dirty="0" smtClean="0"/>
              <a:t> </a:t>
            </a:r>
          </a:p>
          <a:p>
            <a:r>
              <a:rPr lang="en-US" sz="1800" dirty="0" smtClean="0"/>
              <a:t>Max </a:t>
            </a:r>
            <a:r>
              <a:rPr lang="en-US" sz="1800" i="1" dirty="0" smtClean="0"/>
              <a:t>z</a:t>
            </a:r>
            <a:r>
              <a:rPr lang="en-US" sz="1800" baseline="-25000" dirty="0" smtClean="0"/>
              <a:t>1</a:t>
            </a:r>
            <a:r>
              <a:rPr lang="en-US" sz="1800" dirty="0" smtClean="0"/>
              <a:t> = 5</a:t>
            </a:r>
            <a:r>
              <a:rPr lang="en-US" sz="1800" i="1" dirty="0" smtClean="0"/>
              <a:t>x</a:t>
            </a:r>
            <a:r>
              <a:rPr lang="en-US" sz="1800" baseline="-25000" dirty="0" smtClean="0"/>
              <a:t>1</a:t>
            </a:r>
            <a:r>
              <a:rPr lang="en-US" sz="1800" dirty="0" smtClean="0"/>
              <a:t> + 2</a:t>
            </a:r>
            <a:r>
              <a:rPr lang="en-US" sz="1800" i="1" dirty="0" smtClean="0"/>
              <a:t>x</a:t>
            </a:r>
            <a:r>
              <a:rPr lang="en-US" sz="1800" baseline="-25000" dirty="0" smtClean="0"/>
              <a:t>2  </a:t>
            </a:r>
            <a:r>
              <a:rPr lang="en-US" sz="1800" dirty="0" smtClean="0"/>
              <a:t>			Quality</a:t>
            </a:r>
          </a:p>
          <a:p>
            <a:r>
              <a:rPr lang="en-US" sz="1800" dirty="0" smtClean="0"/>
              <a:t>Max </a:t>
            </a:r>
            <a:r>
              <a:rPr lang="en-US" sz="1800" i="1" dirty="0" smtClean="0"/>
              <a:t>z</a:t>
            </a:r>
            <a:r>
              <a:rPr lang="en-US" sz="1800" baseline="-25000" dirty="0" smtClean="0"/>
              <a:t>2</a:t>
            </a:r>
            <a:r>
              <a:rPr lang="en-US" sz="1800" dirty="0" smtClean="0"/>
              <a:t> =  7</a:t>
            </a:r>
            <a:r>
              <a:rPr lang="en-US" sz="1800" i="1" dirty="0" smtClean="0"/>
              <a:t>x</a:t>
            </a:r>
            <a:r>
              <a:rPr lang="en-US" sz="1800" baseline="-25000" dirty="0" smtClean="0"/>
              <a:t>1</a:t>
            </a:r>
            <a:r>
              <a:rPr lang="en-US" sz="1800" dirty="0" smtClean="0"/>
              <a:t> + 6</a:t>
            </a:r>
            <a:r>
              <a:rPr lang="en-US" sz="1800" i="1" dirty="0" smtClean="0"/>
              <a:t>x</a:t>
            </a:r>
            <a:r>
              <a:rPr lang="en-US" sz="1800" baseline="-25000" dirty="0" smtClean="0"/>
              <a:t>2  </a:t>
            </a:r>
            <a:r>
              <a:rPr lang="en-US" sz="1800" dirty="0" smtClean="0"/>
              <a:t>			Flexibility</a:t>
            </a:r>
          </a:p>
          <a:p>
            <a:r>
              <a:rPr lang="en-US" sz="1800" dirty="0" smtClean="0"/>
              <a:t>Max </a:t>
            </a:r>
            <a:r>
              <a:rPr lang="en-US" sz="1800" i="1" dirty="0" smtClean="0"/>
              <a:t>z</a:t>
            </a:r>
            <a:r>
              <a:rPr lang="en-US" sz="1800" baseline="-25000" dirty="0" smtClean="0"/>
              <a:t>3</a:t>
            </a:r>
            <a:r>
              <a:rPr lang="en-US" sz="1800" dirty="0" smtClean="0"/>
              <a:t> =  1</a:t>
            </a:r>
            <a:r>
              <a:rPr lang="en-US" sz="1800" i="1" dirty="0" smtClean="0"/>
              <a:t>x</a:t>
            </a:r>
            <a:r>
              <a:rPr lang="en-US" sz="1800" baseline="-25000" dirty="0" smtClean="0"/>
              <a:t>1</a:t>
            </a:r>
            <a:r>
              <a:rPr lang="en-US" sz="1800" dirty="0" smtClean="0"/>
              <a:t> + 3</a:t>
            </a:r>
            <a:r>
              <a:rPr lang="en-US" sz="1800" i="1" dirty="0" smtClean="0"/>
              <a:t>x</a:t>
            </a:r>
            <a:r>
              <a:rPr lang="en-US" sz="1800" baseline="-25000" dirty="0" smtClean="0"/>
              <a:t>2  </a:t>
            </a:r>
            <a:r>
              <a:rPr lang="en-US" sz="1800" dirty="0" smtClean="0"/>
              <a:t>			Safety</a:t>
            </a:r>
          </a:p>
          <a:p>
            <a:r>
              <a:rPr lang="en-US" sz="1800" dirty="0" smtClean="0"/>
              <a:t>Min </a:t>
            </a:r>
            <a:r>
              <a:rPr lang="en-US" sz="1800" i="1" dirty="0" smtClean="0"/>
              <a:t>z</a:t>
            </a:r>
            <a:r>
              <a:rPr lang="en-US" sz="1800" baseline="-25000" dirty="0" smtClean="0"/>
              <a:t>4</a:t>
            </a:r>
            <a:r>
              <a:rPr lang="en-US" sz="1800" dirty="0" smtClean="0"/>
              <a:t> =   1</a:t>
            </a:r>
            <a:r>
              <a:rPr lang="en-US" sz="1800" i="1" dirty="0" smtClean="0"/>
              <a:t>x</a:t>
            </a:r>
            <a:r>
              <a:rPr lang="en-US" sz="1800" baseline="-25000" dirty="0" smtClean="0"/>
              <a:t>1</a:t>
            </a:r>
            <a:r>
              <a:rPr lang="en-US" sz="1800" dirty="0" smtClean="0"/>
              <a:t> + 1</a:t>
            </a:r>
            <a:r>
              <a:rPr lang="en-US" sz="1800" i="1" dirty="0" smtClean="0"/>
              <a:t>x</a:t>
            </a:r>
            <a:r>
              <a:rPr lang="en-US" sz="1800" baseline="-25000" dirty="0" smtClean="0"/>
              <a:t>2</a:t>
            </a:r>
            <a:r>
              <a:rPr lang="en-US" sz="1800" dirty="0" smtClean="0"/>
              <a:t> 			Cost</a:t>
            </a:r>
          </a:p>
          <a:p>
            <a:r>
              <a:rPr lang="en-US" sz="1800" dirty="0" smtClean="0"/>
              <a:t>                10</a:t>
            </a:r>
            <a:r>
              <a:rPr lang="en-US" sz="1800" i="1" dirty="0" smtClean="0"/>
              <a:t>x</a:t>
            </a:r>
            <a:r>
              <a:rPr lang="en-US" sz="1800" baseline="-25000" dirty="0" smtClean="0"/>
              <a:t>1</a:t>
            </a:r>
            <a:r>
              <a:rPr lang="en-US" sz="1800" dirty="0" smtClean="0"/>
              <a:t>+ 11</a:t>
            </a:r>
            <a:r>
              <a:rPr lang="en-US" sz="1800" i="1" dirty="0" smtClean="0"/>
              <a:t>x</a:t>
            </a:r>
            <a:r>
              <a:rPr lang="en-US" sz="1800" baseline="-25000" dirty="0" smtClean="0"/>
              <a:t>2  </a:t>
            </a:r>
            <a:r>
              <a:rPr lang="en-US" sz="1800" dirty="0" smtClean="0"/>
              <a:t>≥ 110000		Output</a:t>
            </a:r>
          </a:p>
          <a:p>
            <a:r>
              <a:rPr lang="en-US" sz="1800" dirty="0" smtClean="0"/>
              <a:t>                    </a:t>
            </a:r>
            <a:r>
              <a:rPr lang="en-US" sz="1800" i="1" dirty="0" smtClean="0"/>
              <a:t>x</a:t>
            </a:r>
            <a:r>
              <a:rPr lang="en-US" sz="1800" baseline="-25000" dirty="0" smtClean="0"/>
              <a:t>1</a:t>
            </a:r>
            <a:r>
              <a:rPr lang="en-US" sz="1800" dirty="0" smtClean="0"/>
              <a:t> +   </a:t>
            </a:r>
            <a:r>
              <a:rPr lang="en-US" sz="1800" i="1" dirty="0" smtClean="0"/>
              <a:t>x</a:t>
            </a:r>
            <a:r>
              <a:rPr lang="en-US" sz="1800" baseline="-25000" dirty="0" smtClean="0"/>
              <a:t>2  </a:t>
            </a:r>
            <a:r>
              <a:rPr lang="en-US" sz="1800" dirty="0" smtClean="0"/>
              <a:t>≤ 102500		Budget in 1000’s</a:t>
            </a:r>
          </a:p>
          <a:p>
            <a:r>
              <a:rPr lang="en-US" sz="1800" dirty="0" smtClean="0"/>
              <a:t>                    </a:t>
            </a:r>
            <a:r>
              <a:rPr lang="en-US" sz="1800" i="1" dirty="0" smtClean="0"/>
              <a:t>x</a:t>
            </a:r>
            <a:r>
              <a:rPr lang="en-US" sz="1800" baseline="-25000" dirty="0" smtClean="0"/>
              <a:t>1</a:t>
            </a:r>
            <a:r>
              <a:rPr lang="en-US" sz="1800" dirty="0" smtClean="0"/>
              <a:t>   </a:t>
            </a:r>
            <a:r>
              <a:rPr lang="en-US" sz="1800" baseline="-25000" dirty="0" smtClean="0"/>
              <a:t>            </a:t>
            </a:r>
            <a:r>
              <a:rPr lang="en-US" sz="1800" dirty="0" smtClean="0"/>
              <a:t>≥  1000	              Mandatory expenditure in 1000’s</a:t>
            </a:r>
          </a:p>
          <a:p>
            <a:r>
              <a:rPr lang="en-US" sz="1800" i="1" dirty="0" smtClean="0"/>
              <a:t>                             x</a:t>
            </a:r>
            <a:r>
              <a:rPr lang="en-US" sz="1800" baseline="-25000" dirty="0" smtClean="0"/>
              <a:t>2   </a:t>
            </a:r>
            <a:r>
              <a:rPr lang="en-US" sz="1800" dirty="0" smtClean="0"/>
              <a:t>≥  1000		Mandatory expenditure in 1000’s</a:t>
            </a:r>
          </a:p>
          <a:p>
            <a:r>
              <a:rPr lang="en-US" sz="1800" i="1" dirty="0" smtClean="0"/>
              <a:t>     		x</a:t>
            </a:r>
            <a:r>
              <a:rPr lang="en-US" sz="1800" baseline="-25000" dirty="0" smtClean="0"/>
              <a:t>1</a:t>
            </a:r>
            <a:r>
              <a:rPr lang="en-US" sz="1800" dirty="0" smtClean="0"/>
              <a:t> , </a:t>
            </a:r>
            <a:r>
              <a:rPr lang="en-US" sz="1800" i="1" dirty="0" smtClean="0"/>
              <a:t>x</a:t>
            </a:r>
            <a:r>
              <a:rPr lang="en-US" sz="1800" baseline="-25000" dirty="0" smtClean="0"/>
              <a:t>2 </a:t>
            </a:r>
            <a:r>
              <a:rPr lang="en-US" sz="1800" dirty="0" smtClean="0"/>
              <a:t> ≥  0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69423418-0857-4F54-AF66-45FF537C62D8}" type="slidenum">
              <a:rPr lang="en-US" sz="1200" smtClean="0"/>
              <a:pPr>
                <a:defRPr/>
              </a:pPr>
              <a:t>32</a:t>
            </a:fld>
            <a:endParaRPr lang="en-US" sz="1200" dirty="0"/>
          </a:p>
        </p:txBody>
      </p:sp>
      <p:graphicFrame>
        <p:nvGraphicFramePr>
          <p:cNvPr id="14338" name="Object 4"/>
          <p:cNvGraphicFramePr>
            <a:graphicFrameLocks noChangeAspect="1"/>
          </p:cNvGraphicFramePr>
          <p:nvPr/>
        </p:nvGraphicFramePr>
        <p:xfrm>
          <a:off x="533400" y="5105400"/>
          <a:ext cx="7775575" cy="1524000"/>
        </p:xfrm>
        <a:graphic>
          <a:graphicData uri="http://schemas.openxmlformats.org/presentationml/2006/ole">
            <mc:AlternateContent xmlns:mc="http://schemas.openxmlformats.org/markup-compatibility/2006">
              <mc:Choice xmlns:v="urn:schemas-microsoft-com:vml" Requires="v">
                <p:oleObj spid="_x0000_s58379" name="Document" r:id="rId3" imgW="6279999" imgH="1230897" progId="Word.Document.12">
                  <p:embed/>
                </p:oleObj>
              </mc:Choice>
              <mc:Fallback>
                <p:oleObj name="Document" r:id="rId3" imgW="6279999" imgH="1230897" progId="Word.Document.12">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105400"/>
                        <a:ext cx="77755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143000"/>
          </a:xfrm>
        </p:spPr>
        <p:txBody>
          <a:bodyPr>
            <a:noAutofit/>
          </a:bodyPr>
          <a:lstStyle/>
          <a:p>
            <a:pPr eaLnBrk="1" fontAlgn="auto" hangingPunct="1">
              <a:spcAft>
                <a:spcPts val="0"/>
              </a:spcAft>
              <a:defRPr/>
            </a:pPr>
            <a:r>
              <a:rPr lang="en-US" sz="3700" dirty="0" smtClean="0">
                <a:ea typeface="Arial Unicode MS" pitchFamily="34" charset="-128"/>
                <a:cs typeface="Arial Unicode MS" pitchFamily="34" charset="-128"/>
              </a:rPr>
              <a:t>Goal Programming Example</a:t>
            </a:r>
            <a:endParaRPr lang="en-US" sz="3700" dirty="0" smtClean="0">
              <a:cs typeface="Times New Roman" pitchFamily="18" charset="0"/>
            </a:endParaRPr>
          </a:p>
        </p:txBody>
      </p:sp>
      <p:sp>
        <p:nvSpPr>
          <p:cNvPr id="28675" name="Rectangle 3"/>
          <p:cNvSpPr>
            <a:spLocks noGrp="1" noChangeArrowheads="1"/>
          </p:cNvSpPr>
          <p:nvPr>
            <p:ph idx="1"/>
          </p:nvPr>
        </p:nvSpPr>
        <p:spPr>
          <a:xfrm>
            <a:off x="381000" y="1219200"/>
            <a:ext cx="8382000" cy="5410200"/>
          </a:xfrm>
        </p:spPr>
        <p:txBody>
          <a:bodyPr/>
          <a:lstStyle/>
          <a:p>
            <a:pPr>
              <a:defRPr/>
            </a:pPr>
            <a:r>
              <a:rPr lang="en-US" sz="1800" dirty="0" smtClean="0"/>
              <a:t>Let  </a:t>
            </a:r>
            <a:r>
              <a:rPr lang="en-US" sz="1800" i="1" dirty="0" smtClean="0"/>
              <a:t>x</a:t>
            </a:r>
            <a:r>
              <a:rPr lang="en-US" sz="1800" baseline="-25000" dirty="0" smtClean="0"/>
              <a:t>1</a:t>
            </a:r>
            <a:r>
              <a:rPr lang="en-US" sz="1800" dirty="0" smtClean="0"/>
              <a:t>  = hours of production for line 1</a:t>
            </a:r>
          </a:p>
          <a:p>
            <a:pPr lvl="1">
              <a:buFont typeface="Wingdings 2" pitchFamily="18" charset="2"/>
              <a:buNone/>
              <a:defRPr/>
            </a:pPr>
            <a:r>
              <a:rPr lang="en-US" sz="1800" i="1" dirty="0" smtClean="0"/>
              <a:t>     x</a:t>
            </a:r>
            <a:r>
              <a:rPr lang="en-US" sz="1800" baseline="-25000" dirty="0" smtClean="0"/>
              <a:t>2</a:t>
            </a:r>
            <a:r>
              <a:rPr lang="en-US" sz="1800" dirty="0" smtClean="0"/>
              <a:t>  = hours of production for line 2</a:t>
            </a:r>
          </a:p>
          <a:p>
            <a:pPr>
              <a:defRPr/>
            </a:pPr>
            <a:endParaRPr lang="en-US" sz="2000" dirty="0" smtClean="0"/>
          </a:p>
          <a:p>
            <a:pPr marL="547688" lvl="1" indent="-411163">
              <a:buClr>
                <a:srgbClr val="F9F9F9"/>
              </a:buClr>
              <a:buSzPct val="65000"/>
              <a:buFont typeface="Wingdings 2" pitchFamily="18" charset="2"/>
              <a:buChar char=""/>
              <a:defRPr/>
            </a:pPr>
            <a:r>
              <a:rPr lang="en-US" sz="1800" dirty="0" smtClean="0"/>
              <a:t>Goal 1 - Meet the production goal of 180 compressors for the week</a:t>
            </a:r>
          </a:p>
          <a:p>
            <a:pPr>
              <a:defRPr/>
            </a:pPr>
            <a:r>
              <a:rPr lang="en-US" sz="1800" dirty="0" smtClean="0"/>
              <a:t>What would be production?</a:t>
            </a:r>
          </a:p>
          <a:p>
            <a:pPr>
              <a:buFont typeface="Wingdings 2" pitchFamily="18" charset="2"/>
              <a:buNone/>
              <a:defRPr/>
            </a:pPr>
            <a:r>
              <a:rPr lang="en-US" sz="1800" dirty="0" smtClean="0"/>
              <a:t>					2</a:t>
            </a:r>
            <a:r>
              <a:rPr lang="en-US" sz="1800" i="1" dirty="0" smtClean="0"/>
              <a:t>x</a:t>
            </a:r>
            <a:r>
              <a:rPr lang="en-US" sz="1800" baseline="-25000" dirty="0" smtClean="0"/>
              <a:t>1</a:t>
            </a:r>
            <a:r>
              <a:rPr lang="en-US" sz="1800" dirty="0" smtClean="0"/>
              <a:t> + 3/2 </a:t>
            </a:r>
            <a:r>
              <a:rPr lang="en-US" sz="1800" i="1" dirty="0" smtClean="0"/>
              <a:t>x</a:t>
            </a:r>
            <a:r>
              <a:rPr lang="en-US" sz="1800" baseline="-25000" dirty="0" smtClean="0"/>
              <a:t>2</a:t>
            </a:r>
          </a:p>
          <a:p>
            <a:pPr lvl="4">
              <a:buFont typeface="Wingdings 2" pitchFamily="18" charset="2"/>
              <a:buNone/>
              <a:defRPr/>
            </a:pPr>
            <a:r>
              <a:rPr lang="en-US" dirty="0" smtClean="0"/>
              <a:t>			</a:t>
            </a:r>
            <a:r>
              <a:rPr lang="en-US" sz="1800" dirty="0" smtClean="0"/>
              <a:t>2</a:t>
            </a:r>
            <a:r>
              <a:rPr lang="en-US" sz="1800" i="1" dirty="0" smtClean="0"/>
              <a:t>x</a:t>
            </a:r>
            <a:r>
              <a:rPr lang="en-US" sz="1800" baseline="-25000" dirty="0" smtClean="0"/>
              <a:t>1</a:t>
            </a:r>
            <a:r>
              <a:rPr lang="en-US" sz="1800" dirty="0" smtClean="0"/>
              <a:t> + 3/2 </a:t>
            </a:r>
            <a:r>
              <a:rPr lang="en-US" sz="1800" i="1" dirty="0" smtClean="0"/>
              <a:t>x</a:t>
            </a:r>
            <a:r>
              <a:rPr lang="en-US" sz="1800" baseline="-25000" dirty="0" smtClean="0"/>
              <a:t>2  </a:t>
            </a:r>
            <a:r>
              <a:rPr lang="en-US" sz="1800" dirty="0" smtClean="0"/>
              <a:t>= 180 ?</a:t>
            </a:r>
          </a:p>
          <a:p>
            <a:pPr>
              <a:buFont typeface="Wingdings 2" pitchFamily="18" charset="2"/>
              <a:buNone/>
              <a:defRPr/>
            </a:pPr>
            <a:r>
              <a:rPr lang="en-US" sz="1800" dirty="0" smtClean="0"/>
              <a:t>	But what if we can meet the other goals </a:t>
            </a:r>
            <a:r>
              <a:rPr lang="en-US" sz="1800" i="1" dirty="0" smtClean="0"/>
              <a:t>and</a:t>
            </a:r>
            <a:r>
              <a:rPr lang="en-US" sz="1800" dirty="0" smtClean="0"/>
              <a:t>  produce more compressors? What if the other goals and constraints won’t allow us to produce 180 compressors?</a:t>
            </a:r>
          </a:p>
          <a:p>
            <a:pPr>
              <a:defRPr/>
            </a:pPr>
            <a:endParaRPr lang="en-US" sz="1800" dirty="0" smtClean="0"/>
          </a:p>
          <a:p>
            <a:pPr>
              <a:defRPr/>
            </a:pPr>
            <a:r>
              <a:rPr lang="en-US" sz="1800" dirty="0" smtClean="0"/>
              <a:t>Let d</a:t>
            </a:r>
            <a:r>
              <a:rPr lang="en-US" sz="1800" baseline="-25000" dirty="0" smtClean="0"/>
              <a:t>1</a:t>
            </a:r>
            <a:r>
              <a:rPr lang="en-US" sz="1800" baseline="30000" dirty="0" smtClean="0"/>
              <a:t>-</a:t>
            </a:r>
            <a:r>
              <a:rPr lang="en-US" sz="1800" dirty="0" smtClean="0"/>
              <a:t> = production below the goal of 180 compressors</a:t>
            </a:r>
          </a:p>
          <a:p>
            <a:pPr>
              <a:buFont typeface="Wingdings 2" pitchFamily="18" charset="2"/>
              <a:buNone/>
              <a:defRPr/>
            </a:pPr>
            <a:r>
              <a:rPr lang="en-US" sz="1800" dirty="0" smtClean="0"/>
              <a:t>             d</a:t>
            </a:r>
            <a:r>
              <a:rPr lang="en-US" sz="1800" baseline="-25000" dirty="0" smtClean="0"/>
              <a:t>1</a:t>
            </a:r>
            <a:r>
              <a:rPr lang="en-US" sz="1800" baseline="30000" dirty="0" smtClean="0"/>
              <a:t>+</a:t>
            </a:r>
            <a:r>
              <a:rPr lang="en-US" sz="1800" dirty="0" smtClean="0"/>
              <a:t> = production over the goal of 180 compressors</a:t>
            </a:r>
          </a:p>
          <a:p>
            <a:pPr>
              <a:buFont typeface="Wingdings 2" pitchFamily="18" charset="2"/>
              <a:buNone/>
              <a:defRPr/>
            </a:pPr>
            <a:endParaRPr lang="en-US" sz="1800" dirty="0" smtClean="0"/>
          </a:p>
          <a:p>
            <a:pPr>
              <a:buFont typeface="Wingdings 2" pitchFamily="18" charset="2"/>
              <a:buNone/>
              <a:defRPr/>
            </a:pPr>
            <a:r>
              <a:rPr lang="en-US" sz="1800" dirty="0" smtClean="0"/>
              <a:t>				2</a:t>
            </a:r>
            <a:r>
              <a:rPr lang="en-US" sz="1800" i="1" dirty="0" smtClean="0"/>
              <a:t>x</a:t>
            </a:r>
            <a:r>
              <a:rPr lang="en-US" sz="1800" baseline="-25000" dirty="0" smtClean="0"/>
              <a:t>1</a:t>
            </a:r>
            <a:r>
              <a:rPr lang="en-US" sz="1800" dirty="0" smtClean="0"/>
              <a:t> + 3/2 </a:t>
            </a:r>
            <a:r>
              <a:rPr lang="en-US" sz="1800" i="1" dirty="0" smtClean="0"/>
              <a:t>x</a:t>
            </a:r>
            <a:r>
              <a:rPr lang="en-US" sz="1800" baseline="-25000" dirty="0" smtClean="0"/>
              <a:t>2</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1</a:t>
            </a:r>
            <a:r>
              <a:rPr lang="en-US" sz="1800" baseline="30000" dirty="0" smtClean="0"/>
              <a:t>+</a:t>
            </a:r>
            <a:r>
              <a:rPr lang="en-US" sz="1800" dirty="0" smtClean="0"/>
              <a:t> =180</a:t>
            </a:r>
          </a:p>
        </p:txBody>
      </p:sp>
      <p:sp>
        <p:nvSpPr>
          <p:cNvPr id="4" name="Slide Number Placeholder 4"/>
          <p:cNvSpPr>
            <a:spLocks noGrp="1"/>
          </p:cNvSpPr>
          <p:nvPr>
            <p:ph type="sldNum" sz="quarter" idx="4294967295"/>
          </p:nvPr>
        </p:nvSpPr>
        <p:spPr>
          <a:xfrm>
            <a:off x="7924800" y="6416675"/>
            <a:ext cx="762000" cy="365125"/>
          </a:xfrm>
          <a:prstGeom prst="rect">
            <a:avLst/>
          </a:prstGeom>
        </p:spPr>
        <p:txBody>
          <a:bodyPr/>
          <a:lstStyle/>
          <a:p>
            <a:pPr>
              <a:defRPr/>
            </a:pPr>
            <a:fld id="{B48FEE5A-6820-44CA-B94A-8E4DAE4A7613}" type="slidenum">
              <a:rPr lang="en-US" sz="1200"/>
              <a:pPr>
                <a:defRPr/>
              </a:pPr>
              <a:t>4</a:t>
            </a:fld>
            <a:endParaRPr lang="en-US" sz="1200" dirty="0"/>
          </a:p>
        </p:txBody>
      </p:sp>
      <p:graphicFrame>
        <p:nvGraphicFramePr>
          <p:cNvPr id="3074" name="Object 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47115" name="Equation" r:id="rId3" imgW="114120" imgH="215640" progId="Equation.3">
                  <p:embed/>
                </p:oleObj>
              </mc:Choice>
              <mc:Fallback>
                <p:oleObj name="Equation" r:id="rId3" imgW="114120" imgH="215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animEffect transition="in" filter="diamond(in)">
                                      <p:cBhvr>
                                        <p:cTn id="7" dur="2000"/>
                                        <p:tgtEl>
                                          <p:spTgt spid="2867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8675">
                                            <p:txEl>
                                              <p:pRg st="6" end="6"/>
                                            </p:txEl>
                                          </p:spTgt>
                                        </p:tgtEl>
                                        <p:attrNameLst>
                                          <p:attrName>style.visibility</p:attrName>
                                        </p:attrNameLst>
                                      </p:cBhvr>
                                      <p:to>
                                        <p:strVal val="visible"/>
                                      </p:to>
                                    </p:set>
                                    <p:animEffect transition="in" filter="diamond(in)">
                                      <p:cBhvr>
                                        <p:cTn id="12" dur="2000"/>
                                        <p:tgtEl>
                                          <p:spTgt spid="28675">
                                            <p:txEl>
                                              <p:pRg st="6" end="6"/>
                                            </p:txEl>
                                          </p:spTgt>
                                        </p:tgtEl>
                                      </p:cBhvr>
                                    </p:animEffect>
                                  </p:childTnLst>
                                </p:cTn>
                              </p:par>
                            </p:childTnLst>
                          </p:cTn>
                        </p:par>
                        <p:par>
                          <p:cTn id="13" fill="hold">
                            <p:stCondLst>
                              <p:cond delay="2000"/>
                            </p:stCondLst>
                            <p:childTnLst>
                              <p:par>
                                <p:cTn id="14" presetID="8" presetClass="entr" presetSubtype="16" fill="hold" nodeType="afterEffect">
                                  <p:stCondLst>
                                    <p:cond delay="500"/>
                                  </p:stCondLst>
                                  <p:childTnLst>
                                    <p:set>
                                      <p:cBhvr>
                                        <p:cTn id="15" dur="1" fill="hold">
                                          <p:stCondLst>
                                            <p:cond delay="0"/>
                                          </p:stCondLst>
                                        </p:cTn>
                                        <p:tgtEl>
                                          <p:spTgt spid="28675">
                                            <p:txEl>
                                              <p:pRg st="7" end="7"/>
                                            </p:txEl>
                                          </p:spTgt>
                                        </p:tgtEl>
                                        <p:attrNameLst>
                                          <p:attrName>style.visibility</p:attrName>
                                        </p:attrNameLst>
                                      </p:cBhvr>
                                      <p:to>
                                        <p:strVal val="visible"/>
                                      </p:to>
                                    </p:set>
                                    <p:animEffect transition="in" filter="diamond(in)">
                                      <p:cBhvr>
                                        <p:cTn id="16" dur="2000"/>
                                        <p:tgtEl>
                                          <p:spTgt spid="28675">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8675">
                                            <p:txEl>
                                              <p:pRg st="9" end="9"/>
                                            </p:txEl>
                                          </p:spTgt>
                                        </p:tgtEl>
                                        <p:attrNameLst>
                                          <p:attrName>style.visibility</p:attrName>
                                        </p:attrNameLst>
                                      </p:cBhvr>
                                      <p:to>
                                        <p:strVal val="visible"/>
                                      </p:to>
                                    </p:set>
                                    <p:animEffect transition="in" filter="checkerboard(across)">
                                      <p:cBhvr>
                                        <p:cTn id="21" dur="500"/>
                                        <p:tgtEl>
                                          <p:spTgt spid="28675">
                                            <p:txEl>
                                              <p:pRg st="9" end="9"/>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8675">
                                            <p:txEl>
                                              <p:pRg st="10" end="10"/>
                                            </p:txEl>
                                          </p:spTgt>
                                        </p:tgtEl>
                                        <p:attrNameLst>
                                          <p:attrName>style.visibility</p:attrName>
                                        </p:attrNameLst>
                                      </p:cBhvr>
                                      <p:to>
                                        <p:strVal val="visible"/>
                                      </p:to>
                                    </p:set>
                                    <p:animEffect transition="in" filter="checkerboard(across)">
                                      <p:cBhvr>
                                        <p:cTn id="24" dur="500"/>
                                        <p:tgtEl>
                                          <p:spTgt spid="28675">
                                            <p:txEl>
                                              <p:pRg st="10" end="10"/>
                                            </p:txEl>
                                          </p:spTgt>
                                        </p:tgtEl>
                                      </p:cBhvr>
                                    </p:animEffect>
                                  </p:childTnLst>
                                </p:cTn>
                              </p:par>
                            </p:childTnLst>
                          </p:cTn>
                        </p:par>
                        <p:par>
                          <p:cTn id="25" fill="hold">
                            <p:stCondLst>
                              <p:cond delay="500"/>
                            </p:stCondLst>
                            <p:childTnLst>
                              <p:par>
                                <p:cTn id="26" presetID="8" presetClass="entr" presetSubtype="16" fill="hold" nodeType="afterEffect">
                                  <p:stCondLst>
                                    <p:cond delay="500"/>
                                  </p:stCondLst>
                                  <p:childTnLst>
                                    <p:set>
                                      <p:cBhvr>
                                        <p:cTn id="27" dur="1" fill="hold">
                                          <p:stCondLst>
                                            <p:cond delay="0"/>
                                          </p:stCondLst>
                                        </p:cTn>
                                        <p:tgtEl>
                                          <p:spTgt spid="28675">
                                            <p:txEl>
                                              <p:pRg st="12" end="12"/>
                                            </p:txEl>
                                          </p:spTgt>
                                        </p:tgtEl>
                                        <p:attrNameLst>
                                          <p:attrName>style.visibility</p:attrName>
                                        </p:attrNameLst>
                                      </p:cBhvr>
                                      <p:to>
                                        <p:strVal val="visible"/>
                                      </p:to>
                                    </p:set>
                                    <p:animEffect transition="in" filter="diamond(in)">
                                      <p:cBhvr>
                                        <p:cTn id="28" dur="2000"/>
                                        <p:tgtEl>
                                          <p:spTgt spid="2867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ea typeface="Arial Unicode MS" pitchFamily="34" charset="-128"/>
                <a:cs typeface="Arial Unicode MS" pitchFamily="34" charset="-128"/>
              </a:rPr>
              <a:t>Goal Programming Example</a:t>
            </a:r>
            <a:endParaRPr lang="en-US" dirty="0"/>
          </a:p>
        </p:txBody>
      </p:sp>
      <p:sp>
        <p:nvSpPr>
          <p:cNvPr id="3" name="Content Placeholder 2"/>
          <p:cNvSpPr>
            <a:spLocks noGrp="1"/>
          </p:cNvSpPr>
          <p:nvPr>
            <p:ph idx="1"/>
          </p:nvPr>
        </p:nvSpPr>
        <p:spPr>
          <a:xfrm>
            <a:off x="381000" y="1600200"/>
            <a:ext cx="8382000" cy="4953000"/>
          </a:xfrm>
        </p:spPr>
        <p:txBody>
          <a:bodyPr/>
          <a:lstStyle/>
          <a:p>
            <a:r>
              <a:rPr lang="en-US" sz="1800" dirty="0" smtClean="0"/>
              <a:t>Goal 2 - Limit overtime operations of team 1 to five hours.</a:t>
            </a:r>
          </a:p>
          <a:p>
            <a:r>
              <a:rPr lang="en-US" sz="1800" dirty="0" smtClean="0"/>
              <a:t>To capture this, we will want to model regular time and overtime. Since we do not know if the teams will work full time or part time, we need to allow both for both working above or below the normal 40 hours a week for each line/team. </a:t>
            </a:r>
          </a:p>
          <a:p>
            <a:r>
              <a:rPr lang="en-US" sz="1800" dirty="0" smtClean="0"/>
              <a:t>Let     d</a:t>
            </a:r>
            <a:r>
              <a:rPr lang="en-US" sz="1800" baseline="-25000" dirty="0" smtClean="0"/>
              <a:t>2</a:t>
            </a:r>
            <a:r>
              <a:rPr lang="en-US" sz="1800" baseline="30000" dirty="0" smtClean="0"/>
              <a:t>-</a:t>
            </a:r>
            <a:r>
              <a:rPr lang="en-US" sz="1800" dirty="0" smtClean="0"/>
              <a:t> = hours worked less than 40 hours by team 1</a:t>
            </a:r>
          </a:p>
          <a:p>
            <a:pPr lvl="2">
              <a:buFont typeface="Wingdings" pitchFamily="2" charset="2"/>
              <a:buNone/>
            </a:pPr>
            <a:r>
              <a:rPr lang="en-US" sz="1800" dirty="0" smtClean="0"/>
              <a:t> d</a:t>
            </a:r>
            <a:r>
              <a:rPr lang="en-US" sz="1800" baseline="-25000" dirty="0" smtClean="0"/>
              <a:t>2</a:t>
            </a:r>
            <a:r>
              <a:rPr lang="en-US" sz="1800" baseline="30000" dirty="0" smtClean="0"/>
              <a:t>+</a:t>
            </a:r>
            <a:r>
              <a:rPr lang="en-US" sz="1800" dirty="0" smtClean="0"/>
              <a:t> = hours worked over 40 hours by team 1</a:t>
            </a:r>
          </a:p>
          <a:p>
            <a:pPr lvl="2">
              <a:buFont typeface="Wingdings" pitchFamily="2" charset="2"/>
              <a:buNone/>
            </a:pPr>
            <a:r>
              <a:rPr lang="en-US" sz="1800" dirty="0" smtClean="0"/>
              <a:t> d</a:t>
            </a:r>
            <a:r>
              <a:rPr lang="en-US" sz="1800" baseline="-25000" dirty="0" smtClean="0"/>
              <a:t>3</a:t>
            </a:r>
            <a:r>
              <a:rPr lang="en-US" sz="1800" baseline="30000" dirty="0" smtClean="0"/>
              <a:t>-</a:t>
            </a:r>
            <a:r>
              <a:rPr lang="en-US" sz="1800" dirty="0" smtClean="0"/>
              <a:t> = hours worked less than 40 hours by team 2</a:t>
            </a:r>
          </a:p>
          <a:p>
            <a:pPr lvl="2">
              <a:buFont typeface="Wingdings" pitchFamily="2" charset="2"/>
              <a:buNone/>
            </a:pPr>
            <a:r>
              <a:rPr lang="en-US" sz="1800" dirty="0" smtClean="0"/>
              <a:t> d</a:t>
            </a:r>
            <a:r>
              <a:rPr lang="en-US" sz="1800" baseline="-25000" dirty="0" smtClean="0"/>
              <a:t>3</a:t>
            </a:r>
            <a:r>
              <a:rPr lang="en-US" sz="1800" baseline="30000" dirty="0" smtClean="0"/>
              <a:t>+ </a:t>
            </a:r>
            <a:r>
              <a:rPr lang="en-US" sz="1800" dirty="0" smtClean="0"/>
              <a:t>= hours worked over 40 hours by team 2</a:t>
            </a:r>
          </a:p>
          <a:p>
            <a:pPr lvl="2">
              <a:buFont typeface="Wingdings" pitchFamily="2" charset="2"/>
              <a:buNone/>
            </a:pPr>
            <a:r>
              <a:rPr lang="en-US" sz="1800" dirty="0" smtClean="0"/>
              <a:t> d</a:t>
            </a:r>
            <a:r>
              <a:rPr lang="en-US" sz="1800" baseline="-25000" dirty="0" smtClean="0"/>
              <a:t>4</a:t>
            </a:r>
            <a:r>
              <a:rPr lang="en-US" sz="1800" baseline="30000" dirty="0" smtClean="0"/>
              <a:t>-</a:t>
            </a:r>
            <a:r>
              <a:rPr lang="en-US" sz="1800" dirty="0" smtClean="0"/>
              <a:t> = overtime below 5 hours for team 1</a:t>
            </a:r>
          </a:p>
          <a:p>
            <a:pPr lvl="2">
              <a:buFont typeface="Wingdings" pitchFamily="2" charset="2"/>
              <a:buNone/>
            </a:pPr>
            <a:r>
              <a:rPr lang="en-US" sz="1800" dirty="0" smtClean="0"/>
              <a:t> d</a:t>
            </a:r>
            <a:r>
              <a:rPr lang="en-US" sz="1800" baseline="-25000" dirty="0" smtClean="0"/>
              <a:t>4</a:t>
            </a:r>
            <a:r>
              <a:rPr lang="en-US" sz="1800" baseline="30000" dirty="0" smtClean="0"/>
              <a:t>+</a:t>
            </a:r>
            <a:r>
              <a:rPr lang="en-US" sz="1800" dirty="0" smtClean="0"/>
              <a:t> = overtime above 5 hours for team 1</a:t>
            </a:r>
          </a:p>
          <a:p>
            <a:pPr lvl="2">
              <a:buFont typeface="Wingdings" pitchFamily="2" charset="2"/>
              <a:buNone/>
            </a:pPr>
            <a:endParaRPr lang="en-US" sz="1800" dirty="0" smtClean="0"/>
          </a:p>
          <a:p>
            <a:pPr lvl="4">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2</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  40</a:t>
            </a:r>
          </a:p>
          <a:p>
            <a:pPr lvl="4">
              <a:buFont typeface="Wingdings 2" pitchFamily="18" charset="2"/>
              <a:buNone/>
            </a:pPr>
            <a:r>
              <a:rPr lang="en-US" sz="1800" i="1" dirty="0" smtClean="0"/>
              <a:t> 				    x</a:t>
            </a:r>
            <a:r>
              <a:rPr lang="en-US" sz="1800" baseline="-25000" dirty="0" smtClean="0"/>
              <a:t>2</a:t>
            </a:r>
            <a:r>
              <a:rPr lang="en-US" sz="1800" dirty="0" smtClean="0"/>
              <a:t> + d</a:t>
            </a:r>
            <a:r>
              <a:rPr lang="en-US" sz="1800" baseline="-25000" dirty="0" smtClean="0"/>
              <a:t>3</a:t>
            </a:r>
            <a:r>
              <a:rPr lang="en-US" sz="1800" baseline="30000" dirty="0" smtClean="0"/>
              <a:t>-</a:t>
            </a:r>
            <a:r>
              <a:rPr lang="en-US" sz="1800" dirty="0" smtClean="0"/>
              <a:t> - d</a:t>
            </a:r>
            <a:r>
              <a:rPr lang="en-US" sz="1800" baseline="-25000" dirty="0" smtClean="0"/>
              <a:t>3</a:t>
            </a:r>
            <a:r>
              <a:rPr lang="en-US" sz="1800" baseline="30000" dirty="0" smtClean="0"/>
              <a:t>+</a:t>
            </a:r>
            <a:r>
              <a:rPr lang="en-US" sz="1800" dirty="0" smtClean="0"/>
              <a:t> =  40</a:t>
            </a:r>
          </a:p>
          <a:p>
            <a:pPr lvl="4">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4</a:t>
            </a:r>
            <a:r>
              <a:rPr lang="en-US" sz="1800" baseline="30000" dirty="0" smtClean="0"/>
              <a:t>-</a:t>
            </a:r>
            <a:r>
              <a:rPr lang="en-US" sz="1800" dirty="0" smtClean="0"/>
              <a:t> - d</a:t>
            </a:r>
            <a:r>
              <a:rPr lang="en-US" sz="1800" baseline="-25000" dirty="0" smtClean="0"/>
              <a:t>4</a:t>
            </a:r>
            <a:r>
              <a:rPr lang="en-US" sz="1800" baseline="30000" dirty="0" smtClean="0"/>
              <a:t>+</a:t>
            </a:r>
            <a:r>
              <a:rPr lang="en-US" sz="1800" dirty="0" smtClean="0"/>
              <a:t> =  45</a:t>
            </a:r>
          </a:p>
          <a:p>
            <a:endParaRPr lang="en-US" dirty="0" smtClean="0"/>
          </a:p>
          <a:p>
            <a:endParaRPr lang="en-US" sz="1800"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05F35439-3E7A-47D0-BE30-624867F86188}" type="slidenum">
              <a:rPr lang="en-US" sz="1200" smtClean="0"/>
              <a:pPr>
                <a:defRPr/>
              </a:pPr>
              <a:t>5</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heckerboard(across)">
                                      <p:cBhvr>
                                        <p:cTn id="20" dur="500"/>
                                        <p:tgtEl>
                                          <p:spTgt spid="3">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heckerboard(across)">
                                      <p:cBhvr>
                                        <p:cTn id="28" dur="500"/>
                                        <p:tgtEl>
                                          <p:spTgt spid="3">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checkerboard(across)">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smtClean="0">
                <a:ea typeface="Arial Unicode MS" pitchFamily="34" charset="-128"/>
                <a:cs typeface="Arial Unicode MS" pitchFamily="34" charset="-128"/>
              </a:rPr>
              <a:t>Goal Programming Example</a:t>
            </a:r>
            <a:endParaRPr lang="en-US" dirty="0"/>
          </a:p>
        </p:txBody>
      </p:sp>
      <p:sp>
        <p:nvSpPr>
          <p:cNvPr id="3" name="Content Placeholder 2"/>
          <p:cNvSpPr>
            <a:spLocks noGrp="1"/>
          </p:cNvSpPr>
          <p:nvPr>
            <p:ph idx="1"/>
          </p:nvPr>
        </p:nvSpPr>
        <p:spPr/>
        <p:txBody>
          <a:bodyPr/>
          <a:lstStyle/>
          <a:p>
            <a:r>
              <a:rPr lang="en-US" sz="1800" smtClean="0"/>
              <a:t>We know have sufficient constraints to express our goals</a:t>
            </a:r>
          </a:p>
          <a:p>
            <a:pPr>
              <a:buFont typeface="Wingdings 2" pitchFamily="18" charset="2"/>
              <a:buNone/>
            </a:pPr>
            <a:r>
              <a:rPr lang="en-US" sz="1800" smtClean="0"/>
              <a:t>				2</a:t>
            </a:r>
            <a:r>
              <a:rPr lang="en-US" sz="1800" i="1" smtClean="0"/>
              <a:t>x</a:t>
            </a:r>
            <a:r>
              <a:rPr lang="en-US" sz="1800" baseline="-25000" smtClean="0"/>
              <a:t>1</a:t>
            </a:r>
            <a:r>
              <a:rPr lang="en-US" sz="1800" smtClean="0"/>
              <a:t> + 3/2 </a:t>
            </a:r>
            <a:r>
              <a:rPr lang="en-US" sz="1800" i="1" smtClean="0"/>
              <a:t>x</a:t>
            </a:r>
            <a:r>
              <a:rPr lang="en-US" sz="1800" baseline="-25000" smtClean="0"/>
              <a:t>2</a:t>
            </a:r>
            <a:r>
              <a:rPr lang="en-US" sz="1800" smtClean="0"/>
              <a:t> + d</a:t>
            </a:r>
            <a:r>
              <a:rPr lang="en-US" sz="1800" baseline="-25000" smtClean="0"/>
              <a:t>1</a:t>
            </a:r>
            <a:r>
              <a:rPr lang="en-US" sz="1800" baseline="30000" smtClean="0"/>
              <a:t>-</a:t>
            </a:r>
            <a:r>
              <a:rPr lang="en-US" sz="1800" smtClean="0"/>
              <a:t> - d</a:t>
            </a:r>
            <a:r>
              <a:rPr lang="en-US" sz="1800" baseline="-25000" smtClean="0"/>
              <a:t>1</a:t>
            </a:r>
            <a:r>
              <a:rPr lang="en-US" sz="1800" baseline="30000" smtClean="0"/>
              <a:t>+</a:t>
            </a:r>
            <a:r>
              <a:rPr lang="en-US" sz="1800" smtClean="0"/>
              <a:t> =180</a:t>
            </a:r>
          </a:p>
          <a:p>
            <a:pPr>
              <a:buFont typeface="Wingdings 2" pitchFamily="18" charset="2"/>
              <a:buNone/>
            </a:pPr>
            <a:r>
              <a:rPr lang="en-US" sz="1800" i="1" smtClean="0"/>
              <a:t> 				 x</a:t>
            </a:r>
            <a:r>
              <a:rPr lang="en-US" sz="1800" baseline="-25000" smtClean="0"/>
              <a:t>1</a:t>
            </a:r>
            <a:r>
              <a:rPr lang="en-US" sz="1800" smtClean="0"/>
              <a:t> 	      + d</a:t>
            </a:r>
            <a:r>
              <a:rPr lang="en-US" sz="1800" baseline="-25000" smtClean="0"/>
              <a:t>2</a:t>
            </a:r>
            <a:r>
              <a:rPr lang="en-US" sz="1800" baseline="30000" smtClean="0"/>
              <a:t>-</a:t>
            </a:r>
            <a:r>
              <a:rPr lang="en-US" sz="1800" smtClean="0"/>
              <a:t> - d</a:t>
            </a:r>
            <a:r>
              <a:rPr lang="en-US" sz="1800" baseline="-25000" smtClean="0"/>
              <a:t>2</a:t>
            </a:r>
            <a:r>
              <a:rPr lang="en-US" sz="1800" baseline="30000" smtClean="0"/>
              <a:t>+</a:t>
            </a:r>
            <a:r>
              <a:rPr lang="en-US" sz="1800" smtClean="0"/>
              <a:t> =  40</a:t>
            </a:r>
          </a:p>
          <a:p>
            <a:pPr>
              <a:buFont typeface="Wingdings 2" pitchFamily="18" charset="2"/>
              <a:buNone/>
            </a:pPr>
            <a:r>
              <a:rPr lang="en-US" sz="1800" i="1" smtClean="0"/>
              <a:t>					 x</a:t>
            </a:r>
            <a:r>
              <a:rPr lang="en-US" sz="1800" baseline="-25000" smtClean="0"/>
              <a:t>2</a:t>
            </a:r>
            <a:r>
              <a:rPr lang="en-US" sz="1800" smtClean="0"/>
              <a:t> + d</a:t>
            </a:r>
            <a:r>
              <a:rPr lang="en-US" sz="1800" baseline="-25000" smtClean="0"/>
              <a:t>3</a:t>
            </a:r>
            <a:r>
              <a:rPr lang="en-US" sz="1800" baseline="30000" smtClean="0"/>
              <a:t>-</a:t>
            </a:r>
            <a:r>
              <a:rPr lang="en-US" sz="1800" smtClean="0"/>
              <a:t> - d</a:t>
            </a:r>
            <a:r>
              <a:rPr lang="en-US" sz="1800" baseline="-25000" smtClean="0"/>
              <a:t>3</a:t>
            </a:r>
            <a:r>
              <a:rPr lang="en-US" sz="1800" baseline="30000" smtClean="0"/>
              <a:t>+</a:t>
            </a:r>
            <a:r>
              <a:rPr lang="en-US" sz="1800" smtClean="0"/>
              <a:t> =   40</a:t>
            </a:r>
          </a:p>
          <a:p>
            <a:pPr>
              <a:buFont typeface="Wingdings 2" pitchFamily="18" charset="2"/>
              <a:buNone/>
            </a:pPr>
            <a:r>
              <a:rPr lang="en-US" sz="1800" i="1" smtClean="0"/>
              <a:t> 				 x</a:t>
            </a:r>
            <a:r>
              <a:rPr lang="en-US" sz="1800" baseline="-25000" smtClean="0"/>
              <a:t>1</a:t>
            </a:r>
            <a:r>
              <a:rPr lang="en-US" sz="1800" smtClean="0"/>
              <a:t> 	      + d</a:t>
            </a:r>
            <a:r>
              <a:rPr lang="en-US" sz="1800" baseline="-25000" smtClean="0"/>
              <a:t>4</a:t>
            </a:r>
            <a:r>
              <a:rPr lang="en-US" sz="1800" baseline="30000" smtClean="0"/>
              <a:t>-</a:t>
            </a:r>
            <a:r>
              <a:rPr lang="en-US" sz="1800" smtClean="0"/>
              <a:t> - d</a:t>
            </a:r>
            <a:r>
              <a:rPr lang="en-US" sz="1800" baseline="-25000" smtClean="0"/>
              <a:t>4</a:t>
            </a:r>
            <a:r>
              <a:rPr lang="en-US" sz="1800" baseline="30000" smtClean="0"/>
              <a:t>+</a:t>
            </a:r>
            <a:r>
              <a:rPr lang="en-US" sz="1800" smtClean="0"/>
              <a:t> =  45</a:t>
            </a:r>
          </a:p>
          <a:p>
            <a:pPr>
              <a:buFont typeface="Wingdings 2" pitchFamily="18" charset="2"/>
              <a:buNone/>
            </a:pPr>
            <a:r>
              <a:rPr lang="en-US" sz="1800" smtClean="0"/>
              <a:t>			 </a:t>
            </a:r>
            <a:r>
              <a:rPr lang="en-US" sz="1800" i="1" smtClean="0"/>
              <a:t>x</a:t>
            </a:r>
            <a:r>
              <a:rPr lang="en-US" sz="1800" baseline="-25000" smtClean="0"/>
              <a:t>1</a:t>
            </a:r>
            <a:r>
              <a:rPr lang="en-US" sz="1800" smtClean="0"/>
              <a:t> , </a:t>
            </a:r>
            <a:r>
              <a:rPr lang="en-US" sz="1800" i="1" smtClean="0"/>
              <a:t>x</a:t>
            </a:r>
            <a:r>
              <a:rPr lang="en-US" sz="1800" baseline="-25000" smtClean="0"/>
              <a:t>2</a:t>
            </a:r>
            <a:r>
              <a:rPr lang="en-US" sz="1800" smtClean="0"/>
              <a:t> , d</a:t>
            </a:r>
            <a:r>
              <a:rPr lang="en-US" sz="1800" baseline="-25000" smtClean="0"/>
              <a:t>1</a:t>
            </a:r>
            <a:r>
              <a:rPr lang="en-US" sz="1800" baseline="30000" smtClean="0"/>
              <a:t>-</a:t>
            </a:r>
            <a:r>
              <a:rPr lang="en-US" sz="1800" smtClean="0"/>
              <a:t> , d</a:t>
            </a:r>
            <a:r>
              <a:rPr lang="en-US" sz="1800" baseline="-25000" smtClean="0"/>
              <a:t>1</a:t>
            </a:r>
            <a:r>
              <a:rPr lang="en-US" sz="1800" baseline="30000" smtClean="0"/>
              <a:t>+</a:t>
            </a:r>
            <a:r>
              <a:rPr lang="en-US" sz="1800" smtClean="0"/>
              <a:t> , d</a:t>
            </a:r>
            <a:r>
              <a:rPr lang="en-US" sz="1800" baseline="-25000" smtClean="0"/>
              <a:t>2</a:t>
            </a:r>
            <a:r>
              <a:rPr lang="en-US" sz="1800" baseline="30000" smtClean="0"/>
              <a:t>-</a:t>
            </a:r>
            <a:r>
              <a:rPr lang="en-US" sz="1800" smtClean="0"/>
              <a:t> , d</a:t>
            </a:r>
            <a:r>
              <a:rPr lang="en-US" sz="1800" baseline="-25000" smtClean="0"/>
              <a:t>2</a:t>
            </a:r>
            <a:r>
              <a:rPr lang="en-US" sz="1800" baseline="30000" smtClean="0"/>
              <a:t>+</a:t>
            </a:r>
            <a:r>
              <a:rPr lang="en-US" sz="1800" smtClean="0"/>
              <a:t>, d</a:t>
            </a:r>
            <a:r>
              <a:rPr lang="en-US" sz="1800" baseline="-25000" smtClean="0"/>
              <a:t>3</a:t>
            </a:r>
            <a:r>
              <a:rPr lang="en-US" sz="1800" baseline="30000" smtClean="0"/>
              <a:t>-</a:t>
            </a:r>
            <a:r>
              <a:rPr lang="en-US" sz="1800" smtClean="0"/>
              <a:t> , d</a:t>
            </a:r>
            <a:r>
              <a:rPr lang="en-US" sz="1800" baseline="-25000" smtClean="0"/>
              <a:t>3</a:t>
            </a:r>
            <a:r>
              <a:rPr lang="en-US" sz="1800" baseline="30000" smtClean="0"/>
              <a:t>+</a:t>
            </a:r>
            <a:r>
              <a:rPr lang="en-US" sz="1800" smtClean="0"/>
              <a:t>, d</a:t>
            </a:r>
            <a:r>
              <a:rPr lang="en-US" sz="1800" baseline="-25000" smtClean="0"/>
              <a:t>4</a:t>
            </a:r>
            <a:r>
              <a:rPr lang="en-US" sz="1800" baseline="30000" smtClean="0"/>
              <a:t>-</a:t>
            </a:r>
            <a:r>
              <a:rPr lang="en-US" sz="1800" smtClean="0"/>
              <a:t> , d</a:t>
            </a:r>
            <a:r>
              <a:rPr lang="en-US" sz="1800" baseline="-25000" smtClean="0"/>
              <a:t>4</a:t>
            </a:r>
            <a:r>
              <a:rPr lang="en-US" sz="1800" baseline="30000" smtClean="0"/>
              <a:t>+</a:t>
            </a:r>
            <a:r>
              <a:rPr lang="en-US" sz="1800" smtClean="0"/>
              <a:t> ≥ 0</a:t>
            </a:r>
          </a:p>
          <a:p>
            <a:endParaRPr lang="en-US" sz="1800" smtClean="0"/>
          </a:p>
          <a:p>
            <a:r>
              <a:rPr lang="en-US" sz="1800" smtClean="0"/>
              <a:t>Now we need to express our preference for attaining the aspiration level of each goal (the rhs of the appropriate constraint).</a:t>
            </a:r>
          </a:p>
          <a:p>
            <a:r>
              <a:rPr lang="en-US" sz="1800" smtClean="0"/>
              <a:t>Recall that the problem said the goals were listed in ordinal ranking of importance  -  this mean we will meet goal 1 before we will do anything else.</a:t>
            </a:r>
          </a:p>
          <a:p>
            <a:r>
              <a:rPr lang="en-US" sz="1800" smtClean="0"/>
              <a:t>Let the weight P</a:t>
            </a:r>
            <a:r>
              <a:rPr lang="en-US" sz="1800" baseline="-25000" smtClean="0"/>
              <a:t>1 </a:t>
            </a:r>
            <a:r>
              <a:rPr lang="en-US" sz="1800" smtClean="0"/>
              <a:t>be of greater weight than any other weight P</a:t>
            </a:r>
            <a:r>
              <a:rPr lang="en-US" sz="1800" baseline="-25000" smtClean="0"/>
              <a:t>j.</a:t>
            </a:r>
            <a:r>
              <a:rPr lang="en-US" sz="1800" smtClean="0"/>
              <a:t> </a:t>
            </a:r>
          </a:p>
          <a:p>
            <a:r>
              <a:rPr lang="en-US" sz="1800" smtClean="0"/>
              <a:t>It is assumed that with n rank ordered goals, we have weights</a:t>
            </a:r>
          </a:p>
          <a:p>
            <a:pPr>
              <a:buFont typeface="Wingdings 2" pitchFamily="18" charset="2"/>
              <a:buNone/>
            </a:pPr>
            <a:r>
              <a:rPr lang="en-US" sz="1800" smtClean="0"/>
              <a:t>                                             P</a:t>
            </a:r>
            <a:r>
              <a:rPr lang="en-US" sz="1800" baseline="-25000" smtClean="0"/>
              <a:t>1</a:t>
            </a:r>
            <a:r>
              <a:rPr lang="en-US" sz="1800" smtClean="0"/>
              <a:t> &gt;&gt; P</a:t>
            </a:r>
            <a:r>
              <a:rPr lang="en-US" sz="1800" baseline="-25000" smtClean="0"/>
              <a:t>2 </a:t>
            </a:r>
            <a:r>
              <a:rPr lang="en-US" sz="1800" smtClean="0"/>
              <a:t>&gt;&gt; P</a:t>
            </a:r>
            <a:r>
              <a:rPr lang="en-US" sz="1800" baseline="-25000" smtClean="0"/>
              <a:t>3 </a:t>
            </a:r>
            <a:r>
              <a:rPr lang="en-US" sz="1800" smtClean="0"/>
              <a:t> &gt;&gt; … &gt;&gt; P</a:t>
            </a:r>
            <a:r>
              <a:rPr lang="en-US" sz="1800" baseline="-25000" smtClean="0"/>
              <a:t>n </a:t>
            </a:r>
            <a:endParaRPr lang="en-US" sz="1800" smtClean="0"/>
          </a:p>
          <a:p>
            <a:pPr>
              <a:buFont typeface="Wingdings 2" pitchFamily="18" charset="2"/>
              <a:buNone/>
            </a:pPr>
            <a:endParaRPr lang="en-US" sz="180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FBFD9028-6468-4464-A74E-DF0093EB4CA4}" type="slidenum">
              <a:rPr lang="en-US" sz="1200" smtClean="0"/>
              <a:pPr>
                <a:defRPr/>
              </a:pPr>
              <a:t>6</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amond(in)">
                                      <p:cBhvr>
                                        <p:cTn id="7" dur="2000"/>
                                        <p:tgtEl>
                                          <p:spTgt spid="3">
                                            <p:txEl>
                                              <p:pRg st="1" end="1"/>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amond(in)">
                                      <p:cBhvr>
                                        <p:cTn id="10" dur="2000"/>
                                        <p:tgtEl>
                                          <p:spTgt spid="3">
                                            <p:txEl>
                                              <p:pRg st="2" end="2"/>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diamond(in)">
                                      <p:cBhvr>
                                        <p:cTn id="13" dur="2000"/>
                                        <p:tgtEl>
                                          <p:spTgt spid="3">
                                            <p:txEl>
                                              <p:pRg st="3" end="3"/>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diamond(in)">
                                      <p:cBhvr>
                                        <p:cTn id="16" dur="2000"/>
                                        <p:tgtEl>
                                          <p:spTgt spid="3">
                                            <p:txEl>
                                              <p:pRg st="4" end="4"/>
                                            </p:txEl>
                                          </p:spTgt>
                                        </p:tgtEl>
                                      </p:cBhvr>
                                    </p:animEffect>
                                  </p:childTnLst>
                                </p:cTn>
                              </p:par>
                            </p:childTnLst>
                          </p:cTn>
                        </p:par>
                        <p:par>
                          <p:cTn id="17" fill="hold">
                            <p:stCondLst>
                              <p:cond delay="2000"/>
                            </p:stCondLst>
                            <p:childTnLst>
                              <p:par>
                                <p:cTn id="18" presetID="8" presetClass="entr" presetSubtype="16" fill="hold" nodeType="afterEffect">
                                  <p:stCondLst>
                                    <p:cond delay="50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diamond(in)">
                                      <p:cBhvr>
                                        <p:cTn id="20" dur="2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diamond(in)">
                                      <p:cBhvr>
                                        <p:cTn id="25" dur="20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diamond(in)">
                                      <p:cBhvr>
                                        <p:cTn id="30" dur="20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diamond(in)">
                                      <p:cBhvr>
                                        <p:cTn id="35" dur="20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diamond(in)">
                                      <p:cBhvr>
                                        <p:cTn id="40" dur="2000"/>
                                        <p:tgtEl>
                                          <p:spTgt spid="3">
                                            <p:txEl>
                                              <p:pRg st="10" end="10"/>
                                            </p:txEl>
                                          </p:spTgt>
                                        </p:tgtEl>
                                      </p:cBhvr>
                                    </p:animEffect>
                                  </p:childTnLst>
                                </p:cTn>
                              </p:par>
                              <p:par>
                                <p:cTn id="41" presetID="8" presetClass="entr" presetSubtype="16"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diamond(in)">
                                      <p:cBhvr>
                                        <p:cTn id="43"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smtClean="0">
                <a:ea typeface="Arial Unicode MS" pitchFamily="34" charset="-128"/>
                <a:cs typeface="Arial Unicode MS" pitchFamily="34" charset="-128"/>
              </a:rPr>
              <a:t>Goal Programming Example</a:t>
            </a:r>
            <a:endParaRPr lang="en-US" dirty="0"/>
          </a:p>
        </p:txBody>
      </p:sp>
      <p:sp>
        <p:nvSpPr>
          <p:cNvPr id="3" name="Content Placeholder 2"/>
          <p:cNvSpPr>
            <a:spLocks noGrp="1"/>
          </p:cNvSpPr>
          <p:nvPr>
            <p:ph idx="1"/>
          </p:nvPr>
        </p:nvSpPr>
        <p:spPr>
          <a:xfrm>
            <a:off x="388938" y="1143000"/>
            <a:ext cx="7772400" cy="4114800"/>
          </a:xfrm>
        </p:spPr>
        <p:txBody>
          <a:bodyPr/>
          <a:lstStyle/>
          <a:p>
            <a:r>
              <a:rPr lang="en-US" sz="1800" dirty="0" smtClean="0"/>
              <a:t>Given</a:t>
            </a:r>
          </a:p>
          <a:p>
            <a:pPr>
              <a:buFont typeface="Wingdings 2" pitchFamily="18" charset="2"/>
              <a:buNone/>
            </a:pPr>
            <a:r>
              <a:rPr lang="en-US" sz="1800" dirty="0" smtClean="0"/>
              <a:t>				2</a:t>
            </a:r>
            <a:r>
              <a:rPr lang="en-US" sz="1800" i="1" dirty="0" smtClean="0"/>
              <a:t>x</a:t>
            </a:r>
            <a:r>
              <a:rPr lang="en-US" sz="1800" baseline="-25000" dirty="0" smtClean="0"/>
              <a:t>1</a:t>
            </a:r>
            <a:r>
              <a:rPr lang="en-US" sz="1800" dirty="0" smtClean="0"/>
              <a:t> + 3/2 </a:t>
            </a:r>
            <a:r>
              <a:rPr lang="en-US" sz="1800" i="1" dirty="0" smtClean="0"/>
              <a:t>x</a:t>
            </a:r>
            <a:r>
              <a:rPr lang="en-US" sz="1800" baseline="-25000" dirty="0" smtClean="0"/>
              <a:t>2</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1</a:t>
            </a:r>
            <a:r>
              <a:rPr lang="en-US" sz="1800" baseline="30000" dirty="0" smtClean="0"/>
              <a:t>+</a:t>
            </a:r>
            <a:r>
              <a:rPr lang="en-US" sz="1800" dirty="0" smtClean="0"/>
              <a:t> =180</a:t>
            </a:r>
          </a:p>
          <a:p>
            <a:pPr>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2</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  40</a:t>
            </a:r>
          </a:p>
          <a:p>
            <a:pPr>
              <a:buFont typeface="Wingdings 2" pitchFamily="18" charset="2"/>
              <a:buNone/>
            </a:pPr>
            <a:r>
              <a:rPr lang="en-US" sz="1800" i="1" dirty="0" smtClean="0"/>
              <a:t>					 x</a:t>
            </a:r>
            <a:r>
              <a:rPr lang="en-US" sz="1800" baseline="-25000" dirty="0" smtClean="0"/>
              <a:t>2</a:t>
            </a:r>
            <a:r>
              <a:rPr lang="en-US" sz="1800" dirty="0" smtClean="0"/>
              <a:t> + d</a:t>
            </a:r>
            <a:r>
              <a:rPr lang="en-US" sz="1800" baseline="-25000" dirty="0" smtClean="0"/>
              <a:t>3</a:t>
            </a:r>
            <a:r>
              <a:rPr lang="en-US" sz="1800" baseline="30000" dirty="0" smtClean="0"/>
              <a:t>-</a:t>
            </a:r>
            <a:r>
              <a:rPr lang="en-US" sz="1800" dirty="0" smtClean="0"/>
              <a:t> - d</a:t>
            </a:r>
            <a:r>
              <a:rPr lang="en-US" sz="1800" baseline="-25000" dirty="0" smtClean="0"/>
              <a:t>3</a:t>
            </a:r>
            <a:r>
              <a:rPr lang="en-US" sz="1800" baseline="30000" dirty="0" smtClean="0"/>
              <a:t>+</a:t>
            </a:r>
            <a:r>
              <a:rPr lang="en-US" sz="1800" dirty="0" smtClean="0"/>
              <a:t> =   40</a:t>
            </a:r>
          </a:p>
          <a:p>
            <a:pPr>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4</a:t>
            </a:r>
            <a:r>
              <a:rPr lang="en-US" sz="1800" baseline="30000" dirty="0" smtClean="0"/>
              <a:t>-</a:t>
            </a:r>
            <a:r>
              <a:rPr lang="en-US" sz="1800" dirty="0" smtClean="0"/>
              <a:t> - d</a:t>
            </a:r>
            <a:r>
              <a:rPr lang="en-US" sz="1800" baseline="-25000" dirty="0" smtClean="0"/>
              <a:t>4</a:t>
            </a:r>
            <a:r>
              <a:rPr lang="en-US" sz="1800" baseline="30000" dirty="0" smtClean="0"/>
              <a:t>+</a:t>
            </a:r>
            <a:r>
              <a:rPr lang="en-US" sz="1800" dirty="0" smtClean="0"/>
              <a:t> =  45</a:t>
            </a:r>
          </a:p>
          <a:p>
            <a:pPr>
              <a:buFont typeface="Wingdings 2" pitchFamily="18" charset="2"/>
              <a:buNone/>
            </a:pPr>
            <a:r>
              <a:rPr lang="en-US" sz="1800" dirty="0" smtClean="0"/>
              <a:t>			 </a:t>
            </a:r>
            <a:r>
              <a:rPr lang="en-US" sz="1800" i="1" dirty="0" smtClean="0"/>
              <a:t>x</a:t>
            </a:r>
            <a:r>
              <a:rPr lang="en-US" sz="1800" baseline="-25000" dirty="0" smtClean="0"/>
              <a:t>1</a:t>
            </a:r>
            <a:r>
              <a:rPr lang="en-US" sz="1800" dirty="0" smtClean="0"/>
              <a:t> , </a:t>
            </a:r>
            <a:r>
              <a:rPr lang="en-US" sz="1800" i="1" dirty="0" smtClean="0"/>
              <a:t>x</a:t>
            </a:r>
            <a:r>
              <a:rPr lang="en-US" sz="1800" baseline="-25000" dirty="0" smtClean="0"/>
              <a:t>2</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d</a:t>
            </a:r>
            <a:r>
              <a:rPr lang="en-US" sz="1800" baseline="-25000" dirty="0" smtClean="0"/>
              <a:t>3</a:t>
            </a:r>
            <a:r>
              <a:rPr lang="en-US" sz="1800" baseline="30000" dirty="0" smtClean="0"/>
              <a:t>-</a:t>
            </a:r>
            <a:r>
              <a:rPr lang="en-US" sz="1800" dirty="0" smtClean="0"/>
              <a:t> , d</a:t>
            </a:r>
            <a:r>
              <a:rPr lang="en-US" sz="1800" baseline="-25000" dirty="0" smtClean="0"/>
              <a:t>3</a:t>
            </a:r>
            <a:r>
              <a:rPr lang="en-US" sz="1800" baseline="30000" dirty="0" smtClean="0"/>
              <a:t>+</a:t>
            </a:r>
            <a:r>
              <a:rPr lang="en-US" sz="1800" dirty="0" smtClean="0"/>
              <a:t>, d</a:t>
            </a:r>
            <a:r>
              <a:rPr lang="en-US" sz="1800" baseline="-25000" dirty="0" smtClean="0"/>
              <a:t>4</a:t>
            </a:r>
            <a:r>
              <a:rPr lang="en-US" sz="1800" baseline="30000" dirty="0" smtClean="0"/>
              <a:t>-</a:t>
            </a:r>
            <a:r>
              <a:rPr lang="en-US" sz="1800" dirty="0" smtClean="0"/>
              <a:t> , d</a:t>
            </a:r>
            <a:r>
              <a:rPr lang="en-US" sz="1800" baseline="-25000" dirty="0" smtClean="0"/>
              <a:t>4</a:t>
            </a:r>
            <a:r>
              <a:rPr lang="en-US" sz="1800" baseline="30000" dirty="0" smtClean="0"/>
              <a:t>+</a:t>
            </a:r>
            <a:r>
              <a:rPr lang="en-US" sz="1800" dirty="0" smtClean="0"/>
              <a:t> ≥ 0</a:t>
            </a:r>
          </a:p>
          <a:p>
            <a:pPr>
              <a:buFont typeface="Wingdings 2" pitchFamily="18" charset="2"/>
              <a:buNone/>
            </a:pPr>
            <a:r>
              <a:rPr lang="en-US" sz="1800" dirty="0" smtClean="0"/>
              <a:t>and our ordinal ranking (lexicographic weighting) we can form our objective.</a:t>
            </a:r>
          </a:p>
          <a:p>
            <a:r>
              <a:rPr lang="en-US" sz="1800" dirty="0" smtClean="0"/>
              <a:t>Goal 1 - Meet the production goal of 180 compressors for the week</a:t>
            </a:r>
          </a:p>
          <a:p>
            <a:pPr algn="ctr">
              <a:buFont typeface="Wingdings 2" pitchFamily="18" charset="2"/>
              <a:buNone/>
            </a:pPr>
            <a:r>
              <a:rPr lang="en-US" sz="1800" dirty="0" smtClean="0"/>
              <a:t>2</a:t>
            </a:r>
            <a:r>
              <a:rPr lang="en-US" sz="1800" i="1" dirty="0" smtClean="0"/>
              <a:t>x</a:t>
            </a:r>
            <a:r>
              <a:rPr lang="en-US" sz="1800" baseline="-25000" dirty="0" smtClean="0"/>
              <a:t>1</a:t>
            </a:r>
            <a:r>
              <a:rPr lang="en-US" sz="1800" dirty="0" smtClean="0"/>
              <a:t> + 3/2 </a:t>
            </a:r>
            <a:r>
              <a:rPr lang="en-US" sz="1800" i="1" dirty="0" smtClean="0"/>
              <a:t>x</a:t>
            </a:r>
            <a:r>
              <a:rPr lang="en-US" sz="1800" baseline="-25000" dirty="0" smtClean="0"/>
              <a:t>2</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1</a:t>
            </a:r>
            <a:r>
              <a:rPr lang="en-US" sz="1800" baseline="30000" dirty="0" smtClean="0"/>
              <a:t>+</a:t>
            </a:r>
            <a:r>
              <a:rPr lang="en-US" sz="1800" dirty="0" smtClean="0"/>
              <a:t> =180</a:t>
            </a:r>
          </a:p>
          <a:p>
            <a:r>
              <a:rPr lang="en-US" sz="1800" dirty="0" smtClean="0"/>
              <a:t>We will produce 180 compressors when d</a:t>
            </a:r>
            <a:r>
              <a:rPr lang="en-US" sz="1800" baseline="-25000" dirty="0" smtClean="0"/>
              <a:t>1</a:t>
            </a:r>
            <a:r>
              <a:rPr lang="en-US" sz="1800" baseline="30000" dirty="0" smtClean="0"/>
              <a:t>-</a:t>
            </a:r>
            <a:r>
              <a:rPr lang="en-US" sz="1800" dirty="0" smtClean="0"/>
              <a:t> is forced to zero (the slack is out of the constraint). </a:t>
            </a:r>
          </a:p>
          <a:p>
            <a:r>
              <a:rPr lang="en-US" sz="1800" dirty="0" smtClean="0"/>
              <a:t>If we assume we want to minimize the deviation from the aspiration level, we weight d</a:t>
            </a:r>
            <a:r>
              <a:rPr lang="en-US" sz="1800" baseline="-25000" dirty="0" smtClean="0"/>
              <a:t>1</a:t>
            </a:r>
            <a:r>
              <a:rPr lang="en-US" sz="1800" baseline="30000" dirty="0" smtClean="0"/>
              <a:t>- </a:t>
            </a:r>
            <a:r>
              <a:rPr lang="en-US" sz="1800" dirty="0" smtClean="0"/>
              <a:t>to force it from the basis. Since this is our highest ranking goal, it receives the weight of P</a:t>
            </a:r>
            <a:r>
              <a:rPr lang="en-US" sz="1800" baseline="-25000" dirty="0" smtClean="0"/>
              <a:t>1</a:t>
            </a:r>
            <a:endParaRPr lang="en-US" sz="1800" dirty="0" smtClean="0"/>
          </a:p>
          <a:p>
            <a:r>
              <a:rPr lang="en-US" sz="1800" dirty="0" smtClean="0"/>
              <a:t>The term for the objective function is therefore  </a:t>
            </a:r>
          </a:p>
          <a:p>
            <a:pPr algn="ctr">
              <a:buFont typeface="Wingdings 2" pitchFamily="18" charset="2"/>
              <a:buNone/>
            </a:pPr>
            <a:r>
              <a:rPr lang="en-US" sz="1800" dirty="0" smtClean="0"/>
              <a:t>P</a:t>
            </a:r>
            <a:r>
              <a:rPr lang="en-US" sz="1800" baseline="-25000" dirty="0" smtClean="0"/>
              <a:t>1</a:t>
            </a:r>
            <a:r>
              <a:rPr lang="en-US" sz="1800" dirty="0" smtClean="0"/>
              <a:t>d</a:t>
            </a:r>
            <a:r>
              <a:rPr lang="en-US" sz="1800" baseline="-25000" dirty="0" smtClean="0"/>
              <a:t>1</a:t>
            </a:r>
            <a:r>
              <a:rPr lang="en-US" sz="1800" baseline="30000" dirty="0" smtClean="0"/>
              <a:t>-</a:t>
            </a:r>
            <a:endParaRPr lang="en-US" sz="1800" dirty="0" smtClean="0"/>
          </a:p>
          <a:p>
            <a:endParaRPr lang="en-US" sz="1800" dirty="0" smtClean="0"/>
          </a:p>
          <a:p>
            <a:pPr>
              <a:buFont typeface="Wingdings 2" pitchFamily="18" charset="2"/>
              <a:buNone/>
            </a:pPr>
            <a:endParaRPr lang="en-US" sz="1800"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4B643C95-598F-40AA-94C6-BED71C772DE0}" type="slidenum">
              <a:rPr lang="en-US" sz="1200" smtClean="0"/>
              <a:pPr>
                <a:defRPr/>
              </a:pPr>
              <a:t>7</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checkerboard(across)">
                                      <p:cBhvr>
                                        <p:cTn id="15" dur="500"/>
                                        <p:tgtEl>
                                          <p:spTgt spid="3">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0" dur="500"/>
                                        <p:tgtEl>
                                          <p:spTgt spid="3">
                                            <p:txEl>
                                              <p:pRg st="10" end="10"/>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23" dur="500"/>
                                        <p:tgtEl>
                                          <p:spTgt spid="3">
                                            <p:txEl>
                                              <p:pRg st="11" end="11"/>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2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smtClean="0">
                <a:ea typeface="Arial Unicode MS" pitchFamily="34" charset="-128"/>
                <a:cs typeface="Arial Unicode MS" pitchFamily="34" charset="-128"/>
              </a:rPr>
              <a:t>Goal Programming Example</a:t>
            </a:r>
            <a:endParaRPr lang="en-US" dirty="0"/>
          </a:p>
        </p:txBody>
      </p:sp>
      <p:sp>
        <p:nvSpPr>
          <p:cNvPr id="3" name="Content Placeholder 2"/>
          <p:cNvSpPr>
            <a:spLocks noGrp="1"/>
          </p:cNvSpPr>
          <p:nvPr>
            <p:ph idx="1"/>
          </p:nvPr>
        </p:nvSpPr>
        <p:spPr>
          <a:xfrm>
            <a:off x="457200" y="1219200"/>
            <a:ext cx="8229600" cy="4953000"/>
          </a:xfrm>
        </p:spPr>
        <p:txBody>
          <a:bodyPr/>
          <a:lstStyle/>
          <a:p>
            <a:r>
              <a:rPr lang="en-US" sz="1800" dirty="0" smtClean="0"/>
              <a:t>Given</a:t>
            </a:r>
          </a:p>
          <a:p>
            <a:pPr>
              <a:buFont typeface="Wingdings 2" pitchFamily="18" charset="2"/>
              <a:buNone/>
            </a:pPr>
            <a:r>
              <a:rPr lang="en-US" sz="1800" dirty="0" smtClean="0"/>
              <a:t>				2</a:t>
            </a:r>
            <a:r>
              <a:rPr lang="en-US" sz="1800" i="1" dirty="0" smtClean="0"/>
              <a:t>x</a:t>
            </a:r>
            <a:r>
              <a:rPr lang="en-US" sz="1800" baseline="-25000" dirty="0" smtClean="0"/>
              <a:t>1</a:t>
            </a:r>
            <a:r>
              <a:rPr lang="en-US" sz="1800" dirty="0" smtClean="0"/>
              <a:t> + 3/2 </a:t>
            </a:r>
            <a:r>
              <a:rPr lang="en-US" sz="1800" i="1" dirty="0" smtClean="0"/>
              <a:t>x</a:t>
            </a:r>
            <a:r>
              <a:rPr lang="en-US" sz="1800" baseline="-25000" dirty="0" smtClean="0"/>
              <a:t>2</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1</a:t>
            </a:r>
            <a:r>
              <a:rPr lang="en-US" sz="1800" baseline="30000" dirty="0" smtClean="0"/>
              <a:t>+</a:t>
            </a:r>
            <a:r>
              <a:rPr lang="en-US" sz="1800" dirty="0" smtClean="0"/>
              <a:t> =180</a:t>
            </a:r>
          </a:p>
          <a:p>
            <a:pPr>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2</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  40</a:t>
            </a:r>
          </a:p>
          <a:p>
            <a:pPr>
              <a:buFont typeface="Wingdings 2" pitchFamily="18" charset="2"/>
              <a:buNone/>
            </a:pPr>
            <a:r>
              <a:rPr lang="en-US" sz="1800" i="1" dirty="0" smtClean="0"/>
              <a:t>					 x</a:t>
            </a:r>
            <a:r>
              <a:rPr lang="en-US" sz="1800" baseline="-25000" dirty="0" smtClean="0"/>
              <a:t>2</a:t>
            </a:r>
            <a:r>
              <a:rPr lang="en-US" sz="1800" dirty="0" smtClean="0"/>
              <a:t> + d</a:t>
            </a:r>
            <a:r>
              <a:rPr lang="en-US" sz="1800" baseline="-25000" dirty="0" smtClean="0"/>
              <a:t>3</a:t>
            </a:r>
            <a:r>
              <a:rPr lang="en-US" sz="1800" baseline="30000" dirty="0" smtClean="0"/>
              <a:t>-</a:t>
            </a:r>
            <a:r>
              <a:rPr lang="en-US" sz="1800" dirty="0" smtClean="0"/>
              <a:t> - d</a:t>
            </a:r>
            <a:r>
              <a:rPr lang="en-US" sz="1800" baseline="-25000" dirty="0" smtClean="0"/>
              <a:t>3</a:t>
            </a:r>
            <a:r>
              <a:rPr lang="en-US" sz="1800" baseline="30000" dirty="0" smtClean="0"/>
              <a:t>+</a:t>
            </a:r>
            <a:r>
              <a:rPr lang="en-US" sz="1800" dirty="0" smtClean="0"/>
              <a:t> =   40</a:t>
            </a:r>
          </a:p>
          <a:p>
            <a:pPr>
              <a:buFont typeface="Wingdings 2" pitchFamily="18" charset="2"/>
              <a:buNone/>
            </a:pPr>
            <a:r>
              <a:rPr lang="en-US" sz="1800" i="1" dirty="0" smtClean="0"/>
              <a:t> 				 x</a:t>
            </a:r>
            <a:r>
              <a:rPr lang="en-US" sz="1800" baseline="-25000" dirty="0" smtClean="0"/>
              <a:t>1</a:t>
            </a:r>
            <a:r>
              <a:rPr lang="en-US" sz="1800" dirty="0" smtClean="0"/>
              <a:t> 	      + d</a:t>
            </a:r>
            <a:r>
              <a:rPr lang="en-US" sz="1800" baseline="-25000" dirty="0" smtClean="0"/>
              <a:t>4</a:t>
            </a:r>
            <a:r>
              <a:rPr lang="en-US" sz="1800" baseline="30000" dirty="0" smtClean="0"/>
              <a:t>-</a:t>
            </a:r>
            <a:r>
              <a:rPr lang="en-US" sz="1800" dirty="0" smtClean="0"/>
              <a:t> - d</a:t>
            </a:r>
            <a:r>
              <a:rPr lang="en-US" sz="1800" baseline="-25000" dirty="0" smtClean="0"/>
              <a:t>4</a:t>
            </a:r>
            <a:r>
              <a:rPr lang="en-US" sz="1800" baseline="30000" dirty="0" smtClean="0"/>
              <a:t>+</a:t>
            </a:r>
            <a:r>
              <a:rPr lang="en-US" sz="1800" dirty="0" smtClean="0"/>
              <a:t> =  45</a:t>
            </a:r>
          </a:p>
          <a:p>
            <a:pPr>
              <a:buFont typeface="Wingdings 2" pitchFamily="18" charset="2"/>
              <a:buNone/>
            </a:pPr>
            <a:r>
              <a:rPr lang="en-US" sz="1800" dirty="0" smtClean="0"/>
              <a:t>			 </a:t>
            </a:r>
            <a:r>
              <a:rPr lang="en-US" sz="1800" i="1" dirty="0" smtClean="0"/>
              <a:t>x</a:t>
            </a:r>
            <a:r>
              <a:rPr lang="en-US" sz="1800" baseline="-25000" dirty="0" smtClean="0"/>
              <a:t>1</a:t>
            </a:r>
            <a:r>
              <a:rPr lang="en-US" sz="1800" dirty="0" smtClean="0"/>
              <a:t> , </a:t>
            </a:r>
            <a:r>
              <a:rPr lang="en-US" sz="1800" i="1" dirty="0" smtClean="0"/>
              <a:t>x</a:t>
            </a:r>
            <a:r>
              <a:rPr lang="en-US" sz="1800" baseline="-25000" dirty="0" smtClean="0"/>
              <a:t>2</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1</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 d</a:t>
            </a:r>
            <a:r>
              <a:rPr lang="en-US" sz="1800" baseline="-25000" dirty="0" smtClean="0"/>
              <a:t>2</a:t>
            </a:r>
            <a:r>
              <a:rPr lang="en-US" sz="1800" baseline="30000" dirty="0" smtClean="0"/>
              <a:t>+</a:t>
            </a:r>
            <a:r>
              <a:rPr lang="en-US" sz="1800" dirty="0" smtClean="0"/>
              <a:t>, d</a:t>
            </a:r>
            <a:r>
              <a:rPr lang="en-US" sz="1800" baseline="-25000" dirty="0" smtClean="0"/>
              <a:t>3</a:t>
            </a:r>
            <a:r>
              <a:rPr lang="en-US" sz="1800" baseline="30000" dirty="0" smtClean="0"/>
              <a:t>-</a:t>
            </a:r>
            <a:r>
              <a:rPr lang="en-US" sz="1800" dirty="0" smtClean="0"/>
              <a:t> , d</a:t>
            </a:r>
            <a:r>
              <a:rPr lang="en-US" sz="1800" baseline="-25000" dirty="0" smtClean="0"/>
              <a:t>3</a:t>
            </a:r>
            <a:r>
              <a:rPr lang="en-US" sz="1800" baseline="30000" dirty="0" smtClean="0"/>
              <a:t>+</a:t>
            </a:r>
            <a:r>
              <a:rPr lang="en-US" sz="1800" dirty="0" smtClean="0"/>
              <a:t>, d</a:t>
            </a:r>
            <a:r>
              <a:rPr lang="en-US" sz="1800" baseline="-25000" dirty="0" smtClean="0"/>
              <a:t>4</a:t>
            </a:r>
            <a:r>
              <a:rPr lang="en-US" sz="1800" baseline="30000" dirty="0" smtClean="0"/>
              <a:t>-</a:t>
            </a:r>
            <a:r>
              <a:rPr lang="en-US" sz="1800" dirty="0" smtClean="0"/>
              <a:t> , d</a:t>
            </a:r>
            <a:r>
              <a:rPr lang="en-US" sz="1800" baseline="-25000" dirty="0" smtClean="0"/>
              <a:t>4</a:t>
            </a:r>
            <a:r>
              <a:rPr lang="en-US" sz="1800" baseline="30000" dirty="0" smtClean="0"/>
              <a:t>+</a:t>
            </a:r>
            <a:r>
              <a:rPr lang="en-US" sz="1800" dirty="0" smtClean="0"/>
              <a:t> ≥ 0</a:t>
            </a:r>
          </a:p>
          <a:p>
            <a:pPr>
              <a:buFont typeface="Wingdings 2" pitchFamily="18" charset="2"/>
              <a:buNone/>
            </a:pPr>
            <a:r>
              <a:rPr lang="en-US" sz="1800" dirty="0" smtClean="0"/>
              <a:t>and our ordinal ranking (lexicographic weighting) we can form our objective.</a:t>
            </a:r>
          </a:p>
          <a:p>
            <a:r>
              <a:rPr lang="en-US" sz="1800" dirty="0" smtClean="0"/>
              <a:t>Goal 2 - Limit overtime operations of team 1 to five hours.</a:t>
            </a:r>
          </a:p>
          <a:p>
            <a:pPr algn="ctr">
              <a:buFont typeface="Wingdings 2" pitchFamily="18" charset="2"/>
              <a:buNone/>
            </a:pPr>
            <a:r>
              <a:rPr lang="en-US" sz="1800" i="1" dirty="0" smtClean="0"/>
              <a:t>x</a:t>
            </a:r>
            <a:r>
              <a:rPr lang="en-US" sz="1800" baseline="-25000" dirty="0" smtClean="0"/>
              <a:t>1</a:t>
            </a:r>
            <a:r>
              <a:rPr lang="en-US" sz="1800" dirty="0" smtClean="0"/>
              <a:t> 	      + d</a:t>
            </a:r>
            <a:r>
              <a:rPr lang="en-US" sz="1800" baseline="-25000" dirty="0" smtClean="0"/>
              <a:t>4</a:t>
            </a:r>
            <a:r>
              <a:rPr lang="en-US" sz="1800" baseline="30000" dirty="0" smtClean="0"/>
              <a:t>-</a:t>
            </a:r>
            <a:r>
              <a:rPr lang="en-US" sz="1800" dirty="0" smtClean="0"/>
              <a:t> - d</a:t>
            </a:r>
            <a:r>
              <a:rPr lang="en-US" sz="1800" baseline="-25000" dirty="0" smtClean="0"/>
              <a:t>4</a:t>
            </a:r>
            <a:r>
              <a:rPr lang="en-US" sz="1800" baseline="30000" dirty="0" smtClean="0"/>
              <a:t>+</a:t>
            </a:r>
            <a:r>
              <a:rPr lang="en-US" sz="1800" dirty="0" smtClean="0"/>
              <a:t> =  45 </a:t>
            </a:r>
          </a:p>
          <a:p>
            <a:r>
              <a:rPr lang="en-US" sz="1800" dirty="0" smtClean="0"/>
              <a:t>We will limit overtime for team 1 to no more than 5 hours by forcing d</a:t>
            </a:r>
            <a:r>
              <a:rPr lang="en-US" sz="1800" baseline="-25000" dirty="0" smtClean="0"/>
              <a:t>4</a:t>
            </a:r>
            <a:r>
              <a:rPr lang="en-US" sz="1800" baseline="30000" dirty="0" smtClean="0"/>
              <a:t>+</a:t>
            </a:r>
            <a:r>
              <a:rPr lang="en-US" sz="1800" dirty="0" smtClean="0"/>
              <a:t> to zero (the surplus is out of the constraint). </a:t>
            </a:r>
          </a:p>
          <a:p>
            <a:r>
              <a:rPr lang="en-US" sz="1800" dirty="0" smtClean="0"/>
              <a:t>We weight d</a:t>
            </a:r>
            <a:r>
              <a:rPr lang="en-US" sz="1800" baseline="-25000" dirty="0" smtClean="0"/>
              <a:t>4</a:t>
            </a:r>
            <a:r>
              <a:rPr lang="en-US" sz="1800" baseline="30000" dirty="0" smtClean="0"/>
              <a:t>+</a:t>
            </a:r>
            <a:r>
              <a:rPr lang="en-US" sz="1800" dirty="0" smtClean="0"/>
              <a:t> to force it from the basis. Since this is our second highest ranking goal, it receives the weight of P</a:t>
            </a:r>
            <a:r>
              <a:rPr lang="en-US" sz="1800" baseline="-25000" dirty="0" smtClean="0"/>
              <a:t>2</a:t>
            </a:r>
            <a:endParaRPr lang="en-US" sz="1800" dirty="0" smtClean="0"/>
          </a:p>
          <a:p>
            <a:r>
              <a:rPr lang="en-US" sz="1800" dirty="0" smtClean="0"/>
              <a:t>The term for the objective function is therefore  </a:t>
            </a:r>
          </a:p>
          <a:p>
            <a:pPr algn="ctr">
              <a:buFont typeface="Wingdings 2" pitchFamily="18" charset="2"/>
              <a:buNone/>
            </a:pPr>
            <a:r>
              <a:rPr lang="en-US" sz="1800" dirty="0" smtClean="0"/>
              <a:t>P</a:t>
            </a:r>
            <a:r>
              <a:rPr lang="en-US" sz="1800" baseline="-25000" dirty="0" smtClean="0"/>
              <a:t>2 </a:t>
            </a:r>
            <a:r>
              <a:rPr lang="en-US" sz="1800" dirty="0" smtClean="0"/>
              <a:t>d</a:t>
            </a:r>
            <a:r>
              <a:rPr lang="en-US" sz="1800" baseline="-25000" dirty="0" smtClean="0"/>
              <a:t>4</a:t>
            </a:r>
            <a:r>
              <a:rPr lang="en-US" sz="1800" baseline="30000" dirty="0" smtClean="0"/>
              <a:t>+</a:t>
            </a:r>
            <a:endParaRPr lang="en-US" sz="1800" dirty="0" smtClean="0"/>
          </a:p>
          <a:p>
            <a:pPr>
              <a:buFont typeface="Wingdings 2" pitchFamily="18" charset="2"/>
              <a:buNone/>
            </a:pPr>
            <a:endParaRPr lang="en-US" sz="1800" dirty="0" smtClean="0"/>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3CA8ACBC-B024-4962-99EE-8043303FB7AD}" type="slidenum">
              <a:rPr lang="en-US" sz="1200" smtClean="0"/>
              <a:pPr>
                <a:defRPr/>
              </a:pPr>
              <a:t>8</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checkerboard(across)">
                                      <p:cBhvr>
                                        <p:cTn id="15" dur="500"/>
                                        <p:tgtEl>
                                          <p:spTgt spid="3">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0" dur="500"/>
                                        <p:tgtEl>
                                          <p:spTgt spid="3">
                                            <p:txEl>
                                              <p:pRg st="10" end="10"/>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23" dur="500"/>
                                        <p:tgtEl>
                                          <p:spTgt spid="3">
                                            <p:txEl>
                                              <p:pRg st="11" end="11"/>
                                            </p:txEl>
                                          </p:spTgt>
                                        </p:tgtEl>
                                      </p:cBhvr>
                                    </p:animEffect>
                                  </p:childTnLst>
                                </p:cTn>
                              </p:par>
                            </p:childTnLst>
                          </p:cTn>
                        </p:par>
                        <p:par>
                          <p:cTn id="24" fill="hold">
                            <p:stCondLst>
                              <p:cond delay="500"/>
                            </p:stCondLst>
                            <p:childTnLst>
                              <p:par>
                                <p:cTn id="25" presetID="16" presetClass="entr" presetSubtype="21" fill="hold" nodeType="after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barn(inVertical)">
                                      <p:cBhvr>
                                        <p:cTn id="2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smtClean="0">
                <a:ea typeface="Arial Unicode MS" pitchFamily="34" charset="-128"/>
                <a:cs typeface="Arial Unicode MS" pitchFamily="34" charset="-128"/>
              </a:rPr>
              <a:t>Goal Programming Example</a:t>
            </a:r>
            <a:endParaRPr lang="en-US" dirty="0"/>
          </a:p>
        </p:txBody>
      </p:sp>
      <p:sp>
        <p:nvSpPr>
          <p:cNvPr id="3" name="Content Placeholder 2"/>
          <p:cNvSpPr>
            <a:spLocks noGrp="1"/>
          </p:cNvSpPr>
          <p:nvPr>
            <p:ph idx="1"/>
          </p:nvPr>
        </p:nvSpPr>
        <p:spPr>
          <a:xfrm>
            <a:off x="457200" y="1143000"/>
            <a:ext cx="8229600" cy="4953000"/>
          </a:xfrm>
        </p:spPr>
        <p:txBody>
          <a:bodyPr/>
          <a:lstStyle/>
          <a:p>
            <a:r>
              <a:rPr lang="en-US" sz="1600" dirty="0" smtClean="0"/>
              <a:t>Given</a:t>
            </a:r>
          </a:p>
          <a:p>
            <a:pPr>
              <a:buFont typeface="Wingdings 2" pitchFamily="18" charset="2"/>
              <a:buNone/>
            </a:pPr>
            <a:r>
              <a:rPr lang="en-US" sz="1600" dirty="0" smtClean="0"/>
              <a:t>				2</a:t>
            </a:r>
            <a:r>
              <a:rPr lang="en-US" sz="1600" i="1" dirty="0" smtClean="0"/>
              <a:t>x</a:t>
            </a:r>
            <a:r>
              <a:rPr lang="en-US" sz="1600" baseline="-25000" dirty="0" smtClean="0"/>
              <a:t>1</a:t>
            </a:r>
            <a:r>
              <a:rPr lang="en-US" sz="1600" dirty="0" smtClean="0"/>
              <a:t> + 3/2 </a:t>
            </a:r>
            <a:r>
              <a:rPr lang="en-US" sz="1600" i="1" dirty="0" smtClean="0"/>
              <a:t>x</a:t>
            </a:r>
            <a:r>
              <a:rPr lang="en-US" sz="1600" baseline="-25000" dirty="0" smtClean="0"/>
              <a:t>2</a:t>
            </a:r>
            <a:r>
              <a:rPr lang="en-US" sz="1600" dirty="0" smtClean="0"/>
              <a:t> + d</a:t>
            </a:r>
            <a:r>
              <a:rPr lang="en-US" sz="1600" baseline="-25000" dirty="0" smtClean="0"/>
              <a:t>1</a:t>
            </a:r>
            <a:r>
              <a:rPr lang="en-US" sz="1600" baseline="30000" dirty="0" smtClean="0"/>
              <a:t>-</a:t>
            </a:r>
            <a:r>
              <a:rPr lang="en-US" sz="1600" dirty="0" smtClean="0"/>
              <a:t> - d</a:t>
            </a:r>
            <a:r>
              <a:rPr lang="en-US" sz="1600" baseline="-25000" dirty="0" smtClean="0"/>
              <a:t>1</a:t>
            </a:r>
            <a:r>
              <a:rPr lang="en-US" sz="1600" baseline="30000" dirty="0" smtClean="0"/>
              <a:t>+</a:t>
            </a:r>
            <a:r>
              <a:rPr lang="en-US" sz="1600" dirty="0" smtClean="0"/>
              <a:t> =180</a:t>
            </a:r>
          </a:p>
          <a:p>
            <a:pPr>
              <a:buFont typeface="Wingdings 2" pitchFamily="18" charset="2"/>
              <a:buNone/>
            </a:pPr>
            <a:r>
              <a:rPr lang="en-US" sz="1600" i="1" dirty="0" smtClean="0"/>
              <a:t> 				 x</a:t>
            </a:r>
            <a:r>
              <a:rPr lang="en-US" sz="1600" baseline="-25000" dirty="0" smtClean="0"/>
              <a:t>1</a:t>
            </a:r>
            <a:r>
              <a:rPr lang="en-US" sz="1600" dirty="0" smtClean="0"/>
              <a:t> 	      + d</a:t>
            </a:r>
            <a:r>
              <a:rPr lang="en-US" sz="1600" baseline="-25000" dirty="0" smtClean="0"/>
              <a:t>2</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  40</a:t>
            </a:r>
          </a:p>
          <a:p>
            <a:pPr>
              <a:buFont typeface="Wingdings 2" pitchFamily="18" charset="2"/>
              <a:buNone/>
            </a:pPr>
            <a:r>
              <a:rPr lang="en-US" sz="1600" i="1" dirty="0" smtClean="0"/>
              <a:t>					 x</a:t>
            </a:r>
            <a:r>
              <a:rPr lang="en-US" sz="1600" baseline="-25000" dirty="0" smtClean="0"/>
              <a:t>2</a:t>
            </a:r>
            <a:r>
              <a:rPr lang="en-US" sz="1600" dirty="0" smtClean="0"/>
              <a:t> + d</a:t>
            </a:r>
            <a:r>
              <a:rPr lang="en-US" sz="1600" baseline="-25000" dirty="0" smtClean="0"/>
              <a:t>3</a:t>
            </a:r>
            <a:r>
              <a:rPr lang="en-US" sz="1600" baseline="30000" dirty="0" smtClean="0"/>
              <a:t>-</a:t>
            </a:r>
            <a:r>
              <a:rPr lang="en-US" sz="1600" dirty="0" smtClean="0"/>
              <a:t> - d</a:t>
            </a:r>
            <a:r>
              <a:rPr lang="en-US" sz="1600" baseline="-25000" dirty="0" smtClean="0"/>
              <a:t>3</a:t>
            </a:r>
            <a:r>
              <a:rPr lang="en-US" sz="1600" baseline="30000" dirty="0" smtClean="0"/>
              <a:t>+</a:t>
            </a:r>
            <a:r>
              <a:rPr lang="en-US" sz="1600" dirty="0" smtClean="0"/>
              <a:t> =   40</a:t>
            </a:r>
          </a:p>
          <a:p>
            <a:pPr>
              <a:buFont typeface="Wingdings 2" pitchFamily="18" charset="2"/>
              <a:buNone/>
            </a:pPr>
            <a:r>
              <a:rPr lang="en-US" sz="1600" i="1" dirty="0" smtClean="0"/>
              <a:t> 				 x</a:t>
            </a:r>
            <a:r>
              <a:rPr lang="en-US" sz="1600" baseline="-25000" dirty="0" smtClean="0"/>
              <a:t>1</a:t>
            </a:r>
            <a:r>
              <a:rPr lang="en-US" sz="1600" dirty="0" smtClean="0"/>
              <a:t> 	      + d</a:t>
            </a:r>
            <a:r>
              <a:rPr lang="en-US" sz="1600" baseline="-25000" dirty="0" smtClean="0"/>
              <a:t>4</a:t>
            </a:r>
            <a:r>
              <a:rPr lang="en-US" sz="1600" baseline="30000" dirty="0" smtClean="0"/>
              <a:t>-</a:t>
            </a:r>
            <a:r>
              <a:rPr lang="en-US" sz="1600" dirty="0" smtClean="0"/>
              <a:t> - d</a:t>
            </a:r>
            <a:r>
              <a:rPr lang="en-US" sz="1600" baseline="-25000" dirty="0" smtClean="0"/>
              <a:t>4</a:t>
            </a:r>
            <a:r>
              <a:rPr lang="en-US" sz="1600" baseline="30000" dirty="0" smtClean="0"/>
              <a:t>+</a:t>
            </a:r>
            <a:r>
              <a:rPr lang="en-US" sz="1600" dirty="0" smtClean="0"/>
              <a:t> =  45</a:t>
            </a:r>
          </a:p>
          <a:p>
            <a:pPr>
              <a:buFont typeface="Wingdings 2" pitchFamily="18" charset="2"/>
              <a:buNone/>
            </a:pPr>
            <a:r>
              <a:rPr lang="en-US" sz="1600" dirty="0" smtClean="0"/>
              <a:t>			 </a:t>
            </a:r>
            <a:r>
              <a:rPr lang="en-US" sz="1600" i="1" dirty="0" smtClean="0"/>
              <a:t>x</a:t>
            </a:r>
            <a:r>
              <a:rPr lang="en-US" sz="1600" baseline="-25000" dirty="0" smtClean="0"/>
              <a:t>1</a:t>
            </a:r>
            <a:r>
              <a:rPr lang="en-US" sz="1600" dirty="0" smtClean="0"/>
              <a:t> , </a:t>
            </a:r>
            <a:r>
              <a:rPr lang="en-US" sz="1600" i="1" dirty="0" smtClean="0"/>
              <a:t>x</a:t>
            </a:r>
            <a:r>
              <a:rPr lang="en-US" sz="1600" baseline="-25000" dirty="0" smtClean="0"/>
              <a:t>2</a:t>
            </a:r>
            <a:r>
              <a:rPr lang="en-US" sz="1600" dirty="0" smtClean="0"/>
              <a:t> , d</a:t>
            </a:r>
            <a:r>
              <a:rPr lang="en-US" sz="1600" baseline="-25000" dirty="0" smtClean="0"/>
              <a:t>1</a:t>
            </a:r>
            <a:r>
              <a:rPr lang="en-US" sz="1600" baseline="30000" dirty="0" smtClean="0"/>
              <a:t>-</a:t>
            </a:r>
            <a:r>
              <a:rPr lang="en-US" sz="1600" dirty="0" smtClean="0"/>
              <a:t> , d</a:t>
            </a:r>
            <a:r>
              <a:rPr lang="en-US" sz="1600" baseline="-25000" dirty="0" smtClean="0"/>
              <a:t>1</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d</a:t>
            </a:r>
            <a:r>
              <a:rPr lang="en-US" sz="1600" baseline="-25000" dirty="0" smtClean="0"/>
              <a:t>3</a:t>
            </a:r>
            <a:r>
              <a:rPr lang="en-US" sz="1600" baseline="30000" dirty="0" smtClean="0"/>
              <a:t>-</a:t>
            </a:r>
            <a:r>
              <a:rPr lang="en-US" sz="1600" dirty="0" smtClean="0"/>
              <a:t> , d</a:t>
            </a:r>
            <a:r>
              <a:rPr lang="en-US" sz="1600" baseline="-25000" dirty="0" smtClean="0"/>
              <a:t>3</a:t>
            </a:r>
            <a:r>
              <a:rPr lang="en-US" sz="1600" baseline="30000" dirty="0" smtClean="0"/>
              <a:t>+</a:t>
            </a:r>
            <a:r>
              <a:rPr lang="en-US" sz="1600" dirty="0" smtClean="0"/>
              <a:t>, d</a:t>
            </a:r>
            <a:r>
              <a:rPr lang="en-US" sz="1600" baseline="-25000" dirty="0" smtClean="0"/>
              <a:t>4</a:t>
            </a:r>
            <a:r>
              <a:rPr lang="en-US" sz="1600" baseline="30000" dirty="0" smtClean="0"/>
              <a:t>-</a:t>
            </a:r>
            <a:r>
              <a:rPr lang="en-US" sz="1600" dirty="0" smtClean="0"/>
              <a:t> , d</a:t>
            </a:r>
            <a:r>
              <a:rPr lang="en-US" sz="1600" baseline="-25000" dirty="0" smtClean="0"/>
              <a:t>4</a:t>
            </a:r>
            <a:r>
              <a:rPr lang="en-US" sz="1600" baseline="30000" dirty="0" smtClean="0"/>
              <a:t>+</a:t>
            </a:r>
            <a:r>
              <a:rPr lang="en-US" sz="1600" dirty="0" smtClean="0"/>
              <a:t> ≥ 0</a:t>
            </a:r>
          </a:p>
          <a:p>
            <a:pPr>
              <a:buFont typeface="Wingdings 2" pitchFamily="18" charset="2"/>
              <a:buNone/>
            </a:pPr>
            <a:r>
              <a:rPr lang="en-US" sz="1600" dirty="0" smtClean="0"/>
              <a:t>and our ordinal ranking (lexicographic weighting) we can form our objective.</a:t>
            </a:r>
          </a:p>
          <a:p>
            <a:r>
              <a:rPr lang="en-US" sz="1600" dirty="0" smtClean="0"/>
              <a:t>Goal 3 - Avoid underutilization of regular working hours for both team (assign differential weights according to productivity of each team).</a:t>
            </a:r>
          </a:p>
          <a:p>
            <a:pPr>
              <a:buFont typeface="Wingdings 2" pitchFamily="18" charset="2"/>
              <a:buNone/>
            </a:pPr>
            <a:r>
              <a:rPr lang="en-US" sz="1600" i="1" dirty="0" smtClean="0"/>
              <a:t> 				 x</a:t>
            </a:r>
            <a:r>
              <a:rPr lang="en-US" sz="1600" baseline="-25000" dirty="0" smtClean="0"/>
              <a:t>1</a:t>
            </a:r>
            <a:r>
              <a:rPr lang="en-US" sz="1600" dirty="0" smtClean="0"/>
              <a:t> 	      + d</a:t>
            </a:r>
            <a:r>
              <a:rPr lang="en-US" sz="1600" baseline="-25000" dirty="0" smtClean="0"/>
              <a:t>2</a:t>
            </a:r>
            <a:r>
              <a:rPr lang="en-US" sz="1600" baseline="30000" dirty="0" smtClean="0"/>
              <a:t>-</a:t>
            </a:r>
            <a:r>
              <a:rPr lang="en-US" sz="1600" dirty="0" smtClean="0"/>
              <a:t> - d</a:t>
            </a:r>
            <a:r>
              <a:rPr lang="en-US" sz="1600" baseline="-25000" dirty="0" smtClean="0"/>
              <a:t>2</a:t>
            </a:r>
            <a:r>
              <a:rPr lang="en-US" sz="1600" baseline="30000" dirty="0" smtClean="0"/>
              <a:t>+</a:t>
            </a:r>
            <a:r>
              <a:rPr lang="en-US" sz="1600" dirty="0" smtClean="0"/>
              <a:t> =  40</a:t>
            </a:r>
          </a:p>
          <a:p>
            <a:pPr>
              <a:buFont typeface="Wingdings 2" pitchFamily="18" charset="2"/>
              <a:buNone/>
            </a:pPr>
            <a:r>
              <a:rPr lang="en-US" sz="1600" i="1" dirty="0" smtClean="0"/>
              <a:t>					 x</a:t>
            </a:r>
            <a:r>
              <a:rPr lang="en-US" sz="1600" baseline="-25000" dirty="0" smtClean="0"/>
              <a:t>2</a:t>
            </a:r>
            <a:r>
              <a:rPr lang="en-US" sz="1600" dirty="0" smtClean="0"/>
              <a:t> + d</a:t>
            </a:r>
            <a:r>
              <a:rPr lang="en-US" sz="1600" baseline="-25000" dirty="0" smtClean="0"/>
              <a:t>3</a:t>
            </a:r>
            <a:r>
              <a:rPr lang="en-US" sz="1600" baseline="30000" dirty="0" smtClean="0"/>
              <a:t>-</a:t>
            </a:r>
            <a:r>
              <a:rPr lang="en-US" sz="1600" dirty="0" smtClean="0"/>
              <a:t> - d</a:t>
            </a:r>
            <a:r>
              <a:rPr lang="en-US" sz="1600" baseline="-25000" dirty="0" smtClean="0"/>
              <a:t>3</a:t>
            </a:r>
            <a:r>
              <a:rPr lang="en-US" sz="1600" baseline="30000" dirty="0" smtClean="0"/>
              <a:t>+</a:t>
            </a:r>
            <a:r>
              <a:rPr lang="en-US" sz="1600" dirty="0" smtClean="0"/>
              <a:t> =   40</a:t>
            </a:r>
          </a:p>
          <a:p>
            <a:r>
              <a:rPr lang="en-US" sz="1600" dirty="0" smtClean="0"/>
              <a:t>Forcing d</a:t>
            </a:r>
            <a:r>
              <a:rPr lang="en-US" sz="1600" baseline="-25000" dirty="0" smtClean="0"/>
              <a:t>1</a:t>
            </a:r>
            <a:r>
              <a:rPr lang="en-US" sz="1600" baseline="30000" dirty="0" smtClean="0"/>
              <a:t>-</a:t>
            </a:r>
            <a:r>
              <a:rPr lang="en-US" sz="1600" dirty="0" smtClean="0"/>
              <a:t> &amp; d</a:t>
            </a:r>
            <a:r>
              <a:rPr lang="en-US" sz="1600" baseline="-25000" dirty="0" smtClean="0"/>
              <a:t>2</a:t>
            </a:r>
            <a:r>
              <a:rPr lang="en-US" sz="1600" baseline="30000" dirty="0" smtClean="0"/>
              <a:t>-</a:t>
            </a:r>
            <a:r>
              <a:rPr lang="en-US" sz="1600" dirty="0" smtClean="0"/>
              <a:t> to zero will assure full utilization of the teams. </a:t>
            </a:r>
          </a:p>
          <a:p>
            <a:r>
              <a:rPr lang="en-US" sz="1600" dirty="0" smtClean="0"/>
              <a:t>As the third ranking goal, the weight is P</a:t>
            </a:r>
            <a:r>
              <a:rPr lang="en-US" sz="1600" baseline="-25000" dirty="0" smtClean="0"/>
              <a:t>3, </a:t>
            </a:r>
            <a:r>
              <a:rPr lang="en-US" sz="1600" dirty="0" smtClean="0"/>
              <a:t>but how do we assign differential weights according to productivity?</a:t>
            </a:r>
          </a:p>
          <a:p>
            <a:pPr lvl="1"/>
            <a:r>
              <a:rPr lang="en-US" sz="1200" dirty="0" smtClean="0"/>
              <a:t>Team 1 produces 2 compressors an hour while Team 2 produces 1 ½ . </a:t>
            </a:r>
          </a:p>
          <a:p>
            <a:pPr lvl="1"/>
            <a:r>
              <a:rPr lang="en-US" sz="1200" dirty="0" smtClean="0"/>
              <a:t>The ratio of their productivity is 2: 1 ½  or 4 : 3. We can use this ratio to differentially weight the deviations. If a team is to be underutilized, we wish it to be Team 2 at a ratio of 4 to 3.</a:t>
            </a:r>
          </a:p>
          <a:p>
            <a:r>
              <a:rPr lang="en-US" sz="1600" dirty="0" smtClean="0"/>
              <a:t>As we are minimizing and wish to favor Team 1, the objective function term is</a:t>
            </a:r>
          </a:p>
          <a:p>
            <a:pPr algn="ctr">
              <a:buFont typeface="Wingdings 2" pitchFamily="18" charset="2"/>
              <a:buNone/>
            </a:pPr>
            <a:r>
              <a:rPr lang="en-US" sz="1600" dirty="0" smtClean="0"/>
              <a:t>P</a:t>
            </a:r>
            <a:r>
              <a:rPr lang="en-US" sz="1600" baseline="-25000" dirty="0" smtClean="0"/>
              <a:t>3</a:t>
            </a:r>
            <a:r>
              <a:rPr lang="en-US" sz="1600" dirty="0" smtClean="0"/>
              <a:t>(4d</a:t>
            </a:r>
            <a:r>
              <a:rPr lang="en-US" sz="1600" baseline="-25000" dirty="0" smtClean="0"/>
              <a:t>2</a:t>
            </a:r>
            <a:r>
              <a:rPr lang="en-US" sz="1600" baseline="30000" dirty="0" smtClean="0"/>
              <a:t>-</a:t>
            </a:r>
            <a:r>
              <a:rPr lang="en-US" sz="1600" dirty="0" smtClean="0"/>
              <a:t> + 3d</a:t>
            </a:r>
            <a:r>
              <a:rPr lang="en-US" sz="1600" baseline="-25000" dirty="0" smtClean="0"/>
              <a:t>3</a:t>
            </a:r>
            <a:r>
              <a:rPr lang="en-US" sz="1600" baseline="30000" dirty="0" smtClean="0"/>
              <a:t>-</a:t>
            </a:r>
            <a:r>
              <a:rPr lang="en-US" sz="1600" dirty="0" smtClean="0"/>
              <a:t>)</a:t>
            </a:r>
          </a:p>
        </p:txBody>
      </p:sp>
      <p:sp>
        <p:nvSpPr>
          <p:cNvPr id="4" name="Slide Number Placeholder 3"/>
          <p:cNvSpPr>
            <a:spLocks noGrp="1"/>
          </p:cNvSpPr>
          <p:nvPr>
            <p:ph type="sldNum" sz="quarter" idx="4294967295"/>
          </p:nvPr>
        </p:nvSpPr>
        <p:spPr>
          <a:xfrm>
            <a:off x="7924800" y="6416675"/>
            <a:ext cx="762000" cy="365125"/>
          </a:xfrm>
          <a:prstGeom prst="rect">
            <a:avLst/>
          </a:prstGeom>
        </p:spPr>
        <p:txBody>
          <a:bodyPr/>
          <a:lstStyle/>
          <a:p>
            <a:pPr>
              <a:defRPr/>
            </a:pPr>
            <a:fld id="{09CD675D-CAE3-45DF-AE30-72A6FC7F69CF}" type="slidenum">
              <a:rPr lang="en-US" sz="1200" smtClean="0"/>
              <a:pPr>
                <a:defRPr/>
              </a:pPr>
              <a:t>9</a:t>
            </a:fld>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checkerboard(across)">
                                      <p:cBhvr>
                                        <p:cTn id="7" dur="500"/>
                                        <p:tgtEl>
                                          <p:spTgt spid="3">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checkerboard(across)">
                                      <p:cBhvr>
                                        <p:cTn id="10" dur="500"/>
                                        <p:tgtEl>
                                          <p:spTgt spid="3">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checkerboard(across)">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18" dur="500"/>
                                        <p:tgtEl>
                                          <p:spTgt spid="3">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23" dur="500"/>
                                        <p:tgtEl>
                                          <p:spTgt spid="3">
                                            <p:txEl>
                                              <p:pRg st="11" end="1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28" dur="500"/>
                                        <p:tgtEl>
                                          <p:spTgt spid="3">
                                            <p:txEl>
                                              <p:pRg st="12" end="1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31" dur="500"/>
                                        <p:tgtEl>
                                          <p:spTgt spid="3">
                                            <p:txEl>
                                              <p:pRg st="13" end="1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36" dur="500"/>
                                        <p:tgtEl>
                                          <p:spTgt spid="3">
                                            <p:txEl>
                                              <p:pRg st="14" end="14"/>
                                            </p:txEl>
                                          </p:spTgt>
                                        </p:tgtEl>
                                      </p:cBhvr>
                                    </p:animEffect>
                                  </p:childTnLst>
                                </p:cTn>
                              </p:par>
                            </p:childTnLst>
                          </p:cTn>
                        </p:par>
                        <p:par>
                          <p:cTn id="37" fill="hold">
                            <p:stCondLst>
                              <p:cond delay="500"/>
                            </p:stCondLst>
                            <p:childTnLst>
                              <p:par>
                                <p:cTn id="38" presetID="16" presetClass="entr" presetSubtype="21" fill="hold" nodeType="afterEffect">
                                  <p:stCondLst>
                                    <p:cond delay="0"/>
                                  </p:stCondLst>
                                  <p:childTnLst>
                                    <p:set>
                                      <p:cBhvr>
                                        <p:cTn id="39" dur="1" fill="hold">
                                          <p:stCondLst>
                                            <p:cond delay="0"/>
                                          </p:stCondLst>
                                        </p:cTn>
                                        <p:tgtEl>
                                          <p:spTgt spid="3">
                                            <p:txEl>
                                              <p:pRg st="15" end="15"/>
                                            </p:txEl>
                                          </p:spTgt>
                                        </p:tgtEl>
                                        <p:attrNameLst>
                                          <p:attrName>style.visibility</p:attrName>
                                        </p:attrNameLst>
                                      </p:cBhvr>
                                      <p:to>
                                        <p:strVal val="visible"/>
                                      </p:to>
                                    </p:set>
                                    <p:animEffect transition="in" filter="barn(inVertical)">
                                      <p:cBhvr>
                                        <p:cTn id="4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Override1.xml.rels><?xml version="1.0" encoding="UTF-8" standalone="yes"?>
<Relationships xmlns="http://schemas.openxmlformats.org/package/2006/relationships"><Relationship Id="rId1" Type="http://schemas.openxmlformats.org/officeDocument/2006/relationships/image" Target="../media/image4.jpe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4.jpe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4.jpeg"/></Relationships>
</file>

<file path=ppt/theme/_rels/themeOverrid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AFIT SNA Effort">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Override>
</file>

<file path=ppt/theme/themeOverride2.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Override>
</file>

<file path=ppt/theme/themeOverride3.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Override>
</file>

<file path=ppt/theme/themeOverride4.xml><?xml version="1.0" encoding="utf-8"?>
<a:themeOverride xmlns:a="http://schemas.openxmlformats.org/drawingml/2006/main">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Override>
</file>

<file path=docProps/app.xml><?xml version="1.0" encoding="utf-8"?>
<Properties xmlns="http://schemas.openxmlformats.org/officeDocument/2006/extended-properties" xmlns:vt="http://schemas.openxmlformats.org/officeDocument/2006/docPropsVTypes">
  <Template>AFIT SNA Effort</Template>
  <TotalTime>2622</TotalTime>
  <Words>1776</Words>
  <Application>Microsoft Office PowerPoint</Application>
  <PresentationFormat>On-screen Show (4:3)</PresentationFormat>
  <Paragraphs>592</Paragraphs>
  <Slides>32</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3</vt:i4>
      </vt:variant>
      <vt:variant>
        <vt:lpstr>Slide Titles</vt:lpstr>
      </vt:variant>
      <vt:variant>
        <vt:i4>32</vt:i4>
      </vt:variant>
    </vt:vector>
  </HeadingPairs>
  <TitlesOfParts>
    <vt:vector size="46" baseType="lpstr">
      <vt:lpstr>Arial</vt:lpstr>
      <vt:lpstr>Arial Unicode MS</vt:lpstr>
      <vt:lpstr>Book Antiqua</vt:lpstr>
      <vt:lpstr>Bookman Old Style</vt:lpstr>
      <vt:lpstr>Calibri</vt:lpstr>
      <vt:lpstr>Lucida Sans</vt:lpstr>
      <vt:lpstr>Times New Roman</vt:lpstr>
      <vt:lpstr>Wingdings</vt:lpstr>
      <vt:lpstr>Wingdings 2</vt:lpstr>
      <vt:lpstr>AFIT SNA Effort</vt:lpstr>
      <vt:lpstr>Custom Design</vt:lpstr>
      <vt:lpstr>Equation</vt:lpstr>
      <vt:lpstr>Document</vt:lpstr>
      <vt:lpstr>Microsoft Word Document</vt:lpstr>
      <vt:lpstr>Goal Programming</vt:lpstr>
      <vt:lpstr>Goal Programming</vt:lpstr>
      <vt:lpstr>Goal Programming Example</vt:lpstr>
      <vt:lpstr>Goal Programming Example</vt:lpstr>
      <vt:lpstr>Goal Programming Example</vt:lpstr>
      <vt:lpstr>Goal Programming Example</vt:lpstr>
      <vt:lpstr>Goal Programming Example</vt:lpstr>
      <vt:lpstr>Goal Programming Example</vt:lpstr>
      <vt:lpstr>Goal Programming Example</vt:lpstr>
      <vt:lpstr>Goal Programming Example</vt:lpstr>
      <vt:lpstr>Goal Programming Example  Model</vt:lpstr>
      <vt:lpstr>Goal Programming Example</vt:lpstr>
      <vt:lpstr>Goal Programming Example</vt:lpstr>
      <vt:lpstr>Goal Programming Example</vt:lpstr>
      <vt:lpstr>Goal Programming Example</vt:lpstr>
      <vt:lpstr>Goal Programming Example</vt:lpstr>
      <vt:lpstr>Goal Programming Simplex of Example</vt:lpstr>
      <vt:lpstr>Goal Programming Simplex of Example</vt:lpstr>
      <vt:lpstr>Goal Programming Simplex of Example</vt:lpstr>
      <vt:lpstr>Goal Programming Simplex of Example</vt:lpstr>
      <vt:lpstr>Goal Programming Simplex of Example</vt:lpstr>
      <vt:lpstr>Goal Programming Simplex of Example</vt:lpstr>
      <vt:lpstr>Goal Programming Simplex of Example</vt:lpstr>
      <vt:lpstr>Goal Programming Simplex of Example</vt:lpstr>
      <vt:lpstr>Constraints Goals and Objectives</vt:lpstr>
      <vt:lpstr>Constraints Goals and Objectives</vt:lpstr>
      <vt:lpstr>Constraints Goals and Objectives</vt:lpstr>
      <vt:lpstr>Constraints Goals and Objectives</vt:lpstr>
      <vt:lpstr>Constraints Goals and Objectives</vt:lpstr>
      <vt:lpstr>Constraints Goals and Objectives</vt:lpstr>
      <vt:lpstr>Constraints Goals and Objectives</vt:lpstr>
      <vt:lpstr>Constraints Goals and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Problem Solving</dc:title>
  <dc:creator>Deckro, Richard F Civ USAF AETC AFIT/ENS</dc:creator>
  <cp:lastModifiedBy>Deckro, Richard F Civ USAF AETC AFIT/ENS</cp:lastModifiedBy>
  <cp:revision>174</cp:revision>
  <dcterms:modified xsi:type="dcterms:W3CDTF">2022-10-26T21:54:38Z</dcterms:modified>
</cp:coreProperties>
</file>