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9"/>
  </p:notesMasterIdLst>
  <p:handoutMasterIdLst>
    <p:handoutMasterId r:id="rId30"/>
  </p:handoutMasterIdLst>
  <p:sldIdLst>
    <p:sldId id="480" r:id="rId2"/>
    <p:sldId id="481" r:id="rId3"/>
    <p:sldId id="482" r:id="rId4"/>
    <p:sldId id="483" r:id="rId5"/>
    <p:sldId id="484" r:id="rId6"/>
    <p:sldId id="485" r:id="rId7"/>
    <p:sldId id="492" r:id="rId8"/>
    <p:sldId id="526" r:id="rId9"/>
    <p:sldId id="524" r:id="rId10"/>
    <p:sldId id="495" r:id="rId11"/>
    <p:sldId id="496" r:id="rId12"/>
    <p:sldId id="525" r:id="rId13"/>
    <p:sldId id="498" r:id="rId14"/>
    <p:sldId id="499" r:id="rId15"/>
    <p:sldId id="500" r:id="rId16"/>
    <p:sldId id="497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9" r:id="rId25"/>
    <p:sldId id="523" r:id="rId26"/>
    <p:sldId id="522" r:id="rId27"/>
    <p:sldId id="527" r:id="rId2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EDF"/>
    <a:srgbClr val="FFFF66"/>
    <a:srgbClr val="FFCC99"/>
    <a:srgbClr val="D2D2F4"/>
    <a:srgbClr val="0000FF"/>
    <a:srgbClr val="009900"/>
    <a:srgbClr val="00CC00"/>
    <a:srgbClr val="FF7C8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20" autoAdjust="0"/>
  </p:normalViewPr>
  <p:slideViewPr>
    <p:cSldViewPr snapToGrid="0">
      <p:cViewPr varScale="1">
        <p:scale>
          <a:sx n="109" d="100"/>
          <a:sy n="109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Arms race:   stockpile (snitch)</a:t>
            </a:r>
            <a:r>
              <a:rPr lang="en-US" baseline="0" dirty="0" smtClean="0"/>
              <a:t> or reduce (quiet).  You are individually better off if you stockpile for an opponent’s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Team project:  be lazy (snitch) or work hard (quiet).  You are both better off if both work hard but individually can improve for an opponent’s action by being lazy.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Doping in athletics:  improved performance with risk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Lunch</a:t>
            </a:r>
            <a:r>
              <a:rPr lang="en-US" baseline="0" dirty="0" smtClean="0"/>
              <a:t> break area:  do nothing (snitch) or clean it (quiet).  You are all better off if all clean but can have greater utility for an opponent's action if you do nothing.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Environmental emissions:  do nothing (snitch) or reduce emissions (quiet).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NFL teams:  ignore concussion research</a:t>
            </a:r>
            <a:r>
              <a:rPr lang="en-US" baseline="0" dirty="0" smtClean="0"/>
              <a:t> (snitch) or apply </a:t>
            </a:r>
            <a:r>
              <a:rPr lang="en-US" dirty="0" smtClean="0"/>
              <a:t>anti-concussion measures (quiet)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8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8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8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9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6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65" y="-114753"/>
            <a:ext cx="6710430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38mRHY1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esrc=s&amp;source=images&amp;cd=&amp;cad=rja&amp;uact=8&amp;ved=0ahUKEwjF_dmC_uDMAhVCLB4KHQfXBncQjRwIBw&amp;url=http://www.nature.com/articles/522420a&amp;psig=AFQjCNEHU_7fJEI8BMIuMSakd8mTePzuqw&amp;ust=1463570187911734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</a:t>
            </a:r>
            <a:r>
              <a:rPr lang="en-US" dirty="0" smtClean="0"/>
              <a:t>618 </a:t>
            </a:r>
            <a:r>
              <a:rPr lang="en-US" dirty="0"/>
              <a:t>Lesson </a:t>
            </a:r>
            <a:r>
              <a:rPr lang="en-US" dirty="0" smtClean="0"/>
              <a:t>02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Games in Normal Form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91492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69342" y="2587947"/>
              <a:ext cx="4240593" cy="219776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7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37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h𝑎𝑤𝑘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𝑑𝑜𝑣𝑒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h𝑎𝑤𝑘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𝐶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b="0" i="1" dirty="0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/>
                                          </a:rPr>
                                          <m:t>𝐶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𝑑𝑜𝑣𝑒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/>
                                          </a:rPr>
                                          <m:t>𝑉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solidFill>
                                              <a:srgbClr val="0099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9252001"/>
                  </p:ext>
                </p:extLst>
              </p:nvPr>
            </p:nvGraphicFramePr>
            <p:xfrm>
              <a:off x="2269342" y="2587947"/>
              <a:ext cx="4240593" cy="219776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1011745"/>
                    <a:gridCol w="159372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076" t="-100000" r="-75573" b="-236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1515" t="-100000" b="-236145"/>
                          </a:stretch>
                        </a:blipFill>
                      </a:tcPr>
                    </a:tc>
                  </a:tr>
                  <a:tr h="63931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2169" t="-159615" r="-277108" b="-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076" t="-159615" r="-75573" b="-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1515" t="-159615" b="-88462"/>
                          </a:stretch>
                        </a:blipFill>
                      </a:tcPr>
                    </a:tc>
                  </a:tr>
                  <a:tr h="553149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2169" t="-296703" r="-277108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90076" t="-296703" r="-75573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51515" t="-296703" b="-10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30738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h𝑎𝑤𝑘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𝑑𝑜𝑣𝑒</m:t>
                        </m:r>
                      </m:e>
                    </m:d>
                  </m:oMath>
                </a14:m>
                <a:r>
                  <a:rPr lang="en-US" dirty="0" smtClean="0"/>
                  <a:t> attitudes towards fighting over a shared resource with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, for which a fight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.  </a:t>
                </a:r>
              </a:p>
              <a:p>
                <a:r>
                  <a:rPr lang="en-US" dirty="0" smtClean="0"/>
                  <a:t>Symmetric utilities for the two players.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344488" indent="-344488"/>
                <a:r>
                  <a:rPr lang="en-US" dirty="0" smtClean="0"/>
                  <a:t>How close is this to the prisoner’s dilemma?  </a:t>
                </a:r>
              </a:p>
              <a:p>
                <a:pPr marL="344488" indent="-344488"/>
                <a:endParaRPr lang="en-US" dirty="0" smtClean="0"/>
              </a:p>
              <a:p>
                <a:pPr marL="344488" indent="-344488"/>
                <a:r>
                  <a:rPr lang="en-US" dirty="0" smtClean="0"/>
                  <a:t>What does it </a:t>
                </a:r>
                <a:r>
                  <a:rPr lang="en-US" u="sng" dirty="0" smtClean="0"/>
                  <a:t>add</a:t>
                </a:r>
                <a:r>
                  <a:rPr lang="en-US" dirty="0" smtClean="0"/>
                  <a:t> to the PD game structure? 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can you make of this game?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then we have one Nash equilibrium: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h𝑎𝑤𝑘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h𝑎𝑤𝑘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&lt;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then we have two Nash equilibrium: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h𝑎𝑤𝑘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𝑑𝑜𝑣𝑒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𝑑𝑜𝑣𝑒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h𝑎𝑤𝑘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307382"/>
              </a:xfrm>
              <a:blipFill rotWithShape="0">
                <a:blip r:embed="rId4"/>
                <a:stretch>
                  <a:fillRect l="-371" t="-1263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Hawk-Dove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97927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British TV show example:  </a:t>
                </a:r>
                <a:r>
                  <a:rPr lang="en-US" i="1" dirty="0" smtClean="0">
                    <a:solidFill>
                      <a:srgbClr val="0033CC"/>
                    </a:solidFill>
                    <a:hlinkClick r:id="rId3"/>
                  </a:rPr>
                  <a:t>hyperlink</a:t>
                </a:r>
                <a:endParaRPr lang="en-US" i="1" dirty="0" smtClean="0">
                  <a:solidFill>
                    <a:srgbClr val="0033CC"/>
                  </a:solidFill>
                </a:endParaRPr>
              </a:p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𝑠𝑡𝑒𝑎𝑙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Symmetric utilities for the two players.  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𝑠𝑡𝑒𝑎𝑙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𝑠𝑝𝑙𝑖𝑡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𝑠𝑝𝑙𝑖𝑡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𝑠𝑝𝑙𝑖𝑡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𝑠𝑡𝑒𝑎𝑙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𝑠𝑡𝑒𝑎𝑙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𝑠𝑝𝑙𝑖𝑡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𝑠𝑡𝑒𝑎𝑙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can you make of this game?</a:t>
                </a:r>
              </a:p>
              <a:p>
                <a:pPr lvl="1"/>
                <a:r>
                  <a:rPr lang="en-US" sz="2100" dirty="0" smtClean="0">
                    <a:ea typeface="+mn-ea"/>
                    <a:cs typeface="+mn-cs"/>
                  </a:rPr>
                  <a:t>The action to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/>
                        <a:ea typeface="+mn-ea"/>
                        <a:cs typeface="+mn-cs"/>
                      </a:rPr>
                      <m:t>𝑠𝑡𝑒𝑎𝑙</m:t>
                    </m:r>
                  </m:oMath>
                </a14:m>
                <a:r>
                  <a:rPr lang="en-US" sz="2100" dirty="0" smtClean="0">
                    <a:ea typeface="+mn-ea"/>
                    <a:cs typeface="+mn-cs"/>
                  </a:rPr>
                  <a:t> weakly dominates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/>
                      </a:rPr>
                      <m:t>𝑠</m:t>
                    </m:r>
                    <m:r>
                      <a:rPr lang="en-US" sz="2100" b="0" i="1" dirty="0" smtClean="0">
                        <a:latin typeface="Cambria Math"/>
                      </a:rPr>
                      <m:t>𝑝𝑙𝑖𝑡</m:t>
                    </m:r>
                  </m:oMath>
                </a14:m>
                <a:r>
                  <a:rPr lang="en-US" sz="2100" dirty="0" smtClean="0">
                    <a:ea typeface="+mn-ea"/>
                    <a:cs typeface="+mn-cs"/>
                  </a:rPr>
                  <a:t> </a:t>
                </a:r>
                <a:endParaRPr lang="en-US" sz="2100" dirty="0">
                  <a:ea typeface="+mn-ea"/>
                  <a:cs typeface="+mn-cs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/>
                      </a:rPr>
                      <m:t>(</m:t>
                    </m:r>
                    <m:r>
                      <a:rPr lang="en-US" sz="2100" b="0" i="1" dirty="0" smtClean="0">
                        <a:latin typeface="Cambria Math"/>
                      </a:rPr>
                      <m:t>𝑠𝑡𝑒𝑎𝑙</m:t>
                    </m:r>
                    <m:r>
                      <a:rPr lang="en-US" sz="2100" i="1" dirty="0" smtClean="0">
                        <a:latin typeface="Cambria Math"/>
                      </a:rPr>
                      <m:t>,</m:t>
                    </m:r>
                    <m:r>
                      <a:rPr lang="en-US" sz="2100" b="0" i="1" dirty="0" smtClean="0">
                        <a:latin typeface="Cambria Math"/>
                      </a:rPr>
                      <m:t>𝑠𝑡𝑒𝑎𝑙</m:t>
                    </m:r>
                    <m:r>
                      <a:rPr lang="en-US" sz="21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100" dirty="0" smtClean="0"/>
                  <a:t> is the only Nash equilibrium</a:t>
                </a:r>
              </a:p>
              <a:p>
                <a:pPr lvl="1"/>
                <a:r>
                  <a:rPr lang="en-US" dirty="0" smtClean="0"/>
                  <a:t>Both players could do better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𝑠𝑝𝑙𝑖𝑡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𝑠𝑝𝑙𝑖𝑡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 Why don’t they?</a:t>
                </a:r>
              </a:p>
              <a:p>
                <a:pPr marL="45715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979274"/>
              </a:xfrm>
              <a:blipFill rotWithShape="0">
                <a:blip r:embed="rId4"/>
                <a:stretch>
                  <a:fillRect l="-593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652098"/>
                  </p:ext>
                </p:extLst>
              </p:nvPr>
            </p:nvGraphicFramePr>
            <p:xfrm>
              <a:off x="2205154" y="3110454"/>
              <a:ext cx="5180965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7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672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𝑠𝑝𝑙𝑖𝑡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𝑠𝑡𝑒𝑎𝑙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𝑠𝑝𝑙𝑖𝑡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33,442.5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33,442.5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66,885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𝑠𝑡𝑒𝑎𝑙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66,885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652098"/>
                  </p:ext>
                </p:extLst>
              </p:nvPr>
            </p:nvGraphicFramePr>
            <p:xfrm>
              <a:off x="2205154" y="3110454"/>
              <a:ext cx="5180965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967230"/>
                    <a:gridCol w="1967230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3777" t="-102439" r="-100619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777" t="-102439" r="-619" b="-204878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593" t="-200000" r="-480000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3777" t="-200000" r="-100619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777" t="-200000" r="-619" b="-102410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593" t="-303659" r="-480000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63777" t="-303659" r="-100619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63777" t="-303659" r="-619" b="-36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748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133944"/>
                  </p:ext>
                </p:extLst>
              </p:nvPr>
            </p:nvGraphicFramePr>
            <p:xfrm>
              <a:off x="2269342" y="2688531"/>
              <a:ext cx="424059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7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37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𝑤𝑎𝑙𝑘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𝑟𝑢𝑛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8133944"/>
                  </p:ext>
                </p:extLst>
              </p:nvPr>
            </p:nvGraphicFramePr>
            <p:xfrm>
              <a:off x="2269342" y="2688531"/>
              <a:ext cx="424059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1011745"/>
                    <a:gridCol w="159372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0458" t="-102439" r="-76336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020" t="-102439" r="-1010" b="-203659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771" t="-200000" r="-278313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0458" t="-200000" r="-76336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020" t="-200000" r="-1010" b="-101205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771" t="-303659" r="-27831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90458" t="-303659" r="-7633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52020" t="-303659" r="-1010" b="-24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#2</a:t>
            </a:r>
            <a:br>
              <a:rPr lang="en-US" dirty="0" smtClean="0"/>
            </a:br>
            <a:r>
              <a:rPr lang="en-US" dirty="0" smtClean="0"/>
              <a:t>Coordination Game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0729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𝑤𝑎𝑙𝑘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𝑑𝑜𝑔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𝑟𝑢𝑛</m:t>
                        </m:r>
                      </m:e>
                    </m:d>
                  </m:oMath>
                </a14:m>
                <a:r>
                  <a:rPr lang="en-US" dirty="0" smtClean="0"/>
                  <a:t> actions to take on a Saturday morning.  </a:t>
                </a:r>
              </a:p>
              <a:p>
                <a:r>
                  <a:rPr lang="en-US" dirty="0" smtClean="0"/>
                  <a:t>Symmetric utilities for the two players.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344488" indent="-344488"/>
                <a:r>
                  <a:rPr lang="en-US" dirty="0" smtClean="0"/>
                  <a:t>What are the Nash equilibria?  </a:t>
                </a:r>
              </a:p>
              <a:p>
                <a:pPr marL="344488" indent="-344488"/>
                <a:r>
                  <a:rPr lang="en-US" dirty="0" smtClean="0"/>
                  <a:t>What does it add to the PD game structure?  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072942"/>
              </a:xfrm>
              <a:blipFill rotWithShape="0">
                <a:blip r:embed="rId3"/>
                <a:stretch>
                  <a:fillRect l="-593" t="-2093" b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1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69580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𝑀𝑎𝑟𝑣𝑒𝑙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𝑚𝑜𝑣𝑖𝑒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𝐷𝐶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𝑚𝑜𝑣𝑖𝑒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Asymmetric utilities for the two players who want to watch a superhero movie together.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can you make of this game?</a:t>
                </a:r>
              </a:p>
              <a:p>
                <a:pPr lvl="1"/>
                <a:r>
                  <a:rPr lang="en-US" dirty="0" smtClean="0"/>
                  <a:t>Two Nash equilibria.  Both are Pareto optimal.</a:t>
                </a:r>
              </a:p>
              <a:p>
                <a:pPr marL="515069" indent="-457200"/>
                <a:r>
                  <a:rPr lang="en-US" dirty="0" smtClean="0"/>
                  <a:t>What applied situations are like the Battle of the Sexes game?</a:t>
                </a:r>
              </a:p>
              <a:p>
                <a:pPr marL="45715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695803"/>
              </a:xfrm>
              <a:blipFill rotWithShape="0">
                <a:blip r:embed="rId3"/>
                <a:stretch>
                  <a:fillRect l="-593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#3</a:t>
            </a:r>
            <a:br>
              <a:rPr lang="en-US" dirty="0" smtClean="0"/>
            </a:br>
            <a:r>
              <a:rPr lang="en-US" dirty="0" smtClean="0"/>
              <a:t>Battle of the Sexes (</a:t>
            </a:r>
            <a:r>
              <a:rPr lang="en-US" dirty="0" err="1" smtClean="0"/>
              <a:t>BoS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9534" y="2635454"/>
              <a:ext cx="4230243" cy="2085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7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DC</a:t>
                          </a:r>
                          <a:r>
                            <a:rPr lang="en-US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Marvel Fan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497651"/>
                  </p:ext>
                </p:extLst>
              </p:nvPr>
            </p:nvGraphicFramePr>
            <p:xfrm>
              <a:off x="2549534" y="2635454"/>
              <a:ext cx="4230243" cy="2085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914400"/>
                    <a:gridCol w="1011745"/>
                    <a:gridCol w="1095693"/>
                    <a:gridCol w="1208405"/>
                  </a:tblGrid>
                  <a:tr h="57912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</a:t>
                          </a:r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DC</a:t>
                          </a:r>
                          <a:r>
                            <a:rPr lang="en-US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5556" t="-119512" r="-110556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50505" t="-119512" r="-505" b="-202439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</a:t>
                          </a:r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Marvel Fan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0361" t="-216867" r="-22831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5556" t="-216867" r="-11055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50505" t="-216867" r="-505" b="-100000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90361" t="-320732" r="-228313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75556" t="-320732" r="-110556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250505" t="-320732" r="-505" b="-12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1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006417"/>
                  </p:ext>
                </p:extLst>
              </p:nvPr>
            </p:nvGraphicFramePr>
            <p:xfrm>
              <a:off x="340728" y="4119882"/>
              <a:ext cx="3371088" cy="22382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1036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Marvel</a:t>
                          </a:r>
                          <a:r>
                            <a:rPr lang="en-US" sz="1400" b="0" baseline="0" dirty="0" smtClean="0">
                              <a:solidFill>
                                <a:srgbClr val="009900"/>
                              </a:solidFill>
                            </a:rPr>
                            <a:t> Fan; likes DC alone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Marvel Fan; likes DC alone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006417"/>
                  </p:ext>
                </p:extLst>
              </p:nvPr>
            </p:nvGraphicFramePr>
            <p:xfrm>
              <a:off x="340728" y="4119882"/>
              <a:ext cx="3371088" cy="22382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1036320"/>
                    <a:gridCol w="812419"/>
                    <a:gridCol w="812419"/>
                    <a:gridCol w="709930"/>
                  </a:tblGrid>
                  <a:tr h="73152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Marvel</a:t>
                          </a:r>
                          <a:r>
                            <a:rPr lang="en-US" sz="1400" b="0" baseline="0" dirty="0" smtClean="0">
                              <a:solidFill>
                                <a:srgbClr val="009900"/>
                              </a:solidFill>
                            </a:rPr>
                            <a:t> Fan; likes DC alone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8571" t="-145783" r="-89474" b="-2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3504" t="-145783" r="-1709" b="-202410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Marvel Fan; likes DC alone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6866" t="-248780" r="-18806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8571" t="-248780" r="-89474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3504" t="-248780" r="-1709" b="-104878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26866" t="-344578" r="-188060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28571" t="-344578" r="-89474" b="-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73504" t="-344578" r="-1709" b="-361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642700"/>
                  </p:ext>
                </p:extLst>
              </p:nvPr>
            </p:nvGraphicFramePr>
            <p:xfrm>
              <a:off x="5007726" y="4060117"/>
              <a:ext cx="3134868" cy="22567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0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97913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General</a:t>
                          </a:r>
                          <a:r>
                            <a:rPr lang="en-US" sz="1400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9783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5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Genera Fan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5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642700"/>
                  </p:ext>
                </p:extLst>
              </p:nvPr>
            </p:nvGraphicFramePr>
            <p:xfrm>
              <a:off x="5007726" y="4060117"/>
              <a:ext cx="3134868" cy="22567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609600"/>
                    <a:gridCol w="812419"/>
                    <a:gridCol w="812419"/>
                    <a:gridCol w="900430"/>
                  </a:tblGrid>
                  <a:tr h="597913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General</a:t>
                          </a:r>
                          <a:r>
                            <a:rPr lang="en-US" sz="1400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99783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6692" t="-120732" r="-112782" b="-2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8649" t="-120732" r="-1351" b="-235366"/>
                          </a:stretch>
                        </a:blipFill>
                      </a:tcPr>
                    </a:tc>
                  </a:tr>
                  <a:tr h="5795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Genera </a:t>
                          </a:r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Fan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5373" t="-188542" r="-211194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6692" t="-188542" r="-112782" b="-10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8649" t="-188542" r="-1351" b="-101042"/>
                          </a:stretch>
                        </a:blipFill>
                      </a:tcPr>
                    </a:tc>
                  </a:tr>
                  <a:tr h="5795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5373" t="-291579" r="-211194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6692" t="-291579" r="-112782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8649" t="-291579" r="-1351" b="-21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6978" y="1400434"/>
              <a:ext cx="2944368" cy="20248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DC</a:t>
                          </a:r>
                          <a:r>
                            <a:rPr lang="en-US" sz="1400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Marvel Fan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6873073"/>
                  </p:ext>
                </p:extLst>
              </p:nvPr>
            </p:nvGraphicFramePr>
            <p:xfrm>
              <a:off x="506978" y="1400434"/>
              <a:ext cx="2944368" cy="20248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609600"/>
                    <a:gridCol w="812419"/>
                    <a:gridCol w="812419"/>
                    <a:gridCol w="709930"/>
                  </a:tblGrid>
                  <a:tr h="51816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DC</a:t>
                          </a:r>
                          <a:r>
                            <a:rPr lang="en-US" sz="1400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73881" t="-104878" r="-87313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16379" t="-104878" r="-862" b="-201220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Marvel Fan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188" t="-202410" r="-188722" b="-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73881" t="-202410" r="-87313" b="-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16379" t="-202410" r="-862" b="-98795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75188" t="-306098" r="-188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73881" t="-306098" r="-8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16379" t="-306098" r="-8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7726" y="1400434"/>
              <a:ext cx="2944368" cy="20248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099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Marvel</a:t>
                          </a:r>
                          <a:r>
                            <a:rPr lang="en-US" sz="1400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Marvel Fan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𝑀𝑎𝑟𝑣𝑒𝑙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𝐷𝐶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5982708"/>
                  </p:ext>
                </p:extLst>
              </p:nvPr>
            </p:nvGraphicFramePr>
            <p:xfrm>
              <a:off x="5007726" y="1400434"/>
              <a:ext cx="2944368" cy="202488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609600"/>
                    <a:gridCol w="812419"/>
                    <a:gridCol w="812419"/>
                    <a:gridCol w="709930"/>
                  </a:tblGrid>
                  <a:tr h="51816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9900"/>
                              </a:solidFill>
                            </a:rPr>
                            <a:t>Marvel</a:t>
                          </a:r>
                          <a:r>
                            <a:rPr lang="en-US" sz="1400" b="0" baseline="0" dirty="0" smtClean="0">
                              <a:solidFill>
                                <a:srgbClr val="009900"/>
                              </a:solidFill>
                            </a:rPr>
                            <a:t> Fan</a:t>
                          </a:r>
                          <a:endParaRPr lang="en-US" sz="14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73881" t="-104878" r="-87313" b="-2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316379" t="-104878" r="-862" b="-201220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Player </a:t>
                          </a:r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sz="1400" b="0" dirty="0" smtClean="0">
                              <a:solidFill>
                                <a:srgbClr val="0000FF"/>
                              </a:solidFill>
                            </a:rPr>
                            <a:t>Marvel Fan</a:t>
                          </a:r>
                          <a:endParaRPr lang="en-US" sz="14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75188" t="-202410" r="-188722" b="-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73881" t="-202410" r="-87313" b="-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316379" t="-202410" r="-862" b="-98795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75188" t="-306098" r="-188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73881" t="-306098" r="-87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316379" t="-306098" r="-86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708286" y="3447562"/>
            <a:ext cx="3001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2 Nash equilibria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2 Pareto optimal action profiles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30568" y="3447562"/>
            <a:ext cx="40430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2 Nash equilibria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Strong preference of 1 NE for both players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1882" y="6297635"/>
            <a:ext cx="3433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2 Nash equilibria; strong preference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(a.k.a., “Stag hunt” game)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30571" y="6262010"/>
            <a:ext cx="4043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2 Nash equilibria; No preference between them </a:t>
            </a:r>
            <a:r>
              <a:rPr lang="en-US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Coordination Game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158743"/>
            <a:ext cx="8224939" cy="3731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What happens with different utilities for the outcomes?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#3</a:t>
            </a:r>
            <a:br>
              <a:rPr lang="en-US" dirty="0" smtClean="0"/>
            </a:br>
            <a:r>
              <a:rPr lang="en-US" dirty="0" smtClean="0"/>
              <a:t>Battle of the Sexes Variants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1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3073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zero-sum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h𝑒𝑎𝑑𝑠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𝑡𝑎𝑖𝑙𝑠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If they match, Player 1 gets both; if they differ, Player 2 wins them both.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can you make of this game?</a:t>
                </a:r>
              </a:p>
              <a:p>
                <a:pPr lvl="1"/>
                <a:r>
                  <a:rPr lang="en-US" dirty="0" smtClean="0"/>
                  <a:t>No Nash equilibria among these action profiles.</a:t>
                </a:r>
              </a:p>
              <a:p>
                <a:pPr lvl="1"/>
                <a:r>
                  <a:rPr lang="en-US" dirty="0" smtClean="0"/>
                  <a:t>May as well flip the coin…</a:t>
                </a:r>
              </a:p>
              <a:p>
                <a:pPr lvl="1"/>
                <a:r>
                  <a:rPr lang="en-US" dirty="0" smtClean="0"/>
                  <a:t>Similar to rock-paper-scissors… and rock-paper-scissors-lizard-Spock.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307382"/>
              </a:xfrm>
              <a:blipFill rotWithShape="1">
                <a:blip r:embed="rId3"/>
                <a:stretch>
                  <a:fillRect l="-741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#4</a:t>
            </a:r>
            <a:br>
              <a:rPr lang="en-US" dirty="0" smtClean="0"/>
            </a:br>
            <a:r>
              <a:rPr lang="en-US" dirty="0" smtClean="0"/>
              <a:t>Matching Pennies (MP)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212851"/>
                  </p:ext>
                </p:extLst>
              </p:nvPr>
            </p:nvGraphicFramePr>
            <p:xfrm>
              <a:off x="2630078" y="3044952"/>
              <a:ext cx="374256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7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387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(−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212851"/>
                  </p:ext>
                </p:extLst>
              </p:nvPr>
            </p:nvGraphicFramePr>
            <p:xfrm>
              <a:off x="2630078" y="3044952"/>
              <a:ext cx="374256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1011745"/>
                    <a:gridCol w="1095693"/>
                    <a:gridCol w="1208405"/>
                  </a:tblGrid>
                  <a:tr h="33528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1667" t="-68675" r="-111667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9548" t="-68675" r="-1005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2771" t="-170732" r="-229518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1667" t="-170732" r="-111667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9548" t="-170732" r="-1005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42771" t="-267470" r="-229518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1667" t="-267470" r="-111667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9548" t="-267470" r="-1005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36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9534" y="2314818"/>
              <a:ext cx="374256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7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𝑠𝑤𝑒𝑟𝑣𝑒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𝑠𝑡𝑟𝑎𝑖𝑔h𝑡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𝑠𝑤𝑒𝑟𝑣𝑒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𝑠𝑡𝑟𝑎𝑖𝑔h𝑡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332237"/>
                  </p:ext>
                </p:extLst>
              </p:nvPr>
            </p:nvGraphicFramePr>
            <p:xfrm>
              <a:off x="2549534" y="2314818"/>
              <a:ext cx="374256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101174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31111" t="-100000" r="-110556" b="-1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101" t="-100000" r="-505" b="-19879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2169" t="-202439" r="-228313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31111" t="-202439" r="-110556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101" t="-202439" r="-505" b="-101220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42169" t="-302439" r="-228313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31111" t="-302439" r="-110556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10101" t="-302439" r="-505" b="-12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151911"/>
                <a:ext cx="8481977" cy="572390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𝑠𝑤𝑒𝑟𝑣𝑒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𝑑𝑟𝑖𝑣𝑒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𝑠𝑡𝑟𝑎𝑖𝑔h𝑡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Symmetric utilities for the two players.  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𝑠𝑡𝑟𝑎𝑖𝑔h𝑡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𝑠𝑤𝑒𝑟𝑣𝑒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𝑠𝑤𝑒𝑟𝑣𝑒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𝑠𝑤𝑒𝑟𝑣𝑒</m:t>
                      </m:r>
                      <m:r>
                        <a:rPr lang="en-US" b="0" i="1" dirty="0" smtClean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𝑠𝑤𝑒𝑟𝑣𝑒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𝑠𝑡𝑟𝑎𝑖𝑔h𝑡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𝑠</m:t>
                      </m:r>
                      <m:r>
                        <a:rPr lang="en-US" b="0" i="1" dirty="0" smtClean="0">
                          <a:latin typeface="Cambria Math"/>
                        </a:rPr>
                        <m:t>𝑡𝑟𝑎𝑖𝑔h𝑡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𝑠𝑡𝑟𝑎𝑖𝑔h𝑡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sz="1900" dirty="0"/>
              </a:p>
              <a:p>
                <a:endParaRPr lang="en-US" dirty="0" smtClean="0"/>
              </a:p>
              <a:p>
                <a:r>
                  <a:rPr lang="en-US" dirty="0" smtClean="0"/>
                  <a:t>What can you make of this game?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𝑠𝑤𝑒𝑟𝑣𝑒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𝑠𝑡𝑟𝑎𝑖𝑔h𝑡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𝑠𝑡𝑟𝑎𝑖𝑔h𝑡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𝑠𝑤𝑒𝑟𝑣𝑒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are the two Nash equilibria</a:t>
                </a:r>
              </a:p>
              <a:p>
                <a:pPr lvl="1"/>
                <a:r>
                  <a:rPr lang="en-US" dirty="0" smtClean="0"/>
                  <a:t>They are also Pareto optimal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i="1" dirty="0" smtClean="0"/>
                  <a:t>A </a:t>
                </a:r>
                <a:r>
                  <a:rPr lang="en-US" i="1" dirty="0"/>
                  <a:t>Pareto optimal action profile is one for which there exists no alternative that yields an equal or better outcome for every player</a:t>
                </a:r>
                <a:r>
                  <a:rPr lang="en-US" i="1" dirty="0" smtClean="0"/>
                  <a:t>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As “Joshua” would say…</a:t>
                </a:r>
              </a:p>
              <a:p>
                <a:pPr lvl="1"/>
                <a:endParaRPr lang="en-US" dirty="0" smtClean="0">
                  <a:solidFill>
                    <a:srgbClr val="0000FF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marL="515069" indent="-457200"/>
                <a:r>
                  <a:rPr lang="en-US" dirty="0" smtClean="0"/>
                  <a:t>What applied situations are like the chicken game?</a:t>
                </a:r>
              </a:p>
              <a:p>
                <a:pPr marL="914358" lvl="1" indent="-457200"/>
                <a:r>
                  <a:rPr lang="en-US" dirty="0" smtClean="0"/>
                  <a:t>Engaging in open conflict that is inherently self-destructive (nukes, conventional, cyber, etc.)</a:t>
                </a:r>
              </a:p>
              <a:p>
                <a:pPr marL="45715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151911"/>
                <a:ext cx="8481977" cy="5723906"/>
              </a:xfrm>
              <a:blipFill rotWithShape="1">
                <a:blip r:embed="rId4"/>
                <a:stretch>
                  <a:fillRect l="-359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Chicken</a:t>
            </a:r>
            <a:endParaRPr lang="en-US" dirty="0"/>
          </a:p>
        </p:txBody>
      </p:sp>
      <p:pic>
        <p:nvPicPr>
          <p:cNvPr id="1026" name="Picture 2" descr="http://i.imgur.com/mg6coG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 b="43720"/>
          <a:stretch/>
        </p:blipFill>
        <p:spPr bwMode="auto">
          <a:xfrm>
            <a:off x="3305467" y="5397396"/>
            <a:ext cx="2311564" cy="7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Revisiting Assumptions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Or, as Monty Python would say, </a:t>
            </a:r>
          </a:p>
          <a:p>
            <a:r>
              <a:rPr lang="en-US" dirty="0" smtClean="0"/>
              <a:t>“What if he’s got a pointed stick?”*</a:t>
            </a:r>
          </a:p>
          <a:p>
            <a:endParaRPr lang="en-US" dirty="0"/>
          </a:p>
          <a:p>
            <a:r>
              <a:rPr lang="en-US" sz="1600" dirty="0" smtClean="0"/>
              <a:t>* </a:t>
            </a:r>
            <a:r>
              <a:rPr lang="en-US" sz="1600" i="1" dirty="0" smtClean="0"/>
              <a:t>Self-defense Against Fresh Fruit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15321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#1</a:t>
            </a:r>
            <a:br>
              <a:rPr lang="en-US" dirty="0" smtClean="0"/>
            </a:br>
            <a:r>
              <a:rPr lang="en-US" dirty="0" smtClean="0"/>
              <a:t>Prisoner’s Dilemma (PD)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97927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𝑠𝑛𝑖𝑡𝑐h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𝑠𝑡𝑎𝑦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𝑞𝑢𝑖𝑒𝑡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Symmetric utilities for the two players.  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𝑠𝑛𝑖𝑡𝑐h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𝑞𝑢𝑖𝑒𝑡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𝑞𝑢𝑖𝑒𝑡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𝑞𝑢𝑖𝑒𝑡</m:t>
                      </m:r>
                      <m:r>
                        <a:rPr lang="en-US" b="0" i="1" dirty="0" smtClean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can you make of this game?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𝑠𝑛𝑖𝑡𝑐h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𝑠𝑛𝑖𝑡𝑐h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the only Nash equilibrium</a:t>
                </a:r>
              </a:p>
              <a:p>
                <a:pPr lvl="1"/>
                <a:r>
                  <a:rPr lang="en-US" dirty="0" smtClean="0"/>
                  <a:t>Both players could do better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𝑞𝑢𝑖𝑒𝑡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𝑞𝑢𝑖𝑒𝑡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 Why don’t they?</a:t>
                </a:r>
              </a:p>
              <a:p>
                <a:pPr marL="45715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979274"/>
              </a:xfrm>
              <a:blipFill rotWithShape="1">
                <a:blip r:embed="rId3"/>
                <a:stretch>
                  <a:fillRect l="-593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365687" y="1068785"/>
            <a:ext cx="639713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i="1" dirty="0" smtClean="0"/>
              <a:t>Nothing new on this slide; it’s just a refresher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614306"/>
                  </p:ext>
                </p:extLst>
              </p:nvPr>
            </p:nvGraphicFramePr>
            <p:xfrm>
              <a:off x="2549534" y="3277835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614306"/>
                  </p:ext>
                </p:extLst>
              </p:nvPr>
            </p:nvGraphicFramePr>
            <p:xfrm>
              <a:off x="2549534" y="3277835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4444" t="-101205" r="-111111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94949" t="-101205" r="-1010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593" t="-203659" r="-28148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4444" t="-203659" r="-11111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94949" t="-203659" r="-1010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593" t="-300000" r="-28148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4444" t="-300000" r="-11111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94949" t="-300000" r="-1010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841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496925" cy="4422165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 smtClean="0"/>
              <a:t>Let’s consider an example in which only Player 1’s utilities are known.</a:t>
            </a:r>
          </a:p>
          <a:p>
            <a:pPr marL="457158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0000FF"/>
                </a:solidFill>
              </a:rPr>
              <a:t>finite two-player, normal form, </a:t>
            </a:r>
            <a:r>
              <a:rPr lang="en-US" strike="sngStrike" dirty="0">
                <a:solidFill>
                  <a:srgbClr val="FF0000"/>
                </a:solidFill>
              </a:rPr>
              <a:t>zero-sum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symmetric game </a:t>
            </a:r>
            <a:r>
              <a:rPr lang="en-US" strike="sngStrike" dirty="0" smtClean="0">
                <a:solidFill>
                  <a:srgbClr val="009900"/>
                </a:solidFill>
              </a:rPr>
              <a:t>with complete information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b="0" dirty="0" smtClean="0"/>
              <a:t>What will Player 1 do?  Why?</a:t>
            </a:r>
          </a:p>
          <a:p>
            <a:pPr lvl="1"/>
            <a:r>
              <a:rPr lang="en-US" i="1" dirty="0" smtClean="0"/>
              <a:t>The readings for Lesson 03 will address some options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042408"/>
                  </p:ext>
                </p:extLst>
              </p:nvPr>
            </p:nvGraphicFramePr>
            <p:xfrm>
              <a:off x="5006148" y="1836307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042408"/>
                  </p:ext>
                </p:extLst>
              </p:nvPr>
            </p:nvGraphicFramePr>
            <p:xfrm>
              <a:off x="5006148" y="1836307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444" t="-102439" r="-111111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949" t="-102439" r="-1010" b="-204878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93" t="-200000" r="-281481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444" t="-200000" r="-111111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949" t="-200000" r="-1010" b="-102410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93" t="-303659" r="-281481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444" t="-303659" r="-111111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949" t="-303659" r="-1010" b="-36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580960"/>
                  </p:ext>
                </p:extLst>
              </p:nvPr>
            </p:nvGraphicFramePr>
            <p:xfrm>
              <a:off x="354973" y="1836307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4580960"/>
                  </p:ext>
                </p:extLst>
              </p:nvPr>
            </p:nvGraphicFramePr>
            <p:xfrm>
              <a:off x="354973" y="1836307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102439" r="-111111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102439" r="-1010" b="-204878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200000" r="-281481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200000" r="-111111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200000" r="-1010" b="-102410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303659" r="-281481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303659" r="-111111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303659" r="-1010" b="-36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Prisoner’s Dilemma</a:t>
            </a:r>
            <a:br>
              <a:rPr lang="en-US" dirty="0" smtClean="0"/>
            </a:br>
            <a:r>
              <a:rPr lang="en-US" dirty="0" smtClean="0"/>
              <a:t>What if it’s not </a:t>
            </a:r>
            <a:r>
              <a:rPr lang="en-US" dirty="0" smtClean="0">
                <a:solidFill>
                  <a:srgbClr val="0000FF"/>
                </a:solidFill>
              </a:rPr>
              <a:t>complete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 bwMode="auto">
          <a:xfrm>
            <a:off x="4059936" y="2947455"/>
            <a:ext cx="804672" cy="43891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1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4"/>
              <p:cNvSpPr txBox="1">
                <a:spLocks/>
              </p:cNvSpPr>
              <p:nvPr/>
            </p:nvSpPr>
            <p:spPr bwMode="auto">
              <a:xfrm>
                <a:off x="5892654" y="4827992"/>
                <a:ext cx="3251346" cy="1787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600" kern="0" dirty="0" smtClean="0"/>
                  <a:t>For Fred…</a:t>
                </a: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𝐺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600" b="0" i="1" kern="0" dirty="0" smtClean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kern="0" dirty="0" smtClean="0"/>
                  <a:t>; </a:t>
                </a:r>
                <a14:m>
                  <m:oMath xmlns:m="http://schemas.openxmlformats.org/officeDocument/2006/math">
                    <m:r>
                      <a:rPr lang="en-US" sz="1600" b="0" i="0" kern="0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/>
                      </a:rPr>
                      <m:t>8</m:t>
                    </m:r>
                  </m:oMath>
                </a14:m>
                <a:endParaRPr lang="en-US" sz="1600" kern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𝐾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1600" kern="0" dirty="0"/>
                  <a:t>; </a:t>
                </a:r>
                <a14:m>
                  <m:oMath xmlns:m="http://schemas.openxmlformats.org/officeDocument/2006/math">
                    <m:r>
                      <a:rPr lang="en-US" sz="1600" kern="0" dirty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1600" kern="0" dirty="0"/>
              </a:p>
              <a:p>
                <a:pPr marL="0" indent="0">
                  <a:buFontTx/>
                  <a:buNone/>
                </a:pPr>
                <a:r>
                  <a:rPr lang="en-US" sz="1600" kern="0" dirty="0" smtClean="0"/>
                  <a:t>For Betty…</a:t>
                </a: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en-US" sz="1600" kern="0" dirty="0" smtClean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</m:t>
                    </m:r>
                    <m:r>
                      <a:rPr lang="en-US" sz="1600" i="1" kern="0" dirty="0" smtClean="0">
                        <a:latin typeface="Cambria Math"/>
                      </a:rPr>
                      <m:t>0.</m:t>
                    </m:r>
                    <m:r>
                      <a:rPr lang="en-US" sz="1600" b="0" i="1" kern="0" dirty="0" smtClean="0">
                        <a:latin typeface="Cambria Math"/>
                      </a:rPr>
                      <m:t>3</m:t>
                    </m:r>
                  </m:oMath>
                </a14:m>
                <a:endParaRPr lang="en-US" sz="1600" kern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/>
                      </a:rPr>
                      <m:t>9</m:t>
                    </m:r>
                  </m:oMath>
                </a14:m>
                <a:r>
                  <a:rPr lang="en-US" sz="1600" kern="0" dirty="0"/>
                  <a:t>; </a:t>
                </a:r>
                <a14:m>
                  <m:oMath xmlns:m="http://schemas.openxmlformats.org/officeDocument/2006/math">
                    <m:r>
                      <a:rPr lang="en-US" sz="1600" kern="0" dirty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1600" kern="0" dirty="0"/>
              </a:p>
            </p:txBody>
          </p:sp>
        </mc:Choice>
        <mc:Fallback xmlns="">
          <p:sp>
            <p:nvSpPr>
              <p:cNvPr id="23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2654" y="4827992"/>
                <a:ext cx="3251346" cy="1787961"/>
              </a:xfrm>
              <a:prstGeom prst="rect">
                <a:avLst/>
              </a:prstGeom>
              <a:blipFill rotWithShape="0">
                <a:blip r:embed="rId2"/>
                <a:stretch>
                  <a:fillRect l="-1126" t="-23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-17714"/>
            <a:ext cx="8229309" cy="1143239"/>
          </a:xfrm>
        </p:spPr>
        <p:txBody>
          <a:bodyPr/>
          <a:lstStyle/>
          <a:p>
            <a:r>
              <a:rPr lang="en-US" sz="3200" dirty="0" smtClean="0"/>
              <a:t>What </a:t>
            </a:r>
            <a:r>
              <a:rPr lang="en-US" sz="3200" dirty="0"/>
              <a:t>does every game require?</a:t>
            </a:r>
            <a:br>
              <a:rPr lang="en-US" sz="3200" dirty="0"/>
            </a:br>
            <a:r>
              <a:rPr lang="en-US" sz="3200" dirty="0"/>
              <a:t>(Let’s formalize the structure)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74460" y="1128514"/>
            <a:ext cx="1758735" cy="394756"/>
          </a:xfrm>
        </p:spPr>
        <p:txBody>
          <a:bodyPr>
            <a:normAutofit/>
          </a:bodyPr>
          <a:lstStyle/>
          <a:p>
            <a:r>
              <a:rPr lang="en-US" sz="1800" b="0" dirty="0" smtClean="0">
                <a:solidFill>
                  <a:srgbClr val="0000FF"/>
                </a:solidFill>
              </a:rPr>
              <a:t>Component</a:t>
            </a:r>
            <a:endParaRPr lang="en-US" sz="1800" b="0" dirty="0">
              <a:solidFill>
                <a:srgbClr val="0000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274460" y="1567945"/>
            <a:ext cx="1758735" cy="1518557"/>
          </a:xfrm>
        </p:spPr>
        <p:txBody>
          <a:bodyPr>
            <a:normAutofit/>
          </a:bodyPr>
          <a:lstStyle/>
          <a:p>
            <a:pPr marL="225425" indent="-225425">
              <a:buFont typeface="+mj-lt"/>
              <a:buAutoNum type="arabicPeriod"/>
            </a:pPr>
            <a:r>
              <a:rPr lang="en-US" sz="1600" dirty="0"/>
              <a:t>Players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2084422" y="1128514"/>
            <a:ext cx="3315894" cy="394756"/>
          </a:xfrm>
        </p:spPr>
        <p:txBody>
          <a:bodyPr>
            <a:normAutofit/>
          </a:bodyPr>
          <a:lstStyle/>
          <a:p>
            <a:r>
              <a:rPr lang="en-US" sz="1800" b="0" dirty="0" smtClean="0">
                <a:solidFill>
                  <a:srgbClr val="0000FF"/>
                </a:solidFill>
              </a:rPr>
              <a:t>Formal Definition</a:t>
            </a:r>
            <a:endParaRPr lang="en-US" sz="1800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2084422" y="1567946"/>
                <a:ext cx="3315894" cy="17927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sz="1600" dirty="0"/>
                  <a:t> is a finite set of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/>
                  <a:t> players, indexed by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2084422" y="1567946"/>
                <a:ext cx="3315894" cy="1792794"/>
              </a:xfrm>
              <a:blipFill rotWithShape="1">
                <a:blip r:embed="rId3"/>
                <a:stretch>
                  <a:fillRect l="-1103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3"/>
          <p:cNvSpPr txBox="1">
            <a:spLocks/>
          </p:cNvSpPr>
          <p:nvPr/>
        </p:nvSpPr>
        <p:spPr bwMode="auto">
          <a:xfrm>
            <a:off x="274460" y="2677687"/>
            <a:ext cx="1758735" cy="126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rmAutofit/>
          </a:bodyPr>
          <a:lstStyle>
            <a:lvl1pPr marL="342868" indent="-34286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57" indent="-284999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1142892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048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4pPr>
            <a:lvl5pPr marL="2057205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473854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89050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30715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723801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25425" indent="-225425">
              <a:buFont typeface="+mj-lt"/>
              <a:buAutoNum type="arabicPeriod" startAt="2"/>
            </a:pPr>
            <a:r>
              <a:rPr lang="en-US" sz="1600" kern="0" dirty="0" smtClean="0"/>
              <a:t>Actions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1600" kern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4"/>
              <p:cNvSpPr txBox="1">
                <a:spLocks/>
              </p:cNvSpPr>
              <p:nvPr/>
            </p:nvSpPr>
            <p:spPr bwMode="auto">
              <a:xfrm>
                <a:off x="2084422" y="2677687"/>
                <a:ext cx="3315894" cy="1265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𝐴</m:t>
                    </m:r>
                    <m:r>
                      <a:rPr lang="en-US" sz="16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i="1" dirty="0">
                        <a:latin typeface="Cambria Math"/>
                      </a:rPr>
                      <m:t>…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is a finite set of actions available to player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dirty="0"/>
                  <a:t>.  Each vector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𝑎</m:t>
                    </m:r>
                    <m:r>
                      <a:rPr lang="en-US" sz="1600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is </a:t>
                </a:r>
                <a:r>
                  <a:rPr lang="en-US" sz="1600" dirty="0"/>
                  <a:t>an </a:t>
                </a:r>
                <a:r>
                  <a:rPr lang="en-US" sz="1600" dirty="0" smtClean="0"/>
                  <a:t>action </a:t>
                </a:r>
                <a:r>
                  <a:rPr lang="en-US" sz="1600" dirty="0"/>
                  <a:t>profile.</a:t>
                </a:r>
              </a:p>
            </p:txBody>
          </p:sp>
        </mc:Choice>
        <mc:Fallback xmlns="">
          <p:sp>
            <p:nvSpPr>
              <p:cNvPr id="17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4422" y="2677687"/>
                <a:ext cx="3315894" cy="1265465"/>
              </a:xfrm>
              <a:prstGeom prst="rect">
                <a:avLst/>
              </a:prstGeom>
              <a:blipFill rotWithShape="0">
                <a:blip r:embed="rId4"/>
                <a:stretch>
                  <a:fillRect l="-1103" t="-14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3"/>
          <p:cNvSpPr txBox="1">
            <a:spLocks/>
          </p:cNvSpPr>
          <p:nvPr/>
        </p:nvSpPr>
        <p:spPr bwMode="auto">
          <a:xfrm>
            <a:off x="274460" y="4827992"/>
            <a:ext cx="1758735" cy="148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868" indent="-34286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57" indent="-284999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2pPr>
            <a:lvl3pPr marL="1142892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048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+mn-lt"/>
              </a:defRPr>
            </a:lvl4pPr>
            <a:lvl5pPr marL="2057205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2473854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89050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330715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3723801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25425" indent="-225425">
              <a:buFont typeface="+mj-lt"/>
              <a:buAutoNum type="arabicPeriod" startAt="3"/>
            </a:pPr>
            <a:r>
              <a:rPr lang="en-US" sz="1600" kern="0" dirty="0" smtClean="0"/>
              <a:t>Player preferences over the set of action profiles (a.k.a., utilities for outcomes)</a:t>
            </a:r>
          </a:p>
          <a:p>
            <a:endParaRPr lang="en-US" sz="16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4"/>
              <p:cNvSpPr txBox="1">
                <a:spLocks/>
              </p:cNvSpPr>
              <p:nvPr/>
            </p:nvSpPr>
            <p:spPr bwMode="auto">
              <a:xfrm>
                <a:off x="2084422" y="4827992"/>
                <a:ext cx="3315894" cy="14801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i="1" kern="0" dirty="0" smtClean="0">
                        <a:latin typeface="Cambria Math"/>
                      </a:rPr>
                      <m:t>𝑢</m:t>
                    </m:r>
                    <m:r>
                      <a:rPr lang="en-US" sz="1600" i="1" kern="0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kern="0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kern="0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 kern="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0" dirty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i="1" kern="0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kern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 kern="0" dirty="0">
                        <a:latin typeface="Cambria Math"/>
                      </a:rPr>
                      <m:t>: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kern="0" dirty="0">
                        <a:latin typeface="Cambria Math"/>
                        <a:ea typeface="Cambria Math"/>
                      </a:rPr>
                      <m:t>↦</m:t>
                    </m:r>
                    <m:r>
                      <a:rPr lang="en-US" sz="1600" i="1" kern="0" dirty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1600" kern="0" dirty="0"/>
                  <a:t> is a real-valued utility function for player </a:t>
                </a:r>
                <a14:m>
                  <m:oMath xmlns:m="http://schemas.openxmlformats.org/officeDocument/2006/math">
                    <m:r>
                      <a:rPr lang="en-US" sz="1600" i="1" kern="0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600" kern="0" dirty="0" smtClean="0"/>
                  <a:t>.</a:t>
                </a:r>
              </a:p>
              <a:p>
                <a:pPr marL="0" indent="0">
                  <a:buFontTx/>
                  <a:buNone/>
                </a:pPr>
                <a:endParaRPr lang="en-US" sz="1600" kern="0" dirty="0"/>
              </a:p>
              <a:p>
                <a:pPr marL="0" indent="0">
                  <a:buFontTx/>
                  <a:buNone/>
                </a:pPr>
                <a:r>
                  <a:rPr lang="en-US" sz="1600" kern="0" dirty="0" smtClean="0"/>
                  <a:t>(We are implicitly defining </a:t>
                </a:r>
                <a14:m>
                  <m:oMath xmlns:m="http://schemas.openxmlformats.org/officeDocument/2006/math">
                    <m:r>
                      <a:rPr lang="en-US" sz="16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kern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kern="0" dirty="0" smtClean="0"/>
                  <a:t>.)</a:t>
                </a:r>
                <a:endParaRPr lang="en-US" sz="1600" kern="0" dirty="0"/>
              </a:p>
              <a:p>
                <a:endParaRPr lang="en-US" sz="1600" kern="0" dirty="0"/>
              </a:p>
            </p:txBody>
          </p:sp>
        </mc:Choice>
        <mc:Fallback xmlns="">
          <p:sp>
            <p:nvSpPr>
              <p:cNvPr id="19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84422" y="4827992"/>
                <a:ext cx="3315894" cy="1480123"/>
              </a:xfrm>
              <a:prstGeom prst="rect">
                <a:avLst/>
              </a:prstGeom>
              <a:blipFill rotWithShape="0">
                <a:blip r:embed="rId5"/>
                <a:stretch>
                  <a:fillRect l="-1103" t="-1235" b="-4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Placeholder 12"/>
          <p:cNvSpPr txBox="1">
            <a:spLocks/>
          </p:cNvSpPr>
          <p:nvPr/>
        </p:nvSpPr>
        <p:spPr bwMode="auto">
          <a:xfrm>
            <a:off x="5892654" y="1128514"/>
            <a:ext cx="2681172" cy="3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b" anchorCtr="0" compatLnSpc="1">
            <a:prstTxWarp prst="textNoShape">
              <a:avLst/>
            </a:prstTxWarp>
            <a:normAutofit/>
          </a:bodyPr>
          <a:lstStyle>
            <a:lvl1pPr marL="0" indent="0" defTabSz="914314" eaLnBrk="0" hangingPunct="0">
              <a:spcBef>
                <a:spcPct val="20000"/>
              </a:spcBef>
              <a:buNone/>
              <a:defRPr sz="1800" b="1">
                <a:solidFill>
                  <a:srgbClr val="0000FF"/>
                </a:solidFill>
                <a:latin typeface="+mn-lt"/>
              </a:defRPr>
            </a:lvl1pPr>
            <a:lvl2pPr marL="416606" indent="0" defTabSz="914314" eaLnBrk="0" hangingPunct="0">
              <a:spcBef>
                <a:spcPct val="20000"/>
              </a:spcBef>
              <a:buNone/>
              <a:defRPr sz="1800" b="1">
                <a:latin typeface="+mn-lt"/>
              </a:defRPr>
            </a:lvl2pPr>
            <a:lvl3pPr marL="833212" indent="0" defTabSz="914314" eaLnBrk="0" hangingPunct="0">
              <a:spcBef>
                <a:spcPct val="20000"/>
              </a:spcBef>
              <a:buNone/>
              <a:defRPr sz="1600" b="1">
                <a:latin typeface="+mn-lt"/>
              </a:defRPr>
            </a:lvl3pPr>
            <a:lvl4pPr marL="1249818" indent="0" defTabSz="914314" eaLnBrk="0" hangingPunct="0">
              <a:spcBef>
                <a:spcPct val="20000"/>
              </a:spcBef>
              <a:buNone/>
              <a:defRPr sz="1500" b="1">
                <a:latin typeface="+mn-lt"/>
              </a:defRPr>
            </a:lvl4pPr>
            <a:lvl5pPr marL="1666424" indent="0" defTabSz="914314" eaLnBrk="0" hangingPunct="0">
              <a:spcBef>
                <a:spcPct val="20000"/>
              </a:spcBef>
              <a:buNone/>
              <a:defRPr sz="1500" b="1">
                <a:latin typeface="+mn-lt"/>
              </a:defRPr>
            </a:lvl5pPr>
            <a:lvl6pPr marL="2083030" indent="0" defTabSz="914314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latin typeface="+mn-lt"/>
              </a:defRPr>
            </a:lvl6pPr>
            <a:lvl7pPr marL="2499638" indent="0" defTabSz="914314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latin typeface="+mn-lt"/>
              </a:defRPr>
            </a:lvl7pPr>
            <a:lvl8pPr marL="2916245" indent="0" defTabSz="914314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latin typeface="+mn-lt"/>
              </a:defRPr>
            </a:lvl8pPr>
            <a:lvl9pPr marL="3332849" indent="0" defTabSz="914314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latin typeface="+mn-lt"/>
              </a:defRPr>
            </a:lvl9pPr>
          </a:lstStyle>
          <a:p>
            <a:r>
              <a:rPr lang="en-US" b="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14"/>
              <p:cNvSpPr txBox="1">
                <a:spLocks/>
              </p:cNvSpPr>
              <p:nvPr/>
            </p:nvSpPr>
            <p:spPr bwMode="auto">
              <a:xfrm>
                <a:off x="5892654" y="1567946"/>
                <a:ext cx="2681172" cy="416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kern="0" dirty="0" smtClean="0">
                        <a:latin typeface="Cambria Math"/>
                      </a:rPr>
                      <m:t>𝑁</m:t>
                    </m:r>
                    <m:r>
                      <a:rPr lang="en-US" sz="1600" b="0" i="1" kern="0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𝐹𝑟𝑒𝑑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𝐵𝑒𝑡𝑡𝑦</m:t>
                        </m:r>
                      </m:e>
                    </m:d>
                  </m:oMath>
                </a14:m>
                <a:r>
                  <a:rPr lang="en-US" sz="1600" i="1" kern="0" dirty="0" smtClean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21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2654" y="1567946"/>
                <a:ext cx="2681172" cy="4164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4"/>
              <p:cNvSpPr txBox="1">
                <a:spLocks/>
              </p:cNvSpPr>
              <p:nvPr/>
            </p:nvSpPr>
            <p:spPr bwMode="auto">
              <a:xfrm>
                <a:off x="5892653" y="2677687"/>
                <a:ext cx="3089981" cy="2042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kern="0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1600" kern="0" dirty="0" smtClean="0">
                    <a:latin typeface="Cambria Math"/>
                  </a:rPr>
                  <a:t> </a:t>
                </a:r>
                <a:r>
                  <a:rPr lang="en-US" sz="1600" kern="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kern="0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1600" kern="0" dirty="0" smtClean="0"/>
                  <a:t>, so</a:t>
                </a:r>
              </a:p>
              <a:p>
                <a:pPr marL="0" indent="0">
                  <a:buNone/>
                </a:pPr>
                <a:r>
                  <a:rPr lang="en-US" sz="1600" kern="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kern="0" dirty="0" smtClean="0">
                        <a:latin typeface="Cambria Math"/>
                      </a:rPr>
                      <m:t>𝐴</m:t>
                    </m:r>
                    <m:r>
                      <a:rPr lang="en-US" sz="1600" b="0" i="1" kern="0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1600" b="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𝐺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600" b="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𝐺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600" b="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,(</m:t>
                            </m:r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𝐾</m:t>
                            </m:r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𝐾</m:t>
                            </m:r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kern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kern="0" dirty="0" smtClean="0"/>
                  <a:t>consisting of all </a:t>
                </a:r>
                <a14:m>
                  <m:oMath xmlns:m="http://schemas.openxmlformats.org/officeDocument/2006/math">
                    <m:r>
                      <a:rPr lang="en-US" sz="1600" b="0" i="1" kern="0" dirty="0" smtClean="0">
                        <a:latin typeface="Cambria Math"/>
                      </a:rPr>
                      <m:t>2</m:t>
                    </m:r>
                    <m:r>
                      <a:rPr lang="en-US" sz="1600" b="0" i="1" kern="0" dirty="0" smtClean="0">
                        <a:latin typeface="Cambria Math"/>
                        <a:ea typeface="Cambria Math"/>
                      </a:rPr>
                      <m:t>×2=4</m:t>
                    </m:r>
                  </m:oMath>
                </a14:m>
                <a:r>
                  <a:rPr lang="en-US" sz="1600" kern="0" dirty="0" smtClean="0"/>
                  <a:t> action profiles.</a:t>
                </a:r>
                <a:endParaRPr lang="en-US" sz="1600" kern="0" dirty="0"/>
              </a:p>
            </p:txBody>
          </p:sp>
        </mc:Choice>
        <mc:Fallback xmlns="">
          <p:sp>
            <p:nvSpPr>
              <p:cNvPr id="22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2653" y="2677687"/>
                <a:ext cx="3089981" cy="2042725"/>
              </a:xfrm>
              <a:prstGeom prst="rect">
                <a:avLst/>
              </a:prstGeom>
              <a:blipFill rotWithShape="1">
                <a:blip r:embed="rId7"/>
                <a:stretch>
                  <a:fillRect l="-1183" t="-896" r="-21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6376090" y="3018877"/>
            <a:ext cx="796723" cy="291542"/>
            <a:chOff x="9956061" y="2048562"/>
            <a:chExt cx="796723" cy="291542"/>
          </a:xfrm>
        </p:grpSpPr>
        <p:pic>
          <p:nvPicPr>
            <p:cNvPr id="25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8288" r="5591" b="48910"/>
            <a:stretch/>
          </p:blipFill>
          <p:spPr bwMode="auto">
            <a:xfrm>
              <a:off x="9956061" y="2048562"/>
              <a:ext cx="398284" cy="29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1090" r="5591" b="26897"/>
            <a:stretch/>
          </p:blipFill>
          <p:spPr bwMode="auto">
            <a:xfrm>
              <a:off x="10354502" y="2053613"/>
              <a:ext cx="398282" cy="28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7777103" y="3018877"/>
            <a:ext cx="796723" cy="291542"/>
            <a:chOff x="9956061" y="2048562"/>
            <a:chExt cx="796723" cy="291542"/>
          </a:xfrm>
        </p:grpSpPr>
        <p:pic>
          <p:nvPicPr>
            <p:cNvPr id="30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8288" r="5591" b="48910"/>
            <a:stretch/>
          </p:blipFill>
          <p:spPr bwMode="auto">
            <a:xfrm>
              <a:off x="9956061" y="2048562"/>
              <a:ext cx="398284" cy="29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1090" r="5591" b="26897"/>
            <a:stretch/>
          </p:blipFill>
          <p:spPr bwMode="auto">
            <a:xfrm>
              <a:off x="10354502" y="2053613"/>
              <a:ext cx="398282" cy="28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302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 build="p"/>
      <p:bldP spid="15" grpId="0" build="p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787491"/>
                  </p:ext>
                </p:extLst>
              </p:nvPr>
            </p:nvGraphicFramePr>
            <p:xfrm>
              <a:off x="354973" y="3630647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3787491"/>
                  </p:ext>
                </p:extLst>
              </p:nvPr>
            </p:nvGraphicFramePr>
            <p:xfrm>
              <a:off x="354973" y="3630647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444" t="-101205" r="-111111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949" t="-101205" r="-1010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93" t="-203659" r="-28148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444" t="-203659" r="-11111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949" t="-203659" r="-1010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593" t="-300000" r="-28148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444" t="-300000" r="-11111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4949" t="-300000" r="-1010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124489"/>
                  </p:ext>
                </p:extLst>
              </p:nvPr>
            </p:nvGraphicFramePr>
            <p:xfrm>
              <a:off x="5111260" y="3630647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124489"/>
                  </p:ext>
                </p:extLst>
              </p:nvPr>
            </p:nvGraphicFramePr>
            <p:xfrm>
              <a:off x="5111260" y="3630647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101205" r="-111111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101205" r="-1010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203659" r="-28148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203659" r="-11111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203659" r="-1010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300000" r="-28148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300000" r="-11111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300000" r="-1010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496925" cy="503306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strike="sngStrike" dirty="0">
                    <a:solidFill>
                      <a:srgbClr val="009900"/>
                    </a:solidFill>
                  </a:rPr>
                  <a:t>symmetric</a:t>
                </a:r>
                <a:r>
                  <a:rPr lang="en-US" dirty="0">
                    <a:solidFill>
                      <a:srgbClr val="0000FF"/>
                    </a:solidFill>
                  </a:rPr>
                  <a:t>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𝑠𝑛𝑖𝑡𝑐h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𝑠𝑡𝑎𝑦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𝑞𝑢𝑖𝑒𝑡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Asymmetric utilities for the players.  (Player 2 doesn’t want to go to prison as a snitch!)</a:t>
                </a:r>
                <a:endParaRPr lang="en-US" dirty="0"/>
              </a:p>
              <a:p>
                <a:pPr marL="0" indent="-399289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𝑠𝑛𝑖𝑡𝑐h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𝑞𝑢𝑖𝑒𝑡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𝑞𝑢𝑖𝑒𝑡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𝑠𝑛𝑖𝑡𝑐h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𝑠𝑛𝑖𝑡𝑐h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𝑞𝑢𝑖𝑒𝑡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158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0" dirty="0" smtClean="0"/>
                  <a:t>What happened to our game?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496925" cy="5033062"/>
              </a:xfrm>
              <a:blipFill rotWithShape="0">
                <a:blip r:embed="rId4"/>
                <a:stretch>
                  <a:fillRect l="-574" t="-1695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 bwMode="auto">
          <a:xfrm>
            <a:off x="4059936" y="4732081"/>
            <a:ext cx="804672" cy="43891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Prisoner’s Dilemma</a:t>
            </a:r>
            <a:br>
              <a:rPr lang="en-US" dirty="0" smtClean="0"/>
            </a:br>
            <a:r>
              <a:rPr lang="en-US" dirty="0" smtClean="0"/>
              <a:t>What if it’s not </a:t>
            </a:r>
            <a:r>
              <a:rPr lang="en-US" dirty="0" smtClean="0">
                <a:solidFill>
                  <a:srgbClr val="0000FF"/>
                </a:solidFill>
              </a:rPr>
              <a:t>symmetric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 bwMode="auto">
          <a:xfrm>
            <a:off x="3619321" y="3403211"/>
            <a:ext cx="2036064" cy="264182"/>
          </a:xfrm>
          <a:custGeom>
            <a:avLst/>
            <a:gdLst>
              <a:gd name="connsiteX0" fmla="*/ 0 w 2036064"/>
              <a:gd name="connsiteY0" fmla="*/ 0 h 528364"/>
              <a:gd name="connsiteX1" fmla="*/ 487680 w 2036064"/>
              <a:gd name="connsiteY1" fmla="*/ 463296 h 528364"/>
              <a:gd name="connsiteX2" fmla="*/ 1621536 w 2036064"/>
              <a:gd name="connsiteY2" fmla="*/ 475488 h 528364"/>
              <a:gd name="connsiteX3" fmla="*/ 2036064 w 2036064"/>
              <a:gd name="connsiteY3" fmla="*/ 0 h 52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6064" h="528364">
                <a:moveTo>
                  <a:pt x="0" y="0"/>
                </a:moveTo>
                <a:cubicBezTo>
                  <a:pt x="108712" y="192024"/>
                  <a:pt x="217424" y="384048"/>
                  <a:pt x="487680" y="463296"/>
                </a:cubicBezTo>
                <a:cubicBezTo>
                  <a:pt x="757936" y="542544"/>
                  <a:pt x="1363472" y="552704"/>
                  <a:pt x="1621536" y="475488"/>
                </a:cubicBezTo>
                <a:cubicBezTo>
                  <a:pt x="1879600" y="398272"/>
                  <a:pt x="1987296" y="48768"/>
                  <a:pt x="2036064" y="0"/>
                </a:cubicBez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Prisoner’s Dilemma</a:t>
            </a:r>
            <a:br>
              <a:rPr lang="en-US" dirty="0" smtClean="0"/>
            </a:br>
            <a:r>
              <a:rPr lang="en-US" dirty="0" smtClean="0"/>
              <a:t>What if it’s not </a:t>
            </a:r>
            <a:r>
              <a:rPr lang="en-US" dirty="0" smtClean="0">
                <a:solidFill>
                  <a:srgbClr val="0000FF"/>
                </a:solidFill>
              </a:rPr>
              <a:t>normal form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496925" cy="213136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two-player</a:t>
                </a:r>
                <a:r>
                  <a:rPr lang="en-US" dirty="0">
                    <a:solidFill>
                      <a:srgbClr val="0000FF"/>
                    </a:solidFill>
                  </a:rPr>
                  <a:t>, </a:t>
                </a:r>
                <a:r>
                  <a:rPr lang="en-US" dirty="0" smtClean="0">
                    <a:solidFill>
                      <a:srgbClr val="009900"/>
                    </a:solidFill>
                  </a:rPr>
                  <a:t>extensive form</a:t>
                </a:r>
                <a:r>
                  <a:rPr lang="en-US" dirty="0">
                    <a:solidFill>
                      <a:srgbClr val="0000FF"/>
                    </a:solidFill>
                  </a:rPr>
                  <a:t>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and perfect 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𝑠𝑛𝑖𝑡𝑐h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𝑠𝑡𝑎𝑦</m:t>
                        </m:r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</a:rPr>
                          <m:t>𝑞𝑢𝑖𝑒𝑡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/>
                  <a:t>One player goes first.  The other player observes the choice and then takes a turn.</a:t>
                </a:r>
              </a:p>
              <a:p>
                <a:r>
                  <a:rPr lang="en-US" dirty="0" smtClean="0"/>
                  <a:t> Symmetric </a:t>
                </a:r>
                <a:r>
                  <a:rPr lang="en-US" dirty="0"/>
                  <a:t>utilities for the two players.  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𝑠𝑛𝑖𝑡𝑐h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𝑞𝑢𝑖𝑒𝑡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496925" cy="2131366"/>
              </a:xfrm>
              <a:blipFill rotWithShape="1">
                <a:blip r:embed="rId2"/>
                <a:stretch>
                  <a:fillRect l="-71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Arrow 25"/>
          <p:cNvSpPr/>
          <p:nvPr/>
        </p:nvSpPr>
        <p:spPr bwMode="auto">
          <a:xfrm>
            <a:off x="4023360" y="4974336"/>
            <a:ext cx="804672" cy="43891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6842406" y="3840480"/>
            <a:ext cx="292608" cy="29260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5739147" y="4854348"/>
            <a:ext cx="292608" cy="2926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7945665" y="4854348"/>
            <a:ext cx="292608" cy="2926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12" name="Straight Connector 11"/>
          <p:cNvCxnSpPr>
            <a:stCxn id="5" idx="4"/>
            <a:endCxn id="27" idx="7"/>
          </p:cNvCxnSpPr>
          <p:nvPr/>
        </p:nvCxnSpPr>
        <p:spPr bwMode="auto">
          <a:xfrm flipH="1">
            <a:off x="5988904" y="4133088"/>
            <a:ext cx="999806" cy="7641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5" idx="4"/>
            <a:endCxn id="28" idx="1"/>
          </p:cNvCxnSpPr>
          <p:nvPr/>
        </p:nvCxnSpPr>
        <p:spPr bwMode="auto">
          <a:xfrm>
            <a:off x="6988710" y="4133088"/>
            <a:ext cx="999806" cy="7641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27" idx="4"/>
            <a:endCxn id="43" idx="0"/>
          </p:cNvCxnSpPr>
          <p:nvPr/>
        </p:nvCxnSpPr>
        <p:spPr bwMode="auto">
          <a:xfrm flipH="1">
            <a:off x="5333822" y="5146956"/>
            <a:ext cx="551629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7" idx="4"/>
            <a:endCxn id="46" idx="0"/>
          </p:cNvCxnSpPr>
          <p:nvPr/>
        </p:nvCxnSpPr>
        <p:spPr bwMode="auto">
          <a:xfrm>
            <a:off x="5885451" y="5146956"/>
            <a:ext cx="551630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28" idx="4"/>
            <a:endCxn id="47" idx="0"/>
          </p:cNvCxnSpPr>
          <p:nvPr/>
        </p:nvCxnSpPr>
        <p:spPr bwMode="auto">
          <a:xfrm flipH="1">
            <a:off x="7540340" y="5146956"/>
            <a:ext cx="551629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8" idx="4"/>
            <a:endCxn id="48" idx="0"/>
          </p:cNvCxnSpPr>
          <p:nvPr/>
        </p:nvCxnSpPr>
        <p:spPr bwMode="auto">
          <a:xfrm>
            <a:off x="8091969" y="5146956"/>
            <a:ext cx="551629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960963" y="5868216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963" y="5868216"/>
                <a:ext cx="7457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753858" y="4244167"/>
                <a:ext cx="791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𝑞𝑢𝑖𝑒𝑡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858" y="4244167"/>
                <a:ext cx="79143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3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7542336" y="4244167"/>
                <a:ext cx="892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𝑠𝑛𝑖𝑡𝑐h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36" y="4244167"/>
                <a:ext cx="89236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6064222" y="5868216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222" y="5868216"/>
                <a:ext cx="7457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167481" y="5868216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81" y="5868216"/>
                <a:ext cx="74571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270739" y="5868216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39" y="5868216"/>
                <a:ext cx="74571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6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4864783" y="5322920"/>
                <a:ext cx="791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𝑞𝑢𝑖𝑒𝑡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783" y="5322920"/>
                <a:ext cx="79143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53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6186665" y="5322920"/>
                <a:ext cx="892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𝑠𝑛𝑖𝑡𝑐h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65" y="5322920"/>
                <a:ext cx="89236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043389" y="5322920"/>
                <a:ext cx="7914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𝑞𝑢𝑖𝑒𝑡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89" y="5322920"/>
                <a:ext cx="791435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53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8389655" y="5322920"/>
                <a:ext cx="892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𝑠𝑛𝑖𝑡𝑐h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655" y="5322920"/>
                <a:ext cx="892360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388891" y="6335084"/>
            <a:ext cx="8496925" cy="49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rmAutofit/>
          </a:bodyPr>
          <a:lstStyle>
            <a:lvl1pPr marL="342868" indent="-34286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57" indent="-284999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2892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048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4pPr>
            <a:lvl5pPr marL="2057205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473854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050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0715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23801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We’ll cover more on extensive form games later in the course.</a:t>
            </a:r>
            <a:endParaRPr lang="en-US" sz="20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087060"/>
                  </p:ext>
                </p:extLst>
              </p:nvPr>
            </p:nvGraphicFramePr>
            <p:xfrm>
              <a:off x="354973" y="4175398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087060"/>
                  </p:ext>
                </p:extLst>
              </p:nvPr>
            </p:nvGraphicFramePr>
            <p:xfrm>
              <a:off x="354973" y="4175398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114444" t="-100000" r="-111111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194949" t="-100000" r="-1010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52593" t="-202439" r="-28148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114444" t="-202439" r="-11111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194949" t="-202439" r="-1010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52593" t="-298795" r="-28148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114444" t="-298795" r="-11111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3"/>
                          <a:stretch>
                            <a:fillRect l="-194949" t="-298795" r="-1010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943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  <p:bldP spid="59" grpId="0"/>
      <p:bldP spid="60" grpId="0"/>
      <p:bldP spid="61" grpId="0"/>
      <p:bldP spid="62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3741041" y="2796989"/>
            <a:ext cx="881149" cy="290457"/>
          </a:xfrm>
          <a:prstGeom prst="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73136" y="2796993"/>
            <a:ext cx="798616" cy="290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835442" y="2796993"/>
            <a:ext cx="1846382" cy="29045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887584" y="2796988"/>
            <a:ext cx="788049" cy="290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03641" y="2796992"/>
            <a:ext cx="2560321" cy="290457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51167"/>
                  </p:ext>
                </p:extLst>
              </p:nvPr>
            </p:nvGraphicFramePr>
            <p:xfrm>
              <a:off x="1245974" y="3828763"/>
              <a:ext cx="7036436" cy="251284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549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89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89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560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267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549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2899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82899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0306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FF0000"/>
                              </a:solidFill>
                            </a:rPr>
                            <a:t>Player 3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𝑞𝑢𝑖𝑒𝑡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>
                              <a:solidFill>
                                <a:srgbClr val="FF0000"/>
                              </a:solidFill>
                            </a:rPr>
                            <a:t>Player 3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𝑠𝑛𝑖𝑡𝑐h</m:t>
                              </m:r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R w="9525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noFill/>
                          <a:prstDash val="soli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EED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2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51167"/>
                  </p:ext>
                </p:extLst>
              </p:nvPr>
            </p:nvGraphicFramePr>
            <p:xfrm>
              <a:off x="1245974" y="3828763"/>
              <a:ext cx="7036436" cy="2512842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05497"/>
                    <a:gridCol w="828993"/>
                    <a:gridCol w="828993"/>
                    <a:gridCol w="1256030"/>
                    <a:gridCol w="426720"/>
                    <a:gridCol w="805497"/>
                    <a:gridCol w="828993"/>
                    <a:gridCol w="828993"/>
                  </a:tblGrid>
                  <a:tr h="503061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1" t="-1205" r="-144093" b="-4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R>
                          <a:noFill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3882" t="-1205" r="-422" b="-4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R w="9525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9525" cap="flat" cmpd="sng" algn="ctr">
                          <a:noFill/>
                          <a:prstDash val="soli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9265" t="-200000" r="-602206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9265" t="-200000" r="-502206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50000" t="-200000" r="-101471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0000" t="-200000" r="-1471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3788" t="-303659" r="-723485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9265" t="-303659" r="-602206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9265" t="-303659" r="-502206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9697" t="-303659" r="-207576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50000" t="-303659" r="-10147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0000" t="-303659" r="-1471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3788" t="-398795" r="-723485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49265" t="-398795" r="-60220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9265" t="-398795" r="-50220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69697" t="-398795" r="-207576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50000" t="-398795" r="-10147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750000" t="-398795" r="-1471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Prisoner’s Dilemma</a:t>
            </a:r>
            <a:br>
              <a:rPr lang="en-US" dirty="0" smtClean="0"/>
            </a:br>
            <a:r>
              <a:rPr lang="en-US" dirty="0" smtClean="0"/>
              <a:t>What if it’s not </a:t>
            </a:r>
            <a:r>
              <a:rPr lang="en-US" dirty="0" smtClean="0">
                <a:solidFill>
                  <a:srgbClr val="0000FF"/>
                </a:solidFill>
              </a:rPr>
              <a:t>two players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496925" cy="190258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</a:t>
                </a:r>
                <a:r>
                  <a:rPr lang="en-US" dirty="0" smtClean="0">
                    <a:solidFill>
                      <a:srgbClr val="009900"/>
                    </a:solidFill>
                  </a:rPr>
                  <a:t>three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-player</a:t>
                </a:r>
                <a:r>
                  <a:rPr lang="en-US" dirty="0">
                    <a:solidFill>
                      <a:srgbClr val="0000FF"/>
                    </a:solidFill>
                  </a:rPr>
                  <a:t>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={1,2,3}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𝑠𝑛𝑖𝑡𝑐h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𝑠𝑡𝑎𝑦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𝑞𝑢𝑖𝑒𝑡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Symmetric utilities for the </a:t>
                </a:r>
                <a:r>
                  <a:rPr lang="en-US" dirty="0" smtClean="0">
                    <a:solidFill>
                      <a:srgbClr val="009900"/>
                    </a:solidFill>
                  </a:rPr>
                  <a:t>three </a:t>
                </a:r>
                <a:r>
                  <a:rPr lang="en-US" dirty="0" smtClean="0"/>
                  <a:t>players.  </a:t>
                </a:r>
              </a:p>
              <a:p>
                <a:pPr lvl="1"/>
                <a:r>
                  <a:rPr lang="en-US" dirty="0" smtClean="0"/>
                  <a:t>Outcome rankings for Player #1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𝑞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496925" cy="1902587"/>
              </a:xfrm>
              <a:blipFill rotWithShape="1">
                <a:blip r:embed="rId3"/>
                <a:stretch>
                  <a:fillRect l="-574" t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 bwMode="auto">
          <a:xfrm rot="5400000">
            <a:off x="2097739" y="1893349"/>
            <a:ext cx="172125" cy="2560320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2152" y="3321278"/>
            <a:ext cx="24432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kern="0" dirty="0" smtClean="0">
                <a:solidFill>
                  <a:srgbClr val="0000FF"/>
                </a:solidFill>
                <a:latin typeface="Arial"/>
              </a:rPr>
              <a:t>Snitch and someone else doesn’t</a:t>
            </a:r>
            <a:endParaRPr lang="en-US" sz="1100" dirty="0"/>
          </a:p>
        </p:txBody>
      </p:sp>
      <p:sp>
        <p:nvSpPr>
          <p:cNvPr id="14" name="Right Brace 13"/>
          <p:cNvSpPr/>
          <p:nvPr/>
        </p:nvSpPr>
        <p:spPr bwMode="auto">
          <a:xfrm rot="5400000">
            <a:off x="4119937" y="2732937"/>
            <a:ext cx="172125" cy="881149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631190" y="2308987"/>
            <a:ext cx="172125" cy="1729049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Brace 15"/>
          <p:cNvSpPr/>
          <p:nvPr/>
        </p:nvSpPr>
        <p:spPr bwMode="auto">
          <a:xfrm rot="5400000">
            <a:off x="7186381" y="2797775"/>
            <a:ext cx="172125" cy="751473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8213834" y="2797775"/>
            <a:ext cx="172125" cy="751473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1155" y="3321278"/>
            <a:ext cx="7296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kern="0" dirty="0" smtClean="0">
                <a:solidFill>
                  <a:srgbClr val="0000FF"/>
                </a:solidFill>
                <a:latin typeface="Arial"/>
              </a:rPr>
              <a:t>All quiet</a:t>
            </a:r>
            <a:endParaRPr lang="en-US" sz="1100" dirty="0"/>
          </a:p>
        </p:txBody>
      </p:sp>
      <p:sp>
        <p:nvSpPr>
          <p:cNvPr id="19" name="Rectangle 18"/>
          <p:cNvSpPr/>
          <p:nvPr/>
        </p:nvSpPr>
        <p:spPr>
          <a:xfrm>
            <a:off x="4856281" y="3321278"/>
            <a:ext cx="1721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kern="0" dirty="0" smtClean="0">
                <a:solidFill>
                  <a:srgbClr val="0000FF"/>
                </a:solidFill>
                <a:latin typeface="Arial"/>
              </a:rPr>
              <a:t>Quiet; 1 other snitches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6873135" y="3321278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kern="0" dirty="0" smtClean="0">
                <a:solidFill>
                  <a:srgbClr val="0000FF"/>
                </a:solidFill>
                <a:latin typeface="Arial"/>
              </a:rPr>
              <a:t>All snitch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7723459" y="3321278"/>
            <a:ext cx="1152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kern="0" dirty="0" smtClean="0">
                <a:solidFill>
                  <a:srgbClr val="0000FF"/>
                </a:solidFill>
                <a:latin typeface="Arial"/>
              </a:rPr>
              <a:t>“Take the rap”</a:t>
            </a:r>
            <a:endParaRPr lang="en-US" sz="11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88891" y="6512763"/>
            <a:ext cx="8496925" cy="34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868" indent="-34286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57" indent="-284999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2892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048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4pPr>
            <a:lvl5pPr marL="2057205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473854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050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0715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23801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 smtClean="0"/>
              <a:t>(You can also visualize this as a cube, but it’s harder to show the utilities in the respective boxes.)</a:t>
            </a:r>
          </a:p>
        </p:txBody>
      </p:sp>
    </p:spTree>
    <p:extLst>
      <p:ext uri="{BB962C8B-B14F-4D97-AF65-F5344CB8AC3E}">
        <p14:creationId xmlns:p14="http://schemas.microsoft.com/office/powerpoint/2010/main" val="18259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  <p:bldP spid="9" grpId="0" animBg="1"/>
      <p:bldP spid="8" grpId="0" animBg="1"/>
      <p:bldP spid="7" grpId="0" animBg="1"/>
      <p:bldP spid="11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Prisoner’s Dilemma</a:t>
            </a:r>
            <a:br>
              <a:rPr lang="en-US" dirty="0" smtClean="0"/>
            </a:br>
            <a:r>
              <a:rPr lang="en-US" dirty="0" smtClean="0"/>
              <a:t>What if it’s not </a:t>
            </a:r>
            <a:r>
              <a:rPr lang="en-US" dirty="0" smtClean="0">
                <a:solidFill>
                  <a:srgbClr val="0000FF"/>
                </a:solidFill>
              </a:rPr>
              <a:t>finite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472541"/>
                <a:ext cx="8496925" cy="551015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strike="sngStrike" dirty="0">
                    <a:solidFill>
                      <a:srgbClr val="009900"/>
                    </a:solidFill>
                  </a:rPr>
                  <a:t>finite</a:t>
                </a:r>
                <a:r>
                  <a:rPr lang="en-US" dirty="0">
                    <a:solidFill>
                      <a:srgbClr val="0000FF"/>
                    </a:solidFill>
                  </a:rPr>
                  <a:t>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symmetric game with complete information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0≤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percentage of information to withhold from the interrogator.</a:t>
                </a:r>
                <a:endParaRPr lang="en-US" dirty="0"/>
              </a:p>
              <a:p>
                <a:r>
                  <a:rPr lang="en-US" dirty="0"/>
                  <a:t>Symmetric utilities for the two players</a:t>
                </a:r>
                <a:r>
                  <a:rPr lang="en-US" dirty="0" smtClean="0"/>
                  <a:t>.  Player #1’s utility function might be:  </a:t>
                </a:r>
                <a:endParaRPr lang="en-US" dirty="0"/>
              </a:p>
              <a:p>
                <a:pPr marL="399289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0.44+5.6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−4</m:t>
                    </m:r>
                    <m:sSubSup>
                      <m:sSubSup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−2.5</m:t>
                    </m:r>
                    <m:sSubSup>
                      <m:sSubSupPr>
                        <m:ctrlP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0" i="0" dirty="0" smtClean="0">
                    <a:solidFill>
                      <a:srgbClr val="000000"/>
                    </a:solidFill>
                    <a:latin typeface="+mj-lt"/>
                  </a:rPr>
                  <a:t>for a given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endParaRPr lang="en-US" b="0" dirty="0" smtClean="0"/>
              </a:p>
              <a:p>
                <a:r>
                  <a:rPr lang="en-US" b="0" dirty="0" smtClean="0"/>
                  <a:t>How do you solve a game like this?  </a:t>
                </a:r>
              </a:p>
              <a:p>
                <a:pPr lvl="1"/>
                <a:r>
                  <a:rPr lang="en-US" b="0" dirty="0" smtClean="0"/>
                  <a:t>For this example, differential calculus and a bit of linear algebra would work!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472541"/>
                <a:ext cx="8496925" cy="5510151"/>
              </a:xfrm>
              <a:blipFill rotWithShape="0">
                <a:blip r:embed="rId2"/>
                <a:stretch>
                  <a:fillRect l="-359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3198" y="3887063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772543"/>
                  </p:ext>
                </p:extLst>
              </p:nvPr>
            </p:nvGraphicFramePr>
            <p:xfrm>
              <a:off x="623198" y="3887063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13889" t="-100000" r="-110000" b="-1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94444" t="-100000" b="-19879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852" t="-202439" r="-280000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13889" t="-202439" r="-110000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94444" t="-202439" b="-101220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51852" t="-302439" r="-280000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13889" t="-302439" r="-110000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94444" t="-302439" b="-12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7" name="Right Arrow 26"/>
          <p:cNvSpPr/>
          <p:nvPr/>
        </p:nvSpPr>
        <p:spPr bwMode="auto">
          <a:xfrm>
            <a:off x="4328160" y="4998211"/>
            <a:ext cx="804672" cy="43891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76972" y="4515046"/>
                <a:ext cx="4224528" cy="1332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99289" lvl="1" defTabSz="914314" eaLnBrk="0" hangingPunct="0">
                  <a:spcBef>
                    <a:spcPct val="20000"/>
                  </a:spcBef>
                  <a:buNone/>
                </a:pPr>
                <a:r>
                  <a:rPr lang="en-US" sz="1200" u="sng" dirty="0" smtClean="0">
                    <a:latin typeface="+mn-lt"/>
                  </a:rPr>
                  <a:t>Player 1</a:t>
                </a:r>
              </a:p>
              <a:p>
                <a:pPr marL="399289" lvl="1" defTabSz="914314" eaLnBrk="0" hangingPunct="0">
                  <a:spcBef>
                    <a:spcPct val="2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i="1" kern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 kern="0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200" i="1" kern="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0.44+5.6</m:t>
                          </m:r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−2.5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1200" kern="0" dirty="0" smtClean="0">
                  <a:solidFill>
                    <a:srgbClr val="000000"/>
                  </a:solidFill>
                  <a:latin typeface="Arial"/>
                </a:endParaRPr>
              </a:p>
              <a:p>
                <a:pPr marL="399289" lvl="1" defTabSz="914314" eaLnBrk="0" hangingPunct="0">
                  <a:spcBef>
                    <a:spcPct val="20000"/>
                  </a:spcBef>
                  <a:buNone/>
                </a:pPr>
                <a:endParaRPr lang="en-US" sz="1200" dirty="0" smtClean="0"/>
              </a:p>
              <a:p>
                <a:pPr marL="399289" lvl="1" defTabSz="914314" eaLnBrk="0" hangingPunct="0">
                  <a:spcBef>
                    <a:spcPct val="20000"/>
                  </a:spcBef>
                  <a:buNone/>
                </a:pPr>
                <a:r>
                  <a:rPr lang="en-US" sz="1200" u="sng" dirty="0" smtClean="0"/>
                  <a:t>Player 2</a:t>
                </a:r>
                <a:endParaRPr lang="en-US" sz="1200" u="sng" dirty="0"/>
              </a:p>
              <a:p>
                <a:pPr marL="399289" lvl="1" defTabSz="914314" eaLnBrk="0" hangingPunct="0">
                  <a:spcBef>
                    <a:spcPct val="2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200" i="1" kern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 kern="0" dirty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 kern="0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200" i="1" kern="0" dirty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 kern="0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0.44+4</m:t>
                          </m:r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−2.5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+5.6</m:t>
                          </m:r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1200" kern="0" dirty="0">
                  <a:solidFill>
                    <a:srgbClr val="000000"/>
                  </a:solidFill>
                  <a:latin typeface="Arial"/>
                </a:endParaRPr>
              </a:p>
              <a:p>
                <a:pPr marL="399289" lvl="1" defTabSz="914314" eaLnBrk="0" hangingPunct="0">
                  <a:spcBef>
                    <a:spcPct val="20000"/>
                  </a:spcBef>
                  <a:buNone/>
                </a:pPr>
                <a:endParaRPr lang="en-US" sz="1200" kern="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2" y="4515046"/>
                <a:ext cx="4224528" cy="1332609"/>
              </a:xfrm>
              <a:prstGeom prst="rect">
                <a:avLst/>
              </a:prstGeom>
              <a:blipFill rotWithShape="0">
                <a:blip r:embed="rId4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95147" y="3204425"/>
            <a:ext cx="2539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kern="0" dirty="0" smtClean="0">
                <a:solidFill>
                  <a:srgbClr val="0000FF"/>
                </a:solidFill>
                <a:latin typeface="Arial"/>
              </a:rPr>
              <a:t>How could we derive such a utility function? </a:t>
            </a:r>
            <a:r>
              <a:rPr lang="en-US" sz="1600" kern="0" dirty="0" smtClean="0">
                <a:solidFill>
                  <a:srgbClr val="FF0000"/>
                </a:solidFill>
                <a:latin typeface="Arial"/>
              </a:rPr>
              <a:t>(notional function shown)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7506" y="2708768"/>
            <a:ext cx="3247490" cy="15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3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541814"/>
                  </p:ext>
                </p:extLst>
              </p:nvPr>
            </p:nvGraphicFramePr>
            <p:xfrm>
              <a:off x="2096954" y="2032342"/>
              <a:ext cx="4838404" cy="20103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1706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64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25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6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6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=1−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6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h𝑒𝑎𝑑𝑠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𝑡𝑎𝑖𝑙𝑠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4541814"/>
                  </p:ext>
                </p:extLst>
              </p:nvPr>
            </p:nvGraphicFramePr>
            <p:xfrm>
              <a:off x="2096954" y="2032342"/>
              <a:ext cx="4838404" cy="20103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35911"/>
                    <a:gridCol w="1417066"/>
                    <a:gridCol w="796440"/>
                    <a:gridCol w="862523"/>
                    <a:gridCol w="1426464"/>
                  </a:tblGrid>
                  <a:tr h="335280">
                    <a:tc rowSpan="3"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solidFill>
                                <a:schemeClr val="tx1"/>
                              </a:solidFill>
                            </a:rPr>
                            <a:t>Matching</a:t>
                          </a:r>
                        </a:p>
                        <a:p>
                          <a:pPr algn="ctr"/>
                          <a:r>
                            <a:rPr lang="en-US" sz="1600" b="1" baseline="0" dirty="0" smtClean="0">
                              <a:solidFill>
                                <a:schemeClr val="tx1"/>
                              </a:solidFill>
                            </a:rPr>
                            <a:t>Pennies</a:t>
                          </a:r>
                        </a:p>
                        <a:p>
                          <a:pPr algn="ctr"/>
                          <a:endParaRPr 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sz="1600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96479" t="-105455" r="-166197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598" t="-105455" r="-855" b="-405455"/>
                          </a:stretch>
                        </a:blipFill>
                      </a:tcPr>
                    </a:tc>
                  </a:tr>
                  <a:tr h="335280">
                    <a:tc gridSpan="3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479" t="-201786" r="-166197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0598" t="-201786" r="-855" b="-298214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sz="1600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464" t="-206098" r="-218455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1374" t="-206098" r="-288550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479" t="-206098" r="-166197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0598" t="-206098" r="-855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464" t="-302410" r="-218455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1374" t="-302410" r="-288550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96479" t="-302410" r="-166197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0598" t="-302410" r="-855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67205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 mixed strategy is a discrete probability distribution* over the player’s actions.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Under what circumstances does this make sense?</a:t>
                </a:r>
              </a:p>
              <a:p>
                <a:pPr marL="804863" lvl="1" indent="-349250">
                  <a:buFont typeface="+mj-lt"/>
                  <a:buAutoNum type="arabicPeriod"/>
                </a:pPr>
                <a:r>
                  <a:rPr lang="en-US" dirty="0" smtClean="0"/>
                  <a:t>We play the game many times,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the percentage of time that player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chooses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804863" lvl="1" indent="-349250">
                  <a:buFont typeface="+mj-lt"/>
                  <a:buAutoNum type="arabicPeriod"/>
                </a:pPr>
                <a:r>
                  <a:rPr lang="en-US" dirty="0" smtClean="0"/>
                  <a:t>Our model aggregates a large number of these interactions by populations, and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represents the proportion of population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that chooses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672052"/>
              </a:xfrm>
              <a:blipFill rotWithShape="0">
                <a:blip r:embed="rId3"/>
                <a:stretch>
                  <a:fillRect l="-890" t="-2086" r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Strategies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8891" y="6392337"/>
            <a:ext cx="8450309" cy="31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868" indent="-34286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57" indent="-284999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142892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048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</a:defRPr>
            </a:lvl4pPr>
            <a:lvl5pPr marL="2057205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473854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89050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307153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23801" indent="-228578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i="1" kern="0" dirty="0" smtClean="0"/>
              <a:t>* A discrete probability distribution is a set of probabilities for actions that sum to a value of one.</a:t>
            </a:r>
            <a:endParaRPr lang="en-US" sz="1600" i="1" kern="0" dirty="0"/>
          </a:p>
        </p:txBody>
      </p:sp>
    </p:spTree>
    <p:extLst>
      <p:ext uri="{BB962C8B-B14F-4D97-AF65-F5344CB8AC3E}">
        <p14:creationId xmlns:p14="http://schemas.microsoft.com/office/powerpoint/2010/main" val="126546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Strategies</a:t>
            </a:r>
            <a:br>
              <a:rPr lang="en-US" dirty="0" smtClean="0"/>
            </a:br>
            <a:r>
              <a:rPr lang="en-US" sz="2400" dirty="0" smtClean="0"/>
              <a:t>(A More General Representation)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Set of Mixed Strategies.  Given a normal form game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,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as the set of all probability distributions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 Then the set of mixed strategies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/>
                  <a:t>A mixed strategy for player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probability player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will play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Set of mixed-strategy profiles.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mixed-strategy profile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×…×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Support.  Set of pure strategies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38" t="-2815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2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Utility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normal-form game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, the expected 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for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of the mixed-strategy profile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 bwMode="auto">
          <a:xfrm rot="5400000">
            <a:off x="5618847" y="3614951"/>
            <a:ext cx="350196" cy="1801864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5519" y="4758040"/>
                <a:ext cx="37404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Joint probability of strategy profile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 smtClean="0">
                    <a:solidFill>
                      <a:srgbClr val="0000FF"/>
                    </a:solidFill>
                  </a:rPr>
                  <a:t> resulting from each player’s probability distribution over actions</a:t>
                </a:r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19" y="4758040"/>
                <a:ext cx="3740464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03" t="-3974" r="-32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 bwMode="auto">
          <a:xfrm rot="5400000">
            <a:off x="4226489" y="4141546"/>
            <a:ext cx="350196" cy="748673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27655" y="4758040"/>
                <a:ext cx="11478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Utility of strategy profile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55" y="4758040"/>
                <a:ext cx="1147864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478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 bwMode="auto">
          <a:xfrm rot="5400000">
            <a:off x="5841459" y="3226358"/>
            <a:ext cx="350196" cy="5398850"/>
          </a:xfrm>
          <a:prstGeom prst="rightBrac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5970" y="6265220"/>
                <a:ext cx="40467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Considering all strategy profiles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970" y="6265220"/>
                <a:ext cx="40467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4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condense this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4"/>
              <p:cNvSpPr txBox="1">
                <a:spLocks/>
              </p:cNvSpPr>
              <p:nvPr/>
            </p:nvSpPr>
            <p:spPr bwMode="auto">
              <a:xfrm>
                <a:off x="599891" y="4720984"/>
                <a:ext cx="3251346" cy="1787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600" kern="0" dirty="0" smtClean="0"/>
                  <a:t>For Fred…</a:t>
                </a: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𝐺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600" b="0" i="1" kern="0" dirty="0" smtClean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600" kern="0" dirty="0" smtClean="0"/>
                  <a:t>; </a:t>
                </a:r>
                <a14:m>
                  <m:oMath xmlns:m="http://schemas.openxmlformats.org/officeDocument/2006/math">
                    <m:r>
                      <a:rPr lang="en-US" sz="1600" b="0" i="0" kern="0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/>
                      </a:rPr>
                      <m:t>8</m:t>
                    </m:r>
                  </m:oMath>
                </a14:m>
                <a:endParaRPr lang="en-US" sz="1600" kern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𝐾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1600" kern="0" dirty="0"/>
                  <a:t>; </a:t>
                </a:r>
                <a14:m>
                  <m:oMath xmlns:m="http://schemas.openxmlformats.org/officeDocument/2006/math">
                    <m:r>
                      <a:rPr lang="en-US" sz="1600" kern="0" dirty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1600" kern="0" dirty="0"/>
              </a:p>
              <a:p>
                <a:pPr marL="0" indent="0">
                  <a:buFontTx/>
                  <a:buNone/>
                </a:pPr>
                <a:r>
                  <a:rPr lang="en-US" sz="1600" kern="0" dirty="0" smtClean="0"/>
                  <a:t>For Betty…</a:t>
                </a: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0" i="1" kern="0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1600" kern="0" dirty="0"/>
                  <a:t>; </a:t>
                </a:r>
                <a:r>
                  <a:rPr lang="en-US" sz="1600" kern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</m:t>
                    </m:r>
                    <m:r>
                      <a:rPr lang="en-US" sz="1600" i="1" kern="0" dirty="0" smtClean="0">
                        <a:latin typeface="Cambria Math"/>
                      </a:rPr>
                      <m:t>0.</m:t>
                    </m:r>
                    <m:r>
                      <a:rPr lang="en-US" sz="1600" b="0" i="1" kern="0" dirty="0" smtClean="0">
                        <a:latin typeface="Cambria Math"/>
                      </a:rPr>
                      <m:t>3</m:t>
                    </m:r>
                  </m:oMath>
                </a14:m>
                <a:endParaRPr lang="en-US" sz="1600" kern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/>
                      </a:rPr>
                      <m:t>9</m:t>
                    </m:r>
                  </m:oMath>
                </a14:m>
                <a:r>
                  <a:rPr lang="en-US" sz="1600" kern="0" dirty="0"/>
                  <a:t>; </a:t>
                </a:r>
                <a14:m>
                  <m:oMath xmlns:m="http://schemas.openxmlformats.org/officeDocument/2006/math">
                    <m:r>
                      <a:rPr lang="en-US" sz="1600" kern="0" dirty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kern="0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1600" i="1" kern="0" dirty="0">
                        <a:latin typeface="Cambria Math"/>
                      </a:rPr>
                      <m:t>=0.</m:t>
                    </m:r>
                    <m:r>
                      <a:rPr lang="en-US" sz="1600" b="0" i="1" kern="0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1600" kern="0" dirty="0"/>
              </a:p>
              <a:p>
                <a:pPr marL="0" indent="0">
                  <a:buFontTx/>
                  <a:buNone/>
                </a:pPr>
                <a:endParaRPr lang="en-US" sz="1600" kern="0" dirty="0"/>
              </a:p>
            </p:txBody>
          </p:sp>
        </mc:Choice>
        <mc:Fallback xmlns="">
          <p:sp>
            <p:nvSpPr>
              <p:cNvPr id="10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891" y="4720984"/>
                <a:ext cx="3251346" cy="1787961"/>
              </a:xfrm>
              <a:prstGeom prst="rect">
                <a:avLst/>
              </a:prstGeom>
              <a:blipFill rotWithShape="0">
                <a:blip r:embed="rId2"/>
                <a:stretch>
                  <a:fillRect l="-936" t="-23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2"/>
          <p:cNvSpPr txBox="1">
            <a:spLocks/>
          </p:cNvSpPr>
          <p:nvPr/>
        </p:nvSpPr>
        <p:spPr bwMode="auto">
          <a:xfrm>
            <a:off x="599891" y="1369676"/>
            <a:ext cx="2681172" cy="3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 b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16606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2pPr>
            <a:lvl3pPr marL="833212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249818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4pPr>
            <a:lvl5pPr marL="1666424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5pPr>
            <a:lvl6pPr marL="2083030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6pPr>
            <a:lvl7pPr marL="2499638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7pPr>
            <a:lvl8pPr marL="2916245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8pPr>
            <a:lvl9pPr marL="3332849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Example</a:t>
            </a:r>
            <a:endParaRPr lang="en-US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4"/>
              <p:cNvSpPr txBox="1">
                <a:spLocks/>
              </p:cNvSpPr>
              <p:nvPr/>
            </p:nvSpPr>
            <p:spPr bwMode="auto">
              <a:xfrm>
                <a:off x="599891" y="1886932"/>
                <a:ext cx="2681172" cy="4651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r>
                      <a:rPr lang="en-US" sz="1600" b="0" i="1" kern="0" dirty="0" smtClean="0">
                        <a:latin typeface="Cambria Math"/>
                      </a:rPr>
                      <m:t>𝑁</m:t>
                    </m:r>
                    <m:r>
                      <a:rPr lang="en-US" sz="1600" b="0" i="1" kern="0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𝐹𝑟𝑒𝑑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kern="0" dirty="0" smtClean="0">
                            <a:latin typeface="Cambria Math"/>
                          </a:rPr>
                          <m:t>𝐵𝑒𝑡𝑡𝑦</m:t>
                        </m:r>
                      </m:e>
                    </m:d>
                  </m:oMath>
                </a14:m>
                <a:r>
                  <a:rPr lang="en-US" sz="1600" i="1" kern="0" dirty="0" smtClean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12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891" y="1886932"/>
                <a:ext cx="2681172" cy="465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4"/>
              <p:cNvSpPr txBox="1">
                <a:spLocks/>
              </p:cNvSpPr>
              <p:nvPr/>
            </p:nvSpPr>
            <p:spPr bwMode="auto">
              <a:xfrm>
                <a:off x="599890" y="2570679"/>
                <a:ext cx="3089981" cy="2042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i="1" kern="0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kern="0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1600" kern="0" dirty="0" smtClean="0">
                    <a:latin typeface="Cambria Math"/>
                  </a:rPr>
                  <a:t> </a:t>
                </a:r>
                <a:r>
                  <a:rPr lang="en-US" sz="1600" kern="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0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600" b="0" i="1" kern="0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kern="0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kern="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kern="0" dirty="0">
                            <a:latin typeface="Cambria Math"/>
                          </a:rPr>
                          <m:t>𝐺</m:t>
                        </m:r>
                        <m:r>
                          <a:rPr lang="en-US" sz="1600" i="1" kern="0" dirty="0">
                            <a:latin typeface="Cambria Math"/>
                          </a:rPr>
                          <m:t>,</m:t>
                        </m:r>
                        <m:r>
                          <a:rPr lang="en-US" sz="1600" i="1" kern="0" dirty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1600" kern="0" dirty="0" smtClean="0"/>
                  <a:t>, so</a:t>
                </a:r>
              </a:p>
              <a:p>
                <a:pPr marL="0" indent="0">
                  <a:buNone/>
                </a:pPr>
                <a:r>
                  <a:rPr lang="en-US" sz="1600" kern="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kern="0" dirty="0" smtClean="0">
                        <a:latin typeface="Cambria Math"/>
                      </a:rPr>
                      <m:t>𝐴</m:t>
                    </m:r>
                    <m:r>
                      <a:rPr lang="en-US" sz="1600" b="0" i="1" kern="0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kern="0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1600" b="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𝐺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1600" b="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𝐺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600" b="0" i="1" kern="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600" b="0" i="1" kern="0" dirty="0" smtClean="0">
                                    <a:latin typeface="Cambria Math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,(</m:t>
                            </m:r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𝐾</m:t>
                            </m:r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𝐾</m:t>
                            </m:r>
                            <m:r>
                              <a:rPr lang="en-US" sz="1600" b="0" i="1" kern="0" dirty="0" smtClean="0">
                                <a:latin typeface="Cambria Math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kern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600" kern="0" dirty="0" smtClean="0"/>
                  <a:t>consisting of all </a:t>
                </a:r>
                <a14:m>
                  <m:oMath xmlns:m="http://schemas.openxmlformats.org/officeDocument/2006/math">
                    <m:r>
                      <a:rPr lang="en-US" sz="1600" b="0" i="1" kern="0" dirty="0" smtClean="0">
                        <a:latin typeface="Cambria Math"/>
                      </a:rPr>
                      <m:t>2</m:t>
                    </m:r>
                    <m:r>
                      <a:rPr lang="en-US" sz="1600" b="0" i="1" kern="0" dirty="0" smtClean="0">
                        <a:latin typeface="Cambria Math"/>
                        <a:ea typeface="Cambria Math"/>
                      </a:rPr>
                      <m:t>×2=4</m:t>
                    </m:r>
                  </m:oMath>
                </a14:m>
                <a:r>
                  <a:rPr lang="en-US" sz="1600" kern="0" dirty="0" smtClean="0"/>
                  <a:t> action profiles.</a:t>
                </a:r>
                <a:endParaRPr lang="en-US" sz="1600" kern="0" dirty="0"/>
              </a:p>
            </p:txBody>
          </p:sp>
        </mc:Choice>
        <mc:Fallback xmlns="">
          <p:sp>
            <p:nvSpPr>
              <p:cNvPr id="13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890" y="2570679"/>
                <a:ext cx="3089981" cy="2042725"/>
              </a:xfrm>
              <a:prstGeom prst="rect">
                <a:avLst/>
              </a:prstGeom>
              <a:blipFill rotWithShape="0">
                <a:blip r:embed="rId4"/>
                <a:stretch>
                  <a:fillRect l="-986" t="-896" r="-23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083327" y="2911869"/>
            <a:ext cx="796723" cy="291542"/>
            <a:chOff x="9956061" y="2048562"/>
            <a:chExt cx="796723" cy="291542"/>
          </a:xfrm>
        </p:grpSpPr>
        <p:pic>
          <p:nvPicPr>
            <p:cNvPr id="15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8288" r="5591" b="48910"/>
            <a:stretch/>
          </p:blipFill>
          <p:spPr bwMode="auto">
            <a:xfrm>
              <a:off x="9956061" y="2048562"/>
              <a:ext cx="398284" cy="29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1090" r="5591" b="26897"/>
            <a:stretch/>
          </p:blipFill>
          <p:spPr bwMode="auto">
            <a:xfrm>
              <a:off x="10354502" y="2053613"/>
              <a:ext cx="398282" cy="28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2484340" y="2911869"/>
            <a:ext cx="796723" cy="291542"/>
            <a:chOff x="9956061" y="2048562"/>
            <a:chExt cx="796723" cy="291542"/>
          </a:xfrm>
        </p:grpSpPr>
        <p:pic>
          <p:nvPicPr>
            <p:cNvPr id="18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8288" r="5591" b="48910"/>
            <a:stretch/>
          </p:blipFill>
          <p:spPr bwMode="auto">
            <a:xfrm>
              <a:off x="9956061" y="2048562"/>
              <a:ext cx="398284" cy="29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51090" r="5591" b="26897"/>
            <a:stretch/>
          </p:blipFill>
          <p:spPr bwMode="auto">
            <a:xfrm>
              <a:off x="10354502" y="2053613"/>
              <a:ext cx="398282" cy="28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492777"/>
                  </p:ext>
                </p:extLst>
              </p:nvPr>
            </p:nvGraphicFramePr>
            <p:xfrm>
              <a:off x="5766099" y="3229196"/>
              <a:ext cx="3118295" cy="134166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74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5828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Betty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Fred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0.8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0.9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492777"/>
                  </p:ext>
                </p:extLst>
              </p:nvPr>
            </p:nvGraphicFramePr>
            <p:xfrm>
              <a:off x="5766099" y="3229196"/>
              <a:ext cx="3118295" cy="134166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387477"/>
                    <a:gridCol w="1095693"/>
                    <a:gridCol w="1208405"/>
                  </a:tblGrid>
                  <a:tr h="335828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Betty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74444" t="-101786" r="-111667" b="-20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57789" t="-101786" r="-1005" b="-208929"/>
                          </a:stretch>
                        </a:blipFill>
                      </a:tcPr>
                    </a:tc>
                  </a:tr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Fred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09375" t="-205455" r="-595313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74444" t="-205455" r="-111667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57789" t="-205455" r="-1005" b="-112727"/>
                          </a:stretch>
                        </a:blip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09375" t="-305455" r="-595313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74444" t="-305455" r="-111667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57789" t="-305455" r="-1005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Right Arrow 20"/>
          <p:cNvSpPr/>
          <p:nvPr/>
        </p:nvSpPr>
        <p:spPr bwMode="auto">
          <a:xfrm>
            <a:off x="4292300" y="3699049"/>
            <a:ext cx="1441525" cy="688489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 Placeholder 12"/>
          <p:cNvSpPr txBox="1">
            <a:spLocks/>
          </p:cNvSpPr>
          <p:nvPr/>
        </p:nvSpPr>
        <p:spPr bwMode="auto">
          <a:xfrm>
            <a:off x="6207171" y="2769892"/>
            <a:ext cx="2681172" cy="3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 b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16606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2pPr>
            <a:lvl3pPr marL="833212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249818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4pPr>
            <a:lvl5pPr marL="1666424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5pPr>
            <a:lvl6pPr marL="2083030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6pPr>
            <a:lvl7pPr marL="2499638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7pPr>
            <a:lvl8pPr marL="2916245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8pPr>
            <a:lvl9pPr marL="3332849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Tabular Representation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1106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20903" y="1314332"/>
              <a:ext cx="3118295" cy="134166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74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5828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Betty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Fred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0.45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0.8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0.9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0.15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0.15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5192416"/>
                  </p:ext>
                </p:extLst>
              </p:nvPr>
            </p:nvGraphicFramePr>
            <p:xfrm>
              <a:off x="3420903" y="1314332"/>
              <a:ext cx="3118295" cy="134166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387477"/>
                    <a:gridCol w="1095693"/>
                    <a:gridCol w="1208405"/>
                  </a:tblGrid>
                  <a:tr h="335828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Betty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4444" t="-105455" r="-110000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8586" t="-105455" b="-212727"/>
                          </a:stretch>
                        </a:blipFill>
                      </a:tcPr>
                    </a:tc>
                  </a:tr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Fred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9375" t="-205455" r="-590625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4444" t="-205455" r="-110000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8586" t="-205455" b="-112727"/>
                          </a:stretch>
                        </a:blip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9375" t="-305455" r="-590625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4444" t="-305455" r="-110000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8586" t="-305455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 Discussion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30738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What type of game is this?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finite two-player</a:t>
                </a:r>
                <a:r>
                  <a:rPr lang="en-US" dirty="0">
                    <a:solidFill>
                      <a:srgbClr val="0000FF"/>
                    </a:solidFill>
                  </a:rPr>
                  <a:t>, normal form, </a:t>
                </a:r>
                <a:r>
                  <a:rPr lang="en-US" strike="sngStrike" dirty="0" smtClean="0">
                    <a:solidFill>
                      <a:srgbClr val="FF0000"/>
                    </a:solidFill>
                  </a:rPr>
                  <a:t>constant-sum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symmetric</a:t>
                </a:r>
                <a:r>
                  <a:rPr lang="en-US" dirty="0">
                    <a:solidFill>
                      <a:srgbClr val="0000FF"/>
                    </a:solidFill>
                  </a:rPr>
                  <a:t>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can you conclude about this game?</a:t>
                </a:r>
              </a:p>
              <a:p>
                <a:pPr lvl="1"/>
                <a:r>
                  <a:rPr lang="en-US" dirty="0" smtClean="0"/>
                  <a:t>Fred always prefers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u="sng" dirty="0" smtClean="0"/>
                  <a:t>no matter what Betty does</a:t>
                </a:r>
                <a:r>
                  <a:rPr lang="en-US" dirty="0" smtClean="0"/>
                  <a:t>, so Fred will always choose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i="1" dirty="0" smtClean="0"/>
                  <a:t>An action is 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strongly dominated </a:t>
                </a:r>
                <a:r>
                  <a:rPr lang="en-US" i="1" dirty="0" smtClean="0"/>
                  <a:t>if, for </a:t>
                </a:r>
                <a:r>
                  <a:rPr lang="en-US" i="1" dirty="0"/>
                  <a:t>every opponent </a:t>
                </a:r>
                <a:r>
                  <a:rPr lang="en-US" i="1" dirty="0" smtClean="0"/>
                  <a:t>action, there is always another action that is 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better</a:t>
                </a:r>
                <a:r>
                  <a:rPr lang="en-US" i="1" dirty="0" smtClean="0"/>
                  <a:t>.</a:t>
                </a:r>
              </a:p>
              <a:p>
                <a:pPr lvl="2"/>
                <a:r>
                  <a:rPr lang="en-US" i="1" dirty="0"/>
                  <a:t>An action </a:t>
                </a:r>
                <a:r>
                  <a:rPr lang="en-US" i="1" dirty="0" smtClean="0"/>
                  <a:t>is 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strongly dominating </a:t>
                </a:r>
                <a:r>
                  <a:rPr lang="en-US" i="1" dirty="0" smtClean="0"/>
                  <a:t>if…</a:t>
                </a:r>
              </a:p>
              <a:p>
                <a:pPr lvl="2"/>
                <a:r>
                  <a:rPr lang="en-US" i="1" dirty="0"/>
                  <a:t>An action </a:t>
                </a:r>
                <a:r>
                  <a:rPr lang="en-US" i="1" dirty="0" smtClean="0"/>
                  <a:t>is 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weakly </a:t>
                </a:r>
                <a:r>
                  <a:rPr lang="en-US" i="1" dirty="0">
                    <a:solidFill>
                      <a:srgbClr val="0000FF"/>
                    </a:solidFill>
                  </a:rPr>
                  <a:t>dominated </a:t>
                </a:r>
                <a:r>
                  <a:rPr lang="en-US" i="1" dirty="0"/>
                  <a:t>if, for every opponent action, there is always another </a:t>
                </a:r>
                <a:r>
                  <a:rPr lang="en-US" i="1" dirty="0" smtClean="0"/>
                  <a:t>action </a:t>
                </a:r>
                <a:r>
                  <a:rPr lang="en-US" i="1" dirty="0"/>
                  <a:t>that </a:t>
                </a:r>
                <a:r>
                  <a:rPr lang="en-US" i="1" dirty="0" smtClean="0"/>
                  <a:t>is 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as good or </a:t>
                </a:r>
                <a:r>
                  <a:rPr lang="en-US" i="1" dirty="0">
                    <a:solidFill>
                      <a:srgbClr val="0000FF"/>
                    </a:solidFill>
                  </a:rPr>
                  <a:t>better</a:t>
                </a:r>
                <a:r>
                  <a:rPr lang="en-US" i="1" dirty="0" smtClean="0"/>
                  <a:t>.</a:t>
                </a:r>
              </a:p>
              <a:p>
                <a:pPr lvl="2"/>
                <a:r>
                  <a:rPr lang="en-US" i="1" dirty="0"/>
                  <a:t>An action </a:t>
                </a:r>
                <a:r>
                  <a:rPr lang="en-US" i="1" dirty="0" smtClean="0"/>
                  <a:t>is 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weakly dominating </a:t>
                </a:r>
                <a:r>
                  <a:rPr lang="en-US" i="1" dirty="0"/>
                  <a:t>if</a:t>
                </a:r>
                <a:r>
                  <a:rPr lang="en-US" i="1" dirty="0" smtClean="0"/>
                  <a:t>…</a:t>
                </a:r>
                <a:endParaRPr lang="en-US" i="1" dirty="0"/>
              </a:p>
              <a:p>
                <a:pPr lvl="1"/>
                <a:r>
                  <a:rPr lang="en-US" dirty="0" smtClean="0"/>
                  <a:t>Betty </a:t>
                </a:r>
                <a:r>
                  <a:rPr lang="en-US" dirty="0"/>
                  <a:t>always prefers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</m:oMath>
                </a14:m>
                <a:r>
                  <a:rPr lang="en-US" i="0" dirty="0" smtClean="0">
                    <a:latin typeface="+mj-lt"/>
                  </a:rPr>
                  <a:t> </a:t>
                </a:r>
                <a:r>
                  <a:rPr lang="en-US" u="sng" dirty="0"/>
                  <a:t>no matter what </a:t>
                </a:r>
                <a:r>
                  <a:rPr lang="en-US" u="sng" dirty="0" smtClean="0"/>
                  <a:t>Fred </a:t>
                </a:r>
                <a:r>
                  <a:rPr lang="en-US" u="sng" dirty="0"/>
                  <a:t>does</a:t>
                </a:r>
                <a:r>
                  <a:rPr lang="en-US" i="0" dirty="0" smtClean="0">
                    <a:latin typeface="+mj-lt"/>
                  </a:rPr>
                  <a:t>, so </a:t>
                </a:r>
                <a:r>
                  <a:rPr lang="en-US" b="0" i="0" dirty="0" smtClean="0">
                    <a:latin typeface="+mj-lt"/>
                  </a:rPr>
                  <a:t>Betty </a:t>
                </a:r>
                <a:r>
                  <a:rPr lang="en-US" i="0" dirty="0" smtClean="0">
                    <a:latin typeface="+mj-lt"/>
                  </a:rPr>
                  <a:t>will always choose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𝐺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Taken together, they will collectively choose the action profile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𝐺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2"/>
                <a:r>
                  <a:rPr lang="en-US" i="1" dirty="0" smtClean="0"/>
                  <a:t>A </a:t>
                </a:r>
                <a:r>
                  <a:rPr lang="en-US" i="1" dirty="0" smtClean="0">
                    <a:solidFill>
                      <a:srgbClr val="0000FF"/>
                    </a:solidFill>
                  </a:rPr>
                  <a:t>Nash equilibrium </a:t>
                </a:r>
                <a:r>
                  <a:rPr lang="en-US" i="1" dirty="0" smtClean="0"/>
                  <a:t>is an action profile from which no player can unilaterally change actions and improve their utility.</a:t>
                </a:r>
                <a:endParaRPr lang="en-US" i="1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Could Fred and Betty do better?  If so, under what circumstances?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307382"/>
              </a:xfrm>
              <a:blipFill rotWithShape="0">
                <a:blip r:embed="rId3"/>
                <a:stretch>
                  <a:fillRect l="-519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72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F. Nash, Jr.</a:t>
            </a:r>
            <a:br>
              <a:rPr lang="en-US" dirty="0" smtClean="0"/>
            </a:br>
            <a:r>
              <a:rPr lang="en-US" sz="2000" dirty="0" smtClean="0"/>
              <a:t>1928-2015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American mathematician</a:t>
            </a:r>
          </a:p>
          <a:p>
            <a:endParaRPr lang="en-US" sz="2000" dirty="0" smtClean="0"/>
          </a:p>
          <a:p>
            <a:r>
              <a:rPr lang="en-US" sz="2000" dirty="0" smtClean="0"/>
              <a:t>1994 Nobel Prize in Economic Sciences for game theory work</a:t>
            </a:r>
          </a:p>
          <a:p>
            <a:endParaRPr lang="en-US" sz="2000" dirty="0" smtClean="0"/>
          </a:p>
          <a:p>
            <a:r>
              <a:rPr lang="en-US" sz="2000" dirty="0" smtClean="0"/>
              <a:t>2015 Abel Price for work on differential equations</a:t>
            </a:r>
          </a:p>
          <a:p>
            <a:endParaRPr lang="en-US" sz="2000" dirty="0" smtClean="0"/>
          </a:p>
          <a:p>
            <a:r>
              <a:rPr lang="en-US" sz="2000" dirty="0" smtClean="0"/>
              <a:t>Subject of the 1998 movie “A Beautiful Mind”</a:t>
            </a:r>
            <a:endParaRPr lang="en-US" sz="2000" dirty="0"/>
          </a:p>
        </p:txBody>
      </p:sp>
      <p:pic>
        <p:nvPicPr>
          <p:cNvPr id="7" name="Picture 2" descr="http://www.nature.com/nature/journal/v522/n7557/images/522420a-i1.jpg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24" y="1550988"/>
            <a:ext cx="298173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5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21719" y="1761908"/>
              <a:ext cx="3118295" cy="134166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74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5828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Betty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Fred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0.4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0.8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0.9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0.6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0.25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0.45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183634"/>
                  </p:ext>
                </p:extLst>
              </p:nvPr>
            </p:nvGraphicFramePr>
            <p:xfrm>
              <a:off x="2721719" y="1761908"/>
              <a:ext cx="3118295" cy="1341668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387477"/>
                    <a:gridCol w="1095693"/>
                    <a:gridCol w="1208405"/>
                  </a:tblGrid>
                  <a:tr h="335828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Betty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4444" t="-105455" r="-110556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8586" t="-105455" r="-505" b="-212727"/>
                          </a:stretch>
                        </a:blipFill>
                      </a:tcPr>
                    </a:tc>
                  </a:tr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Fred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9375" t="-205455" r="-592188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4444" t="-205455" r="-110556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8586" t="-205455" r="-505" b="-112727"/>
                          </a:stretch>
                        </a:blip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9375" t="-305455" r="-592188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74444" t="-305455" r="-110556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8586" t="-305455" r="-505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9"/>
                <a:ext cx="8224939" cy="43123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What can you conclude about this game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having different utilities</a:t>
                </a:r>
                <a:r>
                  <a:rPr lang="en-US" dirty="0" smtClean="0"/>
                  <a:t>?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For Fred,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For </a:t>
                </a:r>
                <a:r>
                  <a:rPr lang="en-US" dirty="0" smtClean="0"/>
                  <a:t>Betty,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Is the action profile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 Nash equilibrium?  Are there any other Nash equilibria?</a:t>
                </a:r>
              </a:p>
              <a:p>
                <a:endParaRPr lang="en-US" dirty="0"/>
              </a:p>
              <a:p>
                <a:r>
                  <a:rPr lang="en-US" dirty="0" smtClean="0"/>
                  <a:t>What would help Fred and Betty chose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9"/>
                <a:ext cx="8224939" cy="4312300"/>
              </a:xfrm>
              <a:blipFill rotWithShape="0">
                <a:blip r:embed="rId3"/>
                <a:stretch>
                  <a:fillRect l="-667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 Games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6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#1</a:t>
            </a:r>
            <a:br>
              <a:rPr lang="en-US" dirty="0" smtClean="0"/>
            </a:br>
            <a:r>
              <a:rPr lang="en-US" dirty="0" smtClean="0"/>
              <a:t>Prisoner’s Dilemma (PD)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88675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𝑠𝑛𝑖𝑡𝑐h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𝑠𝑡𝑎𝑦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𝑞𝑢𝑖𝑒𝑡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Symmetric utilities for the two players.  For example…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𝑠𝑛𝑖𝑡𝑐h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𝑞𝑢𝑖𝑒𝑡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𝑞𝑢𝑖𝑒𝑡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𝑞𝑢𝑖𝑒𝑡</m:t>
                      </m:r>
                      <m:r>
                        <a:rPr lang="en-US" b="0" i="1" dirty="0" smtClean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latin typeface="Cambria Math"/>
                        </a:rPr>
                        <m:t>𝑞𝑢𝑖𝑒𝑡</m:t>
                      </m:r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𝑠𝑛𝑖𝑡𝑐h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can you make of this game?  NE? Domination?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other situations resemble a PD?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886758"/>
              </a:xfrm>
              <a:blipFill rotWithShape="0">
                <a:blip r:embed="rId2"/>
                <a:stretch>
                  <a:fillRect l="-593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9534" y="3328416"/>
              <a:ext cx="355060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57545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𝑞𝑢𝑖𝑒𝑡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𝑠𝑛𝑖𝑡𝑐h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49534" y="3328416"/>
              <a:ext cx="3550603" cy="184200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335280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69880" r="-111111" b="-2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69880" r="-1010" b="-201205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171951" r="-28148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171951" r="-111111" b="-1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171951" r="-1010" b="-103659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593" t="-268675" r="-28148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4444" t="-268675" r="-111111" b="-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4949" t="-268675" r="-1010" b="-241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31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Game #1</a:t>
            </a:r>
            <a:br>
              <a:rPr lang="en-US" dirty="0" smtClean="0"/>
            </a:br>
            <a:r>
              <a:rPr lang="en-US" dirty="0" smtClean="0"/>
              <a:t>Generalized PD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21010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finite two-player, normal form, </a:t>
                </a:r>
                <a:r>
                  <a:rPr lang="en-US" strike="sngStrike" dirty="0">
                    <a:solidFill>
                      <a:srgbClr val="FF0000"/>
                    </a:solidFill>
                  </a:rPr>
                  <a:t>zero-sum</a:t>
                </a:r>
                <a:r>
                  <a:rPr lang="en-US" dirty="0">
                    <a:solidFill>
                      <a:srgbClr val="0000FF"/>
                    </a:solidFill>
                  </a:rPr>
                  <a:t> symmetric game with complete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information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Utility relations must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210102"/>
              </a:xfrm>
              <a:blipFill rotWithShape="0">
                <a:blip r:embed="rId3"/>
                <a:stretch>
                  <a:fillRect l="-741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1133070"/>
                  </p:ext>
                </p:extLst>
              </p:nvPr>
            </p:nvGraphicFramePr>
            <p:xfrm>
              <a:off x="2485526" y="2561883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1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956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84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1133070"/>
                  </p:ext>
                </p:extLst>
              </p:nvPr>
            </p:nvGraphicFramePr>
            <p:xfrm>
              <a:off x="2485526" y="2561883"/>
              <a:ext cx="3550603" cy="2009781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426720"/>
                    <a:gridCol w="819785"/>
                    <a:gridCol w="1095693"/>
                    <a:gridCol w="1208405"/>
                  </a:tblGrid>
                  <a:tr h="503061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02240">
                    <a:tc gridSpan="2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4444" t="-102439" r="-111667" b="-2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93970" t="-102439" r="-1005" b="-204878"/>
                          </a:stretch>
                        </a:blipFill>
                      </a:tcPr>
                    </a:tc>
                  </a:tr>
                  <a:tr h="502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593" t="-200000" r="-282222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4444" t="-200000" r="-111667" b="-1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93970" t="-200000" r="-1005" b="-102410"/>
                          </a:stretch>
                        </a:blipFill>
                      </a:tcPr>
                    </a:tc>
                  </a:tr>
                  <a:tr h="5022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52593" t="-303659" r="-282222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4444" t="-303659" r="-111667" b="-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93970" t="-303659" r="-1005" b="-36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690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10242</TotalTime>
  <Words>4194</Words>
  <Application>Microsoft Office PowerPoint</Application>
  <PresentationFormat>On-screen Show (4:3)</PresentationFormat>
  <Paragraphs>650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 Math</vt:lpstr>
      <vt:lpstr>Wingdings</vt:lpstr>
      <vt:lpstr>Standard PowerPoint Brief - Template</vt:lpstr>
      <vt:lpstr>OPER 618 Lesson 02 Games in Normal Form</vt:lpstr>
      <vt:lpstr>What does every game require? (Let’s formalize the structure)</vt:lpstr>
      <vt:lpstr>Let’s condense this information</vt:lpstr>
      <vt:lpstr>Scenario #1 Discussion</vt:lpstr>
      <vt:lpstr>John F. Nash, Jr. 1928-2015</vt:lpstr>
      <vt:lpstr>Scenario #2 Discussion</vt:lpstr>
      <vt:lpstr>Classic Games</vt:lpstr>
      <vt:lpstr>Classic Game #1 Prisoner’s Dilemma (PD)</vt:lpstr>
      <vt:lpstr>Classic Game #1 Generalized PD</vt:lpstr>
      <vt:lpstr>Hawk-Dove Game</vt:lpstr>
      <vt:lpstr>Modified PD</vt:lpstr>
      <vt:lpstr>Classic Game #2 Coordination Game</vt:lpstr>
      <vt:lpstr>Classic Game #3 Battle of the Sexes (BoS)</vt:lpstr>
      <vt:lpstr>Classic Game #3 Battle of the Sexes Variants</vt:lpstr>
      <vt:lpstr>Classic Game #4 Matching Pennies (MP)</vt:lpstr>
      <vt:lpstr>Chicken</vt:lpstr>
      <vt:lpstr>Revisiting Assumptions</vt:lpstr>
      <vt:lpstr>Classic Game #1 Prisoner’s Dilemma (PD)</vt:lpstr>
      <vt:lpstr>Prisoner’s Dilemma What if it’s not complete?</vt:lpstr>
      <vt:lpstr>Prisoner’s Dilemma What if it’s not symmetric?</vt:lpstr>
      <vt:lpstr>Prisoner’s Dilemma What if it’s not normal form?</vt:lpstr>
      <vt:lpstr>Prisoner’s Dilemma What if it’s not two players?</vt:lpstr>
      <vt:lpstr>Prisoner’s Dilemma What if it’s not finite?</vt:lpstr>
      <vt:lpstr>Mixed Strategies</vt:lpstr>
      <vt:lpstr>Mixed Strategies (A More General Representation)</vt:lpstr>
      <vt:lpstr>Expected Utility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546</cp:revision>
  <dcterms:created xsi:type="dcterms:W3CDTF">2004-05-05T12:20:29Z</dcterms:created>
  <dcterms:modified xsi:type="dcterms:W3CDTF">2023-03-18T12:19:59Z</dcterms:modified>
</cp:coreProperties>
</file>