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6" r:id="rId4"/>
    <p:sldId id="288" r:id="rId5"/>
    <p:sldId id="302" r:id="rId6"/>
    <p:sldId id="297" r:id="rId7"/>
    <p:sldId id="285" r:id="rId8"/>
    <p:sldId id="290" r:id="rId9"/>
    <p:sldId id="291" r:id="rId10"/>
    <p:sldId id="292" r:id="rId11"/>
    <p:sldId id="306" r:id="rId12"/>
    <p:sldId id="313" r:id="rId13"/>
    <p:sldId id="308" r:id="rId14"/>
    <p:sldId id="309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BDD6-1BFB-4BF2-A566-F4FE3DB8314B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al_complexity_of_mathematical_operations" TargetMode="External"/><Relationship Id="rId2" Type="http://schemas.openxmlformats.org/officeDocument/2006/relationships/hyperlink" Target="http://pages.cs.wisc.edu/~jerryzhu/cs731/regressio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94" y="1122363"/>
            <a:ext cx="9537812" cy="2387600"/>
          </a:xfrm>
        </p:spPr>
        <p:txBody>
          <a:bodyPr/>
          <a:lstStyle/>
          <a:p>
            <a:r>
              <a:rPr lang="en-US" dirty="0"/>
              <a:t>CSCE 623 In Class Day 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2C1C-CEFD-4D22-8D36-42FD1708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2 overview : coding exercise (4/4)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926A0-210A-4513-9269-7F1FFD50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286000"/>
            <a:ext cx="117633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E102-4EC2-4ECA-8576-DBB12294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Linear Regression Learning Activity Review</a:t>
            </a:r>
            <a:br>
              <a:rPr lang="en-US" dirty="0"/>
            </a:br>
            <a:r>
              <a:rPr lang="en-US" dirty="0"/>
              <a:t>(things to think about for 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D9A7B-6A8E-4D5D-8926-2EC481E5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Stuff</a:t>
            </a:r>
          </a:p>
          <a:p>
            <a:pPr lvl="1"/>
            <a:r>
              <a:rPr lang="en-US" dirty="0"/>
              <a:t>How did we use linear algebra to produce ALL the predictions on all observations simultaneously?</a:t>
            </a:r>
          </a:p>
          <a:p>
            <a:pPr lvl="1"/>
            <a:r>
              <a:rPr lang="en-US" dirty="0"/>
              <a:t>How did we summarize the errors efficiently</a:t>
            </a:r>
          </a:p>
          <a:p>
            <a:r>
              <a:rPr lang="en-US" dirty="0"/>
              <a:t>Visualization and Decision-making</a:t>
            </a:r>
          </a:p>
          <a:p>
            <a:pPr lvl="1"/>
            <a:r>
              <a:rPr lang="en-US" dirty="0"/>
              <a:t>How did you use the plots to help you refine your guesses for B0 &amp; B1 visually</a:t>
            </a:r>
          </a:p>
          <a:p>
            <a:pPr lvl="1"/>
            <a:r>
              <a:rPr lang="en-US" dirty="0"/>
              <a:t>How could an </a:t>
            </a:r>
            <a:r>
              <a:rPr lang="en-US" i="1" dirty="0"/>
              <a:t>algorithm</a:t>
            </a:r>
            <a:r>
              <a:rPr lang="en-US" dirty="0"/>
              <a:t> use the error terms to incrementally improve the selection of B0 &amp; B1?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10DF7-82F2-4D4E-8C11-4D2809F0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8" y="4778374"/>
            <a:ext cx="3005772" cy="1956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453DA-312A-4532-B1DA-D551132A4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80" y="4799051"/>
            <a:ext cx="3190240" cy="205894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4CC4475-2E94-4072-9E0E-D0483189A4E4}"/>
              </a:ext>
            </a:extLst>
          </p:cNvPr>
          <p:cNvSpPr/>
          <p:nvPr/>
        </p:nvSpPr>
        <p:spPr>
          <a:xfrm>
            <a:off x="7662228" y="5588000"/>
            <a:ext cx="648652" cy="34544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C8B577-0ED4-44FD-BE31-ED341E8DC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772" y="1534159"/>
            <a:ext cx="1556407" cy="207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D765-7BD4-D9D5-3886-B20C5CE0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Mini-Lecture:  Parameter finding - closed form solutions vs. iterated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FF4D-54B0-6F03-57E9-27DA13B7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05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25E4-D238-4B37-9169-07D9125A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ML iterated model fitting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469E-B83F-4441-AD0B-949F9EBD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linear regression, the OLS “closed form” solution works well if the dataset is small enough and the matrix can be inverted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 time:   </a:t>
            </a:r>
          </a:p>
          <a:p>
            <a:pPr lvl="1"/>
            <a:r>
              <a:rPr lang="en-US" dirty="0"/>
              <a:t>Assume X is a matrix of shape (N , (M+1)) where N is the number of operations and M is the number of features (columns of data)</a:t>
            </a:r>
          </a:p>
          <a:p>
            <a:pPr lvl="1"/>
            <a:r>
              <a:rPr lang="en-US" dirty="0"/>
              <a:t>How big of a matrix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computational complexity of taking the inverse of a matrix?</a:t>
            </a:r>
          </a:p>
          <a:p>
            <a:pPr lvl="1"/>
            <a:r>
              <a:rPr lang="en-US" dirty="0"/>
              <a:t>What is the big-OH of a matrix inversion?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D104CC-540D-4FFC-A9DB-5EEBABC9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35" y="2596575"/>
            <a:ext cx="3799609" cy="68042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D9B18FB-A9CB-4B5C-B584-034989E1D051}"/>
              </a:ext>
            </a:extLst>
          </p:cNvPr>
          <p:cNvSpPr/>
          <p:nvPr/>
        </p:nvSpPr>
        <p:spPr>
          <a:xfrm>
            <a:off x="3344487" y="2596575"/>
            <a:ext cx="500149" cy="521508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25E4-D238-4B37-9169-07D9125A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ML iterated model fitting (2/2)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469E-B83F-4441-AD0B-949F9EBD9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10515600" cy="47444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linear regression, the OLS “closed form” solution works well if the dataset is small enough and the matrix can be inverted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XTX is an </a:t>
            </a:r>
            <a:r>
              <a:rPr lang="en-US" dirty="0" err="1"/>
              <a:t>NxN</a:t>
            </a:r>
            <a:r>
              <a:rPr lang="en-US" dirty="0"/>
              <a:t> matrix…</a:t>
            </a:r>
          </a:p>
          <a:p>
            <a:pPr lvl="1"/>
            <a:r>
              <a:rPr lang="en-US" dirty="0"/>
              <a:t>The order of the operation to compute the inverse is </a:t>
            </a:r>
            <a:r>
              <a:rPr lang="en-US" i="1" dirty="0"/>
              <a:t>worse</a:t>
            </a:r>
            <a:r>
              <a:rPr lang="en-US" dirty="0"/>
              <a:t> than quadratic</a:t>
            </a:r>
          </a:p>
          <a:p>
            <a:pPr lvl="1"/>
            <a:r>
              <a:rPr lang="en-US" dirty="0"/>
              <a:t>If the number N  is too large, </a:t>
            </a:r>
            <a:r>
              <a:rPr lang="en-US" dirty="0">
                <a:solidFill>
                  <a:srgbClr val="FF0000"/>
                </a:solidFill>
              </a:rPr>
              <a:t>matrix inversion is not feasible</a:t>
            </a:r>
          </a:p>
          <a:p>
            <a:pPr lvl="1"/>
            <a:r>
              <a:rPr lang="en-US" dirty="0"/>
              <a:t>In other ML models there is no “closed form” solution</a:t>
            </a:r>
          </a:p>
          <a:p>
            <a:r>
              <a:rPr lang="en-US" dirty="0"/>
              <a:t>Another method is needed</a:t>
            </a:r>
          </a:p>
          <a:p>
            <a:pPr marL="457200" lvl="1" indent="0" algn="ctr">
              <a:buNone/>
            </a:pPr>
            <a:r>
              <a:rPr lang="en-US" dirty="0"/>
              <a:t>(… to be continued…)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9CA69-ADB7-40DB-BB8D-7344DCAE3E79}"/>
              </a:ext>
            </a:extLst>
          </p:cNvPr>
          <p:cNvSpPr txBox="1"/>
          <p:nvPr/>
        </p:nvSpPr>
        <p:spPr>
          <a:xfrm>
            <a:off x="5496791" y="6330165"/>
            <a:ext cx="661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/>
            <a:r>
              <a:rPr lang="en-US" sz="1200" dirty="0">
                <a:solidFill>
                  <a:schemeClr val="accent1"/>
                </a:solidFill>
              </a:rPr>
              <a:t>Sources:  </a:t>
            </a:r>
            <a:r>
              <a:rPr lang="en-US" sz="1200" dirty="0">
                <a:solidFill>
                  <a:schemeClr val="accent1"/>
                </a:solidFill>
                <a:hlinkClick r:id="rId2"/>
              </a:rPr>
              <a:t>http://pages.cs.wisc.edu/~jerryzhu/cs731/regression.pdf</a:t>
            </a:r>
            <a:br>
              <a:rPr lang="en-US" sz="1200" dirty="0">
                <a:solidFill>
                  <a:schemeClr val="accent1"/>
                </a:solidFill>
              </a:rPr>
            </a:br>
            <a:r>
              <a:rPr lang="en-US" sz="1200" dirty="0">
                <a:solidFill>
                  <a:schemeClr val="accent1"/>
                </a:solidFill>
                <a:hlinkClick r:id="rId3"/>
              </a:rPr>
              <a:t>https://en.wikipedia.org/wiki/Computational_complexity_of_mathematical_operations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D6F51-B8B5-454D-BD13-E01B619E4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062" y="2307986"/>
            <a:ext cx="6727423" cy="17848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D104CC-540D-4FFC-A9DB-5EEBABC91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135" y="2596575"/>
            <a:ext cx="3799609" cy="68042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D9B18FB-A9CB-4B5C-B584-034989E1D051}"/>
              </a:ext>
            </a:extLst>
          </p:cNvPr>
          <p:cNvSpPr/>
          <p:nvPr/>
        </p:nvSpPr>
        <p:spPr>
          <a:xfrm>
            <a:off x="3344487" y="2596575"/>
            <a:ext cx="500149" cy="521508"/>
          </a:xfrm>
          <a:prstGeom prst="ellipse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4BE5-F977-4551-96F8-FEF9E9A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25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Day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1:  Warmup Coding Practice:  making structures in </a:t>
            </a:r>
            <a:r>
              <a:rPr lang="en-US" dirty="0" err="1"/>
              <a:t>numpy</a:t>
            </a:r>
            <a:r>
              <a:rPr lang="en-US" dirty="0"/>
              <a:t>, basic operations</a:t>
            </a:r>
          </a:p>
          <a:p>
            <a:r>
              <a:rPr lang="en-US" dirty="0"/>
              <a:t>Activity 2:  Simple linear regression with hand-selected model parameters</a:t>
            </a:r>
          </a:p>
          <a:p>
            <a:r>
              <a:rPr lang="en-US" dirty="0"/>
              <a:t>Intro to HW1 </a:t>
            </a:r>
          </a:p>
          <a:p>
            <a:r>
              <a:rPr lang="en-US" dirty="0"/>
              <a:t>Questions &amp; Dismissal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8FE-4930-4B42-BF61-D5A22321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Warmup</a:t>
            </a:r>
            <a:br>
              <a:rPr lang="en-US" dirty="0"/>
            </a:br>
            <a:r>
              <a:rPr lang="en-US" dirty="0"/>
              <a:t>(instructor-guided coding; 25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2B25-B2EA-46EE-89C0-B3BC80999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8455" cy="4351338"/>
          </a:xfrm>
        </p:spPr>
        <p:txBody>
          <a:bodyPr/>
          <a:lstStyle/>
          <a:p>
            <a:r>
              <a:rPr lang="en-US" dirty="0"/>
              <a:t>Creating scalars, vectors and matrices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Checking Array Dimensions</a:t>
            </a:r>
          </a:p>
          <a:p>
            <a:r>
              <a:rPr lang="en-US" dirty="0"/>
              <a:t>Checking variables for equality</a:t>
            </a:r>
          </a:p>
          <a:p>
            <a:r>
              <a:rPr lang="en-US" dirty="0"/>
              <a:t>Matrix operations </a:t>
            </a:r>
          </a:p>
          <a:p>
            <a:pPr lvl="1"/>
            <a:r>
              <a:rPr lang="en-US" dirty="0"/>
              <a:t>element-wise multiplication </a:t>
            </a:r>
          </a:p>
          <a:p>
            <a:pPr lvl="1"/>
            <a:r>
              <a:rPr lang="en-US" dirty="0"/>
              <a:t>matrix multiplication</a:t>
            </a:r>
          </a:p>
          <a:p>
            <a:r>
              <a:rPr lang="en-US" dirty="0"/>
              <a:t>Vectorizing computations for RSS, MSE and RMSE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00762-0A06-4284-AE71-5A062182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01" y="2018144"/>
            <a:ext cx="4976512" cy="35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1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052F-856C-41D7-8DAD-8DC5551D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Start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5B92-5242-4C4A-86DE-A910B1746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46"/>
            <a:ext cx="10515600" cy="5235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Anaconda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 CMD.exe &amp; Launch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to your local directory</a:t>
            </a:r>
          </a:p>
          <a:p>
            <a:r>
              <a:rPr lang="en-US" dirty="0"/>
              <a:t>Start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Jupyter</a:t>
            </a:r>
            <a:r>
              <a:rPr lang="en-US" dirty="0"/>
              <a:t> Notebook” or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Jupyter</a:t>
            </a:r>
            <a:r>
              <a:rPr lang="en-US" dirty="0"/>
              <a:t> Lab”</a:t>
            </a:r>
          </a:p>
          <a:p>
            <a:pPr lvl="1"/>
            <a:endParaRPr lang="en-US" dirty="0"/>
          </a:p>
          <a:p>
            <a:r>
              <a:rPr lang="en-US" dirty="0"/>
              <a:t>Windows Suggestion:  Pin the CMD to task bar so you don’t have to start anaconda each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E3461-8F17-4800-A5C8-AAA37994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1" y="3911487"/>
            <a:ext cx="5966161" cy="1607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BF235-B391-40AE-B099-7C63FA9E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270" y="976295"/>
            <a:ext cx="2249704" cy="1224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29601-CCCD-406D-B6BC-9933FDE07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625" y="2588360"/>
            <a:ext cx="1358645" cy="13619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D3551-AB2E-448D-8E22-4F896A1FAD41}"/>
              </a:ext>
            </a:extLst>
          </p:cNvPr>
          <p:cNvSpPr txBox="1"/>
          <p:nvPr/>
        </p:nvSpPr>
        <p:spPr>
          <a:xfrm>
            <a:off x="6355540" y="559435"/>
            <a:ext cx="5522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…or… </a:t>
            </a:r>
            <a:r>
              <a:rPr lang="en-US" sz="4400" dirty="0" err="1">
                <a:latin typeface="+mj-lt"/>
                <a:ea typeface="+mj-ea"/>
                <a:cs typeface="+mj-cs"/>
              </a:rPr>
              <a:t>Colab</a:t>
            </a:r>
            <a:r>
              <a:rPr lang="en-US" sz="4400" dirty="0">
                <a:latin typeface="+mj-lt"/>
                <a:ea typeface="+mj-ea"/>
                <a:cs typeface="+mj-cs"/>
              </a:rPr>
              <a:t> Start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2800" dirty="0">
                <a:hlinkClick r:id="rId5"/>
              </a:rPr>
              <a:t>https://colab.research.google.com/</a:t>
            </a:r>
            <a:r>
              <a:rPr lang="en-US" sz="28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6809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B78CE-3730-4FC5-8A63-6FE07E55F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762" y="228508"/>
            <a:ext cx="8749785" cy="61953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FDD67A-4F74-4921-BF6A-4FFDBC846AD3}"/>
              </a:ext>
            </a:extLst>
          </p:cNvPr>
          <p:cNvSpPr/>
          <p:nvPr/>
        </p:nvSpPr>
        <p:spPr>
          <a:xfrm>
            <a:off x="1505527" y="2686581"/>
            <a:ext cx="3186546" cy="564620"/>
          </a:xfrm>
          <a:prstGeom prst="rect">
            <a:avLst/>
          </a:prstGeom>
          <a:solidFill>
            <a:srgbClr val="00B0F0">
              <a:alpha val="4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A86719-915F-4681-9EC3-368D6284748F}"/>
              </a:ext>
            </a:extLst>
          </p:cNvPr>
          <p:cNvSpPr/>
          <p:nvPr/>
        </p:nvSpPr>
        <p:spPr>
          <a:xfrm>
            <a:off x="4692073" y="228508"/>
            <a:ext cx="2955636" cy="979055"/>
          </a:xfrm>
          <a:prstGeom prst="rect">
            <a:avLst/>
          </a:prstGeom>
          <a:solidFill>
            <a:srgbClr val="00B0F0">
              <a:alpha val="4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4AD2AF-BF37-4146-945A-DDFB42999142}"/>
              </a:ext>
            </a:extLst>
          </p:cNvPr>
          <p:cNvSpPr/>
          <p:nvPr/>
        </p:nvSpPr>
        <p:spPr>
          <a:xfrm>
            <a:off x="4692073" y="1383053"/>
            <a:ext cx="2955636" cy="4047929"/>
          </a:xfrm>
          <a:prstGeom prst="rect">
            <a:avLst/>
          </a:prstGeom>
          <a:solidFill>
            <a:srgbClr val="00B0F0">
              <a:alpha val="4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38311-CB8C-4D33-ACC9-0F6EF7996670}"/>
              </a:ext>
            </a:extLst>
          </p:cNvPr>
          <p:cNvSpPr/>
          <p:nvPr/>
        </p:nvSpPr>
        <p:spPr>
          <a:xfrm>
            <a:off x="7647709" y="2889781"/>
            <a:ext cx="3186546" cy="539220"/>
          </a:xfrm>
          <a:prstGeom prst="rect">
            <a:avLst/>
          </a:prstGeom>
          <a:solidFill>
            <a:srgbClr val="00B0F0">
              <a:alpha val="40000"/>
            </a:srgb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03D1-450F-403B-80DC-8533C1C6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2: </a:t>
            </a:r>
            <a:br>
              <a:rPr lang="en-US" b="1" dirty="0"/>
            </a:br>
            <a:r>
              <a:rPr lang="en-US" sz="3600" dirty="0"/>
              <a:t>Simple linear regression (coding; 25 min)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D9866-752A-4355-9454-7B2B6451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Data Preprocessing: Storing data as a matrix &amp; converting to a “design matrix”</a:t>
            </a:r>
          </a:p>
          <a:p>
            <a:pPr lvl="1"/>
            <a:r>
              <a:rPr lang="en-US" dirty="0"/>
              <a:t>Model Fitting: Hand-Picking coefficients to make a parametric model</a:t>
            </a:r>
          </a:p>
          <a:p>
            <a:pPr lvl="1"/>
            <a:r>
              <a:rPr lang="en-US" dirty="0"/>
              <a:t>Prediction:  Using the model to make predictions on new data</a:t>
            </a:r>
          </a:p>
          <a:p>
            <a:pPr lvl="1"/>
            <a:r>
              <a:rPr lang="en-US" dirty="0"/>
              <a:t>Evaluation:  Comparing predicted and actual values and computing error</a:t>
            </a:r>
          </a:p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B9CA77F-9E07-495E-A30A-0583BBBF9315}"/>
              </a:ext>
            </a:extLst>
          </p:cNvPr>
          <p:cNvSpPr/>
          <p:nvPr/>
        </p:nvSpPr>
        <p:spPr>
          <a:xfrm>
            <a:off x="838200" y="4233408"/>
            <a:ext cx="10041467" cy="13123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Goal:  By hand, conduct some of the activities of machine learning that will be conducted algorithmically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16282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2 overview: coding exercise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exercise will explore 1-dimensional linear regression (one feature is used to predict the target variable)</a:t>
            </a:r>
          </a:p>
          <a:p>
            <a:r>
              <a:rPr lang="en-US" dirty="0"/>
              <a:t>You will manually </a:t>
            </a:r>
            <a:r>
              <a:rPr lang="en-US" i="1" dirty="0"/>
              <a:t>fit</a:t>
            </a:r>
            <a:r>
              <a:rPr lang="en-US" dirty="0"/>
              <a:t> the 2-parameter model to the data by guessing and testing different beta coefficients until you get a low error</a:t>
            </a:r>
          </a:p>
          <a:p>
            <a:endParaRPr lang="en-US" dirty="0"/>
          </a:p>
          <a:p>
            <a:r>
              <a:rPr lang="en-US" dirty="0"/>
              <a:t>Directions:</a:t>
            </a:r>
          </a:p>
          <a:p>
            <a:pPr lvl="1"/>
            <a:r>
              <a:rPr lang="en-US" dirty="0"/>
              <a:t>Obtain the python starter code from canvas </a:t>
            </a:r>
          </a:p>
          <a:p>
            <a:pPr lvl="1"/>
            <a:r>
              <a:rPr lang="en-US" dirty="0"/>
              <a:t>Start Anaconda Or </a:t>
            </a:r>
            <a:r>
              <a:rPr lang="en-US" dirty="0" err="1"/>
              <a:t>Colab</a:t>
            </a:r>
            <a:r>
              <a:rPr lang="en-US" dirty="0"/>
              <a:t>; open </a:t>
            </a:r>
            <a:r>
              <a:rPr lang="en-US" dirty="0" err="1"/>
              <a:t>Jupyter</a:t>
            </a:r>
            <a:r>
              <a:rPr lang="en-US" dirty="0"/>
              <a:t> Notebook (or </a:t>
            </a:r>
            <a:r>
              <a:rPr lang="en-US" dirty="0" err="1"/>
              <a:t>Jupyter</a:t>
            </a:r>
            <a:r>
              <a:rPr lang="en-US" dirty="0"/>
              <a:t> Lab)</a:t>
            </a:r>
          </a:p>
          <a:p>
            <a:pPr lvl="1"/>
            <a:r>
              <a:rPr lang="en-US" dirty="0"/>
              <a:t>Follow instructor directions in each part of the notebook</a:t>
            </a:r>
          </a:p>
          <a:p>
            <a:pPr lvl="1"/>
            <a:r>
              <a:rPr lang="en-US" dirty="0"/>
              <a:t>After completing, compare your work with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3CE7A0-A01B-4CFA-A875-5A9222DCCA21}"/>
                  </a:ext>
                </a:extLst>
              </p:cNvPr>
              <p:cNvSpPr txBox="1"/>
              <p:nvPr/>
            </p:nvSpPr>
            <p:spPr>
              <a:xfrm>
                <a:off x="2551537" y="3586575"/>
                <a:ext cx="3200717" cy="54171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3CE7A0-A01B-4CFA-A875-5A9222DC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37" y="3586575"/>
                <a:ext cx="3200717" cy="541719"/>
              </a:xfrm>
              <a:prstGeom prst="rect">
                <a:avLst/>
              </a:prstGeom>
              <a:blipFill>
                <a:blip r:embed="rId2"/>
                <a:stretch>
                  <a:fillRect l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05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D49B1C-BBE2-4DB2-8327-570AEAD3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2 overview : coding exercise (2/4)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7467C4-E112-4A72-803A-D7E42855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7082"/>
            <a:ext cx="9531096" cy="44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C031-C267-492F-98AE-6756ECCE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Activity 2 overview : coding exercise (3/4)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F850D-E844-4D6E-A5C4-EB2A6573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42" y="2324801"/>
            <a:ext cx="11144915" cy="20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5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674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CSCE 623 In Class Day 03</vt:lpstr>
      <vt:lpstr>Agenda for Day 03</vt:lpstr>
      <vt:lpstr>Activity 1: Warmup (instructor-guided coding; 25 min)</vt:lpstr>
      <vt:lpstr>Local Start </vt:lpstr>
      <vt:lpstr>PowerPoint Presentation</vt:lpstr>
      <vt:lpstr>Activity 2:  Simple linear regression (coding; 25 min)</vt:lpstr>
      <vt:lpstr>Activity 2 overview: coding exercise (1/4)</vt:lpstr>
      <vt:lpstr>Activity 2 overview : coding exercise (2/4)</vt:lpstr>
      <vt:lpstr>Activity 2 overview : coding exercise (3/4)</vt:lpstr>
      <vt:lpstr>Activity 2 overview : coding exercise (4/4)</vt:lpstr>
      <vt:lpstr>Simple Linear Regression Learning Activity Review (things to think about for discussion)</vt:lpstr>
      <vt:lpstr>Mini-Lecture:  Parameter finding - closed form solutions vs. iterated optimization</vt:lpstr>
      <vt:lpstr>Rationale for ML iterated model fitting (1/2)</vt:lpstr>
      <vt:lpstr>Rationale for ML iterated model fitting (2/2)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27</cp:revision>
  <dcterms:created xsi:type="dcterms:W3CDTF">2021-03-30T19:14:48Z</dcterms:created>
  <dcterms:modified xsi:type="dcterms:W3CDTF">2023-03-31T17:55:32Z</dcterms:modified>
</cp:coreProperties>
</file>