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3"/>
  </p:notesMasterIdLst>
  <p:sldIdLst>
    <p:sldId id="256" r:id="rId2"/>
    <p:sldId id="257" r:id="rId3"/>
    <p:sldId id="350" r:id="rId4"/>
    <p:sldId id="279" r:id="rId5"/>
    <p:sldId id="327" r:id="rId6"/>
    <p:sldId id="299" r:id="rId7"/>
    <p:sldId id="300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75" r:id="rId16"/>
    <p:sldId id="351" r:id="rId17"/>
    <p:sldId id="307" r:id="rId18"/>
    <p:sldId id="353" r:id="rId19"/>
    <p:sldId id="304" r:id="rId20"/>
    <p:sldId id="305" r:id="rId21"/>
    <p:sldId id="320" r:id="rId22"/>
    <p:sldId id="363" r:id="rId23"/>
    <p:sldId id="317" r:id="rId24"/>
    <p:sldId id="365" r:id="rId25"/>
    <p:sldId id="366" r:id="rId26"/>
    <p:sldId id="364" r:id="rId27"/>
    <p:sldId id="330" r:id="rId28"/>
    <p:sldId id="354" r:id="rId29"/>
    <p:sldId id="321" r:id="rId30"/>
    <p:sldId id="367" r:id="rId31"/>
    <p:sldId id="322" r:id="rId32"/>
    <p:sldId id="323" r:id="rId33"/>
    <p:sldId id="324" r:id="rId34"/>
    <p:sldId id="325" r:id="rId35"/>
    <p:sldId id="326" r:id="rId36"/>
    <p:sldId id="369" r:id="rId37"/>
    <p:sldId id="370" r:id="rId38"/>
    <p:sldId id="371" r:id="rId39"/>
    <p:sldId id="372" r:id="rId40"/>
    <p:sldId id="373" r:id="rId41"/>
    <p:sldId id="37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CBALUAA" lastIdx="1" clrIdx="0">
    <p:extLst>
      <p:ext uri="{19B8F6BF-5375-455C-9EA6-DF929625EA0E}">
        <p15:presenceInfo xmlns:p15="http://schemas.microsoft.com/office/powerpoint/2012/main" userId="S-1-5-21-1660827705-1073358324-288910612-1152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00"/>
    <a:srgbClr val="DE0CB1"/>
    <a:srgbClr val="D6141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5499" autoAdjust="0"/>
  </p:normalViewPr>
  <p:slideViewPr>
    <p:cSldViewPr snapToGrid="0" snapToObjects="1">
      <p:cViewPr varScale="1">
        <p:scale>
          <a:sx n="106" d="100"/>
          <a:sy n="106" d="100"/>
        </p:scale>
        <p:origin x="17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216466B-6BE2-4604-8D43-6FD424A5D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6511A-9910-4237-A5F4-382D09FE0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9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89E40-FBC8-4F74-A0C9-2EC5D8707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94B83-A9A2-46A1-9473-1AD62509E7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1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413F-9249-4B49-852F-BB278C369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4E768-FD32-4348-8FD2-B99D845B4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8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7560F-08C2-4121-9751-31CDC1D23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70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FB784-D571-4293-9720-717D8E818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17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F8171-9657-48C3-9E4B-F799C16DC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2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3A848-71FC-4A4D-8296-C441B64ACF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2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95C72-40C6-479C-B383-B4B207F39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04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75ADE-9C00-4432-8589-118B6E418A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8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292F3-DA18-4369-9C17-5F9CAF5504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8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A8CA1C5A-A3B5-4ADB-896B-82D116788A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129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youtube.com/watch?v=ppnRZZ4g57o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leeds-faculty.colorado.edu/Laguna/images/tsbookcover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define+restriction" TargetMode="External"/><Relationship Id="rId13" Type="http://schemas.openxmlformats.org/officeDocument/2006/relationships/hyperlink" Target="https://www.bing.com/search?q=define+vetoed" TargetMode="External"/><Relationship Id="rId3" Type="http://schemas.openxmlformats.org/officeDocument/2006/relationships/hyperlink" Target="https://www.bing.com/search?q=define+proscription" TargetMode="External"/><Relationship Id="rId7" Type="http://schemas.openxmlformats.org/officeDocument/2006/relationships/hyperlink" Target="https://www.bing.com/search?q=define+ban" TargetMode="External"/><Relationship Id="rId12" Type="http://schemas.openxmlformats.org/officeDocument/2006/relationships/hyperlink" Target="https://www.bing.com/search?q=define+proscribed" TargetMode="External"/><Relationship Id="rId2" Type="http://schemas.openxmlformats.org/officeDocument/2006/relationships/hyperlink" Target="https://www.bing.com/search?q=define+prohib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ng.com/search?q=define+interdict" TargetMode="External"/><Relationship Id="rId11" Type="http://schemas.openxmlformats.org/officeDocument/2006/relationships/hyperlink" Target="https://www.bing.com/search?q=define+banned" TargetMode="External"/><Relationship Id="rId5" Type="http://schemas.openxmlformats.org/officeDocument/2006/relationships/hyperlink" Target="https://www.bing.com/search?q=define+interdiction" TargetMode="External"/><Relationship Id="rId10" Type="http://schemas.openxmlformats.org/officeDocument/2006/relationships/hyperlink" Target="https://www.bing.com/search?q=define+prohibited" TargetMode="External"/><Relationship Id="rId4" Type="http://schemas.openxmlformats.org/officeDocument/2006/relationships/hyperlink" Target="https://www.bing.com/search?q=define+veto" TargetMode="External"/><Relationship Id="rId9" Type="http://schemas.openxmlformats.org/officeDocument/2006/relationships/hyperlink" Target="https://www.bing.com/search?q=define+forbidde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 623 – Heuristic Search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12</a:t>
            </a:r>
          </a:p>
          <a:p>
            <a:pPr eaLnBrk="1" hangingPunct="1"/>
            <a:r>
              <a:rPr lang="en-US" altLang="en-US" dirty="0" err="1"/>
              <a:t>Tabu</a:t>
            </a:r>
            <a:r>
              <a:rPr lang="en-US" altLang="en-US" dirty="0"/>
              <a:t>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039" y="1034257"/>
            <a:ext cx="698592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918570" y="4733985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88867"/>
            <a:ext cx="848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fall right back into the same local minima you just moved out of!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070970" y="3966149"/>
            <a:ext cx="428872" cy="76783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1129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039" y="1034257"/>
            <a:ext cx="698592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499842" y="3813749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660252"/>
            <a:ext cx="848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Tabu</a:t>
            </a:r>
            <a:r>
              <a:rPr lang="en-US" sz="2400" dirty="0"/>
              <a:t> search creates a list of </a:t>
            </a:r>
            <a:r>
              <a:rPr lang="en-US" sz="2400" dirty="0" err="1"/>
              <a:t>Tabu</a:t>
            </a:r>
            <a:r>
              <a:rPr lang="en-US" sz="2400" dirty="0"/>
              <a:t> moves preventing this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2070970" y="3966149"/>
            <a:ext cx="428872" cy="76783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Group 9"/>
          <p:cNvGrpSpPr/>
          <p:nvPr/>
        </p:nvGrpSpPr>
        <p:grpSpPr>
          <a:xfrm>
            <a:off x="1832645" y="3991965"/>
            <a:ext cx="905522" cy="837290"/>
            <a:chOff x="266330" y="1417638"/>
            <a:chExt cx="905522" cy="837290"/>
          </a:xfrm>
        </p:grpSpPr>
        <p:sp>
          <p:nvSpPr>
            <p:cNvPr id="3" name="Oval 2"/>
            <p:cNvSpPr/>
            <p:nvPr/>
          </p:nvSpPr>
          <p:spPr bwMode="auto">
            <a:xfrm>
              <a:off x="266330" y="1417638"/>
              <a:ext cx="905522" cy="83729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Straight Connector 8"/>
            <p:cNvCxnSpPr>
              <a:stCxn id="3" idx="1"/>
              <a:endCxn id="3" idx="5"/>
            </p:cNvCxnSpPr>
            <p:nvPr/>
          </p:nvCxnSpPr>
          <p:spPr bwMode="auto">
            <a:xfrm>
              <a:off x="398941" y="1540256"/>
              <a:ext cx="640300" cy="59205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8975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 10,000 foot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 at a complete solution</a:t>
            </a:r>
          </a:p>
          <a:p>
            <a:r>
              <a:rPr lang="en-US" sz="2400" dirty="0"/>
              <a:t>Use ‘some’ local search method</a:t>
            </a:r>
          </a:p>
          <a:p>
            <a:r>
              <a:rPr lang="en-US" sz="2400" dirty="0"/>
              <a:t>Keep a memory of best solution to date</a:t>
            </a:r>
          </a:p>
          <a:p>
            <a:pPr lvl="1"/>
            <a:r>
              <a:rPr lang="en-US" sz="2000" dirty="0"/>
              <a:t>Maybe a memory of multiple really good solutions…</a:t>
            </a:r>
          </a:p>
          <a:p>
            <a:r>
              <a:rPr lang="en-US" sz="2400" dirty="0"/>
              <a:t> Create a list of </a:t>
            </a:r>
            <a:r>
              <a:rPr lang="en-US" sz="2400" dirty="0" err="1"/>
              <a:t>Tabu</a:t>
            </a:r>
            <a:r>
              <a:rPr lang="en-US" sz="2400" dirty="0"/>
              <a:t> moves (disallowed moves)</a:t>
            </a:r>
          </a:p>
          <a:p>
            <a:pPr lvl="1"/>
            <a:r>
              <a:rPr lang="en-US" sz="2000" dirty="0"/>
              <a:t>User defined criteria for what goes into this list…</a:t>
            </a:r>
          </a:p>
          <a:p>
            <a:pPr lvl="1"/>
            <a:r>
              <a:rPr lang="en-US" sz="2000" dirty="0"/>
              <a:t>Maybe multiple lists, or maybe </a:t>
            </a:r>
            <a:r>
              <a:rPr lang="en-US" sz="2000" dirty="0" err="1"/>
              <a:t>Tabu</a:t>
            </a:r>
            <a:r>
              <a:rPr lang="en-US" sz="2000" dirty="0"/>
              <a:t> attributes instead of moves…</a:t>
            </a:r>
          </a:p>
          <a:p>
            <a:r>
              <a:rPr lang="en-US" sz="2400" dirty="0"/>
              <a:t>If a move exists that is better then best known solution…</a:t>
            </a:r>
            <a:br>
              <a:rPr lang="en-US" sz="2400" dirty="0"/>
            </a:br>
            <a:r>
              <a:rPr lang="en-US" sz="2400" dirty="0"/>
              <a:t>Make that move – Even if it is a </a:t>
            </a:r>
            <a:r>
              <a:rPr lang="en-US" sz="2400" dirty="0" err="1"/>
              <a:t>Tabu</a:t>
            </a:r>
            <a:r>
              <a:rPr lang="en-US" sz="2400" dirty="0"/>
              <a:t> Move</a:t>
            </a:r>
          </a:p>
          <a:p>
            <a:pPr lvl="1"/>
            <a:r>
              <a:rPr lang="en-US" sz="2000" dirty="0"/>
              <a:t>May be other criteria that allow you to break </a:t>
            </a:r>
            <a:r>
              <a:rPr lang="en-US" sz="2000" dirty="0" err="1"/>
              <a:t>Tabu’s</a:t>
            </a:r>
            <a:r>
              <a:rPr lang="en-US" sz="2000" dirty="0"/>
              <a:t>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50114"/>
            <a:ext cx="9144000" cy="707886"/>
          </a:xfrm>
          <a:prstGeom prst="rect">
            <a:avLst/>
          </a:prstGeom>
          <a:solidFill>
            <a:schemeClr val="tx2"/>
          </a:solidFill>
        </p:spPr>
        <p:txBody>
          <a:bodyPr wrap="square" tIns="91440" bIns="0" rtlCol="0" anchor="b" anchorCtr="0">
            <a:spAutoFit/>
          </a:bodyPr>
          <a:lstStyle/>
          <a:p>
            <a:pPr algn="ctr"/>
            <a:r>
              <a:rPr lang="en-US" altLang="en-US" sz="2000" dirty="0" err="1">
                <a:solidFill>
                  <a:schemeClr val="bg1"/>
                </a:solidFill>
              </a:rPr>
              <a:t>Tabu</a:t>
            </a:r>
            <a:r>
              <a:rPr lang="en-US" altLang="en-US" sz="2000" dirty="0">
                <a:solidFill>
                  <a:schemeClr val="bg1"/>
                </a:solidFill>
              </a:rPr>
              <a:t> Search is tunable… very </a:t>
            </a:r>
            <a:r>
              <a:rPr lang="en-US" altLang="en-US" sz="2000" b="1" dirty="0" err="1">
                <a:solidFill>
                  <a:schemeClr val="bg1"/>
                </a:solidFill>
              </a:rPr>
              <a:t>very</a:t>
            </a:r>
            <a:r>
              <a:rPr lang="en-US" altLang="en-US" sz="2000" dirty="0">
                <a:solidFill>
                  <a:schemeClr val="bg1"/>
                </a:solidFill>
              </a:rPr>
              <a:t> tunable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9045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047" y="5523978"/>
            <a:ext cx="8880953" cy="1144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 Framework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077" y="964503"/>
            <a:ext cx="5353389" cy="57036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154477" y="3068877"/>
            <a:ext cx="4647156" cy="8141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32970" y="2068838"/>
            <a:ext cx="3304783" cy="599206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92406" y="4315175"/>
            <a:ext cx="3566351" cy="718463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V="1">
            <a:off x="6801633" y="2231828"/>
            <a:ext cx="441016" cy="83705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6773450" y="3883070"/>
            <a:ext cx="477705" cy="46275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51155" y="2432938"/>
            <a:ext cx="1892845" cy="189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04149" y="2181159"/>
            <a:ext cx="141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slide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242650" y="2231828"/>
            <a:ext cx="1901349" cy="21139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0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047" y="5523978"/>
            <a:ext cx="8880953" cy="1144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“Choose the Best Admissible Candidate”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194" y="876823"/>
            <a:ext cx="5862792" cy="5876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340285" y="1002081"/>
            <a:ext cx="6450904" cy="57511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32340" y="2430049"/>
            <a:ext cx="2066794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43830" y="3532187"/>
            <a:ext cx="2066794" cy="67655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1002081"/>
            <a:ext cx="1340285" cy="235040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0" y="4438232"/>
            <a:ext cx="1340285" cy="23551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93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047" y="5523978"/>
            <a:ext cx="8880953" cy="11441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“Choose the Best Dessert”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194" y="876823"/>
            <a:ext cx="5862792" cy="58764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340285" y="1002081"/>
            <a:ext cx="6450904" cy="57511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32339" y="2430049"/>
            <a:ext cx="2174777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043830" y="3532187"/>
            <a:ext cx="2066794" cy="67655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 flipV="1">
            <a:off x="0" y="1002081"/>
            <a:ext cx="1340285" cy="235040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0" y="4438232"/>
            <a:ext cx="1340285" cy="235514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4886148" y="2650903"/>
            <a:ext cx="97659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Ice Cream?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63565" y="3809709"/>
            <a:ext cx="182732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Triple Fudge Ripple?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7311" y="1143870"/>
            <a:ext cx="19885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Vanilla Ice Cream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3331" y="1027845"/>
            <a:ext cx="31648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Triple Fudge Ripple Pie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10940" y="1063991"/>
            <a:ext cx="31648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Baked Alaska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67519" y="1049608"/>
            <a:ext cx="31648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Crème Brule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4106" y="1053919"/>
            <a:ext cx="31648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Vanilla Ice Cream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2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Tabu</a:t>
            </a:r>
            <a:r>
              <a:rPr lang="en-US" altLang="en-US" dirty="0"/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Other enhancements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1562" y="2248378"/>
            <a:ext cx="2066794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1562" y="2786844"/>
            <a:ext cx="2066794" cy="3947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1562" y="3206510"/>
            <a:ext cx="2630465" cy="398701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1563" y="4037328"/>
            <a:ext cx="2320112" cy="4071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9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TS Memory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5125"/>
            <a:ext cx="4552950" cy="4411663"/>
          </a:xfrm>
        </p:spPr>
        <p:txBody>
          <a:bodyPr/>
          <a:lstStyle/>
          <a:p>
            <a:pPr eaLnBrk="1" hangingPunct="1"/>
            <a:r>
              <a:rPr lang="en-US" altLang="en-US" sz="2600" dirty="0" err="1"/>
              <a:t>Tabu</a:t>
            </a:r>
            <a:r>
              <a:rPr lang="en-US" altLang="en-US" sz="2600" dirty="0"/>
              <a:t> Criteria</a:t>
            </a:r>
          </a:p>
          <a:p>
            <a:pPr lvl="1" eaLnBrk="1" hangingPunct="1"/>
            <a:r>
              <a:rPr lang="en-US" altLang="en-US" sz="2200" dirty="0"/>
              <a:t>Attributes of a move or solution making that move or solution “off limits”</a:t>
            </a:r>
          </a:p>
          <a:p>
            <a:pPr eaLnBrk="1" hangingPunct="1"/>
            <a:r>
              <a:rPr lang="en-US" altLang="en-US" sz="2600" dirty="0" err="1"/>
              <a:t>Tabu</a:t>
            </a:r>
            <a:r>
              <a:rPr lang="en-US" altLang="en-US" sz="2600" dirty="0"/>
              <a:t> List</a:t>
            </a:r>
          </a:p>
          <a:p>
            <a:pPr lvl="1" eaLnBrk="1" hangingPunct="1"/>
            <a:r>
              <a:rPr lang="en-US" altLang="en-US" sz="2200" dirty="0"/>
              <a:t>Memory structure of attributes that are currently </a:t>
            </a:r>
            <a:r>
              <a:rPr lang="en-US" altLang="en-US" sz="2200" dirty="0" err="1"/>
              <a:t>tabu</a:t>
            </a:r>
            <a:r>
              <a:rPr lang="en-US" altLang="en-US" sz="2200" dirty="0"/>
              <a:t> </a:t>
            </a:r>
          </a:p>
          <a:p>
            <a:pPr eaLnBrk="1" hangingPunct="1"/>
            <a:r>
              <a:rPr lang="en-US" altLang="en-US" sz="2600" dirty="0"/>
              <a:t>Tenure</a:t>
            </a:r>
          </a:p>
          <a:p>
            <a:pPr lvl="1" eaLnBrk="1" hangingPunct="1"/>
            <a:r>
              <a:rPr lang="en-US" altLang="en-US" sz="2200" dirty="0"/>
              <a:t>Number of iterations for which an attribute remains </a:t>
            </a:r>
            <a:r>
              <a:rPr lang="en-US" altLang="en-US" sz="2200" dirty="0" err="1"/>
              <a:t>tabu</a:t>
            </a:r>
            <a:endParaRPr lang="en-US" altLang="en-US" sz="2200" dirty="0"/>
          </a:p>
          <a:p>
            <a:pPr eaLnBrk="1" hangingPunct="1"/>
            <a:endParaRPr lang="en-US" altLang="en-US" sz="2600" dirty="0"/>
          </a:p>
        </p:txBody>
      </p:sp>
      <p:sp>
        <p:nvSpPr>
          <p:cNvPr id="2" name="Oval Callout 1"/>
          <p:cNvSpPr/>
          <p:nvPr/>
        </p:nvSpPr>
        <p:spPr bwMode="auto">
          <a:xfrm>
            <a:off x="5562876" y="1012694"/>
            <a:ext cx="2121632" cy="984092"/>
          </a:xfrm>
          <a:prstGeom prst="wedgeEllipseCallout">
            <a:avLst>
              <a:gd name="adj1" fmla="val -79282"/>
              <a:gd name="adj2" fmla="val 739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10301" y="1032401"/>
            <a:ext cx="1653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gets you on the naughty list?</a:t>
            </a:r>
          </a:p>
        </p:txBody>
      </p:sp>
      <p:sp>
        <p:nvSpPr>
          <p:cNvPr id="15" name="Oval Callout 14"/>
          <p:cNvSpPr/>
          <p:nvPr/>
        </p:nvSpPr>
        <p:spPr bwMode="auto">
          <a:xfrm>
            <a:off x="5562876" y="2593061"/>
            <a:ext cx="2121632" cy="984092"/>
          </a:xfrm>
          <a:prstGeom prst="wedgeEllipseCallout">
            <a:avLst>
              <a:gd name="adj1" fmla="val -79282"/>
              <a:gd name="adj2" fmla="val 739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10092" y="2625294"/>
            <a:ext cx="1926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attributes do you store on list?</a:t>
            </a:r>
          </a:p>
        </p:txBody>
      </p:sp>
      <p:sp>
        <p:nvSpPr>
          <p:cNvPr id="17" name="Oval Callout 16"/>
          <p:cNvSpPr/>
          <p:nvPr/>
        </p:nvSpPr>
        <p:spPr bwMode="auto">
          <a:xfrm>
            <a:off x="5666924" y="3974624"/>
            <a:ext cx="2169984" cy="964511"/>
          </a:xfrm>
          <a:prstGeom prst="wedgeEllipseCallout">
            <a:avLst>
              <a:gd name="adj1" fmla="val -79282"/>
              <a:gd name="adj2" fmla="val 7395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5019" y="4015805"/>
            <a:ext cx="1691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long do you stay on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gets you on the </a:t>
            </a:r>
            <a:r>
              <a:rPr lang="en-US" dirty="0" err="1"/>
              <a:t>Tabu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Recent Moves</a:t>
            </a:r>
          </a:p>
          <a:p>
            <a:pPr lvl="1"/>
            <a:r>
              <a:rPr lang="en-US" sz="2400" dirty="0"/>
              <a:t>Prevent Cycling - Keep recent variables from toggling back and forth </a:t>
            </a:r>
          </a:p>
          <a:p>
            <a:pPr lvl="2"/>
            <a:r>
              <a:rPr lang="en-US" sz="2000" dirty="0"/>
              <a:t>Don’t search under the cushions twice!</a:t>
            </a:r>
          </a:p>
          <a:p>
            <a:r>
              <a:rPr lang="en-US" sz="2800" dirty="0"/>
              <a:t>Frequent Moves</a:t>
            </a:r>
          </a:p>
          <a:p>
            <a:pPr lvl="1"/>
            <a:r>
              <a:rPr lang="en-US" sz="2400" dirty="0"/>
              <a:t>Freeze frequently changed nodes or edges</a:t>
            </a:r>
          </a:p>
          <a:p>
            <a:r>
              <a:rPr lang="en-US" sz="2800" dirty="0"/>
              <a:t>Combinations</a:t>
            </a:r>
          </a:p>
          <a:p>
            <a:pPr lvl="1"/>
            <a:r>
              <a:rPr lang="en-US" sz="2400" dirty="0"/>
              <a:t>Freeze combinations of recently moved nodes/edges</a:t>
            </a:r>
          </a:p>
          <a:p>
            <a:r>
              <a:rPr lang="en-US" sz="2800" dirty="0"/>
              <a:t>Keep variables in (or out) of the basis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79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Types of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Recency</a:t>
            </a:r>
            <a:r>
              <a:rPr lang="en-US" altLang="en-US" dirty="0"/>
              <a:t>-based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When did I last see this solution?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When did I last make this move?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Frequency-based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How often have I seen this solution?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How often have I made this move?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Quality-based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What attributes are common in good solutions?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Influence-based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Resulting change in objective function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do you store in Memory?</a:t>
            </a:r>
          </a:p>
        </p:txBody>
      </p:sp>
      <p:pic>
        <p:nvPicPr>
          <p:cNvPr id="13316" name="Picture 12" descr="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1890713"/>
            <a:ext cx="215265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Tabu</a:t>
            </a:r>
            <a:r>
              <a:rPr lang="en-US" altLang="en-US" dirty="0"/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 enhancements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Short term</a:t>
            </a:r>
          </a:p>
          <a:p>
            <a:pPr lvl="1" eaLnBrk="1" hangingPunct="1"/>
            <a:r>
              <a:rPr lang="en-US" altLang="en-US" dirty="0"/>
              <a:t>“Forgets” after specified number of iterations</a:t>
            </a:r>
          </a:p>
          <a:p>
            <a:pPr lvl="1" eaLnBrk="1" hangingPunct="1"/>
            <a:r>
              <a:rPr lang="en-US" altLang="en-US" dirty="0"/>
              <a:t>Used for </a:t>
            </a:r>
            <a:r>
              <a:rPr lang="en-US" altLang="en-US" dirty="0" err="1"/>
              <a:t>recency</a:t>
            </a:r>
            <a:r>
              <a:rPr lang="en-US" altLang="en-US" dirty="0"/>
              <a:t>-based memory</a:t>
            </a:r>
          </a:p>
          <a:p>
            <a:pPr eaLnBrk="1" hangingPunct="1"/>
            <a:r>
              <a:rPr lang="en-US" altLang="en-US" dirty="0"/>
              <a:t>Long term</a:t>
            </a:r>
          </a:p>
          <a:p>
            <a:pPr lvl="1" eaLnBrk="1" hangingPunct="1"/>
            <a:r>
              <a:rPr lang="en-US" altLang="en-US" dirty="0"/>
              <a:t>Builds as the search progresses </a:t>
            </a:r>
          </a:p>
          <a:p>
            <a:pPr lvl="1" eaLnBrk="1" hangingPunct="1"/>
            <a:r>
              <a:rPr lang="en-US" altLang="en-US" dirty="0"/>
              <a:t>“Remembers” for duration of search</a:t>
            </a:r>
          </a:p>
          <a:p>
            <a:pPr lvl="1" eaLnBrk="1" hangingPunct="1"/>
            <a:r>
              <a:rPr lang="en-US" altLang="en-US" dirty="0"/>
              <a:t>Frequency based memory</a:t>
            </a:r>
          </a:p>
          <a:p>
            <a:pPr lvl="1" eaLnBrk="1" hangingPunct="1"/>
            <a:r>
              <a:rPr lang="en-US" altLang="en-US" dirty="0"/>
              <a:t>Best solution memory</a:t>
            </a:r>
          </a:p>
          <a:p>
            <a:pPr lvl="2" eaLnBrk="1" hangingPunct="1"/>
            <a:endParaRPr lang="en-US" alt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long do you stay on list?</a:t>
            </a:r>
            <a:br>
              <a:rPr lang="en-US" altLang="en-US" dirty="0"/>
            </a:br>
            <a:r>
              <a:rPr lang="en-US" altLang="en-US" sz="3200" dirty="0" err="1"/>
              <a:t>Tabu</a:t>
            </a:r>
            <a:r>
              <a:rPr lang="en-US" altLang="en-US" sz="3200" dirty="0"/>
              <a:t> Tenure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45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Tabu</a:t>
            </a:r>
            <a:r>
              <a:rPr lang="en-US" altLang="en-US" dirty="0"/>
              <a:t> Tenure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2100"/>
            <a:ext cx="8177213" cy="44577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Static </a:t>
            </a:r>
            <a:r>
              <a:rPr lang="en-US" altLang="en-US" sz="2800" dirty="0" err="1"/>
              <a:t>tabu</a:t>
            </a:r>
            <a:r>
              <a:rPr lang="en-US" altLang="en-US" sz="2800" dirty="0"/>
              <a:t> tenure – remains constant</a:t>
            </a:r>
            <a:r>
              <a:rPr lang="en-US" altLang="en-US" sz="3200" dirty="0"/>
              <a:t> </a:t>
            </a:r>
          </a:p>
          <a:p>
            <a:pPr marL="742950" lvl="1" indent="-285750" eaLnBrk="1" hangingPunct="1"/>
            <a:r>
              <a:rPr lang="en-US" altLang="en-US" sz="2400" dirty="0"/>
              <a:t>No agreement on a “best” tenure </a:t>
            </a:r>
          </a:p>
          <a:p>
            <a:pPr marL="742950" lvl="1" indent="-285750" eaLnBrk="1" hangingPunct="1"/>
            <a:r>
              <a:rPr lang="en-US" altLang="en-US" sz="2400" dirty="0"/>
              <a:t>Multiple </a:t>
            </a:r>
            <a:r>
              <a:rPr lang="en-US" altLang="en-US" sz="2400" dirty="0" err="1"/>
              <a:t>tabu</a:t>
            </a:r>
            <a:r>
              <a:rPr lang="en-US" altLang="en-US" sz="2400" dirty="0"/>
              <a:t> lists may each have different tenures</a:t>
            </a:r>
          </a:p>
          <a:p>
            <a:pPr marL="742950" lvl="1" indent="-285750" eaLnBrk="1" hangingPunct="1"/>
            <a:r>
              <a:rPr lang="en-US" altLang="en-US" sz="2400" dirty="0"/>
              <a:t>The more restrictive the attribute the shorter the tenure</a:t>
            </a:r>
          </a:p>
          <a:p>
            <a:pPr marL="742950" lvl="1" indent="-285750" eaLnBrk="1" hangingPunct="1"/>
            <a:r>
              <a:rPr lang="en-US" altLang="en-US" sz="2400" dirty="0"/>
              <a:t>Usually determined through empirical testing</a:t>
            </a:r>
          </a:p>
          <a:p>
            <a:pPr marL="415925" indent="-285750" eaLnBrk="1" hangingPunct="1"/>
            <a:r>
              <a:rPr lang="en-US" altLang="en-US" sz="2800" dirty="0"/>
              <a:t>Dynamic </a:t>
            </a:r>
            <a:r>
              <a:rPr lang="en-US" altLang="en-US" sz="2800" dirty="0" err="1"/>
              <a:t>tabu</a:t>
            </a:r>
            <a:r>
              <a:rPr lang="en-US" altLang="en-US" sz="2800" dirty="0"/>
              <a:t> tenure</a:t>
            </a:r>
          </a:p>
          <a:p>
            <a:pPr marL="742950" lvl="1" indent="-285750" eaLnBrk="1" hangingPunct="1"/>
            <a:r>
              <a:rPr lang="en-US" altLang="en-US" sz="2400" dirty="0"/>
              <a:t>Typically provide better results vs static</a:t>
            </a:r>
          </a:p>
          <a:p>
            <a:pPr marL="742950" lvl="1" indent="-285750" eaLnBrk="1" hangingPunct="1"/>
            <a:r>
              <a:rPr lang="en-US" altLang="en-US" sz="2400" dirty="0"/>
              <a:t>Allocate longer tenures to moves that reverse high quality solutions</a:t>
            </a:r>
          </a:p>
          <a:p>
            <a:pPr marL="742950" lvl="1" indent="-285750" eaLnBrk="1" hangingPunct="1"/>
            <a:r>
              <a:rPr lang="en-US" altLang="en-US" sz="2400" dirty="0"/>
              <a:t>Active research area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Tabu</a:t>
            </a:r>
            <a:r>
              <a:rPr lang="en-US" altLang="en-US" dirty="0"/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Other enhancements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1562" y="2248378"/>
            <a:ext cx="2066794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1562" y="2786844"/>
            <a:ext cx="2066794" cy="3947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1562" y="3206510"/>
            <a:ext cx="2630465" cy="398701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1562" y="4037250"/>
            <a:ext cx="2320112" cy="4071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Aspiration criteria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5440362"/>
          </a:xfrm>
          <a:solidFill>
            <a:schemeClr val="bg1"/>
          </a:solidFill>
        </p:spPr>
        <p:txBody>
          <a:bodyPr/>
          <a:lstStyle/>
          <a:p>
            <a:pPr marL="415925" indent="-285750" eaLnBrk="1" hangingPunct="1"/>
            <a:r>
              <a:rPr lang="en-US" altLang="en-US" sz="2400" dirty="0"/>
              <a:t>Aspiration criteria allow you to </a:t>
            </a:r>
            <a:r>
              <a:rPr lang="en-US" altLang="en-US" sz="2400" b="1" dirty="0"/>
              <a:t>override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tabu</a:t>
            </a:r>
            <a:r>
              <a:rPr lang="en-US" altLang="en-US" sz="2400" dirty="0"/>
              <a:t> status</a:t>
            </a:r>
          </a:p>
          <a:p>
            <a:pPr marL="742950" lvl="1" indent="-285750" eaLnBrk="1" hangingPunct="1"/>
            <a:r>
              <a:rPr lang="en-US" altLang="en-US" sz="2000" dirty="0"/>
              <a:t>TS mechanism to escape local minima</a:t>
            </a:r>
          </a:p>
          <a:p>
            <a:pPr marL="415925" indent="-285750" eaLnBrk="1" hangingPunct="1"/>
            <a:r>
              <a:rPr lang="en-US" altLang="en-US" sz="2400" dirty="0"/>
              <a:t>Do not want to miss good solutions</a:t>
            </a:r>
          </a:p>
          <a:p>
            <a:pPr marL="415925" indent="-285750" eaLnBrk="1" hangingPunct="1"/>
            <a:r>
              <a:rPr lang="en-US" altLang="en-US" sz="2400" dirty="0"/>
              <a:t>There can be multiple aspiration criteria involved</a:t>
            </a:r>
          </a:p>
          <a:p>
            <a:pPr marL="415925" indent="-285750" eaLnBrk="1" hangingPunct="1"/>
            <a:r>
              <a:rPr lang="en-US" altLang="en-US" sz="2400" dirty="0"/>
              <a:t>Aspiration criteria can have a tenure</a:t>
            </a:r>
          </a:p>
          <a:p>
            <a:pPr marL="742950" lvl="1" indent="-285750" eaLnBrk="1" hangingPunct="1"/>
            <a:r>
              <a:rPr lang="en-US" altLang="en-US" sz="2000" dirty="0"/>
              <a:t>Early on many (or ‘easy’) criteria (diversification)</a:t>
            </a:r>
          </a:p>
          <a:p>
            <a:pPr marL="415925" indent="-285750" eaLnBrk="1" hangingPunct="1"/>
            <a:r>
              <a:rPr lang="en-US" altLang="en-US" sz="2400" dirty="0"/>
              <a:t>Can be based on </a:t>
            </a:r>
            <a:r>
              <a:rPr lang="en-US" altLang="en-US" sz="2400" i="1" dirty="0"/>
              <a:t>constraint violation </a:t>
            </a:r>
            <a:r>
              <a:rPr lang="en-US" altLang="en-US" sz="2400" dirty="0"/>
              <a:t>as well as objective function evaluation</a:t>
            </a:r>
          </a:p>
          <a:p>
            <a:pPr marL="415925" indent="-285750" eaLnBrk="1" hangingPunct="1"/>
            <a:r>
              <a:rPr lang="en-US" altLang="en-US" sz="2400" dirty="0"/>
              <a:t>Typical criteria:</a:t>
            </a:r>
          </a:p>
          <a:p>
            <a:pPr marL="790575" lvl="1" indent="-228600" eaLnBrk="1" hangingPunct="1"/>
            <a:r>
              <a:rPr lang="en-US" altLang="en-US" sz="2000" b="1" dirty="0"/>
              <a:t>Best-so-far – Default for TS </a:t>
            </a:r>
          </a:p>
          <a:p>
            <a:pPr marL="790575" lvl="1" indent="-228600" eaLnBrk="1" hangingPunct="1"/>
            <a:r>
              <a:rPr lang="en-US" altLang="en-US" sz="2000" dirty="0"/>
              <a:t>Best found in some set of solutions</a:t>
            </a:r>
          </a:p>
          <a:p>
            <a:pPr marL="790575" lvl="1" indent="-228600" eaLnBrk="1" hangingPunct="1"/>
            <a:r>
              <a:rPr lang="en-US" altLang="en-US" sz="2000" dirty="0"/>
              <a:t>Best according to some other criteria (example: most feasible)</a:t>
            </a:r>
          </a:p>
          <a:p>
            <a:pPr marL="742950" lvl="1" indent="-285750" eaLnBrk="1" hangingPunct="1"/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Diversification vs Intensification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612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b="1" i="1" dirty="0"/>
              <a:t>Diversification</a:t>
            </a:r>
            <a:r>
              <a:rPr lang="en-US" altLang="en-US" sz="2400" dirty="0"/>
              <a:t> strategies modify choice rules to encourage exploration of previously unexplored areas of the solution space.</a:t>
            </a:r>
          </a:p>
          <a:p>
            <a:pPr lvl="1" eaLnBrk="1" hangingPunct="1"/>
            <a:r>
              <a:rPr lang="en-US" altLang="en-US" sz="2000" dirty="0"/>
              <a:t>Aspiration criteria (and </a:t>
            </a:r>
            <a:r>
              <a:rPr lang="en-US" altLang="en-US" sz="2000" dirty="0" err="1"/>
              <a:t>tabu</a:t>
            </a:r>
            <a:r>
              <a:rPr lang="en-US" altLang="en-US" sz="2000" dirty="0"/>
              <a:t> criteria) may encourage diversification early on (High temperature in SA)</a:t>
            </a:r>
          </a:p>
          <a:p>
            <a:pPr eaLnBrk="1" hangingPunct="1"/>
            <a:r>
              <a:rPr lang="en-US" altLang="en-US" sz="2400" b="1" i="1" dirty="0"/>
              <a:t>Intensification</a:t>
            </a:r>
            <a:r>
              <a:rPr lang="en-US" altLang="en-US" sz="2400" dirty="0"/>
              <a:t> strategies modify choice rules to encourage combinations and solution features historically found good.</a:t>
            </a:r>
          </a:p>
          <a:p>
            <a:pPr lvl="1" eaLnBrk="1" hangingPunct="1"/>
            <a:r>
              <a:rPr lang="en-US" altLang="en-US" sz="2000" dirty="0"/>
              <a:t>Aspiration criteria (and </a:t>
            </a:r>
            <a:r>
              <a:rPr lang="en-US" altLang="en-US" sz="2000" dirty="0" err="1"/>
              <a:t>tabu</a:t>
            </a:r>
            <a:r>
              <a:rPr lang="en-US" altLang="en-US" sz="2000" dirty="0"/>
              <a:t> criteria) may encourage intensification later on (low temperature in SA)</a:t>
            </a:r>
          </a:p>
        </p:txBody>
      </p:sp>
    </p:spTree>
    <p:extLst>
      <p:ext uri="{BB962C8B-B14F-4D97-AF65-F5344CB8AC3E}">
        <p14:creationId xmlns:p14="http://schemas.microsoft.com/office/powerpoint/2010/main" val="1338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Diversification vs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Annealing encourages </a:t>
            </a:r>
            <a:r>
              <a:rPr lang="en-US" i="1" dirty="0"/>
              <a:t>randomness</a:t>
            </a:r>
          </a:p>
          <a:p>
            <a:pPr lvl="1"/>
            <a:r>
              <a:rPr lang="en-US" i="1" dirty="0"/>
              <a:t>Memoryless</a:t>
            </a:r>
          </a:p>
          <a:p>
            <a:r>
              <a:rPr lang="en-US" dirty="0" err="1"/>
              <a:t>Tabu</a:t>
            </a:r>
            <a:r>
              <a:rPr lang="en-US" dirty="0"/>
              <a:t> search encourages </a:t>
            </a:r>
            <a:r>
              <a:rPr lang="en-US" i="1" dirty="0"/>
              <a:t>diversification</a:t>
            </a:r>
          </a:p>
          <a:p>
            <a:pPr lvl="1"/>
            <a:r>
              <a:rPr lang="en-US" i="1" dirty="0"/>
              <a:t>Adaptive Memory</a:t>
            </a:r>
          </a:p>
          <a:p>
            <a:r>
              <a:rPr lang="en-US" dirty="0"/>
              <a:t>What’s difference?</a:t>
            </a:r>
          </a:p>
          <a:p>
            <a:pPr lvl="1"/>
            <a:r>
              <a:rPr lang="en-US" dirty="0"/>
              <a:t>Diversification is based on setting </a:t>
            </a:r>
            <a:r>
              <a:rPr lang="en-US" dirty="0" err="1"/>
              <a:t>tabus</a:t>
            </a:r>
            <a:r>
              <a:rPr lang="en-US" dirty="0"/>
              <a:t>, tenure, and aspiration such that you intelligently explore new sequences and regions.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30925"/>
            <a:ext cx="9144000" cy="64633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“The hypothesis of </a:t>
            </a:r>
            <a:r>
              <a:rPr lang="en-US" dirty="0" err="1">
                <a:solidFill>
                  <a:schemeClr val="bg1"/>
                </a:solidFill>
              </a:rPr>
              <a:t>tabu</a:t>
            </a:r>
            <a:r>
              <a:rPr lang="en-US" dirty="0">
                <a:solidFill>
                  <a:schemeClr val="bg1"/>
                </a:solidFill>
              </a:rPr>
              <a:t> search…is that recourse to diversification is more appropriate (and more powerful)… then recourse to randomization”  </a:t>
            </a:r>
            <a:r>
              <a:rPr lang="en-US" i="1" dirty="0">
                <a:solidFill>
                  <a:schemeClr val="bg1"/>
                </a:solidFill>
              </a:rPr>
              <a:t>Reeves </a:t>
            </a:r>
          </a:p>
        </p:txBody>
      </p:sp>
    </p:spTree>
    <p:extLst>
      <p:ext uri="{BB962C8B-B14F-4D97-AF65-F5344CB8AC3E}">
        <p14:creationId xmlns:p14="http://schemas.microsoft.com/office/powerpoint/2010/main" val="5716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Tabu</a:t>
            </a:r>
            <a:r>
              <a:rPr lang="en-US" altLang="en-US" dirty="0"/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Other enhancements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1562" y="2248378"/>
            <a:ext cx="2066794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1562" y="2786844"/>
            <a:ext cx="2066794" cy="3947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1562" y="3206510"/>
            <a:ext cx="2630465" cy="398701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1563" y="4060641"/>
            <a:ext cx="2320112" cy="4071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TS Search Neighborhood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60"/>
            <a:ext cx="8229600" cy="479509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Solution-based or move-based?</a:t>
            </a:r>
          </a:p>
          <a:p>
            <a:pPr lvl="1" eaLnBrk="1" hangingPunct="1"/>
            <a:r>
              <a:rPr lang="en-US" altLang="en-US" sz="2000" dirty="0"/>
              <a:t>Typically easier to ensure we don’t revisit solutions with solution-based attributes</a:t>
            </a:r>
          </a:p>
          <a:p>
            <a:pPr eaLnBrk="1" hangingPunct="1"/>
            <a:r>
              <a:rPr lang="en-US" altLang="en-US" sz="2400" dirty="0"/>
              <a:t>How many attributes do we use?</a:t>
            </a:r>
          </a:p>
          <a:p>
            <a:pPr lvl="1" eaLnBrk="1" hangingPunct="1"/>
            <a:r>
              <a:rPr lang="en-US" altLang="en-US" sz="2000" dirty="0"/>
              <a:t>We could have multiple </a:t>
            </a:r>
            <a:r>
              <a:rPr lang="en-US" altLang="en-US" sz="2000" dirty="0" err="1"/>
              <a:t>tabu</a:t>
            </a:r>
            <a:r>
              <a:rPr lang="en-US" altLang="en-US" sz="2000" dirty="0"/>
              <a:t> lists</a:t>
            </a:r>
          </a:p>
          <a:p>
            <a:pPr lvl="2" eaLnBrk="1" hangingPunct="1"/>
            <a:r>
              <a:rPr lang="en-US" altLang="en-US" sz="2000" dirty="0"/>
              <a:t>Ex.  Added edge list and deleted edge list</a:t>
            </a:r>
          </a:p>
          <a:p>
            <a:pPr eaLnBrk="1" hangingPunct="1"/>
            <a:r>
              <a:rPr lang="en-US" altLang="en-US" sz="2400" dirty="0"/>
              <a:t>How specific?</a:t>
            </a:r>
          </a:p>
          <a:p>
            <a:pPr lvl="1" eaLnBrk="1" hangingPunct="1"/>
            <a:r>
              <a:rPr lang="en-US" altLang="en-US" sz="2000" dirty="0"/>
              <a:t>Does the attribute explicitly define the move/solution?</a:t>
            </a:r>
          </a:p>
          <a:p>
            <a:pPr lvl="1" eaLnBrk="1" hangingPunct="1"/>
            <a:r>
              <a:rPr lang="en-US" altLang="en-US" sz="2000" dirty="0"/>
              <a:t>More specific – slower movement through the search space</a:t>
            </a:r>
          </a:p>
          <a:p>
            <a:pPr lvl="1" eaLnBrk="1" hangingPunct="1"/>
            <a:r>
              <a:rPr lang="en-US" altLang="en-US" sz="2000" dirty="0"/>
              <a:t>More general – faster movement</a:t>
            </a:r>
          </a:p>
          <a:p>
            <a:pPr eaLnBrk="1" hangingPunct="1"/>
            <a:r>
              <a:rPr lang="en-US" altLang="en-US" sz="2400" dirty="0"/>
              <a:t>How large?</a:t>
            </a:r>
          </a:p>
          <a:p>
            <a:pPr lvl="1" eaLnBrk="1" hangingPunct="1"/>
            <a:r>
              <a:rPr lang="en-US" altLang="en-US" sz="2000" dirty="0"/>
              <a:t>Tradeoff between diversification and speed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Tabu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Other enhancements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1562" y="2248378"/>
            <a:ext cx="2066794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1562" y="2786844"/>
            <a:ext cx="2066794" cy="3947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1562" y="3206510"/>
            <a:ext cx="2630465" cy="398701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1563" y="4060641"/>
            <a:ext cx="2320112" cy="4071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5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925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/>
              <a:t>TS Example </a:t>
            </a:r>
            <a:r>
              <a:rPr lang="en-US" altLang="en-US" sz="2400"/>
              <a:t>(Glover, </a:t>
            </a:r>
            <a:r>
              <a:rPr lang="en-US" altLang="en-US" sz="2400" i="1"/>
              <a:t>Interfaces</a:t>
            </a:r>
            <a:r>
              <a:rPr lang="en-US" altLang="en-US" sz="2400"/>
              <a:t> 1990)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989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Consider a minimum cost spanning tree problem </a:t>
            </a:r>
            <a:r>
              <a:rPr lang="en-US" altLang="en-US" sz="2200" b="1" dirty="0"/>
              <a:t>which includes constraints</a:t>
            </a:r>
            <a:r>
              <a:rPr lang="en-US" altLang="en-US" sz="22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Constraints prevent certain edge pairings.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So neither Prim’s nor </a:t>
            </a:r>
            <a:r>
              <a:rPr lang="en-US" altLang="en-US" sz="1800" dirty="0" err="1"/>
              <a:t>Kruskal’s</a:t>
            </a:r>
            <a:r>
              <a:rPr lang="en-US" altLang="en-US" sz="1800" dirty="0"/>
              <a:t> algorithm are guaranteed to find the optimal or even feasible!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Consider the following tree with the additional side constraints</a:t>
            </a:r>
          </a:p>
        </p:txBody>
      </p:sp>
      <p:pic>
        <p:nvPicPr>
          <p:cNvPr id="2458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2057400"/>
            <a:ext cx="3810000" cy="3257550"/>
          </a:xfrm>
          <a:noFill/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838325" y="4999038"/>
            <a:ext cx="2070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1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Tabu</a:t>
            </a:r>
            <a:r>
              <a:rPr lang="en-US" altLang="en-US" dirty="0"/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Other enhancements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5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450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TS Example</a:t>
            </a:r>
            <a:endParaRPr lang="en-US" altLang="en-US" sz="2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34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Establish a penalty of 50 per unit of violation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Define neighborhood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move will be an edge swap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Add one edge, drop one edge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Must not form a cycle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Select best admissible move (lowest cost tree with penalties)</a:t>
            </a:r>
          </a:p>
          <a:p>
            <a:pPr marL="415925" indent="-285750" eaLnBrk="1" hangingPunct="1">
              <a:lnSpc>
                <a:spcPct val="90000"/>
              </a:lnSpc>
            </a:pPr>
            <a:r>
              <a:rPr lang="en-US" altLang="en-US" sz="2200" dirty="0" err="1"/>
              <a:t>Tabu</a:t>
            </a:r>
            <a:r>
              <a:rPr lang="en-US" altLang="en-US" sz="2200" dirty="0"/>
              <a:t> restriction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000" dirty="0"/>
              <a:t>Can’t drop last </a:t>
            </a:r>
            <a:r>
              <a:rPr lang="en-US" altLang="en-US" sz="2000" u="sng" dirty="0"/>
              <a:t>two</a:t>
            </a:r>
            <a:r>
              <a:rPr lang="en-US" altLang="en-US" sz="2000" dirty="0"/>
              <a:t> added edges</a:t>
            </a:r>
          </a:p>
          <a:p>
            <a:pPr marL="415925" indent="-285750" eaLnBrk="1" hangingPunct="1">
              <a:lnSpc>
                <a:spcPct val="90000"/>
              </a:lnSpc>
            </a:pPr>
            <a:r>
              <a:rPr lang="en-US" altLang="en-US" sz="2400" dirty="0"/>
              <a:t>Aspiration criteria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2000" dirty="0"/>
              <a:t>Allow move if it provides best tree found so far</a:t>
            </a:r>
          </a:p>
          <a:p>
            <a:pPr marL="415925" indent="-285750" eaLnBrk="1" hangingPunct="1">
              <a:lnSpc>
                <a:spcPct val="90000"/>
              </a:lnSpc>
            </a:pPr>
            <a:endParaRPr lang="en-US" altLang="en-US" sz="22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17018" y="4527332"/>
            <a:ext cx="2070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</a:rPr>
              <a:t> 1</a:t>
            </a: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2560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371600"/>
            <a:ext cx="3810000" cy="3257550"/>
          </a:xfrm>
          <a:noFill/>
        </p:spPr>
      </p:pic>
    </p:spTree>
    <p:extLst>
      <p:ext uri="{BB962C8B-B14F-4D97-AF65-F5344CB8AC3E}">
        <p14:creationId xmlns:p14="http://schemas.microsoft.com/office/powerpoint/2010/main" val="36897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450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TS Example</a:t>
            </a:r>
            <a:endParaRPr lang="en-US" altLang="en-US" sz="24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434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First: Use Prims to obtain a solution independent of the side constraints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Current Cost: 16 +100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117018" y="4527332"/>
            <a:ext cx="2070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6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</a:rPr>
              <a:t> 1</a:t>
            </a: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25605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371600"/>
            <a:ext cx="3810000" cy="3257550"/>
          </a:xfrm>
          <a:noFill/>
        </p:spPr>
      </p:pic>
      <p:cxnSp>
        <p:nvCxnSpPr>
          <p:cNvPr id="3" name="Straight Connector 2"/>
          <p:cNvCxnSpPr/>
          <p:nvPr/>
        </p:nvCxnSpPr>
        <p:spPr bwMode="auto">
          <a:xfrm flipV="1">
            <a:off x="5318234" y="1545021"/>
            <a:ext cx="1597573" cy="127175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5318233" y="2912022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068206" y="2907423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318232" y="3007274"/>
            <a:ext cx="1597573" cy="1445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6129995" y="5345321"/>
                <a:ext cx="2044149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+ x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6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= 2</a:t>
                </a:r>
              </a:p>
              <a:p>
                <a:pPr algn="ctr" eaLnBrk="1" hangingPunct="1"/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 = x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x</a:t>
                </a:r>
                <a:r>
                  <a:rPr lang="en-US" altLang="en-US" sz="2400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13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9995" y="5345321"/>
                <a:ext cx="2044149" cy="830997"/>
              </a:xfrm>
              <a:prstGeom prst="rect">
                <a:avLst/>
              </a:prstGeom>
              <a:blipFill>
                <a:blip r:embed="rId3"/>
                <a:stretch>
                  <a:fillRect l="-4478" t="-5147" r="-4179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9400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TS Example</a:t>
            </a:r>
            <a:endParaRPr lang="en-US" altLang="en-US" sz="24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05800" cy="530233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Iteration One: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Candidate list – edges 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7</a:t>
            </a:r>
            <a:r>
              <a:rPr lang="en-US" altLang="en-US" sz="1800" dirty="0"/>
              <a:t>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Evaluate all neighbors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b="1" dirty="0"/>
              <a:t>Add x</a:t>
            </a:r>
            <a:r>
              <a:rPr lang="en-US" altLang="en-US" sz="1600" b="1" baseline="-25000" dirty="0"/>
              <a:t>3</a:t>
            </a:r>
            <a:r>
              <a:rPr lang="en-US" altLang="en-US" sz="1600" b="1" dirty="0"/>
              <a:t>, drop x</a:t>
            </a:r>
            <a:r>
              <a:rPr lang="en-US" altLang="en-US" sz="1600" b="1" baseline="-25000" dirty="0"/>
              <a:t>1</a:t>
            </a:r>
            <a:r>
              <a:rPr lang="en-US" altLang="en-US" sz="1600" b="1" dirty="0"/>
              <a:t>, value 28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32+50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34+50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value 19+50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23+150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7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6</a:t>
            </a:r>
            <a:r>
              <a:rPr lang="en-US" altLang="en-US" sz="1600" dirty="0"/>
              <a:t>, value 20+50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7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26+100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7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28+100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 err="1"/>
              <a:t>Tabu</a:t>
            </a:r>
            <a:r>
              <a:rPr lang="en-US" altLang="en-US" sz="1800" dirty="0"/>
              <a:t> List:  </a:t>
            </a:r>
            <a:br>
              <a:rPr lang="en-US" altLang="en-US" sz="1800" dirty="0"/>
            </a:br>
            <a:r>
              <a:rPr lang="en-US" altLang="en-US" sz="1800" dirty="0"/>
              <a:t>empty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18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Selected move – Add 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drop x</a:t>
            </a:r>
            <a:r>
              <a:rPr lang="en-US" altLang="en-US" sz="1800" baseline="-25000" dirty="0"/>
              <a:t>1</a:t>
            </a:r>
            <a:endParaRPr lang="en-US" altLang="en-US" sz="18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Current cost – 28 (new best, local optimum)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Best cost - 28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Add 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to the </a:t>
            </a:r>
            <a:r>
              <a:rPr lang="en-US" altLang="en-US" sz="1800" dirty="0" err="1"/>
              <a:t>tabu</a:t>
            </a:r>
            <a:r>
              <a:rPr lang="en-US" altLang="en-US" sz="1800" dirty="0"/>
              <a:t> list</a:t>
            </a:r>
            <a:endParaRPr lang="en-US" altLang="en-US" sz="1800" baseline="-250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019800" y="4724400"/>
            <a:ext cx="2070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1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266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447800"/>
            <a:ext cx="3810000" cy="3257550"/>
          </a:xfrm>
          <a:noFill/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5306359" y="1616271"/>
            <a:ext cx="1597573" cy="127175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5306358" y="2983272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7056331" y="2978673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5306357" y="3078524"/>
            <a:ext cx="1597573" cy="1445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 flipV="1">
            <a:off x="7056332" y="1597222"/>
            <a:ext cx="1706668" cy="130985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105400" y="322880"/>
            <a:ext cx="3368891" cy="830997"/>
            <a:chOff x="5105400" y="750389"/>
            <a:chExt cx="3368891" cy="830997"/>
          </a:xfrm>
        </p:grpSpPr>
        <p:grpSp>
          <p:nvGrpSpPr>
            <p:cNvPr id="22" name="Group 21"/>
            <p:cNvGrpSpPr/>
            <p:nvPr/>
          </p:nvGrpSpPr>
          <p:grpSpPr>
            <a:xfrm>
              <a:off x="5105400" y="750389"/>
              <a:ext cx="3368891" cy="830997"/>
              <a:chOff x="5105400" y="879290"/>
              <a:chExt cx="3368891" cy="830997"/>
            </a:xfrm>
          </p:grpSpPr>
          <p:cxnSp>
            <p:nvCxnSpPr>
              <p:cNvPr id="24" name="Straight Connector 23"/>
              <p:cNvCxnSpPr/>
              <p:nvPr/>
            </p:nvCxnSpPr>
            <p:spPr bwMode="auto">
              <a:xfrm flipV="1">
                <a:off x="5105400" y="985099"/>
                <a:ext cx="1280898" cy="819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/>
              <p:nvPr/>
            </p:nvCxnSpPr>
            <p:spPr bwMode="auto">
              <a:xfrm flipH="1">
                <a:off x="5105401" y="1211064"/>
                <a:ext cx="1280897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flipV="1">
                <a:off x="5105400" y="1412524"/>
                <a:ext cx="1280898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6378791" y="879290"/>
                <a:ext cx="2095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Edge Leaving</a:t>
                </a:r>
                <a:br>
                  <a:rPr lang="en-US" sz="1200" dirty="0"/>
                </a:br>
                <a:r>
                  <a:rPr lang="en-US" sz="1200" dirty="0"/>
                  <a:t>Edge Entering</a:t>
                </a:r>
              </a:p>
              <a:p>
                <a:r>
                  <a:rPr lang="en-US" sz="1200" dirty="0"/>
                  <a:t>Edge in Tree</a:t>
                </a:r>
                <a:br>
                  <a:rPr lang="en-US" sz="1200" dirty="0"/>
                </a:br>
                <a:r>
                  <a:rPr lang="en-US" sz="1200" dirty="0" err="1"/>
                  <a:t>Tabu</a:t>
                </a:r>
                <a:r>
                  <a:rPr lang="en-US" sz="1200" dirty="0"/>
                  <a:t> Edge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 flipH="1">
              <a:off x="5105401" y="1485496"/>
              <a:ext cx="128089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TS Example </a:t>
            </a:r>
            <a:endParaRPr lang="en-US" altLang="en-US" sz="24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486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Iteration Two: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Candidate list – edges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7</a:t>
            </a:r>
            <a:r>
              <a:rPr lang="en-US" altLang="en-US" sz="1800" dirty="0"/>
              <a:t>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Moves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, value 16+100 - </a:t>
            </a:r>
            <a:r>
              <a:rPr lang="en-US" altLang="en-US" sz="1600" dirty="0" err="1"/>
              <a:t>tabu</a:t>
            </a:r>
            <a:endParaRPr lang="en-US" altLang="en-US" sz="1600" dirty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32+50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34+50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, value 19+150 - </a:t>
            </a:r>
            <a:r>
              <a:rPr lang="en-US" altLang="en-US" sz="1600" dirty="0" err="1"/>
              <a:t>tabu</a:t>
            </a:r>
            <a:endParaRPr lang="en-US" altLang="en-US" sz="1600" dirty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37+100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b="1" dirty="0"/>
              <a:t>Add x</a:t>
            </a:r>
            <a:r>
              <a:rPr lang="en-US" altLang="en-US" sz="1600" b="1" baseline="-25000" dirty="0"/>
              <a:t>7</a:t>
            </a:r>
            <a:r>
              <a:rPr lang="en-US" altLang="en-US" sz="1600" b="1" dirty="0"/>
              <a:t>, drop x</a:t>
            </a:r>
            <a:r>
              <a:rPr lang="en-US" altLang="en-US" sz="1600" b="1" baseline="-25000" dirty="0"/>
              <a:t>6</a:t>
            </a:r>
            <a:r>
              <a:rPr lang="en-US" altLang="en-US" sz="1600" b="1" dirty="0"/>
              <a:t>, value 32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7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38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7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40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 err="1"/>
              <a:t>Tabu</a:t>
            </a:r>
            <a:r>
              <a:rPr lang="en-US" altLang="en-US" sz="1800" dirty="0"/>
              <a:t> List:</a:t>
            </a:r>
            <a:br>
              <a:rPr lang="en-US" altLang="en-US" sz="1800" dirty="0"/>
            </a:br>
            <a:r>
              <a:rPr lang="en-US" altLang="en-US" sz="1800" dirty="0"/>
              <a:t> x</a:t>
            </a:r>
            <a:r>
              <a:rPr lang="en-US" altLang="en-US" sz="1800" baseline="-25000" dirty="0"/>
              <a:t>3 </a:t>
            </a:r>
            <a:r>
              <a:rPr lang="en-US" altLang="en-US" sz="1800" dirty="0"/>
              <a:t> - 1 more turn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18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Selected move – Add x</a:t>
            </a:r>
            <a:r>
              <a:rPr lang="en-US" altLang="en-US" sz="1800" baseline="-25000" dirty="0"/>
              <a:t>7</a:t>
            </a:r>
            <a:r>
              <a:rPr lang="en-US" altLang="en-US" sz="1800" dirty="0"/>
              <a:t>, drop x</a:t>
            </a:r>
            <a:r>
              <a:rPr lang="en-US" altLang="en-US" sz="1800" baseline="-25000" dirty="0"/>
              <a:t>6</a:t>
            </a:r>
            <a:endParaRPr lang="en-US" altLang="en-US" sz="18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Current cost – 32 (feasible)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Best cost - 28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Add x</a:t>
            </a:r>
            <a:r>
              <a:rPr lang="en-US" altLang="en-US" sz="1800" baseline="-25000" dirty="0"/>
              <a:t>7</a:t>
            </a:r>
            <a:r>
              <a:rPr lang="en-US" altLang="en-US" sz="1800" dirty="0"/>
              <a:t> to the </a:t>
            </a:r>
            <a:r>
              <a:rPr lang="en-US" altLang="en-US" sz="1800" dirty="0" err="1"/>
              <a:t>tabu</a:t>
            </a:r>
            <a:r>
              <a:rPr lang="en-US" altLang="en-US" sz="1800" dirty="0"/>
              <a:t> list</a:t>
            </a:r>
            <a:endParaRPr lang="en-US" altLang="en-US" sz="1800" baseline="-25000" dirty="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019800" y="4724400"/>
            <a:ext cx="2070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1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27653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1447800"/>
            <a:ext cx="3810000" cy="3257550"/>
          </a:xfrm>
          <a:noFill/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5306358" y="2983272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7056331" y="2978673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306357" y="3078524"/>
            <a:ext cx="1597573" cy="1445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7056332" y="1597222"/>
            <a:ext cx="1706668" cy="130985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7104887" y="3078524"/>
            <a:ext cx="1612181" cy="1445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5105400" y="322880"/>
            <a:ext cx="3368891" cy="830997"/>
            <a:chOff x="5105400" y="750389"/>
            <a:chExt cx="3368891" cy="830997"/>
          </a:xfrm>
        </p:grpSpPr>
        <p:grpSp>
          <p:nvGrpSpPr>
            <p:cNvPr id="12" name="Group 11"/>
            <p:cNvGrpSpPr/>
            <p:nvPr/>
          </p:nvGrpSpPr>
          <p:grpSpPr>
            <a:xfrm>
              <a:off x="5105400" y="750389"/>
              <a:ext cx="3368891" cy="830997"/>
              <a:chOff x="5105400" y="879290"/>
              <a:chExt cx="3368891" cy="830997"/>
            </a:xfrm>
          </p:grpSpPr>
          <p:cxnSp>
            <p:nvCxnSpPr>
              <p:cNvPr id="13" name="Straight Connector 12"/>
              <p:cNvCxnSpPr/>
              <p:nvPr/>
            </p:nvCxnSpPr>
            <p:spPr bwMode="auto">
              <a:xfrm flipV="1">
                <a:off x="5105400" y="985099"/>
                <a:ext cx="1280898" cy="819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 flipH="1">
                <a:off x="5105401" y="1211064"/>
                <a:ext cx="1280897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/>
              <p:cNvCxnSpPr/>
              <p:nvPr/>
            </p:nvCxnSpPr>
            <p:spPr bwMode="auto">
              <a:xfrm flipV="1">
                <a:off x="5105400" y="1412524"/>
                <a:ext cx="1280898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" name="TextBox 15"/>
              <p:cNvSpPr txBox="1"/>
              <p:nvPr/>
            </p:nvSpPr>
            <p:spPr>
              <a:xfrm>
                <a:off x="6378791" y="879290"/>
                <a:ext cx="2095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Edge Leaving</a:t>
                </a:r>
                <a:br>
                  <a:rPr lang="en-US" sz="1200" dirty="0"/>
                </a:br>
                <a:r>
                  <a:rPr lang="en-US" sz="1200" dirty="0"/>
                  <a:t>Edge Entering</a:t>
                </a:r>
              </a:p>
              <a:p>
                <a:r>
                  <a:rPr lang="en-US" sz="1200" dirty="0"/>
                  <a:t>Edge in Tree</a:t>
                </a:r>
                <a:br>
                  <a:rPr lang="en-US" sz="1200" dirty="0"/>
                </a:br>
                <a:r>
                  <a:rPr lang="en-US" sz="1200" dirty="0" err="1"/>
                  <a:t>Tabu</a:t>
                </a:r>
                <a:r>
                  <a:rPr lang="en-US" sz="1200" dirty="0"/>
                  <a:t> Edge</a:t>
                </a: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 flipH="1">
              <a:off x="5105401" y="1485496"/>
              <a:ext cx="128089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450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TS Example</a:t>
            </a:r>
            <a:endParaRPr lang="en-US" altLang="en-US" sz="2400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44600"/>
            <a:ext cx="8400800" cy="5613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Iteration Three: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Candidate list – edges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6</a:t>
            </a:r>
            <a:r>
              <a:rPr lang="en-US" altLang="en-US" sz="1800" dirty="0"/>
              <a:t>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Moves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, value 44+50 – </a:t>
            </a:r>
            <a:r>
              <a:rPr lang="en-US" altLang="en-US" sz="1600" dirty="0" err="1"/>
              <a:t>tabu</a:t>
            </a:r>
            <a:endParaRPr lang="en-US" altLang="en-US" sz="1600" dirty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36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38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b="1" dirty="0"/>
              <a:t>Add x</a:t>
            </a:r>
            <a:r>
              <a:rPr lang="en-US" altLang="en-US" sz="1600" b="1" baseline="-25000" dirty="0"/>
              <a:t>2</a:t>
            </a:r>
            <a:r>
              <a:rPr lang="en-US" altLang="en-US" sz="1600" b="1" dirty="0"/>
              <a:t>, drop x</a:t>
            </a:r>
            <a:r>
              <a:rPr lang="en-US" altLang="en-US" sz="1600" b="1" baseline="-25000" dirty="0"/>
              <a:t>3</a:t>
            </a:r>
            <a:r>
              <a:rPr lang="en-US" altLang="en-US" sz="1600" b="1" dirty="0"/>
              <a:t>, value 23 – </a:t>
            </a:r>
            <a:r>
              <a:rPr lang="en-US" altLang="en-US" sz="1600" b="1" dirty="0" err="1"/>
              <a:t>tabu</a:t>
            </a:r>
            <a:r>
              <a:rPr lang="en-US" altLang="en-US" sz="1600" b="1" dirty="0"/>
              <a:t>*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41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6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38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6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40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6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7</a:t>
            </a:r>
            <a:r>
              <a:rPr lang="en-US" altLang="en-US" sz="1600" dirty="0"/>
              <a:t>, value 28 – </a:t>
            </a:r>
            <a:r>
              <a:rPr lang="en-US" altLang="en-US" sz="1600" dirty="0" err="1"/>
              <a:t>tabu</a:t>
            </a:r>
            <a:endParaRPr lang="en-US" altLang="en-US" sz="16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 err="1"/>
              <a:t>Tabu</a:t>
            </a:r>
            <a:r>
              <a:rPr lang="en-US" altLang="en-US" sz="1800" dirty="0"/>
              <a:t> List – </a:t>
            </a:r>
            <a:br>
              <a:rPr lang="en-US" altLang="en-US" sz="1800" dirty="0"/>
            </a:br>
            <a:r>
              <a:rPr lang="en-US" altLang="en-US" sz="1800" b="1" dirty="0"/>
              <a:t>x</a:t>
            </a:r>
            <a:r>
              <a:rPr lang="en-US" altLang="en-US" sz="1800" b="1" baseline="-25000" dirty="0"/>
              <a:t>3 </a:t>
            </a:r>
            <a:r>
              <a:rPr lang="en-US" altLang="en-US" sz="1800" b="1" dirty="0"/>
              <a:t> - </a:t>
            </a:r>
            <a:r>
              <a:rPr lang="en-US" altLang="en-US" sz="1800" b="1" dirty="0" smtClean="0"/>
              <a:t>0 </a:t>
            </a:r>
            <a:r>
              <a:rPr lang="en-US" altLang="en-US" sz="1800" b="1" dirty="0"/>
              <a:t>more </a:t>
            </a:r>
            <a:r>
              <a:rPr lang="en-US" altLang="en-US" sz="1800" b="1" dirty="0" smtClean="0"/>
              <a:t>turns</a:t>
            </a:r>
            <a:endParaRPr lang="en-US" altLang="en-US" sz="1800" b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</a:t>
            </a:r>
            <a:r>
              <a:rPr lang="en-US" altLang="en-US" sz="1800" dirty="0" smtClean="0"/>
              <a:t>x</a:t>
            </a:r>
            <a:r>
              <a:rPr lang="en-US" altLang="en-US" sz="1800" baseline="-25000" dirty="0" smtClean="0"/>
              <a:t>7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– 1 more </a:t>
            </a:r>
            <a:r>
              <a:rPr lang="en-US" altLang="en-US" sz="1800" dirty="0" smtClean="0"/>
              <a:t>turn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800" dirty="0" smtClean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 smtClean="0"/>
              <a:t>Selected move – </a:t>
            </a:r>
            <a:br>
              <a:rPr lang="en-US" altLang="en-US" sz="1800" dirty="0" smtClean="0"/>
            </a:br>
            <a:r>
              <a:rPr lang="en-US" altLang="en-US" sz="1800" dirty="0" smtClean="0"/>
              <a:t>Add x</a:t>
            </a:r>
            <a:r>
              <a:rPr lang="en-US" altLang="en-US" sz="1800" baseline="-25000" dirty="0" smtClean="0"/>
              <a:t>2</a:t>
            </a:r>
            <a:r>
              <a:rPr lang="en-US" altLang="en-US" sz="1800" dirty="0" smtClean="0"/>
              <a:t>, drop x</a:t>
            </a:r>
            <a:r>
              <a:rPr lang="en-US" altLang="en-US" sz="1800" baseline="-25000" dirty="0" smtClean="0"/>
              <a:t>3 </a:t>
            </a:r>
            <a:r>
              <a:rPr lang="en-US" altLang="en-US" sz="1800" dirty="0" smtClean="0"/>
              <a:t>by </a:t>
            </a:r>
            <a:r>
              <a:rPr lang="en-US" altLang="en-US" sz="1800" b="1" dirty="0" smtClean="0"/>
              <a:t>aspiration criteria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 smtClean="0"/>
              <a:t>Current </a:t>
            </a:r>
            <a:r>
              <a:rPr lang="en-US" altLang="en-US" sz="1800" dirty="0"/>
              <a:t>cost – 23 (new best, local optimum)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Best cost - 23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Add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to the </a:t>
            </a:r>
            <a:r>
              <a:rPr lang="en-US" altLang="en-US" sz="1800" dirty="0" err="1"/>
              <a:t>tabu</a:t>
            </a:r>
            <a:r>
              <a:rPr lang="en-US" altLang="en-US" sz="1800" dirty="0"/>
              <a:t> list</a:t>
            </a:r>
            <a:endParaRPr lang="en-US" altLang="en-US" sz="1800" baseline="-25000" dirty="0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019800" y="4724400"/>
            <a:ext cx="2070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1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2867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447800"/>
            <a:ext cx="3810000" cy="3257550"/>
          </a:xfrm>
          <a:noFill/>
        </p:spPr>
      </p:pic>
      <p:cxnSp>
        <p:nvCxnSpPr>
          <p:cNvPr id="6" name="Straight Connector 5"/>
          <p:cNvCxnSpPr/>
          <p:nvPr/>
        </p:nvCxnSpPr>
        <p:spPr bwMode="auto">
          <a:xfrm flipV="1">
            <a:off x="5401358" y="2983272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7151331" y="2978673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H="1" flipV="1">
            <a:off x="7151332" y="1597222"/>
            <a:ext cx="1706668" cy="130985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H="1">
            <a:off x="7199887" y="3078524"/>
            <a:ext cx="1612181" cy="1445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7075132" y="1633353"/>
            <a:ext cx="11468" cy="1273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5105400" y="322880"/>
            <a:ext cx="3368891" cy="830997"/>
            <a:chOff x="5105400" y="750389"/>
            <a:chExt cx="3368891" cy="830997"/>
          </a:xfrm>
        </p:grpSpPr>
        <p:grpSp>
          <p:nvGrpSpPr>
            <p:cNvPr id="14" name="Group 13"/>
            <p:cNvGrpSpPr/>
            <p:nvPr/>
          </p:nvGrpSpPr>
          <p:grpSpPr>
            <a:xfrm>
              <a:off x="5105400" y="750389"/>
              <a:ext cx="3368891" cy="830997"/>
              <a:chOff x="5105400" y="879290"/>
              <a:chExt cx="3368891" cy="830997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flipV="1">
                <a:off x="5105400" y="985099"/>
                <a:ext cx="1280898" cy="819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5105401" y="1211064"/>
                <a:ext cx="1280897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5105400" y="1412524"/>
                <a:ext cx="1280898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6378791" y="879290"/>
                <a:ext cx="2095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Edge Leaving</a:t>
                </a:r>
                <a:br>
                  <a:rPr lang="en-US" sz="1200" dirty="0"/>
                </a:br>
                <a:r>
                  <a:rPr lang="en-US" sz="1200" dirty="0"/>
                  <a:t>Edge Entering</a:t>
                </a:r>
              </a:p>
              <a:p>
                <a:r>
                  <a:rPr lang="en-US" sz="1200" dirty="0"/>
                  <a:t>Edge in Tree</a:t>
                </a:r>
                <a:br>
                  <a:rPr lang="en-US" sz="1200" dirty="0"/>
                </a:br>
                <a:r>
                  <a:rPr lang="en-US" sz="1200" dirty="0" err="1"/>
                  <a:t>Tabu</a:t>
                </a:r>
                <a:r>
                  <a:rPr lang="en-US" sz="1200" dirty="0"/>
                  <a:t> Edge</a:t>
                </a:r>
              </a:p>
            </p:txBody>
          </p:sp>
        </p:grpSp>
        <p:cxnSp>
          <p:nvCxnSpPr>
            <p:cNvPr id="15" name="Straight Connector 14"/>
            <p:cNvCxnSpPr/>
            <p:nvPr/>
          </p:nvCxnSpPr>
          <p:spPr bwMode="auto">
            <a:xfrm flipH="1">
              <a:off x="5105401" y="1485496"/>
              <a:ext cx="128089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8450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TS Example </a:t>
            </a:r>
            <a:endParaRPr lang="en-US" altLang="en-US" sz="2400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371600"/>
            <a:ext cx="8342992" cy="5100452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Iteration Four: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Candidate list – edges 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x</a:t>
            </a:r>
            <a:r>
              <a:rPr lang="en-US" altLang="en-US" sz="1800" baseline="-25000" dirty="0"/>
              <a:t>6</a:t>
            </a:r>
            <a:r>
              <a:rPr lang="en-US" altLang="en-US" sz="1800" dirty="0"/>
              <a:t>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Moves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value 20+50 – </a:t>
            </a:r>
            <a:r>
              <a:rPr lang="en-US" altLang="en-US" sz="1600" dirty="0" err="1"/>
              <a:t>tabu</a:t>
            </a:r>
            <a:endParaRPr lang="en-US" altLang="en-US" sz="1600" dirty="0"/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1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27+100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, value 32 – </a:t>
            </a:r>
            <a:r>
              <a:rPr lang="en-US" altLang="en-US" sz="1600" dirty="0" err="1"/>
              <a:t>tabu</a:t>
            </a:r>
            <a:r>
              <a:rPr lang="en-US" altLang="en-US" sz="1600" dirty="0"/>
              <a:t> 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b="1" dirty="0"/>
              <a:t>Add x</a:t>
            </a:r>
            <a:r>
              <a:rPr lang="en-US" altLang="en-US" sz="1600" b="1" baseline="-25000" dirty="0"/>
              <a:t>3</a:t>
            </a:r>
            <a:r>
              <a:rPr lang="en-US" altLang="en-US" sz="1600" b="1" dirty="0"/>
              <a:t>, drop x</a:t>
            </a:r>
            <a:r>
              <a:rPr lang="en-US" altLang="en-US" sz="1600" b="1" baseline="-25000" dirty="0"/>
              <a:t>5</a:t>
            </a:r>
            <a:r>
              <a:rPr lang="en-US" altLang="en-US" sz="1600" b="1" dirty="0"/>
              <a:t>, value 41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6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4</a:t>
            </a:r>
            <a:r>
              <a:rPr lang="en-US" altLang="en-US" sz="1600" dirty="0"/>
              <a:t>, value 29+50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6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5</a:t>
            </a:r>
            <a:r>
              <a:rPr lang="en-US" altLang="en-US" sz="1600" dirty="0"/>
              <a:t>, value 31+50</a:t>
            </a:r>
          </a:p>
          <a:p>
            <a:pPr marL="1143000" lvl="2" indent="-228600" eaLnBrk="1" hangingPunct="1">
              <a:lnSpc>
                <a:spcPct val="90000"/>
              </a:lnSpc>
            </a:pPr>
            <a:r>
              <a:rPr lang="en-US" altLang="en-US" sz="1600" dirty="0"/>
              <a:t>Add x</a:t>
            </a:r>
            <a:r>
              <a:rPr lang="en-US" altLang="en-US" sz="1600" baseline="-25000" dirty="0"/>
              <a:t>6</a:t>
            </a:r>
            <a:r>
              <a:rPr lang="en-US" altLang="en-US" sz="1600" dirty="0"/>
              <a:t>, drop x</a:t>
            </a:r>
            <a:r>
              <a:rPr lang="en-US" altLang="en-US" sz="1600" baseline="-25000" dirty="0"/>
              <a:t>7</a:t>
            </a:r>
            <a:r>
              <a:rPr lang="en-US" altLang="en-US" sz="1600" dirty="0"/>
              <a:t>, value 27+50 – </a:t>
            </a:r>
            <a:r>
              <a:rPr lang="en-US" altLang="en-US" sz="1600" dirty="0" err="1"/>
              <a:t>tabu</a:t>
            </a:r>
            <a:endParaRPr lang="en-US" altLang="en-US" sz="16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 err="1"/>
              <a:t>Tabu</a:t>
            </a:r>
            <a:r>
              <a:rPr lang="en-US" altLang="en-US" sz="1800" dirty="0"/>
              <a:t> List: </a:t>
            </a:r>
            <a:br>
              <a:rPr lang="en-US" altLang="en-US" sz="1800" dirty="0"/>
            </a:br>
            <a:r>
              <a:rPr lang="en-US" altLang="en-US" sz="1800" dirty="0"/>
              <a:t>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– 1 more turn</a:t>
            </a:r>
            <a:br>
              <a:rPr lang="en-US" altLang="en-US" sz="1800" dirty="0"/>
            </a:br>
            <a:r>
              <a:rPr lang="en-US" altLang="en-US" sz="1800" dirty="0"/>
              <a:t>x</a:t>
            </a:r>
            <a:r>
              <a:rPr lang="en-US" altLang="en-US" sz="1800" baseline="-25000" dirty="0"/>
              <a:t>7</a:t>
            </a:r>
            <a:r>
              <a:rPr lang="en-US" altLang="en-US" sz="1800" dirty="0"/>
              <a:t> – 0 more turns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en-US" sz="1800" dirty="0"/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Selected move – Add 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drop x</a:t>
            </a:r>
            <a:r>
              <a:rPr lang="en-US" altLang="en-US" sz="1800" baseline="-25000" dirty="0"/>
              <a:t>5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Current cost – 41 (feasible)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Best cost - 23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en-US" sz="1800" dirty="0"/>
              <a:t>Add x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to the </a:t>
            </a:r>
            <a:r>
              <a:rPr lang="en-US" altLang="en-US" sz="1800" dirty="0" err="1"/>
              <a:t>tabu</a:t>
            </a:r>
            <a:r>
              <a:rPr lang="en-US" altLang="en-US" sz="1800" dirty="0"/>
              <a:t> list</a:t>
            </a:r>
            <a:endParaRPr lang="en-US" altLang="en-US" sz="1800" baseline="-25000" dirty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19800" y="4724400"/>
            <a:ext cx="2070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6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1</a:t>
            </a:r>
          </a:p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2400" u="sng">
                <a:latin typeface="Times New Roman" panose="02020603050405020304" pitchFamily="18" charset="0"/>
              </a:rPr>
              <a:t>&lt;</a:t>
            </a:r>
            <a:r>
              <a:rPr lang="en-US" altLang="en-US" sz="240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>
                <a:latin typeface="Times New Roman" panose="02020603050405020304" pitchFamily="18" charset="0"/>
              </a:rPr>
              <a:t>3</a:t>
            </a:r>
          </a:p>
        </p:txBody>
      </p:sp>
      <p:pic>
        <p:nvPicPr>
          <p:cNvPr id="2970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81600" y="1466850"/>
            <a:ext cx="3810000" cy="3257550"/>
          </a:xfrm>
          <a:noFill/>
        </p:spPr>
      </p:pic>
      <p:grpSp>
        <p:nvGrpSpPr>
          <p:cNvPr id="6" name="Group 5"/>
          <p:cNvGrpSpPr/>
          <p:nvPr/>
        </p:nvGrpSpPr>
        <p:grpSpPr>
          <a:xfrm>
            <a:off x="5105400" y="322880"/>
            <a:ext cx="3368891" cy="830997"/>
            <a:chOff x="5105400" y="750389"/>
            <a:chExt cx="3368891" cy="830997"/>
          </a:xfrm>
        </p:grpSpPr>
        <p:grpSp>
          <p:nvGrpSpPr>
            <p:cNvPr id="7" name="Group 6"/>
            <p:cNvGrpSpPr/>
            <p:nvPr/>
          </p:nvGrpSpPr>
          <p:grpSpPr>
            <a:xfrm>
              <a:off x="5105400" y="750389"/>
              <a:ext cx="3368891" cy="830997"/>
              <a:chOff x="5105400" y="879290"/>
              <a:chExt cx="3368891" cy="830997"/>
            </a:xfrm>
          </p:grpSpPr>
          <p:cxnSp>
            <p:nvCxnSpPr>
              <p:cNvPr id="9" name="Straight Connector 8"/>
              <p:cNvCxnSpPr/>
              <p:nvPr/>
            </p:nvCxnSpPr>
            <p:spPr bwMode="auto">
              <a:xfrm flipV="1">
                <a:off x="5105400" y="985099"/>
                <a:ext cx="1280898" cy="8199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/>
              <p:cNvCxnSpPr/>
              <p:nvPr/>
            </p:nvCxnSpPr>
            <p:spPr bwMode="auto">
              <a:xfrm flipH="1">
                <a:off x="5105401" y="1211064"/>
                <a:ext cx="1280897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5105400" y="1412524"/>
                <a:ext cx="1280898" cy="1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378791" y="879290"/>
                <a:ext cx="2095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Edge Leaving</a:t>
                </a:r>
                <a:br>
                  <a:rPr lang="en-US" sz="1200" dirty="0"/>
                </a:br>
                <a:r>
                  <a:rPr lang="en-US" sz="1200" dirty="0"/>
                  <a:t>Edge Entering</a:t>
                </a:r>
              </a:p>
              <a:p>
                <a:r>
                  <a:rPr lang="en-US" sz="1200" dirty="0"/>
                  <a:t>Edge in Tree</a:t>
                </a:r>
                <a:br>
                  <a:rPr lang="en-US" sz="1200" dirty="0"/>
                </a:br>
                <a:r>
                  <a:rPr lang="en-US" sz="1200" dirty="0" err="1"/>
                  <a:t>Tabu</a:t>
                </a:r>
                <a:r>
                  <a:rPr lang="en-US" sz="1200" dirty="0"/>
                  <a:t> Edge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 bwMode="auto">
            <a:xfrm flipH="1">
              <a:off x="5105401" y="1485496"/>
              <a:ext cx="128089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" name="Straight Connector 12"/>
          <p:cNvCxnSpPr/>
          <p:nvPr/>
        </p:nvCxnSpPr>
        <p:spPr bwMode="auto">
          <a:xfrm flipV="1">
            <a:off x="5389483" y="3018897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 flipV="1">
            <a:off x="7139456" y="3014298"/>
            <a:ext cx="1597573" cy="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 flipH="1" flipV="1">
            <a:off x="7139457" y="1632847"/>
            <a:ext cx="1706668" cy="130985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>
            <a:off x="7188012" y="3114149"/>
            <a:ext cx="1612181" cy="1445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7063257" y="1668978"/>
            <a:ext cx="11468" cy="1273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Tabu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Other enhancements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1562" y="2248378"/>
            <a:ext cx="2066794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1562" y="2786844"/>
            <a:ext cx="2066794" cy="3947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1562" y="3206510"/>
            <a:ext cx="2630465" cy="398701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1563" y="4060641"/>
            <a:ext cx="2320112" cy="4071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9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TS Stop Criteria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60"/>
            <a:ext cx="8229600" cy="4795097"/>
          </a:xfrm>
        </p:spPr>
        <p:txBody>
          <a:bodyPr/>
          <a:lstStyle/>
          <a:p>
            <a:pPr eaLnBrk="1" hangingPunct="1"/>
            <a:r>
              <a:rPr lang="en-US" altLang="en-US" sz="2400" i="1" dirty="0"/>
              <a:t>“This is the heuristic that never ends, it just goes on, and on…</a:t>
            </a:r>
          </a:p>
          <a:p>
            <a:pPr eaLnBrk="1" hangingPunct="1"/>
            <a:r>
              <a:rPr lang="en-US" altLang="en-US" sz="2400" dirty="0"/>
              <a:t>We achieved global optimal solution iteration 3…. But we didn’t know it… so we kept going</a:t>
            </a:r>
          </a:p>
          <a:p>
            <a:pPr eaLnBrk="1" hangingPunct="1"/>
            <a:r>
              <a:rPr lang="en-US" altLang="en-US" sz="2400" dirty="0"/>
              <a:t>How do you know when to stop?</a:t>
            </a:r>
          </a:p>
          <a:p>
            <a:pPr marL="687387" lvl="1" indent="-342900" eaLnBrk="1" hangingPunct="1">
              <a:buFont typeface="+mj-lt"/>
              <a:buAutoNum type="arabicPeriod"/>
            </a:pPr>
            <a:r>
              <a:rPr lang="en-US" altLang="en-US" sz="2400" dirty="0"/>
              <a:t>Stop after a fixed </a:t>
            </a:r>
            <a:r>
              <a:rPr lang="en-US" altLang="en-US" sz="2400" b="1" dirty="0"/>
              <a:t>a-priori </a:t>
            </a:r>
            <a:r>
              <a:rPr lang="en-US" altLang="en-US" sz="2400" dirty="0"/>
              <a:t>set number of iterations</a:t>
            </a:r>
          </a:p>
          <a:p>
            <a:pPr marL="687387" lvl="1" indent="-342900" eaLnBrk="1" hangingPunct="1">
              <a:buFont typeface="+mj-lt"/>
              <a:buAutoNum type="arabicPeriod"/>
            </a:pPr>
            <a:r>
              <a:rPr lang="en-US" altLang="en-US" sz="2400" dirty="0"/>
              <a:t>Stop after </a:t>
            </a:r>
            <a:r>
              <a:rPr lang="en-US" altLang="en-US" sz="2400" b="1" dirty="0"/>
              <a:t>no improvement </a:t>
            </a:r>
            <a:r>
              <a:rPr lang="en-US" altLang="en-US" sz="2400" dirty="0"/>
              <a:t>for a fixed consecutive number of iterations</a:t>
            </a:r>
          </a:p>
          <a:p>
            <a:pPr marL="687387" lvl="1" indent="-342900" eaLnBrk="1" hangingPunct="1">
              <a:buFont typeface="+mj-lt"/>
              <a:buAutoNum type="arabicPeriod"/>
            </a:pPr>
            <a:r>
              <a:rPr lang="en-US" altLang="en-US" sz="2400" dirty="0"/>
              <a:t>Dynamic?</a:t>
            </a:r>
          </a:p>
          <a:p>
            <a:pPr marL="687387" lvl="1" indent="-342900" eaLnBrk="1" hangingPunct="1">
              <a:buFont typeface="+mj-lt"/>
              <a:buAutoNum type="arabicPeriod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92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</a:rPr>
              <a:t>Tabu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 Search (TS)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Background and 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Aspiration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Neighborhoods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Stop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Other enhancements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1562" y="2248378"/>
            <a:ext cx="2066794" cy="526093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1562" y="2786844"/>
            <a:ext cx="2066794" cy="3947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1562" y="3206510"/>
            <a:ext cx="2630465" cy="398701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1563" y="4060641"/>
            <a:ext cx="2320112" cy="4071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4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TS Other Enhancements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63660"/>
            <a:ext cx="8229600" cy="4795097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TS is one of the most user tune-able meta-heuristics </a:t>
            </a:r>
          </a:p>
          <a:p>
            <a:pPr eaLnBrk="1" hangingPunct="1"/>
            <a:r>
              <a:rPr lang="en-US" altLang="en-US" sz="2400" dirty="0"/>
              <a:t>Following are small subset of possible enhancements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Stochastic versus deterministic move choices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Probabilistic mechanisms in </a:t>
            </a:r>
            <a:r>
              <a:rPr lang="en-US" altLang="en-US" sz="2000" dirty="0" err="1"/>
              <a:t>Tabu</a:t>
            </a:r>
            <a:r>
              <a:rPr lang="en-US" altLang="en-US" sz="2000" dirty="0"/>
              <a:t> list tenure 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Aspiration criteria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Path-relinking</a:t>
            </a:r>
          </a:p>
          <a:p>
            <a:pPr marL="1154112" lvl="2" indent="-457200" eaLnBrk="1" hangingPunct="1">
              <a:buFont typeface="+mj-lt"/>
              <a:buAutoNum type="arabicPeriod"/>
            </a:pPr>
            <a:r>
              <a:rPr lang="en-US" altLang="en-US" sz="1600" dirty="0"/>
              <a:t>Force explorations between “elite” solutions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Feasibility tunneling</a:t>
            </a:r>
          </a:p>
          <a:p>
            <a:pPr marL="1154112" lvl="2" indent="-457200" eaLnBrk="1" hangingPunct="1">
              <a:buFont typeface="+mj-lt"/>
              <a:buAutoNum type="arabicPeriod"/>
            </a:pPr>
            <a:r>
              <a:rPr lang="en-US" altLang="en-US" sz="1600" dirty="0"/>
              <a:t>Force solutions to cross thru constraints to infeasibility, then slowly come back to feasibility</a:t>
            </a:r>
          </a:p>
          <a:p>
            <a:pPr marL="801687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Dynamic Neighborhoods</a:t>
            </a:r>
          </a:p>
          <a:p>
            <a:pPr marL="1154112" lvl="2" indent="-457200" eaLnBrk="1" hangingPunct="1">
              <a:buFont typeface="+mj-lt"/>
              <a:buAutoNum type="arabicPeriod"/>
            </a:pPr>
            <a:r>
              <a:rPr lang="en-US" altLang="en-US" sz="1600" dirty="0"/>
              <a:t>Early on large neighborhoods to favor diversification</a:t>
            </a:r>
          </a:p>
          <a:p>
            <a:pPr marL="1154112" lvl="2" indent="-457200" eaLnBrk="1" hangingPunct="1">
              <a:buFont typeface="+mj-lt"/>
              <a:buAutoNum type="arabicPeriod"/>
            </a:pPr>
            <a:r>
              <a:rPr lang="en-US" altLang="en-US" sz="1600" dirty="0"/>
              <a:t>Later on small neighborhoods to favor intensification</a:t>
            </a:r>
          </a:p>
          <a:p>
            <a:pPr marL="687387" lvl="1" indent="-342900" eaLnBrk="1" hangingPunct="1">
              <a:buFont typeface="+mj-lt"/>
              <a:buAutoNum type="arabicPeriod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577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Motivation</a:t>
            </a:r>
            <a:endParaRPr lang="en-US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600" dirty="0"/>
              <a:t>You’ve lost your car keys, how do you find them?</a:t>
            </a:r>
          </a:p>
        </p:txBody>
      </p:sp>
      <p:graphicFrame>
        <p:nvGraphicFramePr>
          <p:cNvPr id="1026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2193925"/>
          <a:ext cx="520382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art" r:id="rId3" imgW="5753100" imgH="4286301" progId="Excel.Chart.8">
                  <p:embed/>
                </p:oleObj>
              </mc:Choice>
              <mc:Fallback>
                <p:oleObj name="Chart" r:id="rId3" imgW="5753100" imgH="4286301" progId="Excel.Char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193925"/>
                        <a:ext cx="5203825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</a:t>
            </a:r>
          </a:p>
        </p:txBody>
      </p:sp>
      <p:pic>
        <p:nvPicPr>
          <p:cNvPr id="32771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"/>
            <a:ext cx="9144000" cy="6467475"/>
          </a:xfrm>
        </p:spPr>
      </p:pic>
    </p:spTree>
    <p:extLst>
      <p:ext uri="{BB962C8B-B14F-4D97-AF65-F5344CB8AC3E}">
        <p14:creationId xmlns:p14="http://schemas.microsoft.com/office/powerpoint/2010/main" val="419024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925"/>
            <a:ext cx="8305800" cy="701675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TS Example</a:t>
            </a:r>
            <a:endParaRPr lang="en-US" altLang="en-US" sz="24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98988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Consider a minimum cost spanning tree problem </a:t>
            </a:r>
            <a:r>
              <a:rPr lang="en-US" altLang="en-US" sz="2200" b="1" dirty="0"/>
              <a:t>which includes constraints</a:t>
            </a:r>
            <a:r>
              <a:rPr lang="en-US" altLang="en-US" sz="22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Consider the following tree with the additional side constraints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What decisions do you need to make regarding TS parameters?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Implement a </a:t>
            </a:r>
            <a:r>
              <a:rPr lang="en-US" altLang="en-US" sz="2200"/>
              <a:t>TS in </a:t>
            </a:r>
            <a:r>
              <a:rPr lang="en-US" altLang="en-US" sz="2200" dirty="0"/>
              <a:t>your groups.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1538748" y="3237154"/>
            <a:ext cx="21467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35</a:t>
            </a:r>
            <a:r>
              <a:rPr lang="en-US" altLang="en-US" sz="2400" dirty="0">
                <a:latin typeface="Times New Roman" panose="02020603050405020304" pitchFamily="18" charset="0"/>
              </a:rPr>
              <a:t> +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36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</a:rPr>
              <a:t> 2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45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400" dirty="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23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u="sng" dirty="0">
                <a:latin typeface="Times New Roman" panose="02020603050405020304" pitchFamily="18" charset="0"/>
              </a:rPr>
              <a:t>&lt;</a:t>
            </a:r>
            <a:r>
              <a:rPr lang="en-US" altLang="en-US" sz="2400" dirty="0">
                <a:latin typeface="Times New Roman" panose="02020603050405020304" pitchFamily="18" charset="0"/>
              </a:rPr>
              <a:t> x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36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6188" y="1783655"/>
            <a:ext cx="4038600" cy="27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TS Background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What do </a:t>
            </a:r>
            <a:r>
              <a:rPr lang="en-US" altLang="en-US" sz="3400" b="1" u="sng" dirty="0">
                <a:solidFill>
                  <a:schemeClr val="tx2"/>
                </a:solidFill>
              </a:rPr>
              <a:t>we</a:t>
            </a:r>
            <a:r>
              <a:rPr lang="en-US" altLang="en-US" sz="3400" dirty="0"/>
              <a:t> do when searching?</a:t>
            </a:r>
          </a:p>
          <a:p>
            <a:pPr lvl="1" eaLnBrk="1" hangingPunct="1"/>
            <a:r>
              <a:rPr lang="en-US" altLang="en-US" sz="3000" dirty="0"/>
              <a:t>Avoid self-defeating actions</a:t>
            </a:r>
          </a:p>
          <a:p>
            <a:pPr lvl="1" eaLnBrk="1" hangingPunct="1"/>
            <a:r>
              <a:rPr lang="en-US" altLang="en-US" sz="3000" dirty="0"/>
              <a:t>Keep a </a:t>
            </a:r>
            <a:r>
              <a:rPr lang="en-US" altLang="en-US" sz="3000" b="1" u="sng" dirty="0">
                <a:solidFill>
                  <a:schemeClr val="tx2"/>
                </a:solidFill>
              </a:rPr>
              <a:t>memory</a:t>
            </a:r>
            <a:r>
              <a:rPr lang="en-US" altLang="en-US" sz="3000" dirty="0">
                <a:solidFill>
                  <a:schemeClr val="tx2"/>
                </a:solidFill>
              </a:rPr>
              <a:t> </a:t>
            </a:r>
            <a:r>
              <a:rPr lang="en-US" altLang="en-US" sz="3000" dirty="0"/>
              <a:t>of search experience</a:t>
            </a:r>
          </a:p>
          <a:p>
            <a:pPr lvl="1" eaLnBrk="1" hangingPunct="1"/>
            <a:r>
              <a:rPr lang="en-US" altLang="en-US" sz="3000" dirty="0"/>
              <a:t>Thoroughly search promising areas</a:t>
            </a:r>
          </a:p>
          <a:p>
            <a:pPr lvl="1" eaLnBrk="1" hangingPunct="1"/>
            <a:r>
              <a:rPr lang="en-US" altLang="en-US" sz="3000" dirty="0"/>
              <a:t>Examine new search areas only if necessary</a:t>
            </a:r>
          </a:p>
          <a:p>
            <a:pPr lvl="1" eaLnBrk="1" hangingPunct="1"/>
            <a:r>
              <a:rPr lang="en-US" altLang="en-US" sz="3000" b="1" u="sng" dirty="0">
                <a:solidFill>
                  <a:schemeClr val="tx2"/>
                </a:solidFill>
              </a:rPr>
              <a:t>Learn</a:t>
            </a:r>
            <a:r>
              <a:rPr lang="en-US" altLang="en-US" sz="3000" dirty="0"/>
              <a:t> from the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Tabu</a:t>
            </a:r>
            <a:r>
              <a:rPr lang="en-US" altLang="en-US" dirty="0"/>
              <a:t> Search (TS) Background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62663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Developed by Fred Glover in mid 80s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Arose from an AI project course as a student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Trying to get the computer to emulate (human) problem solving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His scenario involved fellow students solving an optimization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Found they followed a fairly systematic (</a:t>
            </a:r>
            <a:r>
              <a:rPr lang="en-US" altLang="en-US" sz="2000" i="1" dirty="0"/>
              <a:t>deterministic</a:t>
            </a:r>
            <a:r>
              <a:rPr lang="en-US" altLang="en-US" sz="2000" dirty="0"/>
              <a:t>) approach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Further refined at UT with Laguna and Barnes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100" i="1" dirty="0" err="1"/>
              <a:t>Tabu</a:t>
            </a:r>
            <a:r>
              <a:rPr lang="en-US" altLang="en-US" sz="2100" i="1" dirty="0"/>
              <a:t> Search</a:t>
            </a:r>
            <a:r>
              <a:rPr lang="en-US" altLang="en-US" sz="2100" dirty="0"/>
              <a:t> by Glover and Laguna (1997)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100" dirty="0"/>
              <a:t>One of the most used, and most successful, metaheuristics</a:t>
            </a:r>
          </a:p>
          <a:p>
            <a:pPr eaLnBrk="1" hangingPunct="1">
              <a:lnSpc>
                <a:spcPct val="90000"/>
              </a:lnSpc>
            </a:pPr>
            <a:endParaRPr lang="en-US" altLang="en-US" sz="21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</p:txBody>
      </p:sp>
      <p:pic>
        <p:nvPicPr>
          <p:cNvPr id="10244" name="Picture 5" descr="tsbookcove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3768725"/>
            <a:ext cx="1350963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 descr="image0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863" y="1417638"/>
            <a:ext cx="15621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6169069"/>
            <a:ext cx="9144000" cy="707886"/>
          </a:xfrm>
          <a:prstGeom prst="rect">
            <a:avLst/>
          </a:prstGeom>
          <a:solidFill>
            <a:schemeClr val="tx2"/>
          </a:solidFill>
        </p:spPr>
        <p:txBody>
          <a:bodyPr wrap="square" tIns="91440" bIns="0" rtlCol="0" anchor="b" anchorCtr="0">
            <a:spAutoFit/>
          </a:bodyPr>
          <a:lstStyle/>
          <a:p>
            <a:pPr algn="ctr"/>
            <a:r>
              <a:rPr lang="en-US" altLang="en-US" sz="2000" dirty="0">
                <a:solidFill>
                  <a:schemeClr val="bg1"/>
                </a:solidFill>
              </a:rPr>
              <a:t>Basic idea:  Use </a:t>
            </a:r>
            <a:r>
              <a:rPr lang="en-US" altLang="en-US" sz="2000" b="1" u="sng" dirty="0">
                <a:solidFill>
                  <a:schemeClr val="bg1"/>
                </a:solidFill>
              </a:rPr>
              <a:t>memory</a:t>
            </a:r>
            <a:r>
              <a:rPr lang="en-US" altLang="en-US" sz="2000" dirty="0">
                <a:solidFill>
                  <a:schemeClr val="bg1"/>
                </a:solidFill>
              </a:rPr>
              <a:t> to </a:t>
            </a:r>
            <a:r>
              <a:rPr lang="en-US" altLang="en-US" sz="2000" b="1" u="sng" dirty="0">
                <a:solidFill>
                  <a:schemeClr val="bg1"/>
                </a:solidFill>
              </a:rPr>
              <a:t>learn</a:t>
            </a:r>
            <a:r>
              <a:rPr lang="en-US" altLang="en-US" sz="2000" dirty="0">
                <a:solidFill>
                  <a:schemeClr val="bg1"/>
                </a:solidFill>
              </a:rPr>
              <a:t> from the search &amp; </a:t>
            </a:r>
            <a:r>
              <a:rPr lang="en-US" altLang="en-US" sz="2000" b="1" u="sng" dirty="0">
                <a:solidFill>
                  <a:schemeClr val="bg1"/>
                </a:solidFill>
              </a:rPr>
              <a:t>adapt</a:t>
            </a:r>
            <a:r>
              <a:rPr lang="en-US" altLang="en-US" sz="2000" dirty="0">
                <a:solidFill>
                  <a:schemeClr val="bg1"/>
                </a:solidFill>
              </a:rPr>
              <a:t> to guide the search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Tabu</a:t>
            </a:r>
            <a:r>
              <a:rPr lang="en-US" altLang="en-US" dirty="0"/>
              <a:t> = Taboo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/>
              <a:t>ta·boo</a:t>
            </a:r>
            <a:r>
              <a:rPr lang="en-US" sz="1800" b="1" dirty="0"/>
              <a:t> [</a:t>
            </a:r>
            <a:r>
              <a:rPr lang="en-US" sz="1800" b="1" dirty="0" err="1"/>
              <a:t>təˈbo͞o</a:t>
            </a:r>
            <a:r>
              <a:rPr lang="en-US" sz="1800" b="1" dirty="0"/>
              <a:t>, </a:t>
            </a:r>
            <a:r>
              <a:rPr lang="en-US" sz="1800" b="1" dirty="0" err="1"/>
              <a:t>taˈbo͞o</a:t>
            </a:r>
            <a:r>
              <a:rPr lang="en-US" sz="1800" b="1" dirty="0"/>
              <a:t>]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NOUN</a:t>
            </a:r>
          </a:p>
          <a:p>
            <a:pPr marL="0" indent="0">
              <a:buNone/>
            </a:pPr>
            <a:r>
              <a:rPr lang="en-US" sz="1400" b="1" dirty="0"/>
              <a:t>taboos</a:t>
            </a:r>
            <a:r>
              <a:rPr lang="en-US" sz="1400" dirty="0"/>
              <a:t> (plural noun) · </a:t>
            </a:r>
            <a:r>
              <a:rPr lang="en-US" sz="1400" b="1" dirty="0" err="1">
                <a:effectLst>
                  <a:glow rad="152400">
                    <a:srgbClr val="FFFF00"/>
                  </a:glow>
                </a:effectLst>
              </a:rPr>
              <a:t>tabu</a:t>
            </a:r>
            <a:r>
              <a:rPr lang="en-US" sz="1400" dirty="0">
                <a:effectLst>
                  <a:glow rad="152400">
                    <a:srgbClr val="FFFF00"/>
                  </a:glow>
                </a:effectLst>
              </a:rPr>
              <a:t> </a:t>
            </a:r>
            <a:r>
              <a:rPr lang="en-US" sz="1400" dirty="0"/>
              <a:t>(noun) · </a:t>
            </a:r>
            <a:r>
              <a:rPr lang="en-US" sz="1400" b="1" dirty="0" err="1"/>
              <a:t>tabus</a:t>
            </a:r>
            <a:r>
              <a:rPr lang="en-US" sz="1400" dirty="0"/>
              <a:t> (plural noun)</a:t>
            </a:r>
          </a:p>
          <a:p>
            <a:pPr marL="0" indent="0">
              <a:buNone/>
            </a:pPr>
            <a:r>
              <a:rPr lang="en-US" sz="1400" dirty="0"/>
              <a:t>a social or religious custom prohibiting or forbidding discussion of a particular practice or forbidding association with a particular person, place, or thing.</a:t>
            </a:r>
          </a:p>
          <a:p>
            <a:pPr marL="0" indent="0">
              <a:buNone/>
            </a:pPr>
            <a:r>
              <a:rPr lang="en-US" sz="1400" dirty="0"/>
              <a:t>synonyms: </a:t>
            </a:r>
            <a:r>
              <a:rPr lang="en-US" sz="1400" dirty="0">
                <a:hlinkClick r:id="rId2"/>
              </a:rPr>
              <a:t>prohibition</a:t>
            </a:r>
            <a:r>
              <a:rPr lang="en-US" sz="1400" dirty="0"/>
              <a:t> · </a:t>
            </a:r>
            <a:r>
              <a:rPr lang="en-US" sz="1400" dirty="0">
                <a:hlinkClick r:id="rId3"/>
              </a:rPr>
              <a:t>proscription</a:t>
            </a:r>
            <a:r>
              <a:rPr lang="en-US" sz="1400" dirty="0"/>
              <a:t> · </a:t>
            </a:r>
            <a:r>
              <a:rPr lang="en-US" sz="1400" dirty="0">
                <a:hlinkClick r:id="rId4"/>
              </a:rPr>
              <a:t>veto</a:t>
            </a:r>
            <a:r>
              <a:rPr lang="en-US" sz="1400" dirty="0"/>
              <a:t> · </a:t>
            </a:r>
            <a:r>
              <a:rPr lang="en-US" sz="1400" dirty="0">
                <a:hlinkClick r:id="rId5"/>
              </a:rPr>
              <a:t>interdiction</a:t>
            </a:r>
            <a:r>
              <a:rPr lang="en-US" sz="1400" dirty="0"/>
              <a:t> · </a:t>
            </a:r>
            <a:r>
              <a:rPr lang="en-US" sz="1400" dirty="0">
                <a:hlinkClick r:id="rId6"/>
              </a:rPr>
              <a:t>interdict</a:t>
            </a:r>
            <a:r>
              <a:rPr lang="en-US" sz="1400" dirty="0"/>
              <a:t> · </a:t>
            </a:r>
            <a:r>
              <a:rPr lang="en-US" sz="1400" dirty="0">
                <a:hlinkClick r:id="rId7"/>
              </a:rPr>
              <a:t>ban</a:t>
            </a:r>
            <a:r>
              <a:rPr lang="en-US" sz="1400" dirty="0"/>
              <a:t> · </a:t>
            </a:r>
            <a:r>
              <a:rPr lang="en-US" sz="1400" dirty="0">
                <a:effectLst>
                  <a:glow rad="152400">
                    <a:srgbClr val="FFFF00"/>
                  </a:glow>
                </a:effectLst>
                <a:hlinkClick r:id="rId8"/>
              </a:rPr>
              <a:t>restriction</a:t>
            </a:r>
            <a:r>
              <a:rPr lang="en-US" sz="1400" dirty="0"/>
              <a:t> · [more]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ADJECTIVE</a:t>
            </a:r>
          </a:p>
          <a:p>
            <a:pPr marL="0" indent="0">
              <a:buNone/>
            </a:pPr>
            <a:r>
              <a:rPr lang="en-US" sz="1400" b="1" dirty="0" err="1">
                <a:effectLst>
                  <a:glow rad="152400">
                    <a:srgbClr val="FFFF00"/>
                  </a:glow>
                </a:effectLst>
              </a:rPr>
              <a:t>tabu</a:t>
            </a:r>
            <a:r>
              <a:rPr lang="en-US" sz="1400" dirty="0"/>
              <a:t> (adjective)</a:t>
            </a:r>
          </a:p>
          <a:p>
            <a:pPr marL="0" indent="0">
              <a:buNone/>
            </a:pPr>
            <a:r>
              <a:rPr lang="en-US" sz="1400" dirty="0"/>
              <a:t>prohibited or restricted by social custom.</a:t>
            </a:r>
          </a:p>
          <a:p>
            <a:pPr marL="0" indent="0">
              <a:buNone/>
            </a:pPr>
            <a:r>
              <a:rPr lang="en-US" sz="1400" dirty="0"/>
              <a:t>synonyms: </a:t>
            </a:r>
            <a:r>
              <a:rPr lang="en-US" sz="1400" dirty="0">
                <a:solidFill>
                  <a:srgbClr val="7030A0"/>
                </a:solidFill>
                <a:effectLst>
                  <a:glow rad="152400">
                    <a:srgbClr val="FFFF00"/>
                  </a:glow>
                </a:effectLst>
                <a:hlinkClick r:id="rId9"/>
              </a:rPr>
              <a:t>forbidden</a:t>
            </a:r>
            <a:r>
              <a:rPr lang="en-US" sz="1400" dirty="0">
                <a:solidFill>
                  <a:srgbClr val="7030A0"/>
                </a:solidFill>
              </a:rPr>
              <a:t> · </a:t>
            </a:r>
            <a:r>
              <a:rPr lang="en-US" sz="1400" dirty="0">
                <a:solidFill>
                  <a:srgbClr val="7030A0"/>
                </a:solidFill>
                <a:effectLst>
                  <a:glow rad="152400">
                    <a:srgbClr val="FFFF00"/>
                  </a:glow>
                </a:effectLst>
                <a:hlinkClick r:id="rId10"/>
              </a:rPr>
              <a:t>prohibited</a:t>
            </a:r>
            <a:r>
              <a:rPr lang="en-US" sz="1400" dirty="0">
                <a:solidFill>
                  <a:srgbClr val="7030A0"/>
                </a:solidFill>
              </a:rPr>
              <a:t> · </a:t>
            </a:r>
            <a:r>
              <a:rPr lang="en-US" sz="1400" dirty="0">
                <a:solidFill>
                  <a:srgbClr val="7030A0"/>
                </a:solidFill>
                <a:effectLst>
                  <a:glow rad="152400">
                    <a:srgbClr val="FFFF00"/>
                  </a:glow>
                </a:effectLst>
                <a:hlinkClick r:id="rId11"/>
              </a:rPr>
              <a:t>banned</a:t>
            </a:r>
            <a:r>
              <a:rPr lang="en-US" sz="1400" dirty="0">
                <a:solidFill>
                  <a:srgbClr val="7030A0"/>
                </a:solidFill>
              </a:rPr>
              <a:t> · </a:t>
            </a:r>
            <a:r>
              <a:rPr lang="en-US" sz="1400" dirty="0">
                <a:solidFill>
                  <a:srgbClr val="7030A0"/>
                </a:solidFill>
                <a:hlinkClick r:id="rId12"/>
              </a:rPr>
              <a:t>proscribed</a:t>
            </a:r>
            <a:r>
              <a:rPr lang="en-US" sz="1400" dirty="0">
                <a:solidFill>
                  <a:srgbClr val="7030A0"/>
                </a:solidFill>
              </a:rPr>
              <a:t> · </a:t>
            </a:r>
            <a:r>
              <a:rPr lang="en-US" sz="1400" dirty="0">
                <a:solidFill>
                  <a:srgbClr val="7030A0"/>
                </a:solidFill>
                <a:hlinkClick r:id="rId13"/>
              </a:rPr>
              <a:t>vetoed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dirty="0"/>
              <a:t>· </a:t>
            </a:r>
            <a:r>
              <a:rPr lang="en-US" sz="1400" dirty="0">
                <a:effectLst>
                  <a:glow rad="152400">
                    <a:srgbClr val="FFFF00"/>
                  </a:glow>
                </a:effectLst>
              </a:rPr>
              <a:t>ruled out </a:t>
            </a:r>
            <a:r>
              <a:rPr lang="en-US" sz="1400" dirty="0"/>
              <a:t>· [more]</a:t>
            </a:r>
          </a:p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VERB</a:t>
            </a:r>
          </a:p>
          <a:p>
            <a:pPr marL="0" indent="0">
              <a:buNone/>
            </a:pPr>
            <a:r>
              <a:rPr lang="en-US" sz="1400" b="1" dirty="0" err="1">
                <a:effectLst>
                  <a:glow rad="177800">
                    <a:srgbClr val="FFFF00"/>
                  </a:glow>
                </a:effectLst>
              </a:rPr>
              <a:t>tabu</a:t>
            </a:r>
            <a:r>
              <a:rPr lang="en-US" sz="1400" dirty="0">
                <a:effectLst>
                  <a:glow rad="177800">
                    <a:srgbClr val="FFFF00"/>
                  </a:glow>
                </a:effectLst>
              </a:rPr>
              <a:t> </a:t>
            </a:r>
            <a:r>
              <a:rPr lang="en-US" sz="1400" dirty="0">
                <a:effectLst>
                  <a:glow rad="177800">
                    <a:schemeClr val="bg1"/>
                  </a:glow>
                </a:effectLst>
              </a:rPr>
              <a:t>(verb)</a:t>
            </a:r>
          </a:p>
          <a:p>
            <a:pPr marL="0" indent="0">
              <a:buNone/>
            </a:pPr>
            <a:r>
              <a:rPr lang="en-US" sz="1400" dirty="0">
                <a:effectLst>
                  <a:glow rad="177800">
                    <a:srgbClr val="FFFF00"/>
                  </a:glow>
                </a:effectLst>
              </a:rPr>
              <a:t>place under prohibition.</a:t>
            </a:r>
          </a:p>
          <a:p>
            <a:pPr marL="0" indent="0">
              <a:buNone/>
            </a:pPr>
            <a:r>
              <a:rPr lang="en-US" sz="1400" dirty="0"/>
              <a:t>"traditional societies taboo female handling of food during this period"</a:t>
            </a:r>
          </a:p>
          <a:p>
            <a:pPr marL="0" indent="0" eaLnBrk="1" hangingPunct="1"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039" y="1034257"/>
            <a:ext cx="698592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1981200" y="470561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88867"/>
            <a:ext cx="848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does a search heuristic avoid getting trapped by a local minima?</a:t>
            </a:r>
          </a:p>
        </p:txBody>
      </p:sp>
    </p:spTree>
    <p:extLst>
      <p:ext uri="{BB962C8B-B14F-4D97-AF65-F5344CB8AC3E}">
        <p14:creationId xmlns:p14="http://schemas.microsoft.com/office/powerpoint/2010/main" val="406410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039" y="1034257"/>
            <a:ext cx="6985922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2469716" y="380373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388867"/>
            <a:ext cx="848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allow ‘bad’ moves (like SA) but don’t escape the ‘gravity’ of the local minima…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054268" y="4058433"/>
            <a:ext cx="415448" cy="675552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02694831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15956</TotalTime>
  <Words>1884</Words>
  <Application>Microsoft Office PowerPoint</Application>
  <PresentationFormat>On-screen Show (4:3)</PresentationFormat>
  <Paragraphs>375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Cambria Math</vt:lpstr>
      <vt:lpstr>Garamond</vt:lpstr>
      <vt:lpstr>Times New Roman</vt:lpstr>
      <vt:lpstr>Wingdings</vt:lpstr>
      <vt:lpstr>Lesson 1 - Introduction and Logical Constraints</vt:lpstr>
      <vt:lpstr>Chart</vt:lpstr>
      <vt:lpstr>OPER 623 – Heuristic Search Methods</vt:lpstr>
      <vt:lpstr>Outline</vt:lpstr>
      <vt:lpstr>Outline</vt:lpstr>
      <vt:lpstr>Motivation</vt:lpstr>
      <vt:lpstr>TS Background</vt:lpstr>
      <vt:lpstr>Tabu Search (TS) Background</vt:lpstr>
      <vt:lpstr>Tabu = Taboo</vt:lpstr>
      <vt:lpstr>Tabu Search</vt:lpstr>
      <vt:lpstr>Tabu Search</vt:lpstr>
      <vt:lpstr>Tabu Search</vt:lpstr>
      <vt:lpstr>Tabu Search</vt:lpstr>
      <vt:lpstr>Tabu Search 10,000 foot view</vt:lpstr>
      <vt:lpstr>Tabu Search Framework</vt:lpstr>
      <vt:lpstr>“Choose the Best Admissible Candidate”</vt:lpstr>
      <vt:lpstr>“Choose the Best Dessert”</vt:lpstr>
      <vt:lpstr>Outline</vt:lpstr>
      <vt:lpstr>TS Memory</vt:lpstr>
      <vt:lpstr>What gets you on the Tabu list</vt:lpstr>
      <vt:lpstr>What do you store in Memory?</vt:lpstr>
      <vt:lpstr>How long do you stay on list? Tabu Tenure</vt:lpstr>
      <vt:lpstr>Tabu Tenure</vt:lpstr>
      <vt:lpstr>Outline</vt:lpstr>
      <vt:lpstr>Aspiration criteria</vt:lpstr>
      <vt:lpstr>Diversification vs Intensification</vt:lpstr>
      <vt:lpstr>Diversification vs Randomness</vt:lpstr>
      <vt:lpstr>Outline</vt:lpstr>
      <vt:lpstr>TS Search Neighborhood</vt:lpstr>
      <vt:lpstr>Outline</vt:lpstr>
      <vt:lpstr>TS Example (Glover, Interfaces 1990)</vt:lpstr>
      <vt:lpstr>TS Example</vt:lpstr>
      <vt:lpstr>TS Example</vt:lpstr>
      <vt:lpstr>TS Example</vt:lpstr>
      <vt:lpstr>TS Example </vt:lpstr>
      <vt:lpstr>TS Example</vt:lpstr>
      <vt:lpstr>TS Example </vt:lpstr>
      <vt:lpstr>Outline</vt:lpstr>
      <vt:lpstr>TS Stop Criteria</vt:lpstr>
      <vt:lpstr>Outline</vt:lpstr>
      <vt:lpstr>TS Other Enhancements</vt:lpstr>
      <vt:lpstr>Break</vt:lpstr>
      <vt:lpstr>TS Example</vt:lpstr>
    </vt:vector>
  </TitlesOfParts>
  <Company>USAF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Heuristics</dc:title>
  <dc:creator>USAF</dc:creator>
  <cp:lastModifiedBy>Cox, Bruce A Ctr USAF AETC AFIT/ENS</cp:lastModifiedBy>
  <cp:revision>124</cp:revision>
  <cp:lastPrinted>1601-01-01T00:00:00Z</cp:lastPrinted>
  <dcterms:created xsi:type="dcterms:W3CDTF">2002-09-18T16:22:23Z</dcterms:created>
  <dcterms:modified xsi:type="dcterms:W3CDTF">2021-11-17T14:54:16Z</dcterms:modified>
</cp:coreProperties>
</file>