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4" r:id="rId33"/>
    <p:sldId id="288" r:id="rId34"/>
    <p:sldId id="289" r:id="rId35"/>
    <p:sldId id="290" r:id="rId36"/>
    <p:sldId id="305" r:id="rId37"/>
    <p:sldId id="292" r:id="rId38"/>
    <p:sldId id="306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4 Line Graphs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</a:t>
            </a:r>
            <a:r>
              <a:rPr lang="en-US" altLang="zh-CN" dirty="0" smtClean="0"/>
              <a:t>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4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Adding Points to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points to a line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91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Adding Points to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/>
              <a:t>geom_point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=demand)) +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useful </a:t>
            </a:r>
            <a:r>
              <a:rPr lang="en-US" altLang="zh-CN" dirty="0"/>
              <a:t>to indicate each data point on a line graph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helpful when the </a:t>
            </a:r>
            <a:r>
              <a:rPr lang="en-US" altLang="zh-CN" dirty="0"/>
              <a:t>density of observations is low, or when the observations do not happen at </a:t>
            </a:r>
            <a:r>
              <a:rPr lang="en-US" altLang="zh-CN" dirty="0" smtClean="0"/>
              <a:t>regular intervals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BOD  data set there is no entry for Time=6, but this is </a:t>
            </a:r>
            <a:r>
              <a:rPr lang="en-US" altLang="zh-CN" dirty="0" smtClean="0"/>
              <a:t>not apparent </a:t>
            </a:r>
            <a:r>
              <a:rPr lang="en-US" altLang="zh-CN" dirty="0"/>
              <a:t>from just a bare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01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Adding Points to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the  </a:t>
            </a:r>
            <a:r>
              <a:rPr lang="en-US" altLang="zh-CN" dirty="0" err="1"/>
              <a:t>worldpopdata</a:t>
            </a:r>
            <a:r>
              <a:rPr lang="en-US" altLang="zh-CN" dirty="0"/>
              <a:t> </a:t>
            </a:r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intervals between each data point are not </a:t>
            </a:r>
            <a:r>
              <a:rPr lang="en-US" altLang="zh-CN" dirty="0" smtClean="0"/>
              <a:t>consistent</a:t>
            </a:r>
          </a:p>
          <a:p>
            <a:pPr lvl="1"/>
            <a:r>
              <a:rPr lang="en-US" altLang="zh-CN" dirty="0" smtClean="0"/>
              <a:t>In the </a:t>
            </a:r>
            <a:r>
              <a:rPr lang="en-US" altLang="zh-CN" dirty="0"/>
              <a:t>far past, the estimates were not as frequent as they are in the more recent past.</a:t>
            </a:r>
          </a:p>
          <a:p>
            <a:pPr lvl="1"/>
            <a:r>
              <a:rPr lang="en-US" altLang="zh-CN" dirty="0"/>
              <a:t>Displaying points on the graph illustrates when each estimate was made 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worldpop,aes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=Population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() 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 Adding Points to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/>
              <a:t>the log y-axis, </a:t>
            </a:r>
            <a:r>
              <a:rPr lang="en-US" altLang="zh-CN" dirty="0" smtClean="0"/>
              <a:t>the </a:t>
            </a:r>
            <a:r>
              <a:rPr lang="en-US" altLang="zh-CN" dirty="0"/>
              <a:t>rate of proportional change has increased </a:t>
            </a:r>
            <a:r>
              <a:rPr lang="en-US" altLang="zh-CN" dirty="0" smtClean="0"/>
              <a:t>in the </a:t>
            </a:r>
            <a:r>
              <a:rPr lang="en-US" altLang="zh-CN" dirty="0"/>
              <a:t>last thousand years.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estimates for the years before 0 have a roughly constant </a:t>
            </a:r>
            <a:r>
              <a:rPr lang="en-US" altLang="zh-CN" dirty="0" smtClean="0"/>
              <a:t>rate of </a:t>
            </a:r>
            <a:r>
              <a:rPr lang="en-US" altLang="zh-CN" dirty="0"/>
              <a:t>change of 10 times per 5,000 years.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most recent 1,000 years, the population </a:t>
            </a:r>
            <a:r>
              <a:rPr lang="en-US" altLang="zh-CN" dirty="0" smtClean="0"/>
              <a:t>has increased </a:t>
            </a:r>
            <a:r>
              <a:rPr lang="en-US" altLang="zh-CN" dirty="0"/>
              <a:t>at a much faster rate.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population estimates are </a:t>
            </a:r>
            <a:r>
              <a:rPr lang="en-US" altLang="zh-CN" dirty="0" smtClean="0"/>
              <a:t>much more </a:t>
            </a:r>
            <a:r>
              <a:rPr lang="en-US" altLang="zh-CN" dirty="0"/>
              <a:t>frequent in recent </a:t>
            </a:r>
            <a:r>
              <a:rPr lang="en-US" altLang="zh-CN" dirty="0" smtClean="0"/>
              <a:t>times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worldpop,aes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=Population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scale_y_log10()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25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line graph with more than one line.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24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In addition to the variables mapped to the x- and y-axes, map another (discrete) </a:t>
            </a:r>
            <a:r>
              <a:rPr lang="en-US" altLang="zh-CN" dirty="0" smtClean="0"/>
              <a:t>variable to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linetype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ToothGrowth,c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"dose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summarise,length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=mean(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length,colour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length,linetype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tg</a:t>
            </a:r>
            <a:r>
              <a:rPr lang="en-US" altLang="zh-CN" dirty="0" smtClean="0"/>
              <a:t> data </a:t>
            </a:r>
            <a:r>
              <a:rPr lang="en-US" altLang="zh-CN" dirty="0"/>
              <a:t>has three </a:t>
            </a:r>
            <a:r>
              <a:rPr lang="en-US" altLang="zh-CN" dirty="0" smtClean="0"/>
              <a:t>columns</a:t>
            </a:r>
          </a:p>
          <a:p>
            <a:pPr lvl="1"/>
            <a:r>
              <a:rPr lang="en-US" altLang="zh-CN" dirty="0" smtClean="0"/>
              <a:t>including </a:t>
            </a:r>
            <a:r>
              <a:rPr lang="en-US" altLang="zh-CN" dirty="0"/>
              <a:t>the factor </a:t>
            </a:r>
            <a:r>
              <a:rPr lang="en-US" altLang="zh-CN" dirty="0" err="1" smtClean="0"/>
              <a:t>supp</a:t>
            </a:r>
            <a:r>
              <a:rPr lang="en-US" altLang="zh-CN" dirty="0"/>
              <a:t>, which we mapped to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linetype</a:t>
            </a:r>
            <a:endParaRPr lang="en-US" altLang="zh-CN" dirty="0" smtClean="0"/>
          </a:p>
          <a:p>
            <a:pPr lvl="1"/>
            <a:r>
              <a:rPr lang="en-US" altLang="zh-CN" dirty="0"/>
              <a:t>Line graphs can be used with a continuous or categorical variable on the x-axis.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Variable </a:t>
            </a:r>
            <a:r>
              <a:rPr lang="en-US" altLang="zh-CN" dirty="0"/>
              <a:t>mapped to the x-axis is </a:t>
            </a:r>
            <a:r>
              <a:rPr lang="en-US" altLang="zh-CN" dirty="0" smtClean="0"/>
              <a:t>categorical</a:t>
            </a:r>
            <a:r>
              <a:rPr lang="en-US" altLang="zh-CN" dirty="0"/>
              <a:t>, even </a:t>
            </a:r>
            <a:r>
              <a:rPr lang="en-US" altLang="zh-CN" dirty="0" smtClean="0"/>
              <a:t>when it’s </a:t>
            </a:r>
            <a:r>
              <a:rPr lang="en-US" altLang="zh-CN" dirty="0"/>
              <a:t>stored as a number.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are three values of dose: 0.5, 1.0, </a:t>
            </a:r>
            <a:r>
              <a:rPr lang="en-US" altLang="zh-CN" dirty="0" smtClean="0"/>
              <a:t>and 2.0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Treat </a:t>
            </a:r>
            <a:r>
              <a:rPr lang="en-US" altLang="zh-CN" dirty="0"/>
              <a:t>these as categories rather than values on a continuous scale</a:t>
            </a:r>
            <a:r>
              <a:rPr lang="en-US" altLang="zh-CN" dirty="0" smtClean="0"/>
              <a:t>. To </a:t>
            </a:r>
            <a:r>
              <a:rPr lang="en-US" altLang="zh-CN" dirty="0"/>
              <a:t>do this, convert </a:t>
            </a:r>
            <a:r>
              <a:rPr lang="en-US" altLang="zh-CN" dirty="0" smtClean="0"/>
              <a:t>dose to </a:t>
            </a:r>
            <a:r>
              <a:rPr lang="en-US" altLang="zh-CN" dirty="0"/>
              <a:t>a </a:t>
            </a:r>
            <a:r>
              <a:rPr lang="en-US" altLang="zh-CN" dirty="0" smtClean="0"/>
              <a:t>factor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(x=factor(dose),y=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length,colour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supp,group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5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Notice the use of  group=supp. </a:t>
            </a:r>
            <a:endParaRPr lang="en-US" altLang="zh-CN" dirty="0" smtClean="0"/>
          </a:p>
          <a:p>
            <a:r>
              <a:rPr lang="en-US" altLang="zh-CN" dirty="0" smtClean="0"/>
              <a:t>Without </a:t>
            </a:r>
            <a:r>
              <a:rPr lang="en-US" altLang="zh-CN" dirty="0"/>
              <a:t>this statement,  </a:t>
            </a:r>
            <a:r>
              <a:rPr lang="en-US" altLang="zh-CN" dirty="0" err="1"/>
              <a:t>ggplot</a:t>
            </a:r>
            <a:r>
              <a:rPr lang="en-US" altLang="zh-CN" dirty="0"/>
              <a:t>()  won’t know how </a:t>
            </a:r>
            <a:r>
              <a:rPr lang="en-US" altLang="zh-CN" dirty="0" smtClean="0"/>
              <a:t>to group </a:t>
            </a:r>
            <a:r>
              <a:rPr lang="en-US" altLang="zh-CN" dirty="0"/>
              <a:t>the data together to draw the lines, and it will give an error: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(x=factor(dose),y=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length,colour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geom_path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: Each group consists of only one observation. Do you need to adjust the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aesthetic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altLang="zh-CN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400" dirty="0"/>
              <a:t>Another common problem when the incorrect grouping is used is that you will see a jagged </a:t>
            </a:r>
            <a:r>
              <a:rPr lang="en-US" altLang="zh-CN" sz="3400" dirty="0" err="1" smtClean="0"/>
              <a:t>sawtooth</a:t>
            </a:r>
            <a:r>
              <a:rPr lang="en-US" altLang="zh-CN" sz="3400" dirty="0" smtClean="0"/>
              <a:t> pattern</a:t>
            </a:r>
            <a:endParaRPr lang="en-US" altLang="zh-CN" sz="3400" dirty="0"/>
          </a:p>
          <a:p>
            <a:pPr marL="11430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=length))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3400" dirty="0"/>
              <a:t>This happens because there are multiple data points at each y  location, and  </a:t>
            </a:r>
            <a:r>
              <a:rPr lang="en-US" altLang="zh-CN" sz="3400" dirty="0" err="1"/>
              <a:t>ggplot</a:t>
            </a:r>
            <a:r>
              <a:rPr lang="en-US" altLang="zh-CN" sz="3400" dirty="0"/>
              <a:t>() thinks they’re all in one group. </a:t>
            </a:r>
          </a:p>
          <a:p>
            <a:r>
              <a:rPr lang="en-US" altLang="zh-CN" sz="3400" dirty="0"/>
              <a:t>The data points for each group are connected with a single line, leading to the </a:t>
            </a:r>
            <a:r>
              <a:rPr lang="en-US" altLang="zh-CN" sz="3400" dirty="0" err="1"/>
              <a:t>sawtooth</a:t>
            </a:r>
            <a:r>
              <a:rPr lang="en-US" altLang="zh-CN" sz="3400" dirty="0"/>
              <a:t> pattern. </a:t>
            </a:r>
          </a:p>
          <a:p>
            <a:r>
              <a:rPr lang="en-US" altLang="zh-CN" sz="3400" dirty="0"/>
              <a:t>If any discrete variables are mapped to aesthetics like </a:t>
            </a:r>
            <a:r>
              <a:rPr lang="en-US" altLang="zh-CN" sz="3400" dirty="0" err="1" smtClean="0"/>
              <a:t>colour</a:t>
            </a:r>
            <a:r>
              <a:rPr lang="en-US" altLang="zh-CN" sz="3400" dirty="0" smtClean="0"/>
              <a:t> or line type</a:t>
            </a:r>
            <a:r>
              <a:rPr lang="en-US" altLang="zh-CN" sz="3400" dirty="0"/>
              <a:t>, they are automatically used as grouping variables. </a:t>
            </a:r>
          </a:p>
        </p:txBody>
      </p:sp>
    </p:spTree>
    <p:extLst>
      <p:ext uri="{BB962C8B-B14F-4D97-AF65-F5344CB8AC3E}">
        <p14:creationId xmlns:p14="http://schemas.microsoft.com/office/powerpoint/2010/main" val="362279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/>
              <a:t>plot has points along with the lines, you can also map variables to properties </a:t>
            </a:r>
            <a:r>
              <a:rPr lang="en-US" altLang="zh-CN" dirty="0" smtClean="0"/>
              <a:t>of the </a:t>
            </a:r>
            <a:r>
              <a:rPr lang="en-US" altLang="zh-CN" dirty="0"/>
              <a:t>points, such as </a:t>
            </a:r>
            <a:r>
              <a:rPr lang="en-US" altLang="zh-CN" dirty="0" smtClean="0"/>
              <a:t>shape and fill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length,shape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(size=4)</a:t>
            </a:r>
          </a:p>
          <a:p>
            <a:pPr marL="114300" indent="0">
              <a:buNone/>
            </a:pP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length,fill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(size=4,shape=21)</a:t>
            </a:r>
            <a:endParaRPr lang="en-US" altLang="zh-CN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3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Making </a:t>
            </a:r>
            <a:r>
              <a:rPr lang="en-US" altLang="zh-CN" dirty="0"/>
              <a:t>a Basic Line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/>
              <a:t>Adding Points to a Line </a:t>
            </a:r>
            <a:r>
              <a:rPr lang="en-US" altLang="zh-CN" dirty="0" smtClean="0"/>
              <a:t>Graph</a:t>
            </a:r>
          </a:p>
          <a:p>
            <a:r>
              <a:rPr lang="en-US" dirty="0"/>
              <a:t>Making a Line Graph with Multiple </a:t>
            </a:r>
            <a:r>
              <a:rPr lang="en-US" dirty="0" smtClean="0"/>
              <a:t>Lines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</a:t>
            </a:r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Graph with a Shaded </a:t>
            </a:r>
            <a:r>
              <a:rPr lang="en-US" altLang="zh-CN" dirty="0" smtClean="0"/>
              <a:t>Area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Stacked Area </a:t>
            </a:r>
            <a:r>
              <a:rPr lang="en-US" altLang="zh-CN" dirty="0" smtClean="0"/>
              <a:t>Graph</a:t>
            </a:r>
            <a:endParaRPr lang="en-US" altLang="zh-CN" dirty="0"/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Proportional Stacked Area </a:t>
            </a:r>
            <a:r>
              <a:rPr lang="en-US" altLang="zh-CN" dirty="0" smtClean="0"/>
              <a:t>Graph</a:t>
            </a:r>
            <a:endParaRPr lang="en-US" altLang="zh-CN" dirty="0"/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 Confidence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86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4.3. Making a Line Graph with Multiple </a:t>
            </a:r>
            <a:r>
              <a:rPr lang="en-US" altLang="zh-CN" dirty="0" smtClean="0"/>
              <a:t>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Sometimes points will overlap. </a:t>
            </a:r>
            <a:endParaRPr lang="en-US" altLang="zh-CN" dirty="0" smtClean="0"/>
          </a:p>
          <a:p>
            <a:r>
              <a:rPr lang="en-US" altLang="zh-CN" dirty="0" smtClean="0"/>
              <a:t>dodge them</a:t>
            </a:r>
            <a:r>
              <a:rPr lang="en-US" altLang="zh-CN" dirty="0"/>
              <a:t>, which </a:t>
            </a:r>
            <a:r>
              <a:rPr lang="en-US" altLang="zh-CN" dirty="0" smtClean="0"/>
              <a:t>means their </a:t>
            </a:r>
            <a:r>
              <a:rPr lang="en-US" altLang="zh-CN" dirty="0"/>
              <a:t>positions will be adjusted left and right </a:t>
            </a:r>
            <a:endParaRPr lang="en-US" altLang="zh-CN" dirty="0" smtClean="0"/>
          </a:p>
          <a:p>
            <a:r>
              <a:rPr lang="en-US" altLang="zh-CN" dirty="0" smtClean="0"/>
              <a:t>also </a:t>
            </a:r>
            <a:r>
              <a:rPr lang="en-US" altLang="zh-CN" dirty="0"/>
              <a:t>dodge the lines, or else only the points will move and they will be misaligned. </a:t>
            </a:r>
            <a:endParaRPr lang="en-US" altLang="zh-CN" dirty="0" smtClean="0"/>
          </a:p>
          <a:p>
            <a:r>
              <a:rPr lang="en-US" altLang="zh-CN" dirty="0" smtClean="0"/>
              <a:t>also </a:t>
            </a:r>
            <a:r>
              <a:rPr lang="en-US" altLang="zh-CN" dirty="0"/>
              <a:t>specify how far they should move when dodged: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length,shape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(0.2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+ 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(0.2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),size=4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2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 Changing the Appearance of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the lines in a line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8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 Changing the Appearance of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The type of line (solid, dashed, dotted, etc.) is set with </a:t>
            </a:r>
            <a:r>
              <a:rPr lang="en-US" altLang="zh-CN" b="1" dirty="0" err="1" smtClean="0"/>
              <a:t>linetype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thickness (in mm</a:t>
            </a:r>
            <a:r>
              <a:rPr lang="en-US" altLang="zh-CN" dirty="0" smtClean="0"/>
              <a:t>) with </a:t>
            </a:r>
            <a:r>
              <a:rPr lang="en-US" altLang="zh-CN" b="1" dirty="0" smtClean="0"/>
              <a:t>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color of the line with </a:t>
            </a:r>
            <a:r>
              <a:rPr lang="en-US" altLang="zh-CN" b="1" dirty="0" err="1" smtClean="0"/>
              <a:t>colour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dashed",size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=1,colour="blue")</a:t>
            </a:r>
          </a:p>
        </p:txBody>
      </p:sp>
    </p:spTree>
    <p:extLst>
      <p:ext uri="{BB962C8B-B14F-4D97-AF65-F5344CB8AC3E}">
        <p14:creationId xmlns:p14="http://schemas.microsoft.com/office/powerpoint/2010/main" val="235276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 Changing the Appearance of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there is more than one line, setting the aesthetic properties will affect all of the lines.</a:t>
            </a:r>
          </a:p>
          <a:p>
            <a:r>
              <a:rPr lang="en-US" altLang="zh-CN" dirty="0" smtClean="0"/>
              <a:t>Mapping variables </a:t>
            </a:r>
            <a:r>
              <a:rPr lang="en-US" altLang="zh-CN" dirty="0"/>
              <a:t>to the </a:t>
            </a:r>
            <a:r>
              <a:rPr lang="en-US" altLang="zh-CN" dirty="0" smtClean="0"/>
              <a:t>properties will result </a:t>
            </a:r>
            <a:r>
              <a:rPr lang="en-US" altLang="zh-CN" dirty="0"/>
              <a:t>in each line looking different. </a:t>
            </a:r>
            <a:endParaRPr lang="en-US" altLang="zh-CN" dirty="0" smtClean="0"/>
          </a:p>
          <a:p>
            <a:r>
              <a:rPr lang="en-US" altLang="zh-CN" dirty="0" smtClean="0"/>
              <a:t>The default colors aren’t the most appealing, to set a different palette use 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dirty="0" smtClean="0"/>
              <a:t>() or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scale_colour_manual</a:t>
            </a:r>
            <a:r>
              <a:rPr lang="en-US" altLang="zh-CN" dirty="0" smtClean="0"/>
              <a:t>():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98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 Changing the Appearance of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marL="11430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ToothGrowth,c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 "dose"),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summarise,length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=mean(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length,colour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="Set1")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77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4.4. Changing the Appearance of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To set a single constant color for all the lines, specify </a:t>
            </a:r>
            <a:r>
              <a:rPr lang="en-US" altLang="zh-CN" b="1" dirty="0" err="1" smtClean="0"/>
              <a:t>colour</a:t>
            </a:r>
            <a:r>
              <a:rPr lang="en-US" altLang="zh-CN" dirty="0" smtClean="0"/>
              <a:t> outside </a:t>
            </a:r>
            <a:r>
              <a:rPr lang="en-US" altLang="zh-CN" dirty="0"/>
              <a:t>of </a:t>
            </a:r>
            <a:r>
              <a:rPr lang="en-US" altLang="zh-CN" b="1" dirty="0" err="1"/>
              <a:t>aes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same works </a:t>
            </a:r>
            <a:r>
              <a:rPr lang="en-US" altLang="zh-CN" dirty="0"/>
              <a:t>for size, </a:t>
            </a:r>
            <a:r>
              <a:rPr lang="en-US" altLang="zh-CN" dirty="0" err="1"/>
              <a:t>linetype</a:t>
            </a:r>
            <a:r>
              <a:rPr lang="en-US" altLang="zh-CN" dirty="0"/>
              <a:t>, and point </a:t>
            </a:r>
            <a:r>
              <a:rPr lang="en-US" altLang="zh-CN" dirty="0" smtClean="0"/>
              <a:t>shape </a:t>
            </a:r>
          </a:p>
          <a:p>
            <a:pPr lvl="1"/>
            <a:r>
              <a:rPr lang="en-US" altLang="zh-CN" dirty="0" smtClean="0"/>
              <a:t>have </a:t>
            </a:r>
            <a:r>
              <a:rPr lang="en-US" altLang="zh-CN" dirty="0"/>
              <a:t>to </a:t>
            </a:r>
            <a:r>
              <a:rPr lang="en-US" altLang="zh-CN" dirty="0" smtClean="0"/>
              <a:t>specify the </a:t>
            </a:r>
            <a:r>
              <a:rPr lang="en-US" altLang="zh-CN" dirty="0"/>
              <a:t>grouping </a:t>
            </a:r>
            <a:r>
              <a:rPr lang="en-US" altLang="zh-CN" dirty="0" smtClean="0"/>
              <a:t>variable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length,group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darkgreen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",size=1.5)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length,colour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="dashed")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(shape=22,size=3,fill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64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4.5. Changing the Appearance of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the points in a line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29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4.5. Changing the Appearance of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In </a:t>
            </a:r>
            <a:r>
              <a:rPr lang="en-US" altLang="zh-CN" dirty="0" err="1"/>
              <a:t>geom_point</a:t>
            </a:r>
            <a:r>
              <a:rPr lang="en-US" altLang="zh-CN" dirty="0"/>
              <a:t>(), set the size, shape, </a:t>
            </a:r>
            <a:r>
              <a:rPr lang="en-US" altLang="zh-CN" dirty="0" err="1"/>
              <a:t>colour</a:t>
            </a:r>
            <a:r>
              <a:rPr lang="en-US" altLang="zh-CN" dirty="0"/>
              <a:t>, </a:t>
            </a:r>
            <a:r>
              <a:rPr lang="en-US" altLang="zh-CN" dirty="0" smtClean="0"/>
              <a:t>and/or </a:t>
            </a:r>
            <a:r>
              <a:rPr lang="en-US" altLang="zh-CN" dirty="0"/>
              <a:t>fill outside of </a:t>
            </a:r>
            <a:r>
              <a:rPr lang="en-US" altLang="zh-CN" dirty="0" err="1"/>
              <a:t>aes</a:t>
            </a:r>
            <a:r>
              <a:rPr lang="en-US" altLang="zh-CN" dirty="0" smtClean="0"/>
              <a:t>()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(size=4,shape=22,colour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",fill="pink")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4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4.5. Changing the Appearance of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default </a:t>
            </a:r>
            <a:r>
              <a:rPr lang="en-US" altLang="zh-CN" dirty="0" smtClean="0"/>
              <a:t>shape for </a:t>
            </a:r>
            <a:r>
              <a:rPr lang="en-US" altLang="zh-CN" dirty="0"/>
              <a:t>points is a solid circle, the default  </a:t>
            </a:r>
            <a:r>
              <a:rPr lang="en-US" altLang="zh-CN" dirty="0" smtClean="0"/>
              <a:t>size is </a:t>
            </a:r>
            <a:r>
              <a:rPr lang="en-US" altLang="zh-CN" dirty="0"/>
              <a:t>2, and the default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is "</a:t>
            </a:r>
            <a:r>
              <a:rPr lang="en-US" altLang="zh-CN" dirty="0"/>
              <a:t>black".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fill color </a:t>
            </a:r>
            <a:r>
              <a:rPr lang="en-US" altLang="zh-CN" dirty="0"/>
              <a:t>is relevant only for some point </a:t>
            </a:r>
            <a:r>
              <a:rPr lang="en-US" altLang="zh-CN" dirty="0" smtClean="0"/>
              <a:t>shapes (numbered </a:t>
            </a:r>
            <a:r>
              <a:rPr lang="en-US" altLang="zh-CN" dirty="0"/>
              <a:t>21–25</a:t>
            </a:r>
            <a:r>
              <a:rPr lang="en-US" altLang="zh-CN" dirty="0" smtClean="0"/>
              <a:t>), which </a:t>
            </a:r>
            <a:r>
              <a:rPr lang="en-US" altLang="zh-CN" dirty="0"/>
              <a:t>have separate outline and fill </a:t>
            </a:r>
            <a:r>
              <a:rPr lang="en-US" altLang="zh-CN" dirty="0" smtClean="0"/>
              <a:t>colors. </a:t>
            </a:r>
            <a:r>
              <a:rPr lang="en-US" altLang="zh-CN" dirty="0"/>
              <a:t>The </a:t>
            </a:r>
            <a:r>
              <a:rPr lang="en-US" altLang="zh-CN" dirty="0" smtClean="0"/>
              <a:t>fill color </a:t>
            </a:r>
            <a:r>
              <a:rPr lang="en-US" altLang="zh-CN" dirty="0"/>
              <a:t>is typically NA, or empty;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fill </a:t>
            </a:r>
            <a:r>
              <a:rPr lang="en-US" altLang="zh-CN" dirty="0"/>
              <a:t>it with white to get hollow-looking </a:t>
            </a:r>
            <a:r>
              <a:rPr lang="en-US" altLang="zh-CN" dirty="0" smtClean="0"/>
              <a:t>circles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(size=4,shape=21,fill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96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4.5. Changing the Appearance of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the points and lines have different colors, you should specify the points after the </a:t>
            </a:r>
            <a:r>
              <a:rPr lang="en-US" altLang="zh-CN" dirty="0" smtClean="0"/>
              <a:t>lines, so </a:t>
            </a:r>
            <a:r>
              <a:rPr lang="en-US" altLang="zh-CN" dirty="0"/>
              <a:t>that they are drawn on top. </a:t>
            </a:r>
            <a:endParaRPr lang="en-US" altLang="zh-CN" dirty="0" smtClean="0"/>
          </a:p>
          <a:p>
            <a:r>
              <a:rPr lang="en-US" altLang="zh-CN" dirty="0" smtClean="0"/>
              <a:t>Otherwise</a:t>
            </a:r>
            <a:r>
              <a:rPr lang="en-US" altLang="zh-CN" dirty="0"/>
              <a:t>, the lines will be drawn on top of the points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98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 graphs are typically used for visualizing how one continuous variable, on the </a:t>
            </a:r>
            <a:r>
              <a:rPr lang="en-US" altLang="zh-CN" dirty="0" smtClean="0"/>
              <a:t>y axis</a:t>
            </a:r>
            <a:r>
              <a:rPr lang="en-US" altLang="zh-CN" dirty="0"/>
              <a:t>, changes in relation to another continuous variable, on the x-axis. </a:t>
            </a:r>
            <a:endParaRPr lang="en-US" altLang="zh-CN" dirty="0" smtClean="0"/>
          </a:p>
          <a:p>
            <a:r>
              <a:rPr lang="en-US" altLang="zh-CN" dirty="0" smtClean="0"/>
              <a:t>Often </a:t>
            </a:r>
            <a:r>
              <a:rPr lang="en-US" altLang="zh-CN" dirty="0"/>
              <a:t>the </a:t>
            </a:r>
            <a:r>
              <a:rPr lang="en-US" altLang="zh-CN" dirty="0" smtClean="0"/>
              <a:t>x </a:t>
            </a:r>
            <a:r>
              <a:rPr lang="en-US" altLang="zh-CN" dirty="0" smtClean="0"/>
              <a:t>variable </a:t>
            </a:r>
            <a:r>
              <a:rPr lang="en-US" altLang="zh-CN" dirty="0"/>
              <a:t>represents time, but it may also represent some other continuous quantity, </a:t>
            </a:r>
            <a:r>
              <a:rPr lang="en-US" altLang="zh-CN" dirty="0" smtClean="0"/>
              <a:t>like the </a:t>
            </a:r>
            <a:r>
              <a:rPr lang="en-US" altLang="zh-CN" dirty="0"/>
              <a:t>amount of a drug administered to experimental subjects.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17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4.5. Changing the Appearance of </a:t>
            </a:r>
            <a:r>
              <a:rPr lang="en-US" altLang="zh-CN" dirty="0" smtClean="0"/>
              <a:t>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multiple lines, </a:t>
            </a:r>
            <a:r>
              <a:rPr lang="en-US" altLang="zh-CN" dirty="0" smtClean="0"/>
              <a:t>draw </a:t>
            </a:r>
            <a:r>
              <a:rPr lang="en-US" altLang="zh-CN" dirty="0"/>
              <a:t>differently colored points for </a:t>
            </a:r>
            <a:r>
              <a:rPr lang="en-US" altLang="zh-CN" dirty="0" smtClean="0"/>
              <a:t>each group </a:t>
            </a:r>
            <a:r>
              <a:rPr lang="en-US" altLang="zh-CN" dirty="0"/>
              <a:t>by mapping variables to aesthetic properties of points, inside of  </a:t>
            </a:r>
            <a:r>
              <a:rPr lang="en-US" altLang="zh-CN" b="1" dirty="0" err="1"/>
              <a:t>aes</a:t>
            </a:r>
            <a:r>
              <a:rPr lang="en-US" altLang="zh-CN" dirty="0" smtClean="0"/>
              <a:t>().</a:t>
            </a:r>
          </a:p>
          <a:p>
            <a:r>
              <a:rPr lang="en-US" altLang="zh-CN" dirty="0" smtClean="0"/>
              <a:t>Use a different </a:t>
            </a:r>
            <a:r>
              <a:rPr lang="en-US" altLang="zh-CN" dirty="0"/>
              <a:t>palette, 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dirty="0" smtClean="0"/>
              <a:t>() or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scale_colour_manual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set a single constant shape </a:t>
            </a:r>
            <a:r>
              <a:rPr lang="en-US" altLang="zh-CN" dirty="0" smtClean="0"/>
              <a:t>or size </a:t>
            </a:r>
            <a:r>
              <a:rPr lang="en-US" altLang="zh-CN" dirty="0"/>
              <a:t>for all the points</a:t>
            </a:r>
            <a:r>
              <a:rPr lang="en-US" altLang="zh-CN" dirty="0" smtClean="0"/>
              <a:t>, </a:t>
            </a:r>
            <a:r>
              <a:rPr lang="en-US" altLang="zh-CN" dirty="0"/>
              <a:t>specify </a:t>
            </a:r>
            <a:r>
              <a:rPr lang="en-US" altLang="zh-CN" dirty="0" smtClean="0"/>
              <a:t>shape or size outside </a:t>
            </a:r>
            <a:r>
              <a:rPr lang="en-US" altLang="zh-CN" dirty="0"/>
              <a:t>of </a:t>
            </a:r>
            <a:r>
              <a:rPr lang="en-US" altLang="zh-CN" dirty="0" err="1"/>
              <a:t>aes</a:t>
            </a:r>
            <a:r>
              <a:rPr lang="en-US" altLang="zh-CN" dirty="0" smtClean="0"/>
              <a:t>():</a:t>
            </a:r>
          </a:p>
          <a:p>
            <a:pPr marL="114300" indent="0">
              <a:buNone/>
            </a:pP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tg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ToothGrowth,c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", "dose"),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summarise,length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=mean(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(0.2)</a:t>
            </a:r>
          </a:p>
          <a:p>
            <a:pPr marL="114300" indent="0">
              <a:buNone/>
            </a:pP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tg,aes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dose,y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length,fill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(shape=21,size=3,position=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(values=c("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black","white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zh-CN" altLang="en-US" sz="2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0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4.6. Making a Graph with a Shaded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graph with a shaded area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115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4.6. Making a Graph with a Shaded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geom_area</a:t>
            </a:r>
            <a:r>
              <a:rPr lang="en-US" altLang="zh-CN" dirty="0"/>
              <a:t>() to get a shaded area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sunspotyear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(Year=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(time(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sunspot.year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)), Sunspots 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sunspot.year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sunspotyear,aes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=Sunspots))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2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4.6. Making a Graph with a Shaded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By default, the area will be filled with a very dark grey and will have no outline.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color </a:t>
            </a:r>
            <a:r>
              <a:rPr lang="en-US" altLang="zh-CN" dirty="0"/>
              <a:t>can be changed by setting fill.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it 80% transparent by setting alpha to 0.2. 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sunspotyear,aes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=Sunspots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black",fill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blue",alpha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=.2)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62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4.6. Making a Graph with a Shaded </a:t>
            </a:r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outline puts </a:t>
            </a:r>
            <a:r>
              <a:rPr lang="en-US" altLang="zh-CN" dirty="0"/>
              <a:t>a </a:t>
            </a:r>
            <a:r>
              <a:rPr lang="en-US" altLang="zh-CN" dirty="0" smtClean="0"/>
              <a:t>vertical line </a:t>
            </a:r>
            <a:r>
              <a:rPr lang="en-US" altLang="zh-CN" dirty="0"/>
              <a:t>at the beginning and end of the shaded </a:t>
            </a:r>
            <a:r>
              <a:rPr lang="en-US" altLang="zh-CN" dirty="0" smtClean="0"/>
              <a:t>area</a:t>
            </a:r>
          </a:p>
          <a:p>
            <a:r>
              <a:rPr lang="en-US" altLang="zh-CN" dirty="0" smtClean="0"/>
              <a:t>To avoid </a:t>
            </a:r>
            <a:r>
              <a:rPr lang="en-US" altLang="zh-CN" dirty="0"/>
              <a:t>this issue, we can draw the area without an outline (by not specifying  </a:t>
            </a:r>
            <a:r>
              <a:rPr lang="en-US" altLang="zh-CN" dirty="0" err="1"/>
              <a:t>colour</a:t>
            </a:r>
            <a:r>
              <a:rPr lang="en-US" altLang="zh-CN" dirty="0" smtClean="0"/>
              <a:t>), and </a:t>
            </a:r>
            <a:r>
              <a:rPr lang="en-US" altLang="zh-CN" dirty="0"/>
              <a:t>then layer a </a:t>
            </a:r>
            <a:r>
              <a:rPr lang="en-US" altLang="zh-CN" dirty="0" err="1"/>
              <a:t>geom_line</a:t>
            </a:r>
            <a:r>
              <a:rPr lang="en-US" altLang="zh-CN" dirty="0" smtClean="0"/>
              <a:t>() on top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sunspotyear,aes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=Sunspots))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blue",alpha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=.2)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93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stacked area </a:t>
            </a:r>
            <a:r>
              <a:rPr lang="en-US" altLang="zh-CN" dirty="0" smtClean="0"/>
              <a:t>graph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1954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geom_area</a:t>
            </a:r>
            <a:r>
              <a:rPr lang="en-US" altLang="zh-CN" dirty="0" smtClean="0"/>
              <a:t>() and </a:t>
            </a:r>
            <a:r>
              <a:rPr lang="en-US" altLang="zh-CN" dirty="0"/>
              <a:t>map a factor to fill</a:t>
            </a:r>
          </a:p>
          <a:p>
            <a:pPr marL="11430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uspopage,aes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Thousands,fill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70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The default order of legend items is the opposite of the stacking order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legend </a:t>
            </a:r>
            <a:r>
              <a:rPr lang="en-US" altLang="zh-CN" dirty="0" smtClean="0"/>
              <a:t>can be </a:t>
            </a:r>
            <a:r>
              <a:rPr lang="en-US" altLang="zh-CN" dirty="0"/>
              <a:t>reversed by setting the breaks in the scale.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042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version of the chart </a:t>
            </a:r>
            <a:r>
              <a:rPr lang="en-US" altLang="zh-CN" dirty="0" smtClean="0"/>
              <a:t>reverses </a:t>
            </a:r>
            <a:r>
              <a:rPr lang="en-US" altLang="zh-CN" dirty="0"/>
              <a:t>the legend order, changes the palette to a range of blues, and adds </a:t>
            </a:r>
            <a:r>
              <a:rPr lang="en-US" altLang="zh-CN" dirty="0" smtClean="0"/>
              <a:t>thin (</a:t>
            </a:r>
            <a:r>
              <a:rPr lang="en-US" altLang="zh-CN" dirty="0"/>
              <a:t>size=.2) lines between each area. It also makes the filled areas </a:t>
            </a:r>
            <a:r>
              <a:rPr lang="en-US" altLang="zh-CN" dirty="0" smtClean="0"/>
              <a:t>semitransparent (</a:t>
            </a:r>
            <a:r>
              <a:rPr lang="en-US" altLang="zh-CN" dirty="0"/>
              <a:t>alpha=.4), so that it is possible to see the grid lines through them:</a:t>
            </a:r>
          </a:p>
          <a:p>
            <a:pPr marL="11430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uspopage,aes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Thousands,fill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black",size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=.2,alpha=.4)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Blues",breaks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=rev(levels(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uspopage$AgeGroup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4033060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To reverse the stacking order, </a:t>
            </a:r>
            <a:r>
              <a:rPr lang="en-US" altLang="zh-CN" dirty="0" smtClean="0"/>
              <a:t>put  order=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AgeGroup</a:t>
            </a:r>
            <a:r>
              <a:rPr lang="en-US" altLang="zh-CN" dirty="0" smtClean="0"/>
              <a:t>) inside </a:t>
            </a:r>
            <a:r>
              <a:rPr lang="en-US" altLang="zh-CN" dirty="0"/>
              <a:t>of  </a:t>
            </a:r>
            <a:r>
              <a:rPr lang="en-US" altLang="zh-CN" dirty="0" err="1"/>
              <a:t>aes</a:t>
            </a:r>
            <a:r>
              <a:rPr lang="en-US" altLang="zh-CN" dirty="0" smtClean="0"/>
              <a:t>()</a:t>
            </a:r>
          </a:p>
          <a:p>
            <a:pPr marL="11430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uspopage,aes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Thousands,fill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AgeGroup,order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black",size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=.2,alpha=.4)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="Blues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00990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Line </a:t>
            </a:r>
            <a:r>
              <a:rPr lang="en-US" altLang="zh-CN" dirty="0"/>
              <a:t>graphs can also be used with a </a:t>
            </a:r>
            <a:r>
              <a:rPr lang="en-US" altLang="zh-CN" dirty="0" smtClean="0"/>
              <a:t>discrete variable </a:t>
            </a:r>
            <a:r>
              <a:rPr lang="en-US" altLang="zh-CN" dirty="0"/>
              <a:t>on the x-axis. </a:t>
            </a:r>
            <a:endParaRPr lang="en-US" altLang="zh-CN" dirty="0" smtClean="0"/>
          </a:p>
          <a:p>
            <a:r>
              <a:rPr lang="en-US" altLang="zh-CN" dirty="0" smtClean="0"/>
              <a:t>appropriate </a:t>
            </a:r>
            <a:r>
              <a:rPr lang="en-US" altLang="zh-CN" dirty="0"/>
              <a:t>when the variable is </a:t>
            </a:r>
            <a:r>
              <a:rPr lang="en-US" altLang="zh-CN" dirty="0" smtClean="0"/>
              <a:t>ordered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/>
              <a:t>small</a:t>
            </a:r>
            <a:r>
              <a:rPr lang="en-US" altLang="zh-CN" dirty="0" smtClean="0"/>
              <a:t>”, “</a:t>
            </a:r>
            <a:r>
              <a:rPr lang="en-US" altLang="zh-CN" dirty="0"/>
              <a:t>medium”, “</a:t>
            </a:r>
            <a:r>
              <a:rPr lang="en-US" altLang="zh-CN" dirty="0" smtClean="0"/>
              <a:t>large”</a:t>
            </a:r>
          </a:p>
          <a:p>
            <a:r>
              <a:rPr lang="en-US" altLang="zh-CN" dirty="0" smtClean="0"/>
              <a:t>not </a:t>
            </a:r>
            <a:r>
              <a:rPr lang="en-US" altLang="zh-CN" dirty="0"/>
              <a:t>when the variable is </a:t>
            </a:r>
            <a:r>
              <a:rPr lang="en-US" altLang="zh-CN" dirty="0" smtClean="0"/>
              <a:t>unordered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/>
              <a:t>cow”, “goose”, “pig</a:t>
            </a:r>
            <a:r>
              <a:rPr lang="en-US" altLang="zh-CN" dirty="0" smtClean="0"/>
              <a:t>”</a:t>
            </a:r>
            <a:endParaRPr lang="en-US" altLang="zh-CN" dirty="0"/>
          </a:p>
          <a:p>
            <a:r>
              <a:rPr lang="en-US" altLang="zh-CN" dirty="0"/>
              <a:t>Most of the examples in this chapter use a continuous  </a:t>
            </a:r>
            <a:r>
              <a:rPr lang="en-US" altLang="zh-CN" dirty="0" smtClean="0"/>
              <a:t>x variable </a:t>
            </a:r>
          </a:p>
          <a:p>
            <a:r>
              <a:rPr lang="en-US" altLang="zh-CN" dirty="0" smtClean="0"/>
              <a:t>one example </a:t>
            </a:r>
            <a:r>
              <a:rPr lang="en-US" altLang="zh-CN" dirty="0"/>
              <a:t>where the variable is converted to a factor and thus treated as a discrete 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47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4.7. Making a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Since </a:t>
            </a:r>
            <a:r>
              <a:rPr lang="en-US" altLang="zh-CN" dirty="0"/>
              <a:t>each filled area is drawn with a polygon, the outline includes the left and </a:t>
            </a:r>
            <a:r>
              <a:rPr lang="en-US" altLang="zh-CN" dirty="0" smtClean="0"/>
              <a:t>right sides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get rid of it </a:t>
            </a:r>
            <a:r>
              <a:rPr lang="en-US" altLang="zh-CN" dirty="0" smtClean="0"/>
              <a:t>, </a:t>
            </a:r>
            <a:r>
              <a:rPr lang="en-US" altLang="zh-CN" dirty="0"/>
              <a:t>first </a:t>
            </a:r>
            <a:r>
              <a:rPr lang="en-US" altLang="zh-CN" dirty="0" smtClean="0"/>
              <a:t>draw the </a:t>
            </a:r>
            <a:r>
              <a:rPr lang="en-US" altLang="zh-CN" dirty="0"/>
              <a:t>stacked areas  </a:t>
            </a:r>
            <a:r>
              <a:rPr lang="en-US" altLang="zh-CN" dirty="0" smtClean="0"/>
              <a:t>without an </a:t>
            </a:r>
            <a:r>
              <a:rPr lang="en-US" altLang="zh-CN" dirty="0"/>
              <a:t>outline (by leaving 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as </a:t>
            </a:r>
            <a:r>
              <a:rPr lang="en-US" altLang="zh-CN" dirty="0"/>
              <a:t>the default  NA  value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then </a:t>
            </a:r>
            <a:r>
              <a:rPr lang="en-US" altLang="zh-CN" dirty="0"/>
              <a:t>add a </a:t>
            </a:r>
            <a:r>
              <a:rPr lang="en-US" altLang="zh-CN" dirty="0" err="1"/>
              <a:t>geom_line</a:t>
            </a:r>
            <a:r>
              <a:rPr lang="en-US" altLang="zh-CN" dirty="0" smtClean="0"/>
              <a:t>() on </a:t>
            </a:r>
            <a:r>
              <a:rPr lang="en-US" altLang="zh-CN" dirty="0"/>
              <a:t>top: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uspopage,aes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Thousands,fill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AgeGroup,order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NA,alpha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=.4)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="Blues")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(position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stack",size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=.2)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00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4.8. Making a Proportional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stacked area graph with the overall height scaled to a constant value.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745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4.8. Making a Proportional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smtClean="0"/>
              <a:t>calculate </a:t>
            </a:r>
            <a:r>
              <a:rPr lang="en-US" altLang="zh-CN" dirty="0"/>
              <a:t>the proportions.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ddply</a:t>
            </a:r>
            <a:r>
              <a:rPr lang="en-US" altLang="zh-CN" dirty="0"/>
              <a:t>()  to break </a:t>
            </a:r>
            <a:r>
              <a:rPr lang="en-US" altLang="zh-CN" dirty="0" err="1" smtClean="0"/>
              <a:t>uspopage</a:t>
            </a:r>
            <a:r>
              <a:rPr lang="en-US" altLang="zh-CN" dirty="0" smtClean="0"/>
              <a:t> into </a:t>
            </a:r>
            <a:r>
              <a:rPr lang="en-US" altLang="zh-CN" dirty="0"/>
              <a:t>groups by </a:t>
            </a:r>
            <a:r>
              <a:rPr lang="en-US" altLang="zh-CN" dirty="0" smtClean="0"/>
              <a:t>Year </a:t>
            </a:r>
          </a:p>
          <a:p>
            <a:pPr lvl="1"/>
            <a:r>
              <a:rPr lang="en-US" altLang="zh-CN" dirty="0" smtClean="0"/>
              <a:t>then </a:t>
            </a:r>
            <a:r>
              <a:rPr lang="en-US" altLang="zh-CN" dirty="0"/>
              <a:t>calculate a new column,  Percent.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value is the </a:t>
            </a:r>
            <a:r>
              <a:rPr lang="en-US" altLang="zh-CN" dirty="0" smtClean="0"/>
              <a:t>Thousands  </a:t>
            </a:r>
            <a:r>
              <a:rPr lang="en-US" altLang="zh-CN" dirty="0"/>
              <a:t>for each row, divided by the sum of Thousands  for each </a:t>
            </a:r>
            <a:r>
              <a:rPr lang="en-US" altLang="zh-CN" dirty="0" smtClean="0"/>
              <a:t>Year group</a:t>
            </a:r>
            <a:r>
              <a:rPr lang="en-US" altLang="zh-CN" dirty="0"/>
              <a:t>, </a:t>
            </a:r>
            <a:r>
              <a:rPr lang="en-US" altLang="zh-CN" dirty="0" smtClean="0"/>
              <a:t>multiplied by </a:t>
            </a:r>
            <a:r>
              <a:rPr lang="en-US" altLang="zh-CN" dirty="0"/>
              <a:t>100 to get a percent value: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 # For the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Convert Thousands to Percent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uspopage_prop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uspopage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Year",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transform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Percent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=Thousands /sum(Thousands) * 100)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4.8. Making a Proportional Stacked Area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Once </a:t>
            </a:r>
            <a:r>
              <a:rPr lang="en-US" altLang="zh-CN" dirty="0" smtClean="0"/>
              <a:t>calculate </a:t>
            </a:r>
            <a:r>
              <a:rPr lang="en-US" altLang="zh-CN" dirty="0"/>
              <a:t>the proportions, plotting is the same as with a regular </a:t>
            </a:r>
            <a:r>
              <a:rPr lang="en-US" altLang="zh-CN" dirty="0" smtClean="0"/>
              <a:t>stacked area graph</a:t>
            </a:r>
            <a:endParaRPr lang="en-US" altLang="zh-CN" dirty="0"/>
          </a:p>
          <a:p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uspopage_prop,aes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Percent,fill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AgeGroup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geom_area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black",size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=.2,alpha=.4)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Blues",breaks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=rev(levels(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uspopage$AgeGroup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44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4.9. Adding a Confidence </a:t>
            </a:r>
            <a:r>
              <a:rPr lang="en-US" altLang="zh-CN" dirty="0" smtClean="0"/>
              <a:t>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 confidence region to a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09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4.9. Adding a Confidence </a:t>
            </a:r>
            <a:r>
              <a:rPr lang="en-US" altLang="zh-CN" dirty="0" smtClean="0"/>
              <a:t>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geom_ribbon</a:t>
            </a:r>
            <a:r>
              <a:rPr lang="en-US" altLang="zh-CN" dirty="0" smtClean="0"/>
              <a:t>() and </a:t>
            </a:r>
            <a:r>
              <a:rPr lang="en-US" altLang="zh-CN" dirty="0"/>
              <a:t>map values to </a:t>
            </a:r>
            <a:r>
              <a:rPr lang="en-US" altLang="zh-CN" dirty="0" err="1" smtClean="0"/>
              <a:t>ymin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ymax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climate  data </a:t>
            </a:r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/>
              <a:t>Anomaly10y  </a:t>
            </a:r>
            <a:r>
              <a:rPr lang="en-US" altLang="zh-CN" dirty="0"/>
              <a:t>is a 10-year running average of the deviation (</a:t>
            </a:r>
            <a:r>
              <a:rPr lang="en-US" altLang="zh-CN" dirty="0" smtClean="0"/>
              <a:t>in Celsius</a:t>
            </a:r>
            <a:r>
              <a:rPr lang="en-US" altLang="zh-CN" dirty="0"/>
              <a:t>) from the average 1950–1980 </a:t>
            </a:r>
            <a:r>
              <a:rPr lang="en-US" altLang="zh-CN" dirty="0" smtClean="0"/>
              <a:t>temperature</a:t>
            </a:r>
          </a:p>
          <a:p>
            <a:pPr lvl="1"/>
            <a:r>
              <a:rPr lang="en-US" altLang="zh-CN" dirty="0" smtClean="0"/>
              <a:t>Unc10y is </a:t>
            </a:r>
            <a:r>
              <a:rPr lang="en-US" altLang="zh-CN" dirty="0"/>
              <a:t>the 95% </a:t>
            </a:r>
            <a:r>
              <a:rPr lang="en-US" altLang="zh-CN" dirty="0" smtClean="0"/>
              <a:t>confidence interval.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ymax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ymin</a:t>
            </a:r>
            <a:r>
              <a:rPr lang="en-US" altLang="zh-CN" dirty="0" smtClean="0"/>
              <a:t> to </a:t>
            </a:r>
            <a:r>
              <a:rPr lang="en-US" altLang="zh-CN" dirty="0"/>
              <a:t>Anomaly10yplus or minus </a:t>
            </a:r>
            <a:r>
              <a:rPr lang="en-US" altLang="zh-CN" dirty="0" smtClean="0"/>
              <a:t>Unc10y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clim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&lt;-subset(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climate,Source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== 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Berkeley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",select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=c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("Year", "Anomaly10y", "Unc10y"))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07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4.9. Adding a Confidence </a:t>
            </a:r>
            <a:r>
              <a:rPr lang="en-US" altLang="zh-CN" dirty="0" smtClean="0"/>
              <a:t>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# Shaded region</a:t>
            </a:r>
          </a:p>
          <a:p>
            <a:pPr marL="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clim,aes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=Anomaly10y))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geom_ribbon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=Anomaly10y-Unc10y,ymax=Anomaly10y+Unc10y),alpha=0.2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dirty="0"/>
              <a:t>The shaded region is actually a very dark grey, but it is mostly transparent. The </a:t>
            </a:r>
            <a:r>
              <a:rPr lang="en-US" altLang="zh-CN" dirty="0" smtClean="0"/>
              <a:t>transparency </a:t>
            </a:r>
            <a:r>
              <a:rPr lang="en-US" altLang="zh-CN" dirty="0"/>
              <a:t>is set with alpha=0.2, which makes it 80% transparent.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644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4.9. Adding a Confidence </a:t>
            </a:r>
            <a:r>
              <a:rPr lang="en-US" altLang="zh-CN" dirty="0" smtClean="0"/>
              <a:t>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geom_ribbon</a:t>
            </a:r>
            <a:r>
              <a:rPr lang="en-US" altLang="zh-CN" dirty="0" smtClean="0"/>
              <a:t>() is </a:t>
            </a:r>
            <a:r>
              <a:rPr lang="en-US" altLang="zh-CN" dirty="0"/>
              <a:t>before </a:t>
            </a:r>
            <a:r>
              <a:rPr lang="en-US" altLang="zh-CN" dirty="0" err="1"/>
              <a:t>geom_line</a:t>
            </a:r>
            <a:r>
              <a:rPr lang="en-US" altLang="zh-CN" dirty="0"/>
              <a:t>(), so that the line is drawn on </a:t>
            </a:r>
            <a:r>
              <a:rPr lang="en-US" altLang="zh-CN" dirty="0" smtClean="0"/>
              <a:t>top of </a:t>
            </a:r>
            <a:r>
              <a:rPr lang="en-US" altLang="zh-CN" dirty="0"/>
              <a:t>the shaded region.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the reverse order were used, the </a:t>
            </a:r>
            <a:r>
              <a:rPr lang="en-US" altLang="zh-CN" dirty="0" smtClean="0"/>
              <a:t>shaded region </a:t>
            </a:r>
            <a:r>
              <a:rPr lang="en-US" altLang="zh-CN" dirty="0"/>
              <a:t>could </a:t>
            </a:r>
            <a:r>
              <a:rPr lang="en-US" altLang="zh-CN" dirty="0" smtClean="0"/>
              <a:t>obscure the line</a:t>
            </a:r>
          </a:p>
        </p:txBody>
      </p:sp>
    </p:spTree>
    <p:extLst>
      <p:ext uri="{BB962C8B-B14F-4D97-AF65-F5344CB8AC3E}">
        <p14:creationId xmlns:p14="http://schemas.microsoft.com/office/powerpoint/2010/main" val="3581430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4.9. Adding a Confidence </a:t>
            </a:r>
            <a:r>
              <a:rPr lang="en-US" altLang="zh-CN" dirty="0" smtClean="0"/>
              <a:t>Region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Instead of a shaded region, </a:t>
            </a:r>
            <a:r>
              <a:rPr lang="en-US" altLang="zh-CN" dirty="0" smtClean="0"/>
              <a:t>also </a:t>
            </a:r>
            <a:r>
              <a:rPr lang="en-US" altLang="zh-CN" dirty="0"/>
              <a:t>use dotted lines to represent the upper </a:t>
            </a:r>
            <a:r>
              <a:rPr lang="en-US" altLang="zh-CN" dirty="0" smtClean="0"/>
              <a:t>and lower bounds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clim,aes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=Anomaly10y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(y=Anomaly10y-Unc10y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="grey50",linetype="dotted")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(y=Anomaly10y+Unc10y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="grey50",linetype="dotted")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28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Making </a:t>
            </a:r>
            <a:r>
              <a:rPr lang="en-US" altLang="zh-CN" dirty="0"/>
              <a:t>a Basic Line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/>
              <a:t>Adding Points to a Line </a:t>
            </a:r>
            <a:r>
              <a:rPr lang="en-US" altLang="zh-CN" dirty="0" smtClean="0"/>
              <a:t>Graph</a:t>
            </a:r>
          </a:p>
          <a:p>
            <a:r>
              <a:rPr lang="en-US" dirty="0"/>
              <a:t>Making a Line Graph with Multiple </a:t>
            </a:r>
            <a:r>
              <a:rPr lang="en-US" dirty="0" smtClean="0"/>
              <a:t>Lines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</a:t>
            </a:r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Graph with a Shaded </a:t>
            </a:r>
            <a:r>
              <a:rPr lang="en-US" altLang="zh-CN" dirty="0" smtClean="0"/>
              <a:t>Area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Stacked </a:t>
            </a:r>
            <a:r>
              <a:rPr lang="en-US" altLang="zh-CN"/>
              <a:t>Area </a:t>
            </a:r>
            <a:r>
              <a:rPr lang="en-US" altLang="zh-CN" smtClean="0"/>
              <a:t>Graph</a:t>
            </a:r>
            <a:endParaRPr lang="en-US" altLang="zh-CN" dirty="0"/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Proportional Stacked Area </a:t>
            </a:r>
            <a:r>
              <a:rPr lang="en-US" altLang="zh-CN" dirty="0" smtClean="0"/>
              <a:t>Graph</a:t>
            </a:r>
            <a:endParaRPr lang="en-US" altLang="zh-CN" dirty="0"/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 Confidence Region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3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 Making a Basic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basic line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 Making a Basic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 </a:t>
            </a:r>
            <a:r>
              <a:rPr lang="en-US" altLang="zh-CN" dirty="0" err="1"/>
              <a:t>ggplot</a:t>
            </a:r>
            <a:r>
              <a:rPr lang="en-US" altLang="zh-CN" dirty="0" smtClean="0"/>
              <a:t>() with  </a:t>
            </a:r>
            <a:r>
              <a:rPr lang="en-US" altLang="zh-CN" dirty="0" err="1"/>
              <a:t>geom_line</a:t>
            </a:r>
            <a:r>
              <a:rPr lang="en-US" altLang="zh-CN" dirty="0"/>
              <a:t>(), and specify what variables you mapped to  x  and  </a:t>
            </a:r>
            <a:r>
              <a:rPr lang="en-US" altLang="zh-CN" dirty="0" smtClean="0"/>
              <a:t>y</a:t>
            </a:r>
          </a:p>
          <a:p>
            <a:pPr marL="114300" indent="0">
              <a:buNone/>
            </a:pP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Data set: BOD</a:t>
            </a:r>
          </a:p>
          <a:p>
            <a:pPr lvl="1"/>
            <a:r>
              <a:rPr lang="en-US" altLang="zh-CN" dirty="0" smtClean="0"/>
              <a:t>x variable</a:t>
            </a:r>
            <a:r>
              <a:rPr lang="en-US" altLang="zh-CN" dirty="0"/>
              <a:t>, 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y  </a:t>
            </a:r>
            <a:r>
              <a:rPr lang="en-US" altLang="zh-CN" dirty="0"/>
              <a:t>variable</a:t>
            </a:r>
            <a:r>
              <a:rPr lang="en-US" altLang="zh-CN" dirty="0" smtClean="0"/>
              <a:t>, demand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0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 Making a Basic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Line </a:t>
            </a:r>
            <a:r>
              <a:rPr lang="en-US" altLang="zh-CN" dirty="0"/>
              <a:t>graphs can be made with discrete (categorical) or continuous (numeric) </a:t>
            </a:r>
            <a:r>
              <a:rPr lang="en-US" altLang="zh-CN" dirty="0" smtClean="0"/>
              <a:t>variables on </a:t>
            </a:r>
            <a:r>
              <a:rPr lang="en-US" altLang="zh-CN" dirty="0"/>
              <a:t>the x-axis.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variable </a:t>
            </a:r>
            <a:r>
              <a:rPr lang="en-US" altLang="zh-CN" dirty="0" smtClean="0"/>
              <a:t>demand is </a:t>
            </a:r>
            <a:r>
              <a:rPr lang="en-US" altLang="zh-CN" dirty="0"/>
              <a:t>numeric, but it could be </a:t>
            </a:r>
            <a:r>
              <a:rPr lang="en-US" altLang="zh-CN" dirty="0" smtClean="0"/>
              <a:t>treated as </a:t>
            </a:r>
            <a:r>
              <a:rPr lang="en-US" altLang="zh-CN" dirty="0"/>
              <a:t>a categorical variable by converting it to a factor with factor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When the x variable </a:t>
            </a:r>
            <a:r>
              <a:rPr lang="en-US" altLang="zh-CN" dirty="0"/>
              <a:t>is a factor, you must also use  </a:t>
            </a:r>
            <a:r>
              <a:rPr lang="en-US" altLang="zh-CN" dirty="0" err="1"/>
              <a:t>aes</a:t>
            </a:r>
            <a:r>
              <a:rPr lang="en-US" altLang="zh-CN" dirty="0"/>
              <a:t>(group=1</a:t>
            </a:r>
            <a:r>
              <a:rPr lang="en-US" altLang="zh-CN" dirty="0" smtClean="0"/>
              <a:t>) to </a:t>
            </a:r>
            <a:r>
              <a:rPr lang="en-US" altLang="zh-CN" dirty="0"/>
              <a:t>ensure that  </a:t>
            </a:r>
            <a:r>
              <a:rPr lang="en-US" altLang="zh-CN" dirty="0" err="1"/>
              <a:t>ggplot</a:t>
            </a:r>
            <a:r>
              <a:rPr lang="en-US" altLang="zh-CN" dirty="0"/>
              <a:t>()  </a:t>
            </a:r>
            <a:r>
              <a:rPr lang="en-US" altLang="zh-CN" dirty="0" smtClean="0"/>
              <a:t>knows that </a:t>
            </a:r>
            <a:r>
              <a:rPr lang="en-US" altLang="zh-CN" dirty="0"/>
              <a:t>the data points belong together and should be connected with a </a:t>
            </a:r>
            <a:r>
              <a:rPr lang="en-US" altLang="zh-CN" dirty="0" smtClean="0"/>
              <a:t>line</a:t>
            </a:r>
          </a:p>
          <a:p>
            <a:pPr marL="11430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(x=factor(Time),y=demand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group=1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179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 Making a Basic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smtClean="0"/>
              <a:t>BOD </a:t>
            </a:r>
            <a:r>
              <a:rPr lang="en-US" altLang="zh-CN" dirty="0" smtClean="0"/>
              <a:t>data </a:t>
            </a:r>
            <a:r>
              <a:rPr lang="en-US" altLang="zh-CN" dirty="0"/>
              <a:t>set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is no entry for Time=6, so there is no level 6 when  Time  </a:t>
            </a:r>
            <a:r>
              <a:rPr lang="en-US" altLang="zh-CN" dirty="0" smtClean="0"/>
              <a:t>is converted </a:t>
            </a:r>
            <a:r>
              <a:rPr lang="en-US" altLang="zh-CN" dirty="0"/>
              <a:t>to a factor.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Factors </a:t>
            </a:r>
            <a:r>
              <a:rPr lang="en-US" altLang="zh-CN" dirty="0"/>
              <a:t>hold categorical values, and in that context, 6 is just </a:t>
            </a:r>
            <a:r>
              <a:rPr lang="en-US" altLang="zh-CN" dirty="0" smtClean="0"/>
              <a:t>another value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happens to not be in the data set, so there’s no space for it on the x-axis.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12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 Making a Basic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With ggplot2, the default y </a:t>
            </a:r>
            <a:r>
              <a:rPr lang="en-US" altLang="zh-CN" dirty="0" smtClean="0"/>
              <a:t>range </a:t>
            </a:r>
            <a:r>
              <a:rPr lang="en-US" altLang="zh-CN" dirty="0"/>
              <a:t>of a line graph is just enough to include the </a:t>
            </a:r>
            <a:r>
              <a:rPr lang="en-US" altLang="zh-CN" dirty="0" smtClean="0"/>
              <a:t>y values in </a:t>
            </a:r>
            <a:r>
              <a:rPr lang="en-US" altLang="zh-CN" dirty="0"/>
              <a:t>the data.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some kinds of data, it’s better to have the y </a:t>
            </a:r>
            <a:r>
              <a:rPr lang="en-US" altLang="zh-CN" dirty="0" smtClean="0"/>
              <a:t>range </a:t>
            </a:r>
            <a:r>
              <a:rPr lang="en-US" altLang="zh-CN" dirty="0"/>
              <a:t>start from zero. </a:t>
            </a:r>
            <a:r>
              <a:rPr lang="en-US" altLang="zh-CN" dirty="0" smtClean="0"/>
              <a:t>use </a:t>
            </a:r>
            <a:r>
              <a:rPr lang="en-US" altLang="zh-CN" dirty="0" err="1"/>
              <a:t>ylim</a:t>
            </a:r>
            <a:r>
              <a:rPr lang="en-US" altLang="zh-CN" dirty="0"/>
              <a:t>() to set the range, or </a:t>
            </a:r>
            <a:r>
              <a:rPr lang="en-US" altLang="zh-CN" dirty="0" err="1" smtClean="0"/>
              <a:t>expand_limits</a:t>
            </a:r>
            <a:r>
              <a:rPr lang="en-US" altLang="zh-CN" dirty="0"/>
              <a:t>() to expand the </a:t>
            </a:r>
            <a:r>
              <a:rPr lang="en-US" altLang="zh-CN" dirty="0" smtClean="0"/>
              <a:t>range to </a:t>
            </a:r>
            <a:r>
              <a:rPr lang="en-US" altLang="zh-CN" dirty="0"/>
              <a:t>include a value.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range from zero to the maximum value of the  </a:t>
            </a:r>
            <a:r>
              <a:rPr lang="en-US" altLang="zh-CN" dirty="0" smtClean="0"/>
              <a:t>demand column </a:t>
            </a:r>
            <a:r>
              <a:rPr lang="en-US" altLang="zh-CN" dirty="0"/>
              <a:t>in </a:t>
            </a:r>
            <a:r>
              <a:rPr lang="en-US" altLang="zh-CN" dirty="0" smtClean="0"/>
              <a:t>BOD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(0,max(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BOD$demand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expand_limits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(y=0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2609</Words>
  <Application>Microsoft Office PowerPoint</Application>
  <PresentationFormat>全屏显示(4:3)</PresentationFormat>
  <Paragraphs>255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Chapter 4 Line Graphs</vt:lpstr>
      <vt:lpstr>Outlines</vt:lpstr>
      <vt:lpstr>Introduction</vt:lpstr>
      <vt:lpstr>Introduction</vt:lpstr>
      <vt:lpstr>4.1. Making a Basic Line Graph</vt:lpstr>
      <vt:lpstr>4.1. Making a Basic Line Graph</vt:lpstr>
      <vt:lpstr>4.1. Making a Basic Line Graph</vt:lpstr>
      <vt:lpstr>4.1. Making a Basic Line Graph</vt:lpstr>
      <vt:lpstr>4.1. Making a Basic Line Graph</vt:lpstr>
      <vt:lpstr>4.2. Adding Points to a Line Graph</vt:lpstr>
      <vt:lpstr>4.2. Adding Points to a Line Graph</vt:lpstr>
      <vt:lpstr>4.2. Adding Points to a Line Graph</vt:lpstr>
      <vt:lpstr>4.2. Adding Points to a Line Graph</vt:lpstr>
      <vt:lpstr>4.3. Making a Line Graph with Multiple Lines</vt:lpstr>
      <vt:lpstr>4.3. Making a Line Graph with Multiple Lines</vt:lpstr>
      <vt:lpstr>4.3. Making a Line Graph with Multiple Lines</vt:lpstr>
      <vt:lpstr>4.3. Making a Line Graph with Multiple Lines</vt:lpstr>
      <vt:lpstr>4.3. Making a Line Graph with Multiple Lines</vt:lpstr>
      <vt:lpstr>4.3. Making a Line Graph with Multiple Lines</vt:lpstr>
      <vt:lpstr>4.3. Making a Line Graph with Multiple Lines</vt:lpstr>
      <vt:lpstr>4.4. Changing the Appearance of Lines</vt:lpstr>
      <vt:lpstr>4.4. Changing the Appearance of Lines</vt:lpstr>
      <vt:lpstr>4.4. Changing the Appearance of Lines</vt:lpstr>
      <vt:lpstr>4.4. Changing the Appearance of Lines</vt:lpstr>
      <vt:lpstr>4.4. Changing the Appearance of Lines</vt:lpstr>
      <vt:lpstr>4.5. Changing the Appearance of Points</vt:lpstr>
      <vt:lpstr>4.5. Changing the Appearance of Points</vt:lpstr>
      <vt:lpstr>4.5. Changing the Appearance of Points</vt:lpstr>
      <vt:lpstr>4.5. Changing the Appearance of Points</vt:lpstr>
      <vt:lpstr>4.5. Changing the Appearance of Points</vt:lpstr>
      <vt:lpstr>4.6. Making a Graph with a Shaded Area</vt:lpstr>
      <vt:lpstr>4.6. Making a Graph with a Shaded Area</vt:lpstr>
      <vt:lpstr>4.6. Making a Graph with a Shaded Area</vt:lpstr>
      <vt:lpstr>4.6. Making a Graph with a Shaded Area</vt:lpstr>
      <vt:lpstr>4.7. Making a Stacked Area Graph</vt:lpstr>
      <vt:lpstr>4.7. Making a Stacked Area Graph</vt:lpstr>
      <vt:lpstr>4.7. Making a Stacked Area Graph</vt:lpstr>
      <vt:lpstr>4.7. Making a Stacked Area Graph</vt:lpstr>
      <vt:lpstr>4.7. Making a Stacked Area Graph</vt:lpstr>
      <vt:lpstr>4.7. Making a Stacked Area Graph</vt:lpstr>
      <vt:lpstr>4.8. Making a Proportional Stacked Area Graph</vt:lpstr>
      <vt:lpstr>4.8. Making a Proportional Stacked Area Graph</vt:lpstr>
      <vt:lpstr>4.8. Making a Proportional Stacked Area Graph</vt:lpstr>
      <vt:lpstr>4.9. Adding a Confidence Region</vt:lpstr>
      <vt:lpstr>4.9. Adding a Confidence Region</vt:lpstr>
      <vt:lpstr>4.9. Adding a Confidence Region</vt:lpstr>
      <vt:lpstr>4.9. Adding a Confidence Region</vt:lpstr>
      <vt:lpstr>4.9. Adding a Confidence Region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Line Graphs</dc:title>
  <dc:creator>Yanhui Guo</dc:creator>
  <cp:lastModifiedBy>Yanhui Guo</cp:lastModifiedBy>
  <cp:revision>51</cp:revision>
  <dcterms:created xsi:type="dcterms:W3CDTF">2016-01-03T00:05:58Z</dcterms:created>
  <dcterms:modified xsi:type="dcterms:W3CDTF">2018-01-10T00:54:54Z</dcterms:modified>
</cp:coreProperties>
</file>