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4"/>
  </p:notesMasterIdLst>
  <p:handoutMasterIdLst>
    <p:handoutMasterId r:id="rId25"/>
  </p:handoutMasterIdLst>
  <p:sldIdLst>
    <p:sldId id="511" r:id="rId2"/>
    <p:sldId id="513" r:id="rId3"/>
    <p:sldId id="514" r:id="rId4"/>
    <p:sldId id="512" r:id="rId5"/>
    <p:sldId id="527" r:id="rId6"/>
    <p:sldId id="497" r:id="rId7"/>
    <p:sldId id="499" r:id="rId8"/>
    <p:sldId id="500" r:id="rId9"/>
    <p:sldId id="520" r:id="rId10"/>
    <p:sldId id="501" r:id="rId11"/>
    <p:sldId id="533" r:id="rId12"/>
    <p:sldId id="517" r:id="rId13"/>
    <p:sldId id="515" r:id="rId14"/>
    <p:sldId id="492" r:id="rId15"/>
    <p:sldId id="522" r:id="rId16"/>
    <p:sldId id="523" r:id="rId17"/>
    <p:sldId id="532" r:id="rId18"/>
    <p:sldId id="525" r:id="rId19"/>
    <p:sldId id="526" r:id="rId20"/>
    <p:sldId id="505" r:id="rId21"/>
    <p:sldId id="528" r:id="rId22"/>
    <p:sldId id="510" r:id="rId23"/>
  </p:sldIdLst>
  <p:sldSz cx="9144000" cy="6858000" type="screen4x3"/>
  <p:notesSz cx="6858000" cy="9296400"/>
  <p:defaultTextStyle>
    <a:defPPr>
      <a:defRPr lang="en-US"/>
    </a:defPPr>
    <a:lvl1pPr algn="l" rtl="0" fontAlgn="base">
      <a:spcBef>
        <a:spcPct val="50000"/>
      </a:spcBef>
      <a:spcAft>
        <a:spcPct val="0"/>
      </a:spcAft>
      <a:buChar char="•"/>
      <a:defRPr sz="2400" kern="1200">
        <a:solidFill>
          <a:schemeClr val="tx1"/>
        </a:solidFill>
        <a:latin typeface="Arial" charset="0"/>
        <a:ea typeface="+mn-ea"/>
        <a:cs typeface="+mn-cs"/>
      </a:defRPr>
    </a:lvl1pPr>
    <a:lvl2pPr marL="457200" algn="l" rtl="0" fontAlgn="base">
      <a:spcBef>
        <a:spcPct val="50000"/>
      </a:spcBef>
      <a:spcAft>
        <a:spcPct val="0"/>
      </a:spcAft>
      <a:buChar char="•"/>
      <a:defRPr sz="2400" kern="1200">
        <a:solidFill>
          <a:schemeClr val="tx1"/>
        </a:solidFill>
        <a:latin typeface="Arial" charset="0"/>
        <a:ea typeface="+mn-ea"/>
        <a:cs typeface="+mn-cs"/>
      </a:defRPr>
    </a:lvl2pPr>
    <a:lvl3pPr marL="914400" algn="l" rtl="0" fontAlgn="base">
      <a:spcBef>
        <a:spcPct val="50000"/>
      </a:spcBef>
      <a:spcAft>
        <a:spcPct val="0"/>
      </a:spcAft>
      <a:buChar char="•"/>
      <a:defRPr sz="2400" kern="1200">
        <a:solidFill>
          <a:schemeClr val="tx1"/>
        </a:solidFill>
        <a:latin typeface="Arial" charset="0"/>
        <a:ea typeface="+mn-ea"/>
        <a:cs typeface="+mn-cs"/>
      </a:defRPr>
    </a:lvl3pPr>
    <a:lvl4pPr marL="1371600" algn="l" rtl="0" fontAlgn="base">
      <a:spcBef>
        <a:spcPct val="50000"/>
      </a:spcBef>
      <a:spcAft>
        <a:spcPct val="0"/>
      </a:spcAft>
      <a:buChar char="•"/>
      <a:defRPr sz="2400" kern="1200">
        <a:solidFill>
          <a:schemeClr val="tx1"/>
        </a:solidFill>
        <a:latin typeface="Arial" charset="0"/>
        <a:ea typeface="+mn-ea"/>
        <a:cs typeface="+mn-cs"/>
      </a:defRPr>
    </a:lvl4pPr>
    <a:lvl5pPr marL="1828800" algn="l" rtl="0" fontAlgn="base">
      <a:spcBef>
        <a:spcPct val="50000"/>
      </a:spcBef>
      <a:spcAft>
        <a:spcPct val="0"/>
      </a:spcAft>
      <a:buChar char="•"/>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CC"/>
    <a:srgbClr val="FF99FF"/>
    <a:srgbClr val="9900FF"/>
    <a:srgbClr val="CC66FF"/>
    <a:srgbClr val="666666"/>
    <a:srgbClr val="000000"/>
    <a:srgbClr val="FF0000"/>
    <a:srgbClr val="00B05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5" autoAdjust="0"/>
    <p:restoredTop sz="86434" autoAdjust="0"/>
  </p:normalViewPr>
  <p:slideViewPr>
    <p:cSldViewPr snapToGrid="0">
      <p:cViewPr varScale="1">
        <p:scale>
          <a:sx n="110" d="100"/>
          <a:sy n="110" d="100"/>
        </p:scale>
        <p:origin x="726" y="10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hdr" sz="quarter"/>
          </p:nvPr>
        </p:nvSpPr>
        <p:spPr bwMode="auto">
          <a:xfrm>
            <a:off x="0" y="2"/>
            <a:ext cx="2971800" cy="4645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vl1pPr>
          </a:lstStyle>
          <a:p>
            <a:pPr>
              <a:defRPr/>
            </a:pPr>
            <a:endParaRPr lang="en-US" dirty="0"/>
          </a:p>
        </p:txBody>
      </p:sp>
      <p:sp>
        <p:nvSpPr>
          <p:cNvPr id="111619" name="Rectangle 3"/>
          <p:cNvSpPr>
            <a:spLocks noGrp="1" noChangeArrowheads="1"/>
          </p:cNvSpPr>
          <p:nvPr>
            <p:ph type="dt" sz="quarter" idx="1"/>
          </p:nvPr>
        </p:nvSpPr>
        <p:spPr bwMode="auto">
          <a:xfrm>
            <a:off x="3884613" y="2"/>
            <a:ext cx="2971800" cy="4645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vl1pPr>
          </a:lstStyle>
          <a:p>
            <a:pPr>
              <a:defRPr/>
            </a:pPr>
            <a:endParaRPr lang="en-US" dirty="0"/>
          </a:p>
        </p:txBody>
      </p:sp>
      <p:sp>
        <p:nvSpPr>
          <p:cNvPr id="111620" name="Rectangle 4"/>
          <p:cNvSpPr>
            <a:spLocks noGrp="1" noChangeArrowheads="1"/>
          </p:cNvSpPr>
          <p:nvPr>
            <p:ph type="ftr" sz="quarter" idx="2"/>
          </p:nvPr>
        </p:nvSpPr>
        <p:spPr bwMode="auto">
          <a:xfrm>
            <a:off x="0" y="8830214"/>
            <a:ext cx="2971800" cy="46457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vl1pPr>
          </a:lstStyle>
          <a:p>
            <a:pPr>
              <a:defRPr/>
            </a:pPr>
            <a:endParaRPr lang="en-US" dirty="0"/>
          </a:p>
        </p:txBody>
      </p:sp>
      <p:sp>
        <p:nvSpPr>
          <p:cNvPr id="111621" name="Rectangle 5"/>
          <p:cNvSpPr>
            <a:spLocks noGrp="1" noChangeArrowheads="1"/>
          </p:cNvSpPr>
          <p:nvPr>
            <p:ph type="sldNum" sz="quarter" idx="3"/>
          </p:nvPr>
        </p:nvSpPr>
        <p:spPr bwMode="auto">
          <a:xfrm>
            <a:off x="3884613" y="8830214"/>
            <a:ext cx="2971800" cy="46457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pPr>
              <a:defRPr/>
            </a:pPr>
            <a:fld id="{23FC9621-465A-4633-88AC-3C42FAE79B87}" type="slidenum">
              <a:rPr lang="en-US"/>
              <a:pPr>
                <a:defRPr/>
              </a:pPr>
              <a:t>‹#›</a:t>
            </a:fld>
            <a:endParaRPr lang="en-US" dirty="0"/>
          </a:p>
        </p:txBody>
      </p:sp>
    </p:spTree>
    <p:extLst>
      <p:ext uri="{BB962C8B-B14F-4D97-AF65-F5344CB8AC3E}">
        <p14:creationId xmlns:p14="http://schemas.microsoft.com/office/powerpoint/2010/main" val="3369476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2"/>
            <a:ext cx="2971800" cy="4645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FontTx/>
              <a:buNone/>
              <a:defRPr sz="1200"/>
            </a:lvl1pPr>
          </a:lstStyle>
          <a:p>
            <a:pPr>
              <a:defRPr/>
            </a:pPr>
            <a:endParaRPr lang="en-US" dirty="0"/>
          </a:p>
        </p:txBody>
      </p:sp>
      <p:sp>
        <p:nvSpPr>
          <p:cNvPr id="60419" name="Rectangle 3"/>
          <p:cNvSpPr>
            <a:spLocks noGrp="1" noChangeArrowheads="1"/>
          </p:cNvSpPr>
          <p:nvPr>
            <p:ph type="dt" idx="1"/>
          </p:nvPr>
        </p:nvSpPr>
        <p:spPr bwMode="auto">
          <a:xfrm>
            <a:off x="3884613" y="2"/>
            <a:ext cx="2971800" cy="46457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FontTx/>
              <a:buNone/>
              <a:defRPr sz="1200"/>
            </a:lvl1pPr>
          </a:lstStyle>
          <a:p>
            <a:pPr>
              <a:defRPr/>
            </a:pPr>
            <a:endParaRPr lang="en-US" dirty="0"/>
          </a:p>
        </p:txBody>
      </p:sp>
      <p:sp>
        <p:nvSpPr>
          <p:cNvPr id="23556" name="Rectangle 4"/>
          <p:cNvSpPr>
            <a:spLocks noGrp="1" noRot="1" noChangeAspect="1" noChangeArrowheads="1" noTextEdit="1"/>
          </p:cNvSpPr>
          <p:nvPr>
            <p:ph type="sldImg" idx="2"/>
          </p:nvPr>
        </p:nvSpPr>
        <p:spPr bwMode="auto">
          <a:xfrm>
            <a:off x="1106488" y="696913"/>
            <a:ext cx="4646612" cy="3486150"/>
          </a:xfrm>
          <a:prstGeom prst="rect">
            <a:avLst/>
          </a:prstGeom>
          <a:noFill/>
          <a:ln w="9525">
            <a:solidFill>
              <a:srgbClr val="000000"/>
            </a:solidFill>
            <a:miter lim="800000"/>
            <a:headEnd/>
            <a:tailEnd/>
          </a:ln>
        </p:spPr>
      </p:sp>
      <p:sp>
        <p:nvSpPr>
          <p:cNvPr id="60421" name="Rectangle 5"/>
          <p:cNvSpPr>
            <a:spLocks noGrp="1" noChangeArrowheads="1"/>
          </p:cNvSpPr>
          <p:nvPr>
            <p:ph type="body" sz="quarter" idx="3"/>
          </p:nvPr>
        </p:nvSpPr>
        <p:spPr bwMode="auto">
          <a:xfrm>
            <a:off x="685800" y="4415914"/>
            <a:ext cx="5486400" cy="418281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0422" name="Rectangle 6"/>
          <p:cNvSpPr>
            <a:spLocks noGrp="1" noChangeArrowheads="1"/>
          </p:cNvSpPr>
          <p:nvPr>
            <p:ph type="ftr" sz="quarter" idx="4"/>
          </p:nvPr>
        </p:nvSpPr>
        <p:spPr bwMode="auto">
          <a:xfrm>
            <a:off x="0" y="8830214"/>
            <a:ext cx="2971800" cy="46457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FontTx/>
              <a:buNone/>
              <a:defRPr sz="1200"/>
            </a:lvl1pPr>
          </a:lstStyle>
          <a:p>
            <a:pPr>
              <a:defRPr/>
            </a:pPr>
            <a:endParaRPr lang="en-US" dirty="0"/>
          </a:p>
        </p:txBody>
      </p:sp>
      <p:sp>
        <p:nvSpPr>
          <p:cNvPr id="60423" name="Rectangle 7"/>
          <p:cNvSpPr>
            <a:spLocks noGrp="1" noChangeArrowheads="1"/>
          </p:cNvSpPr>
          <p:nvPr>
            <p:ph type="sldNum" sz="quarter" idx="5"/>
          </p:nvPr>
        </p:nvSpPr>
        <p:spPr bwMode="auto">
          <a:xfrm>
            <a:off x="3884613" y="8830214"/>
            <a:ext cx="2971800" cy="46457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FontTx/>
              <a:buNone/>
              <a:defRPr sz="1200"/>
            </a:lvl1pPr>
          </a:lstStyle>
          <a:p>
            <a:pPr>
              <a:defRPr/>
            </a:pPr>
            <a:fld id="{AEDD63FF-397F-4046-AF0D-8445F1F43690}" type="slidenum">
              <a:rPr lang="en-US"/>
              <a:pPr>
                <a:defRPr/>
              </a:pPr>
              <a:t>‹#›</a:t>
            </a:fld>
            <a:endParaRPr lang="en-US" dirty="0"/>
          </a:p>
        </p:txBody>
      </p:sp>
    </p:spTree>
    <p:extLst>
      <p:ext uri="{BB962C8B-B14F-4D97-AF65-F5344CB8AC3E}">
        <p14:creationId xmlns:p14="http://schemas.microsoft.com/office/powerpoint/2010/main" val="30113926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EDD63FF-397F-4046-AF0D-8445F1F43690}" type="slidenum">
              <a:rPr lang="en-US" smtClean="0"/>
              <a:pPr>
                <a:defRPr/>
              </a:pPr>
              <a:t>17</a:t>
            </a:fld>
            <a:endParaRPr lang="en-US" dirty="0"/>
          </a:p>
        </p:txBody>
      </p:sp>
    </p:spTree>
    <p:extLst>
      <p:ext uri="{BB962C8B-B14F-4D97-AF65-F5344CB8AC3E}">
        <p14:creationId xmlns:p14="http://schemas.microsoft.com/office/powerpoint/2010/main" val="3702602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smtClean="0"/>
              <a:t>Leonid </a:t>
            </a:r>
            <a:r>
              <a:rPr lang="en-US" dirty="0" err="1" smtClean="0"/>
              <a:t>Genrikhovich</a:t>
            </a:r>
            <a:r>
              <a:rPr lang="en-US" dirty="0" smtClean="0"/>
              <a:t> </a:t>
            </a:r>
            <a:r>
              <a:rPr lang="en-US" dirty="0" err="1" smtClean="0"/>
              <a:t>Khachiyan</a:t>
            </a:r>
            <a:r>
              <a:rPr lang="en-US" smtClean="0"/>
              <a:t> (May </a:t>
            </a:r>
            <a:r>
              <a:rPr lang="en-US" dirty="0" smtClean="0"/>
              <a:t>3, 1952 – April 29, 2005) was a Soviet mathematician of Armenian descent who taught Computer Science at Rutgers University. He was most famous for his Ellipsoid algorithm (1979) for linear programming, which was the first such algorithm known to have a polynomial running time. Even though this algorithm was shown to be impractical due to the high degree of the polynomial in its running time, it has inspired other randomized algorithms for convex programming and is considered a significant theoretical breakthrough.</a:t>
            </a:r>
          </a:p>
          <a:p>
            <a:r>
              <a:rPr lang="en-US" dirty="0" err="1" smtClean="0"/>
              <a:t>Khachiyan</a:t>
            </a:r>
            <a:r>
              <a:rPr lang="en-US" dirty="0" smtClean="0"/>
              <a:t> was born in St. Petersburg and moved to Moscow with his parents at age 9. There he later earned a Ph.D. in computational mathematics in 1978 and a D.Sc. in computer science in 1984, both from the Computing Center of the USSR Academy of Sciences. In 1982 he won the prestigious Fulkerson Prize from the Mathematical Programming Society and the American Mathematical Society for outstanding papers in the area of discrete mathematics.</a:t>
            </a:r>
          </a:p>
          <a:p>
            <a:r>
              <a:rPr lang="en-US" dirty="0" smtClean="0"/>
              <a:t>Prior to moving to the United States in 1989, </a:t>
            </a:r>
            <a:r>
              <a:rPr lang="en-US" dirty="0" err="1" smtClean="0"/>
              <a:t>Khachiyan</a:t>
            </a:r>
            <a:r>
              <a:rPr lang="en-US" dirty="0" smtClean="0"/>
              <a:t> held a series of research and teaching positions at the Computing Center of the USSR Academy of Sciences and the Moscow Institute of Physics and Technology. In 1989 he joined Cornell University’s School of Operations Research and Industrial Engineering as a visiting professor and had been at Rutgers since 1990.</a:t>
            </a:r>
          </a:p>
          <a:p>
            <a:r>
              <a:rPr lang="en-US" dirty="0" smtClean="0"/>
              <a:t>After moving to the United States, </a:t>
            </a:r>
            <a:r>
              <a:rPr lang="en-US" dirty="0" err="1" smtClean="0"/>
              <a:t>Khachiyan's</a:t>
            </a:r>
            <a:r>
              <a:rPr lang="en-US" dirty="0" smtClean="0"/>
              <a:t> work continued some of its old ideas, as he worked on the complexity of maximal volume inscribed ellipsoids and wrote a paper on rounding </a:t>
            </a:r>
            <a:r>
              <a:rPr lang="en-US" dirty="0" err="1" smtClean="0"/>
              <a:t>polytopes</a:t>
            </a:r>
            <a:r>
              <a:rPr lang="en-US" dirty="0" smtClean="0"/>
              <a:t>, adding some new ones. He wrote a series of papers with </a:t>
            </a:r>
            <a:r>
              <a:rPr lang="en-US" dirty="0" err="1" smtClean="0"/>
              <a:t>Bahman</a:t>
            </a:r>
            <a:r>
              <a:rPr lang="en-US" dirty="0" smtClean="0"/>
              <a:t> </a:t>
            </a:r>
            <a:r>
              <a:rPr lang="en-US" dirty="0" err="1" smtClean="0"/>
              <a:t>Kalantari</a:t>
            </a:r>
            <a:r>
              <a:rPr lang="en-US" dirty="0" smtClean="0"/>
              <a:t> on various matrix scaling and balancing problems.</a:t>
            </a:r>
          </a:p>
          <a:p>
            <a:r>
              <a:rPr lang="en-US" dirty="0" err="1" smtClean="0"/>
              <a:t>Khachiyan</a:t>
            </a:r>
            <a:r>
              <a:rPr lang="en-US" dirty="0" smtClean="0"/>
              <a:t> is survived by his wife of 20 years and two daughters who currently live in the United States. He is also survived by his father, a retired professor of theoretical mechanics, his mother, a retired civil engineer, and two brothers, all of whom live in Moscow.</a:t>
            </a:r>
          </a:p>
          <a:p>
            <a:endParaRPr lang="en-US" dirty="0"/>
          </a:p>
        </p:txBody>
      </p:sp>
      <p:sp>
        <p:nvSpPr>
          <p:cNvPr id="4" name="Slide Number Placeholder 3"/>
          <p:cNvSpPr>
            <a:spLocks noGrp="1"/>
          </p:cNvSpPr>
          <p:nvPr>
            <p:ph type="sldNum" sz="quarter" idx="10"/>
          </p:nvPr>
        </p:nvSpPr>
        <p:spPr/>
        <p:txBody>
          <a:bodyPr/>
          <a:lstStyle/>
          <a:p>
            <a:pPr>
              <a:defRPr/>
            </a:pPr>
            <a:fld id="{AEDD63FF-397F-4046-AF0D-8445F1F43690}" type="slidenum">
              <a:rPr lang="en-US" smtClean="0"/>
              <a:pPr>
                <a:defRPr/>
              </a:pPr>
              <a:t>19</a:t>
            </a:fld>
            <a:endParaRPr lang="en-US" dirty="0"/>
          </a:p>
        </p:txBody>
      </p:sp>
    </p:spTree>
    <p:extLst>
      <p:ext uri="{BB962C8B-B14F-4D97-AF65-F5344CB8AC3E}">
        <p14:creationId xmlns:p14="http://schemas.microsoft.com/office/powerpoint/2010/main" val="217454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6021" y="2130126"/>
            <a:ext cx="7771963" cy="1470288"/>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2037" y="3885868"/>
            <a:ext cx="6399926" cy="1752871"/>
          </a:xfrm>
        </p:spPr>
        <p:txBody>
          <a:bodyPr/>
          <a:lstStyle>
            <a:lvl1pPr marL="0" indent="0" algn="ctr">
              <a:buNone/>
              <a:defRPr/>
            </a:lvl1pPr>
            <a:lvl2pPr marL="416606" indent="0" algn="ctr">
              <a:buNone/>
              <a:defRPr/>
            </a:lvl2pPr>
            <a:lvl3pPr marL="833212" indent="0" algn="ctr">
              <a:buNone/>
              <a:defRPr/>
            </a:lvl3pPr>
            <a:lvl4pPr marL="1249818" indent="0" algn="ctr">
              <a:buNone/>
              <a:defRPr/>
            </a:lvl4pPr>
            <a:lvl5pPr marL="1666424" indent="0" algn="ctr">
              <a:buNone/>
              <a:defRPr/>
            </a:lvl5pPr>
            <a:lvl6pPr marL="2083030" indent="0" algn="ctr">
              <a:buNone/>
              <a:defRPr/>
            </a:lvl6pPr>
            <a:lvl7pPr marL="2499638" indent="0" algn="ctr">
              <a:buNone/>
              <a:defRPr/>
            </a:lvl7pPr>
            <a:lvl8pPr marL="2916245" indent="0" algn="ctr">
              <a:buNone/>
              <a:defRPr/>
            </a:lvl8pPr>
            <a:lvl9pPr marL="3332849" indent="0" algn="ctr">
              <a:buNone/>
              <a:defRPr/>
            </a:lvl9pPr>
          </a:lstStyle>
          <a:p>
            <a:r>
              <a:rPr lang="en-US" smtClean="0"/>
              <a:t>Click to edit Master subtitle style</a:t>
            </a:r>
            <a:endParaRPr lang="en-US"/>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8687" y="-114754"/>
            <a:ext cx="2055142" cy="57807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88890" y="-114754"/>
            <a:ext cx="6029971" cy="57807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88892" y="-114754"/>
            <a:ext cx="8224939" cy="578074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82151" y="-114752"/>
            <a:ext cx="6727641" cy="1143239"/>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8890" y="1550619"/>
            <a:ext cx="4041828" cy="4115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0544" y="1550619"/>
            <a:ext cx="4043285" cy="4115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782151" y="-114752"/>
            <a:ext cx="6727641" cy="1143239"/>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88890" y="1550619"/>
            <a:ext cx="4041828" cy="1988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388890" y="3676441"/>
            <a:ext cx="4041828" cy="1989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half" idx="3"/>
          </p:nvPr>
        </p:nvSpPr>
        <p:spPr>
          <a:xfrm>
            <a:off x="4570544" y="1550619"/>
            <a:ext cx="4043285" cy="41153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782151" y="-114752"/>
            <a:ext cx="6727641" cy="1143239"/>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8892" y="1550619"/>
            <a:ext cx="8224939" cy="198811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88892" y="3676441"/>
            <a:ext cx="8224939" cy="198955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890" y="1550619"/>
            <a:ext cx="4041828" cy="411537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70544" y="1550619"/>
            <a:ext cx="4043285" cy="4115373"/>
          </a:xfrm>
        </p:spPr>
        <p:txBody>
          <a:bodyPr/>
          <a:lstStyle>
            <a:lvl1pPr>
              <a:defRPr sz="26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348" y="273976"/>
            <a:ext cx="8229309" cy="1143239"/>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346" y="1534840"/>
            <a:ext cx="4040372"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smtClean="0"/>
              <a:t>Click to edit Master text styles</a:t>
            </a:r>
          </a:p>
        </p:txBody>
      </p:sp>
      <p:sp>
        <p:nvSpPr>
          <p:cNvPr id="4" name="Content Placeholder 3"/>
          <p:cNvSpPr>
            <a:spLocks noGrp="1"/>
          </p:cNvSpPr>
          <p:nvPr>
            <p:ph sz="half" idx="2"/>
          </p:nvPr>
        </p:nvSpPr>
        <p:spPr>
          <a:xfrm>
            <a:off x="457346" y="2174595"/>
            <a:ext cx="4040372"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4826" y="1534840"/>
            <a:ext cx="4041828" cy="639755"/>
          </a:xfrm>
        </p:spPr>
        <p:txBody>
          <a:bodyPr anchor="b"/>
          <a:lstStyle>
            <a:lvl1pPr marL="0" indent="0">
              <a:buNone/>
              <a:defRPr sz="2200" b="1"/>
            </a:lvl1pPr>
            <a:lvl2pPr marL="416606" indent="0">
              <a:buNone/>
              <a:defRPr sz="1800" b="1"/>
            </a:lvl2pPr>
            <a:lvl3pPr marL="833212" indent="0">
              <a:buNone/>
              <a:defRPr sz="1600" b="1"/>
            </a:lvl3pPr>
            <a:lvl4pPr marL="1249818" indent="0">
              <a:buNone/>
              <a:defRPr sz="1500" b="1"/>
            </a:lvl4pPr>
            <a:lvl5pPr marL="1666424" indent="0">
              <a:buNone/>
              <a:defRPr sz="1500" b="1"/>
            </a:lvl5pPr>
            <a:lvl6pPr marL="2083030" indent="0">
              <a:buNone/>
              <a:defRPr sz="1500" b="1"/>
            </a:lvl6pPr>
            <a:lvl7pPr marL="2499638" indent="0">
              <a:buNone/>
              <a:defRPr sz="1500" b="1"/>
            </a:lvl7pPr>
            <a:lvl8pPr marL="2916245" indent="0">
              <a:buNone/>
              <a:defRPr sz="1500" b="1"/>
            </a:lvl8pPr>
            <a:lvl9pPr marL="3332849" indent="0">
              <a:buNone/>
              <a:defRPr sz="1500" b="1"/>
            </a:lvl9pPr>
          </a:lstStyle>
          <a:p>
            <a:pPr lvl="0"/>
            <a:r>
              <a:rPr lang="en-US" smtClean="0"/>
              <a:t>Click to edit Master text styles</a:t>
            </a:r>
          </a:p>
        </p:txBody>
      </p:sp>
      <p:sp>
        <p:nvSpPr>
          <p:cNvPr id="6" name="Content Placeholder 5"/>
          <p:cNvSpPr>
            <a:spLocks noGrp="1"/>
          </p:cNvSpPr>
          <p:nvPr>
            <p:ph sz="quarter" idx="4"/>
          </p:nvPr>
        </p:nvSpPr>
        <p:spPr>
          <a:xfrm>
            <a:off x="4644826" y="2174595"/>
            <a:ext cx="4041828" cy="3951849"/>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345" y="272544"/>
            <a:ext cx="3007704" cy="1161887"/>
          </a:xfrm>
        </p:spPr>
        <p:txBody>
          <a:bodyPr anchor="b"/>
          <a:lstStyle>
            <a:lvl1pPr algn="l">
              <a:defRPr sz="1800" b="1"/>
            </a:lvl1pPr>
          </a:lstStyle>
          <a:p>
            <a:r>
              <a:rPr lang="en-US" dirty="0" smtClean="0"/>
              <a:t>Click to edit Master title style</a:t>
            </a:r>
            <a:endParaRPr lang="en-US" dirty="0"/>
          </a:p>
        </p:txBody>
      </p:sp>
      <p:sp>
        <p:nvSpPr>
          <p:cNvPr id="3" name="Content Placeholder 2"/>
          <p:cNvSpPr>
            <a:spLocks noGrp="1"/>
          </p:cNvSpPr>
          <p:nvPr>
            <p:ph idx="1"/>
          </p:nvPr>
        </p:nvSpPr>
        <p:spPr>
          <a:xfrm>
            <a:off x="3575747" y="272543"/>
            <a:ext cx="5110910" cy="5853901"/>
          </a:xfrm>
        </p:spPr>
        <p:txBody>
          <a:bodyPr/>
          <a:lstStyle>
            <a:lvl1pPr>
              <a:defRPr sz="2900"/>
            </a:lvl1pPr>
            <a:lvl2pPr>
              <a:defRPr sz="26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345" y="1434428"/>
            <a:ext cx="3007704" cy="46920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smtClean="0"/>
              <a:t>Click to edit Master text styles</a:t>
            </a:r>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973" y="4801030"/>
            <a:ext cx="5485235" cy="566599"/>
          </a:xfrm>
        </p:spPr>
        <p:txBody>
          <a:bodyPr anchor="b"/>
          <a:lstStyle>
            <a:lvl1pPr algn="l">
              <a:defRPr sz="1800" b="1"/>
            </a:lvl1pPr>
          </a:lstStyle>
          <a:p>
            <a:r>
              <a:rPr lang="en-US" smtClean="0"/>
              <a:t>Click to edit Master title style</a:t>
            </a:r>
            <a:endParaRPr lang="en-US"/>
          </a:p>
        </p:txBody>
      </p:sp>
      <p:sp>
        <p:nvSpPr>
          <p:cNvPr id="3" name="Picture Placeholder 2"/>
          <p:cNvSpPr>
            <a:spLocks noGrp="1"/>
          </p:cNvSpPr>
          <p:nvPr>
            <p:ph type="pic" idx="1"/>
          </p:nvPr>
        </p:nvSpPr>
        <p:spPr>
          <a:xfrm>
            <a:off x="1792973" y="612504"/>
            <a:ext cx="5485235" cy="4115373"/>
          </a:xfrm>
        </p:spPr>
        <p:txBody>
          <a:bodyPr/>
          <a:lstStyle>
            <a:lvl1pPr marL="0" indent="0">
              <a:buNone/>
              <a:defRPr sz="2900"/>
            </a:lvl1pPr>
            <a:lvl2pPr marL="416606" indent="0">
              <a:buNone/>
              <a:defRPr sz="2600"/>
            </a:lvl2pPr>
            <a:lvl3pPr marL="833212" indent="0">
              <a:buNone/>
              <a:defRPr sz="2200"/>
            </a:lvl3pPr>
            <a:lvl4pPr marL="1249818" indent="0">
              <a:buNone/>
              <a:defRPr sz="1800"/>
            </a:lvl4pPr>
            <a:lvl5pPr marL="1666424" indent="0">
              <a:buNone/>
              <a:defRPr sz="1800"/>
            </a:lvl5pPr>
            <a:lvl6pPr marL="2083030" indent="0">
              <a:buNone/>
              <a:defRPr sz="1800"/>
            </a:lvl6pPr>
            <a:lvl7pPr marL="2499638" indent="0">
              <a:buNone/>
              <a:defRPr sz="1800"/>
            </a:lvl7pPr>
            <a:lvl8pPr marL="2916245" indent="0">
              <a:buNone/>
              <a:defRPr sz="1800"/>
            </a:lvl8pPr>
            <a:lvl9pPr marL="3332849" indent="0">
              <a:buNone/>
              <a:defRPr sz="1800"/>
            </a:lvl9pPr>
          </a:lstStyle>
          <a:p>
            <a:pPr lvl="0"/>
            <a:endParaRPr lang="en-US" noProof="0" dirty="0" smtClean="0"/>
          </a:p>
        </p:txBody>
      </p:sp>
      <p:sp>
        <p:nvSpPr>
          <p:cNvPr id="4" name="Text Placeholder 3"/>
          <p:cNvSpPr>
            <a:spLocks noGrp="1"/>
          </p:cNvSpPr>
          <p:nvPr>
            <p:ph type="body" sz="half" idx="2"/>
          </p:nvPr>
        </p:nvSpPr>
        <p:spPr>
          <a:xfrm>
            <a:off x="1792973" y="5367629"/>
            <a:ext cx="5485235" cy="804714"/>
          </a:xfrm>
        </p:spPr>
        <p:txBody>
          <a:bodyPr/>
          <a:lstStyle>
            <a:lvl1pPr marL="0" indent="0">
              <a:buNone/>
              <a:defRPr sz="1300"/>
            </a:lvl1pPr>
            <a:lvl2pPr marL="416606" indent="0">
              <a:buNone/>
              <a:defRPr sz="1100"/>
            </a:lvl2pPr>
            <a:lvl3pPr marL="833212" indent="0">
              <a:buNone/>
              <a:defRPr sz="900"/>
            </a:lvl3pPr>
            <a:lvl4pPr marL="1249818" indent="0">
              <a:buNone/>
              <a:defRPr sz="800"/>
            </a:lvl4pPr>
            <a:lvl5pPr marL="1666424" indent="0">
              <a:buNone/>
              <a:defRPr sz="800"/>
            </a:lvl5pPr>
            <a:lvl6pPr marL="2083030" indent="0">
              <a:buNone/>
              <a:defRPr sz="800"/>
            </a:lvl6pPr>
            <a:lvl7pPr marL="2499638" indent="0">
              <a:buNone/>
              <a:defRPr sz="800"/>
            </a:lvl7pPr>
            <a:lvl8pPr marL="2916245" indent="0">
              <a:buNone/>
              <a:defRPr sz="800"/>
            </a:lvl8pPr>
            <a:lvl9pPr marL="3332849" indent="0">
              <a:buNone/>
              <a:defRPr sz="800"/>
            </a:lvl9pPr>
          </a:lstStyle>
          <a:p>
            <a:pPr lvl="0"/>
            <a:r>
              <a:rPr lang="en-US" smtClean="0"/>
              <a:t>Click to edit Master text styles</a:t>
            </a:r>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4" name="Rectangle 40"/>
          <p:cNvSpPr>
            <a:spLocks noChangeArrowheads="1"/>
          </p:cNvSpPr>
          <p:nvPr userDrawn="1"/>
        </p:nvSpPr>
        <p:spPr bwMode="auto">
          <a:xfrm flipV="1">
            <a:off x="1" y="995081"/>
            <a:ext cx="9144002" cy="70698"/>
          </a:xfrm>
          <a:prstGeom prst="rect">
            <a:avLst/>
          </a:prstGeom>
          <a:gradFill rotWithShape="0">
            <a:gsLst>
              <a:gs pos="51000">
                <a:schemeClr val="accent2"/>
              </a:gs>
              <a:gs pos="100000">
                <a:srgbClr val="DDDDDD"/>
              </a:gs>
            </a:gsLst>
            <a:lin ang="0" scaled="1"/>
          </a:gradFill>
          <a:ln w="9525">
            <a:noFill/>
            <a:miter lim="800000"/>
            <a:headEnd/>
            <a:tailEnd/>
          </a:ln>
          <a:effectLst/>
        </p:spPr>
        <p:txBody>
          <a:bodyPr rot="10800000" wrap="none" lIns="83329" tIns="41665" rIns="83329" bIns="41665" anchor="ctr"/>
          <a:lstStyle/>
          <a:p>
            <a:pPr algn="ctr" eaLnBrk="0" hangingPunct="0">
              <a:defRPr/>
            </a:pPr>
            <a:endParaRPr lang="en-US" dirty="0">
              <a:cs typeface="+mn-cs"/>
            </a:endParaRPr>
          </a:p>
        </p:txBody>
      </p:sp>
      <p:sp>
        <p:nvSpPr>
          <p:cNvPr id="2051" name="Rectangle 2"/>
          <p:cNvSpPr>
            <a:spLocks noGrp="1" noChangeArrowheads="1"/>
          </p:cNvSpPr>
          <p:nvPr>
            <p:ph type="title"/>
          </p:nvPr>
        </p:nvSpPr>
        <p:spPr bwMode="auto">
          <a:xfrm>
            <a:off x="782150" y="-114753"/>
            <a:ext cx="6727641" cy="1143239"/>
          </a:xfrm>
          <a:prstGeom prst="rect">
            <a:avLst/>
          </a:prstGeom>
          <a:noFill/>
          <a:ln w="9525">
            <a:noFill/>
            <a:miter lim="800000"/>
            <a:headEnd/>
            <a:tailEnd/>
          </a:ln>
        </p:spPr>
        <p:txBody>
          <a:bodyPr vert="horz" wrap="square" lIns="91406" tIns="45703" rIns="91406" bIns="45703" numCol="1" anchor="ctr" anchorCtr="0" compatLnSpc="1">
            <a:prstTxWarp prst="textNoShape">
              <a:avLst/>
            </a:prstTxWarp>
          </a:bodyPr>
          <a:lstStyle/>
          <a:p>
            <a:pPr lvl="0"/>
            <a:r>
              <a:rPr lang="en-US" dirty="0" smtClean="0"/>
              <a:t>Click to edit Master title style</a:t>
            </a:r>
          </a:p>
        </p:txBody>
      </p:sp>
      <p:sp>
        <p:nvSpPr>
          <p:cNvPr id="2052" name="Rectangle 3"/>
          <p:cNvSpPr>
            <a:spLocks noGrp="1" noChangeArrowheads="1"/>
          </p:cNvSpPr>
          <p:nvPr>
            <p:ph type="body" idx="1"/>
          </p:nvPr>
        </p:nvSpPr>
        <p:spPr bwMode="auto">
          <a:xfrm>
            <a:off x="388891" y="1550618"/>
            <a:ext cx="8224939" cy="4115373"/>
          </a:xfrm>
          <a:prstGeom prst="rect">
            <a:avLst/>
          </a:prstGeom>
          <a:noFill/>
          <a:ln w="9525">
            <a:noFill/>
            <a:miter lim="800000"/>
            <a:headEnd/>
            <a:tailEnd/>
          </a:ln>
        </p:spPr>
        <p:txBody>
          <a:bodyPr vert="horz" wrap="square" lIns="91406" tIns="45703" rIns="91406" bIns="45703"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pic>
        <p:nvPicPr>
          <p:cNvPr id="19" name="Picture 17" descr="AFIT(good)"/>
          <p:cNvPicPr>
            <a:picLocks noChangeAspect="1" noChangeArrowheads="1"/>
          </p:cNvPicPr>
          <p:nvPr userDrawn="1"/>
        </p:nvPicPr>
        <p:blipFill>
          <a:blip r:embed="rId17" cstate="print">
            <a:duotone>
              <a:prstClr val="black"/>
              <a:schemeClr val="accent2">
                <a:tint val="45000"/>
                <a:satMod val="400000"/>
              </a:schemeClr>
            </a:duotone>
          </a:blip>
          <a:srcRect/>
          <a:stretch>
            <a:fillRect/>
          </a:stretch>
        </p:blipFill>
        <p:spPr bwMode="auto">
          <a:xfrm>
            <a:off x="7682495" y="208539"/>
            <a:ext cx="1328342" cy="627528"/>
          </a:xfrm>
          <a:prstGeom prst="rect">
            <a:avLst/>
          </a:prstGeom>
          <a:noFill/>
          <a:ln w="9525">
            <a:noFill/>
            <a:miter lim="800000"/>
            <a:headEnd/>
            <a:tailEnd/>
          </a:ln>
        </p:spPr>
      </p:pic>
      <p:pic>
        <p:nvPicPr>
          <p:cNvPr id="7" name="Picture 33" descr="chrmblue_std small"/>
          <p:cNvPicPr>
            <a:picLocks noChangeAspect="1" noChangeArrowheads="1"/>
          </p:cNvPicPr>
          <p:nvPr userDrawn="1"/>
        </p:nvPicPr>
        <p:blipFill>
          <a:blip r:embed="rId18" cstate="print"/>
          <a:srcRect/>
          <a:stretch>
            <a:fillRect/>
          </a:stretch>
        </p:blipFill>
        <p:spPr bwMode="auto">
          <a:xfrm>
            <a:off x="37078" y="208539"/>
            <a:ext cx="616536" cy="567588"/>
          </a:xfrm>
          <a:prstGeom prst="rect">
            <a:avLst/>
          </a:prstGeom>
          <a:noFill/>
          <a:ln w="9525">
            <a:noFill/>
            <a:miter lim="800000"/>
            <a:headEnd/>
            <a:tailEnd/>
          </a:ln>
        </p:spPr>
      </p:pic>
      <p:pic>
        <p:nvPicPr>
          <p:cNvPr id="8" name="Picture 2" descr="United States Space Force logo.svg"/>
          <p:cNvPicPr>
            <a:picLocks noChangeAspect="1" noChangeArrowheads="1"/>
          </p:cNvPicPr>
          <p:nvPr userDrawn="1"/>
        </p:nvPicPr>
        <p:blipFill rotWithShape="1">
          <a:blip r:embed="rId19" cstate="print">
            <a:extLst>
              <a:ext uri="{28A0092B-C50C-407E-A947-70E740481C1C}">
                <a14:useLocalDpi xmlns:a14="http://schemas.microsoft.com/office/drawing/2010/main" val="0"/>
              </a:ext>
            </a:extLst>
          </a:blip>
          <a:srcRect b="21708"/>
          <a:stretch/>
        </p:blipFill>
        <p:spPr bwMode="auto">
          <a:xfrm>
            <a:off x="433477" y="181169"/>
            <a:ext cx="651596" cy="59495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Lst>
  <p:transition advClick="0"/>
  <p:timing>
    <p:tnLst>
      <p:par>
        <p:cTn id="1" dur="indefinite" restart="never" nodeType="tmRoot"/>
      </p:par>
    </p:tnLst>
  </p:timing>
  <p:hf hdr="0" ftr="0"/>
  <p:txStyles>
    <p:titleStyle>
      <a:lvl1pPr algn="ctr" defTabSz="914314" rtl="0" eaLnBrk="0" fontAlgn="base" hangingPunct="0">
        <a:spcBef>
          <a:spcPct val="0"/>
        </a:spcBef>
        <a:spcAft>
          <a:spcPct val="0"/>
        </a:spcAft>
        <a:defRPr sz="3200" b="1">
          <a:solidFill>
            <a:schemeClr val="folHlink"/>
          </a:solidFill>
          <a:latin typeface="+mj-lt"/>
          <a:ea typeface="+mj-ea"/>
          <a:cs typeface="+mj-cs"/>
        </a:defRPr>
      </a:lvl1pPr>
      <a:lvl2pPr algn="ctr" defTabSz="914314" rtl="0" eaLnBrk="0" fontAlgn="base" hangingPunct="0">
        <a:spcBef>
          <a:spcPct val="0"/>
        </a:spcBef>
        <a:spcAft>
          <a:spcPct val="0"/>
        </a:spcAft>
        <a:defRPr sz="3600" b="1">
          <a:solidFill>
            <a:schemeClr val="folHlink"/>
          </a:solidFill>
          <a:latin typeface="Arial" charset="0"/>
        </a:defRPr>
      </a:lvl2pPr>
      <a:lvl3pPr algn="ctr" defTabSz="914314" rtl="0" eaLnBrk="0" fontAlgn="base" hangingPunct="0">
        <a:spcBef>
          <a:spcPct val="0"/>
        </a:spcBef>
        <a:spcAft>
          <a:spcPct val="0"/>
        </a:spcAft>
        <a:defRPr sz="3600" b="1">
          <a:solidFill>
            <a:schemeClr val="folHlink"/>
          </a:solidFill>
          <a:latin typeface="Arial" charset="0"/>
        </a:defRPr>
      </a:lvl3pPr>
      <a:lvl4pPr algn="ctr" defTabSz="914314" rtl="0" eaLnBrk="0" fontAlgn="base" hangingPunct="0">
        <a:spcBef>
          <a:spcPct val="0"/>
        </a:spcBef>
        <a:spcAft>
          <a:spcPct val="0"/>
        </a:spcAft>
        <a:defRPr sz="3600" b="1">
          <a:solidFill>
            <a:schemeClr val="folHlink"/>
          </a:solidFill>
          <a:latin typeface="Arial" charset="0"/>
        </a:defRPr>
      </a:lvl4pPr>
      <a:lvl5pPr algn="ctr" defTabSz="914314" rtl="0" eaLnBrk="0" fontAlgn="base" hangingPunct="0">
        <a:spcBef>
          <a:spcPct val="0"/>
        </a:spcBef>
        <a:spcAft>
          <a:spcPct val="0"/>
        </a:spcAft>
        <a:defRPr sz="3600" b="1">
          <a:solidFill>
            <a:schemeClr val="folHlink"/>
          </a:solidFill>
          <a:latin typeface="Arial" charset="0"/>
        </a:defRPr>
      </a:lvl5pPr>
      <a:lvl6pPr marL="416649" algn="ctr" defTabSz="914314" rtl="0" eaLnBrk="0" fontAlgn="base" hangingPunct="0">
        <a:spcBef>
          <a:spcPct val="0"/>
        </a:spcBef>
        <a:spcAft>
          <a:spcPct val="0"/>
        </a:spcAft>
        <a:defRPr sz="3600" b="1">
          <a:solidFill>
            <a:schemeClr val="folHlink"/>
          </a:solidFill>
          <a:latin typeface="Arial" charset="0"/>
        </a:defRPr>
      </a:lvl6pPr>
      <a:lvl7pPr marL="833298" algn="ctr" defTabSz="914314" rtl="0" eaLnBrk="0" fontAlgn="base" hangingPunct="0">
        <a:spcBef>
          <a:spcPct val="0"/>
        </a:spcBef>
        <a:spcAft>
          <a:spcPct val="0"/>
        </a:spcAft>
        <a:defRPr sz="3600" b="1">
          <a:solidFill>
            <a:schemeClr val="folHlink"/>
          </a:solidFill>
          <a:latin typeface="Arial" charset="0"/>
        </a:defRPr>
      </a:lvl7pPr>
      <a:lvl8pPr marL="1249947" algn="ctr" defTabSz="914314" rtl="0" eaLnBrk="0" fontAlgn="base" hangingPunct="0">
        <a:spcBef>
          <a:spcPct val="0"/>
        </a:spcBef>
        <a:spcAft>
          <a:spcPct val="0"/>
        </a:spcAft>
        <a:defRPr sz="3600" b="1">
          <a:solidFill>
            <a:schemeClr val="folHlink"/>
          </a:solidFill>
          <a:latin typeface="Arial" charset="0"/>
        </a:defRPr>
      </a:lvl8pPr>
      <a:lvl9pPr marL="1666596" algn="ctr" defTabSz="914314" rtl="0" eaLnBrk="0" fontAlgn="base" hangingPunct="0">
        <a:spcBef>
          <a:spcPct val="0"/>
        </a:spcBef>
        <a:spcAft>
          <a:spcPct val="0"/>
        </a:spcAft>
        <a:defRPr sz="3600" b="1">
          <a:solidFill>
            <a:schemeClr val="folHlink"/>
          </a:solidFill>
          <a:latin typeface="Arial" charset="0"/>
        </a:defRPr>
      </a:lvl9pPr>
    </p:titleStyle>
    <p:bodyStyle>
      <a:lvl1pPr marL="342868" indent="-342868" algn="l" defTabSz="914314" rtl="0" eaLnBrk="0" fontAlgn="base" hangingPunct="0">
        <a:spcBef>
          <a:spcPct val="20000"/>
        </a:spcBef>
        <a:spcAft>
          <a:spcPct val="0"/>
        </a:spcAft>
        <a:buChar char="•"/>
        <a:defRPr sz="2600">
          <a:solidFill>
            <a:schemeClr val="tx1"/>
          </a:solidFill>
          <a:latin typeface="+mn-lt"/>
          <a:ea typeface="+mn-ea"/>
          <a:cs typeface="+mn-cs"/>
        </a:defRPr>
      </a:lvl1pPr>
      <a:lvl2pPr marL="742157" indent="-284999" algn="l" defTabSz="914314" rtl="0" eaLnBrk="0" fontAlgn="base" hangingPunct="0">
        <a:spcBef>
          <a:spcPct val="20000"/>
        </a:spcBef>
        <a:spcAft>
          <a:spcPct val="0"/>
        </a:spcAft>
        <a:buChar char="•"/>
        <a:defRPr sz="2200">
          <a:solidFill>
            <a:schemeClr val="tx1"/>
          </a:solidFill>
          <a:latin typeface="+mn-lt"/>
        </a:defRPr>
      </a:lvl2pPr>
      <a:lvl3pPr marL="1142892" indent="-228578" algn="l" defTabSz="914314" rtl="0" eaLnBrk="0" fontAlgn="base" hangingPunct="0">
        <a:spcBef>
          <a:spcPct val="20000"/>
        </a:spcBef>
        <a:spcAft>
          <a:spcPct val="0"/>
        </a:spcAft>
        <a:buChar char="•"/>
        <a:defRPr sz="1800">
          <a:solidFill>
            <a:schemeClr val="tx1"/>
          </a:solidFill>
          <a:latin typeface="+mn-lt"/>
        </a:defRPr>
      </a:lvl3pPr>
      <a:lvl4pPr marL="1600048" indent="-228578" algn="l" defTabSz="914314" rtl="0" eaLnBrk="0" fontAlgn="base" hangingPunct="0">
        <a:spcBef>
          <a:spcPct val="20000"/>
        </a:spcBef>
        <a:spcAft>
          <a:spcPct val="0"/>
        </a:spcAft>
        <a:defRPr sz="1800">
          <a:solidFill>
            <a:schemeClr val="tx1"/>
          </a:solidFill>
          <a:latin typeface="+mn-lt"/>
        </a:defRPr>
      </a:lvl4pPr>
      <a:lvl5pPr marL="2057205" indent="-228578" algn="l" defTabSz="914314" rtl="0" eaLnBrk="0" fontAlgn="base" hangingPunct="0">
        <a:spcBef>
          <a:spcPct val="20000"/>
        </a:spcBef>
        <a:spcAft>
          <a:spcPct val="0"/>
        </a:spcAft>
        <a:buChar char="»"/>
        <a:defRPr sz="1800">
          <a:solidFill>
            <a:schemeClr val="tx1"/>
          </a:solidFill>
          <a:latin typeface="+mn-lt"/>
        </a:defRPr>
      </a:lvl5pPr>
      <a:lvl6pPr marL="2473854" indent="-228578" algn="l" defTabSz="914314" rtl="0" eaLnBrk="0" fontAlgn="base" hangingPunct="0">
        <a:spcBef>
          <a:spcPct val="20000"/>
        </a:spcBef>
        <a:spcAft>
          <a:spcPct val="0"/>
        </a:spcAft>
        <a:buChar char="»"/>
        <a:defRPr sz="1800">
          <a:solidFill>
            <a:schemeClr val="tx1"/>
          </a:solidFill>
          <a:latin typeface="+mn-lt"/>
        </a:defRPr>
      </a:lvl6pPr>
      <a:lvl7pPr marL="2890503" indent="-228578" algn="l" defTabSz="914314" rtl="0" eaLnBrk="0" fontAlgn="base" hangingPunct="0">
        <a:spcBef>
          <a:spcPct val="20000"/>
        </a:spcBef>
        <a:spcAft>
          <a:spcPct val="0"/>
        </a:spcAft>
        <a:buChar char="»"/>
        <a:defRPr sz="1800">
          <a:solidFill>
            <a:schemeClr val="tx1"/>
          </a:solidFill>
          <a:latin typeface="+mn-lt"/>
        </a:defRPr>
      </a:lvl7pPr>
      <a:lvl8pPr marL="3307153" indent="-228578" algn="l" defTabSz="914314" rtl="0" eaLnBrk="0" fontAlgn="base" hangingPunct="0">
        <a:spcBef>
          <a:spcPct val="20000"/>
        </a:spcBef>
        <a:spcAft>
          <a:spcPct val="0"/>
        </a:spcAft>
        <a:buChar char="»"/>
        <a:defRPr sz="1800">
          <a:solidFill>
            <a:schemeClr val="tx1"/>
          </a:solidFill>
          <a:latin typeface="+mn-lt"/>
        </a:defRPr>
      </a:lvl8pPr>
      <a:lvl9pPr marL="3723801" indent="-228578" algn="l" defTabSz="914314" rtl="0" eaLnBrk="0" fontAlgn="base" hangingPunct="0">
        <a:spcBef>
          <a:spcPct val="20000"/>
        </a:spcBef>
        <a:spcAft>
          <a:spcPct val="0"/>
        </a:spcAft>
        <a:buChar char="»"/>
        <a:defRPr sz="1800">
          <a:solidFill>
            <a:schemeClr val="tx1"/>
          </a:solidFill>
          <a:latin typeface="+mn-lt"/>
        </a:defRPr>
      </a:lvl9pPr>
    </p:bodyStyle>
    <p:otherStyle>
      <a:defPPr>
        <a:defRPr lang="en-US"/>
      </a:defPPr>
      <a:lvl1pPr marL="0" algn="l" defTabSz="833298" rtl="0" eaLnBrk="1" latinLnBrk="0" hangingPunct="1">
        <a:defRPr sz="1600" kern="1200">
          <a:solidFill>
            <a:schemeClr val="tx1"/>
          </a:solidFill>
          <a:latin typeface="+mn-lt"/>
          <a:ea typeface="+mn-ea"/>
          <a:cs typeface="+mn-cs"/>
        </a:defRPr>
      </a:lvl1pPr>
      <a:lvl2pPr marL="416649" algn="l" defTabSz="833298" rtl="0" eaLnBrk="1" latinLnBrk="0" hangingPunct="1">
        <a:defRPr sz="1600" kern="1200">
          <a:solidFill>
            <a:schemeClr val="tx1"/>
          </a:solidFill>
          <a:latin typeface="+mn-lt"/>
          <a:ea typeface="+mn-ea"/>
          <a:cs typeface="+mn-cs"/>
        </a:defRPr>
      </a:lvl2pPr>
      <a:lvl3pPr marL="833298" algn="l" defTabSz="833298" rtl="0" eaLnBrk="1" latinLnBrk="0" hangingPunct="1">
        <a:defRPr sz="1600" kern="1200">
          <a:solidFill>
            <a:schemeClr val="tx1"/>
          </a:solidFill>
          <a:latin typeface="+mn-lt"/>
          <a:ea typeface="+mn-ea"/>
          <a:cs typeface="+mn-cs"/>
        </a:defRPr>
      </a:lvl3pPr>
      <a:lvl4pPr marL="1249947" algn="l" defTabSz="833298" rtl="0" eaLnBrk="1" latinLnBrk="0" hangingPunct="1">
        <a:defRPr sz="1600" kern="1200">
          <a:solidFill>
            <a:schemeClr val="tx1"/>
          </a:solidFill>
          <a:latin typeface="+mn-lt"/>
          <a:ea typeface="+mn-ea"/>
          <a:cs typeface="+mn-cs"/>
        </a:defRPr>
      </a:lvl4pPr>
      <a:lvl5pPr marL="1666596" algn="l" defTabSz="833298" rtl="0" eaLnBrk="1" latinLnBrk="0" hangingPunct="1">
        <a:defRPr sz="1600" kern="1200">
          <a:solidFill>
            <a:schemeClr val="tx1"/>
          </a:solidFill>
          <a:latin typeface="+mn-lt"/>
          <a:ea typeface="+mn-ea"/>
          <a:cs typeface="+mn-cs"/>
        </a:defRPr>
      </a:lvl5pPr>
      <a:lvl6pPr marL="2083245" algn="l" defTabSz="833298" rtl="0" eaLnBrk="1" latinLnBrk="0" hangingPunct="1">
        <a:defRPr sz="1600" kern="1200">
          <a:solidFill>
            <a:schemeClr val="tx1"/>
          </a:solidFill>
          <a:latin typeface="+mn-lt"/>
          <a:ea typeface="+mn-ea"/>
          <a:cs typeface="+mn-cs"/>
        </a:defRPr>
      </a:lvl6pPr>
      <a:lvl7pPr marL="2499895" algn="l" defTabSz="833298" rtl="0" eaLnBrk="1" latinLnBrk="0" hangingPunct="1">
        <a:defRPr sz="1600" kern="1200">
          <a:solidFill>
            <a:schemeClr val="tx1"/>
          </a:solidFill>
          <a:latin typeface="+mn-lt"/>
          <a:ea typeface="+mn-ea"/>
          <a:cs typeface="+mn-cs"/>
        </a:defRPr>
      </a:lvl7pPr>
      <a:lvl8pPr marL="2916545" algn="l" defTabSz="833298" rtl="0" eaLnBrk="1" latinLnBrk="0" hangingPunct="1">
        <a:defRPr sz="1600" kern="1200">
          <a:solidFill>
            <a:schemeClr val="tx1"/>
          </a:solidFill>
          <a:latin typeface="+mn-lt"/>
          <a:ea typeface="+mn-ea"/>
          <a:cs typeface="+mn-cs"/>
        </a:defRPr>
      </a:lvl8pPr>
      <a:lvl9pPr marL="3333193" algn="l" defTabSz="83329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youtube.com/watch?v=lyZQPjUT5B4"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47.png"/><Relationship Id="rId7" Type="http://schemas.openxmlformats.org/officeDocument/2006/relationships/image" Target="../media/image271.png"/><Relationship Id="rId2" Type="http://schemas.openxmlformats.org/officeDocument/2006/relationships/image" Target="../media/image220.png"/><Relationship Id="rId1" Type="http://schemas.openxmlformats.org/officeDocument/2006/relationships/slideLayout" Target="../slideLayouts/slideLayout2.xml"/><Relationship Id="rId6" Type="http://schemas.openxmlformats.org/officeDocument/2006/relationships/image" Target="../media/image261.png"/><Relationship Id="rId10" Type="http://schemas.openxmlformats.org/officeDocument/2006/relationships/image" Target="../media/image50.png"/><Relationship Id="rId9" Type="http://schemas.openxmlformats.org/officeDocument/2006/relationships/image" Target="../media/image4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90.png"/><Relationship Id="rId7" Type="http://schemas.openxmlformats.org/officeDocument/2006/relationships/image" Target="../media/image281.png"/><Relationship Id="rId1" Type="http://schemas.openxmlformats.org/officeDocument/2006/relationships/slideLayout" Target="../slideLayouts/slideLayout2.xml"/><Relationship Id="rId6" Type="http://schemas.openxmlformats.org/officeDocument/2006/relationships/image" Target="../media/image53.png"/></Relationships>
</file>

<file path=ppt/slides/_rels/slide15.xml.rels><?xml version="1.0" encoding="UTF-8" standalone="yes"?>
<Relationships xmlns="http://schemas.openxmlformats.org/package/2006/relationships"><Relationship Id="rId13" Type="http://schemas.openxmlformats.org/officeDocument/2006/relationships/image" Target="../media/image59.png"/><Relationship Id="rId12" Type="http://schemas.openxmlformats.org/officeDocument/2006/relationships/image" Target="../media/image58.png"/><Relationship Id="rId1" Type="http://schemas.openxmlformats.org/officeDocument/2006/relationships/slideLayout" Target="../slideLayouts/slideLayout2.xml"/><Relationship Id="rId14" Type="http://schemas.openxmlformats.org/officeDocument/2006/relationships/image" Target="../media/image60.png"/></Relationships>
</file>

<file path=ppt/slides/_rels/slide16.xml.rels><?xml version="1.0" encoding="UTF-8" standalone="yes"?>
<Relationships xmlns="http://schemas.openxmlformats.org/package/2006/relationships"><Relationship Id="rId25" Type="http://schemas.openxmlformats.org/officeDocument/2006/relationships/image" Target="../media/image69.png"/><Relationship Id="rId29" Type="http://schemas.openxmlformats.org/officeDocument/2006/relationships/image" Target="../media/image73.png"/><Relationship Id="rId1" Type="http://schemas.openxmlformats.org/officeDocument/2006/relationships/slideLayout" Target="../slideLayouts/slideLayout2.xml"/><Relationship Id="rId32" Type="http://schemas.openxmlformats.org/officeDocument/2006/relationships/image" Target="../media/image280.png"/><Relationship Id="rId28" Type="http://schemas.openxmlformats.org/officeDocument/2006/relationships/image" Target="../media/image72.png"/><Relationship Id="rId31" Type="http://schemas.openxmlformats.org/officeDocument/2006/relationships/image" Target="../media/image75.png"/><Relationship Id="rId22" Type="http://schemas.openxmlformats.org/officeDocument/2006/relationships/image" Target="../media/image66.png"/><Relationship Id="rId30" Type="http://schemas.openxmlformats.org/officeDocument/2006/relationships/image" Target="../media/image74.png"/></Relationships>
</file>

<file path=ppt/slides/_rels/slide17.xml.rels><?xml version="1.0" encoding="UTF-8" standalone="yes"?>
<Relationships xmlns="http://schemas.openxmlformats.org/package/2006/relationships"><Relationship Id="rId26" Type="http://schemas.openxmlformats.org/officeDocument/2006/relationships/image" Target="../media/image89.png"/><Relationship Id="rId3" Type="http://schemas.openxmlformats.org/officeDocument/2006/relationships/image" Target="../media/image30.png"/><Relationship Id="rId21" Type="http://schemas.openxmlformats.org/officeDocument/2006/relationships/image" Target="../media/image31.png"/><Relationship Id="rId25" Type="http://schemas.openxmlformats.org/officeDocument/2006/relationships/image" Target="../media/image88.png"/><Relationship Id="rId2" Type="http://schemas.openxmlformats.org/officeDocument/2006/relationships/notesSlide" Target="../notesSlides/notesSlide1.xml"/><Relationship Id="rId20" Type="http://schemas.openxmlformats.org/officeDocument/2006/relationships/image" Target="../media/image84.png"/><Relationship Id="rId1" Type="http://schemas.openxmlformats.org/officeDocument/2006/relationships/slideLayout" Target="../slideLayouts/slideLayout2.xml"/><Relationship Id="rId24" Type="http://schemas.openxmlformats.org/officeDocument/2006/relationships/image" Target="../media/image87.png"/><Relationship Id="rId23" Type="http://schemas.openxmlformats.org/officeDocument/2006/relationships/image" Target="../media/image86.png"/><Relationship Id="rId22" Type="http://schemas.openxmlformats.org/officeDocument/2006/relationships/image" Target="../media/image85.png"/><Relationship Id="rId4" Type="http://schemas.openxmlformats.org/officeDocument/2006/relationships/image" Target="../media/image76.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6.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www.sorting-algorithms.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4.png"/><Relationship Id="rId7" Type="http://schemas.openxmlformats.org/officeDocument/2006/relationships/image" Target="../media/image17.png"/><Relationship Id="rId12" Type="http://schemas.openxmlformats.org/officeDocument/2006/relationships/image" Target="../media/image22.png"/><Relationship Id="rId17" Type="http://schemas.openxmlformats.org/officeDocument/2006/relationships/image" Target="../media/image27.png"/><Relationship Id="rId2" Type="http://schemas.openxmlformats.org/officeDocument/2006/relationships/image" Target="../media/image13.png"/><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png"/><Relationship Id="rId5" Type="http://schemas.openxmlformats.org/officeDocument/2006/relationships/image" Target="../media/image16.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5.png"/><Relationship Id="rId9" Type="http://schemas.openxmlformats.org/officeDocument/2006/relationships/image" Target="../media/image19.png"/><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82150" y="1325358"/>
            <a:ext cx="7798132" cy="5289542"/>
          </a:xfrm>
        </p:spPr>
      </p:pic>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41315986"/>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Complexity Examples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001867395"/>
              </p:ext>
            </p:extLst>
          </p:nvPr>
        </p:nvGraphicFramePr>
        <p:xfrm>
          <a:off x="2068830" y="1649717"/>
          <a:ext cx="5006340" cy="2966720"/>
        </p:xfrm>
        <a:graphic>
          <a:graphicData uri="http://schemas.openxmlformats.org/drawingml/2006/table">
            <a:tbl>
              <a:tblPr firstRow="1" bandRow="1">
                <a:tableStyleId>{21E4AEA4-8DFA-4A89-87EB-49C32662AFE0}</a:tableStyleId>
              </a:tblPr>
              <a:tblGrid>
                <a:gridCol w="1173480">
                  <a:extLst>
                    <a:ext uri="{9D8B030D-6E8A-4147-A177-3AD203B41FA5}">
                      <a16:colId xmlns:a16="http://schemas.microsoft.com/office/drawing/2014/main" val="20000"/>
                    </a:ext>
                  </a:extLst>
                </a:gridCol>
                <a:gridCol w="2189480">
                  <a:extLst>
                    <a:ext uri="{9D8B030D-6E8A-4147-A177-3AD203B41FA5}">
                      <a16:colId xmlns:a16="http://schemas.microsoft.com/office/drawing/2014/main" val="20001"/>
                    </a:ext>
                  </a:extLst>
                </a:gridCol>
                <a:gridCol w="1643380">
                  <a:extLst>
                    <a:ext uri="{9D8B030D-6E8A-4147-A177-3AD203B41FA5}">
                      <a16:colId xmlns:a16="http://schemas.microsoft.com/office/drawing/2014/main" val="3644325577"/>
                    </a:ext>
                  </a:extLst>
                </a:gridCol>
              </a:tblGrid>
              <a:tr h="370840">
                <a:tc>
                  <a:txBody>
                    <a:bodyPr/>
                    <a:lstStyle/>
                    <a:p>
                      <a:pPr algn="ctr"/>
                      <a:r>
                        <a:rPr lang="en-US" sz="1800" dirty="0" smtClean="0"/>
                        <a:t>Notation</a:t>
                      </a:r>
                      <a:endParaRPr lang="en-US" sz="1800" dirty="0"/>
                    </a:p>
                  </a:txBody>
                  <a:tcPr/>
                </a:tc>
                <a:tc>
                  <a:txBody>
                    <a:bodyPr/>
                    <a:lstStyle/>
                    <a:p>
                      <a:pPr algn="ctr"/>
                      <a:r>
                        <a:rPr lang="en-US" sz="1800" dirty="0" smtClean="0"/>
                        <a:t>Name</a:t>
                      </a:r>
                      <a:endParaRPr lang="en-US" sz="1800" dirty="0"/>
                    </a:p>
                  </a:txBody>
                  <a:tcPr/>
                </a:tc>
                <a:tc>
                  <a:txBody>
                    <a:bodyPr/>
                    <a:lstStyle/>
                    <a:p>
                      <a:pPr algn="ctr"/>
                      <a:r>
                        <a:rPr lang="en-US" sz="1800" dirty="0" smtClean="0"/>
                        <a:t>Example</a:t>
                      </a:r>
                      <a:endParaRPr lang="en-US" sz="1800" dirty="0"/>
                    </a:p>
                  </a:txBody>
                  <a:tcPr/>
                </a:tc>
                <a:extLst>
                  <a:ext uri="{0D108BD9-81ED-4DB2-BD59-A6C34878D82A}">
                    <a16:rowId xmlns:a16="http://schemas.microsoft.com/office/drawing/2014/main" val="10000"/>
                  </a:ext>
                </a:extLst>
              </a:tr>
              <a:tr h="370840">
                <a:tc>
                  <a:txBody>
                    <a:bodyPr/>
                    <a:lstStyle/>
                    <a:p>
                      <a:pPr algn="ctr"/>
                      <a:r>
                        <a:rPr lang="en-US" sz="1800" dirty="0" smtClean="0"/>
                        <a:t>O(1)</a:t>
                      </a:r>
                      <a:endParaRPr lang="en-US" sz="1800" dirty="0"/>
                    </a:p>
                  </a:txBody>
                  <a:tcPr/>
                </a:tc>
                <a:tc>
                  <a:txBody>
                    <a:bodyPr/>
                    <a:lstStyle/>
                    <a:p>
                      <a:pPr algn="ctr"/>
                      <a:r>
                        <a:rPr lang="en-US" sz="1800" dirty="0" smtClean="0"/>
                        <a:t>Constant</a:t>
                      </a:r>
                      <a:endParaRPr lang="en-US" sz="1800" dirty="0"/>
                    </a:p>
                  </a:txBody>
                  <a:tcPr/>
                </a:tc>
                <a:tc>
                  <a:txBody>
                    <a:bodyPr/>
                    <a:lstStyle/>
                    <a:p>
                      <a:pPr algn="ctr"/>
                      <a:r>
                        <a:rPr lang="en-US" sz="1800" dirty="0" smtClean="0"/>
                        <a:t>A+B</a:t>
                      </a:r>
                      <a:endParaRPr lang="en-US" sz="1800" dirty="0"/>
                    </a:p>
                  </a:txBody>
                  <a:tcPr/>
                </a:tc>
                <a:extLst>
                  <a:ext uri="{0D108BD9-81ED-4DB2-BD59-A6C34878D82A}">
                    <a16:rowId xmlns:a16="http://schemas.microsoft.com/office/drawing/2014/main" val="10001"/>
                  </a:ext>
                </a:extLst>
              </a:tr>
              <a:tr h="370840">
                <a:tc>
                  <a:txBody>
                    <a:bodyPr/>
                    <a:lstStyle/>
                    <a:p>
                      <a:pPr algn="ctr"/>
                      <a:r>
                        <a:rPr lang="en-US" sz="1800" dirty="0" smtClean="0"/>
                        <a:t>O(log(</a:t>
                      </a:r>
                      <a:r>
                        <a:rPr lang="en-US" sz="1800" i="1" dirty="0" smtClean="0"/>
                        <a:t>n</a:t>
                      </a:r>
                      <a:r>
                        <a:rPr lang="en-US" sz="1800" dirty="0" smtClean="0"/>
                        <a:t>))</a:t>
                      </a:r>
                      <a:endParaRPr lang="en-US" sz="1800" dirty="0"/>
                    </a:p>
                  </a:txBody>
                  <a:tcPr/>
                </a:tc>
                <a:tc>
                  <a:txBody>
                    <a:bodyPr/>
                    <a:lstStyle/>
                    <a:p>
                      <a:pPr algn="ctr"/>
                      <a:r>
                        <a:rPr lang="en-US" sz="1800" dirty="0" smtClean="0"/>
                        <a:t>Logarithmic</a:t>
                      </a:r>
                      <a:endParaRPr lang="en-US" sz="1800" dirty="0"/>
                    </a:p>
                  </a:txBody>
                  <a:tcPr/>
                </a:tc>
                <a:tc>
                  <a:txBody>
                    <a:bodyPr/>
                    <a:lstStyle/>
                    <a:p>
                      <a:pPr algn="ctr"/>
                      <a:r>
                        <a:rPr lang="en-US" sz="1800" dirty="0" smtClean="0"/>
                        <a:t>Binary search</a:t>
                      </a:r>
                      <a:endParaRPr lang="en-US" sz="1800" dirty="0"/>
                    </a:p>
                  </a:txBody>
                  <a:tcPr/>
                </a:tc>
                <a:extLst>
                  <a:ext uri="{0D108BD9-81ED-4DB2-BD59-A6C34878D82A}">
                    <a16:rowId xmlns:a16="http://schemas.microsoft.com/office/drawing/2014/main" val="10002"/>
                  </a:ext>
                </a:extLst>
              </a:tr>
              <a:tr h="370840">
                <a:tc>
                  <a:txBody>
                    <a:bodyPr/>
                    <a:lstStyle/>
                    <a:p>
                      <a:pPr algn="ctr"/>
                      <a:r>
                        <a:rPr lang="en-US" sz="1800" dirty="0" smtClean="0"/>
                        <a:t>O(</a:t>
                      </a:r>
                      <a:r>
                        <a:rPr lang="en-US" sz="1800" i="1" dirty="0" smtClean="0"/>
                        <a:t>n</a:t>
                      </a:r>
                      <a:r>
                        <a:rPr lang="en-US" sz="1800" dirty="0" smtClean="0"/>
                        <a:t>)</a:t>
                      </a:r>
                      <a:endParaRPr lang="en-US" sz="1800" dirty="0"/>
                    </a:p>
                  </a:txBody>
                  <a:tcPr/>
                </a:tc>
                <a:tc>
                  <a:txBody>
                    <a:bodyPr/>
                    <a:lstStyle/>
                    <a:p>
                      <a:pPr algn="ctr"/>
                      <a:r>
                        <a:rPr lang="en-US" sz="1800" dirty="0" smtClean="0"/>
                        <a:t>Linear</a:t>
                      </a:r>
                      <a:endParaRPr lang="en-US" sz="1800" dirty="0"/>
                    </a:p>
                  </a:txBody>
                  <a:tcPr/>
                </a:tc>
                <a:tc>
                  <a:txBody>
                    <a:bodyPr/>
                    <a:lstStyle/>
                    <a:p>
                      <a:pPr algn="ctr"/>
                      <a:r>
                        <a:rPr lang="en-US" sz="1800" dirty="0" smtClean="0"/>
                        <a:t>Linear search</a:t>
                      </a:r>
                      <a:endParaRPr lang="en-US" sz="1800" dirty="0"/>
                    </a:p>
                  </a:txBody>
                  <a:tcPr/>
                </a:tc>
                <a:extLst>
                  <a:ext uri="{0D108BD9-81ED-4DB2-BD59-A6C34878D82A}">
                    <a16:rowId xmlns:a16="http://schemas.microsoft.com/office/drawing/2014/main" val="10004"/>
                  </a:ext>
                </a:extLst>
              </a:tr>
              <a:tr h="370840">
                <a:tc>
                  <a:txBody>
                    <a:bodyPr/>
                    <a:lstStyle/>
                    <a:p>
                      <a:pPr algn="ctr"/>
                      <a:r>
                        <a:rPr lang="en-US" sz="1800" dirty="0" smtClean="0"/>
                        <a:t>O(</a:t>
                      </a:r>
                      <a:r>
                        <a:rPr lang="en-US" sz="1800" i="1" dirty="0" smtClean="0"/>
                        <a:t>n</a:t>
                      </a:r>
                      <a:r>
                        <a:rPr lang="en-US" sz="1800" baseline="30000" dirty="0" smtClean="0"/>
                        <a:t>2</a:t>
                      </a:r>
                      <a:r>
                        <a:rPr lang="en-US" sz="1800" dirty="0" smtClean="0"/>
                        <a:t>)</a:t>
                      </a:r>
                      <a:endParaRPr lang="en-US" sz="1800" dirty="0"/>
                    </a:p>
                  </a:txBody>
                  <a:tcPr/>
                </a:tc>
                <a:tc>
                  <a:txBody>
                    <a:bodyPr/>
                    <a:lstStyle/>
                    <a:p>
                      <a:pPr algn="ctr"/>
                      <a:r>
                        <a:rPr lang="en-US" sz="1800" dirty="0" smtClean="0"/>
                        <a:t>Quadratic</a:t>
                      </a:r>
                      <a:endParaRPr lang="en-US" sz="1800" dirty="0"/>
                    </a:p>
                  </a:txBody>
                  <a:tcPr/>
                </a:tc>
                <a:tc>
                  <a:txBody>
                    <a:bodyPr/>
                    <a:lstStyle/>
                    <a:p>
                      <a:pPr algn="ctr"/>
                      <a:r>
                        <a:rPr lang="en-US" sz="1800" dirty="0" smtClean="0"/>
                        <a:t>Bubble Sort</a:t>
                      </a:r>
                      <a:endParaRPr lang="en-US" sz="1800" dirty="0"/>
                    </a:p>
                  </a:txBody>
                  <a:tcPr/>
                </a:tc>
                <a:extLst>
                  <a:ext uri="{0D108BD9-81ED-4DB2-BD59-A6C34878D82A}">
                    <a16:rowId xmlns:a16="http://schemas.microsoft.com/office/drawing/2014/main" val="10005"/>
                  </a:ext>
                </a:extLst>
              </a:tr>
              <a:tr h="370840">
                <a:tc>
                  <a:txBody>
                    <a:bodyPr/>
                    <a:lstStyle/>
                    <a:p>
                      <a:pPr algn="ctr"/>
                      <a:r>
                        <a:rPr lang="en-US" sz="1800" dirty="0" smtClean="0"/>
                        <a:t>O(</a:t>
                      </a:r>
                      <a:r>
                        <a:rPr lang="en-US" sz="1800" i="1" dirty="0" err="1" smtClean="0"/>
                        <a:t>n</a:t>
                      </a:r>
                      <a:r>
                        <a:rPr lang="en-US" sz="1800" i="1" baseline="30000" dirty="0" err="1" smtClean="0"/>
                        <a:t>c</a:t>
                      </a:r>
                      <a:r>
                        <a:rPr lang="en-US" sz="1800" dirty="0" smtClean="0"/>
                        <a:t>)</a:t>
                      </a:r>
                      <a:endParaRPr lang="en-US" sz="1800" dirty="0"/>
                    </a:p>
                  </a:txBody>
                  <a:tcPr/>
                </a:tc>
                <a:tc>
                  <a:txBody>
                    <a:bodyPr/>
                    <a:lstStyle/>
                    <a:p>
                      <a:pPr algn="ctr"/>
                      <a:r>
                        <a:rPr lang="en-US" sz="1800" dirty="0" smtClean="0"/>
                        <a:t>Polynomial</a:t>
                      </a:r>
                      <a:endParaRPr lang="en-US" sz="1800" dirty="0"/>
                    </a:p>
                  </a:txBody>
                  <a:tcPr/>
                </a:tc>
                <a:tc>
                  <a:txBody>
                    <a:bodyPr/>
                    <a:lstStyle/>
                    <a:p>
                      <a:pPr algn="ctr"/>
                      <a:r>
                        <a:rPr lang="en-US" sz="1800" dirty="0" smtClean="0"/>
                        <a:t>Ellipsoid</a:t>
                      </a:r>
                      <a:endParaRPr lang="en-US" sz="1800" dirty="0"/>
                    </a:p>
                  </a:txBody>
                  <a:tcPr/>
                </a:tc>
                <a:extLst>
                  <a:ext uri="{0D108BD9-81ED-4DB2-BD59-A6C34878D82A}">
                    <a16:rowId xmlns:a16="http://schemas.microsoft.com/office/drawing/2014/main" val="10006"/>
                  </a:ext>
                </a:extLst>
              </a:tr>
              <a:tr h="370840">
                <a:tc>
                  <a:txBody>
                    <a:bodyPr/>
                    <a:lstStyle/>
                    <a:p>
                      <a:pPr marL="0" marR="0" lvl="0" indent="0" algn="ctr" defTabSz="833298" rtl="0" eaLnBrk="1" fontAlgn="auto" latinLnBrk="0" hangingPunct="1">
                        <a:lnSpc>
                          <a:spcPct val="100000"/>
                        </a:lnSpc>
                        <a:spcBef>
                          <a:spcPts val="0"/>
                        </a:spcBef>
                        <a:spcAft>
                          <a:spcPts val="0"/>
                        </a:spcAft>
                        <a:buClrTx/>
                        <a:buSzTx/>
                        <a:buFontTx/>
                        <a:buNone/>
                        <a:tabLst/>
                        <a:defRPr/>
                      </a:pPr>
                      <a:r>
                        <a:rPr lang="en-US" sz="1800" dirty="0" smtClean="0"/>
                        <a:t>O(</a:t>
                      </a:r>
                      <a:r>
                        <a:rPr lang="en-US" sz="1800" i="1" dirty="0" smtClean="0"/>
                        <a:t>c</a:t>
                      </a:r>
                      <a:r>
                        <a:rPr lang="en-US" sz="1800" i="1" baseline="30000" dirty="0" smtClean="0"/>
                        <a:t>log(n)</a:t>
                      </a:r>
                      <a:r>
                        <a:rPr lang="en-US" sz="1800" dirty="0" smtClean="0"/>
                        <a:t>)</a:t>
                      </a:r>
                    </a:p>
                  </a:txBody>
                  <a:tcPr/>
                </a:tc>
                <a:tc>
                  <a:txBody>
                    <a:bodyPr/>
                    <a:lstStyle/>
                    <a:p>
                      <a:pPr algn="ctr"/>
                      <a:r>
                        <a:rPr lang="en-US" sz="1800" dirty="0" smtClean="0"/>
                        <a:t>Pseudo-polynomial</a:t>
                      </a:r>
                      <a:endParaRPr lang="en-US" sz="1800" dirty="0"/>
                    </a:p>
                  </a:txBody>
                  <a:tcPr/>
                </a:tc>
                <a:tc>
                  <a:txBody>
                    <a:bodyPr/>
                    <a:lstStyle/>
                    <a:p>
                      <a:pPr algn="ctr"/>
                      <a:r>
                        <a:rPr lang="en-US" sz="1800" dirty="0" smtClean="0"/>
                        <a:t>Knapsack</a:t>
                      </a:r>
                      <a:endParaRPr lang="en-US" sz="1800" dirty="0"/>
                    </a:p>
                  </a:txBody>
                  <a:tcPr/>
                </a:tc>
                <a:extLst>
                  <a:ext uri="{0D108BD9-81ED-4DB2-BD59-A6C34878D82A}">
                    <a16:rowId xmlns:a16="http://schemas.microsoft.com/office/drawing/2014/main" val="3253716911"/>
                  </a:ext>
                </a:extLst>
              </a:tr>
              <a:tr h="370840">
                <a:tc>
                  <a:txBody>
                    <a:bodyPr/>
                    <a:lstStyle/>
                    <a:p>
                      <a:pPr algn="ctr"/>
                      <a:r>
                        <a:rPr lang="en-US" sz="1800" dirty="0" smtClean="0"/>
                        <a:t>O(</a:t>
                      </a:r>
                      <a:r>
                        <a:rPr lang="en-US" sz="1800" i="1" dirty="0" err="1" smtClean="0"/>
                        <a:t>c</a:t>
                      </a:r>
                      <a:r>
                        <a:rPr lang="en-US" sz="1800" i="1" baseline="30000" dirty="0" err="1" smtClean="0"/>
                        <a:t>n</a:t>
                      </a:r>
                      <a:r>
                        <a:rPr lang="en-US" sz="1800" dirty="0" smtClean="0"/>
                        <a:t>)</a:t>
                      </a:r>
                      <a:endParaRPr lang="en-US" sz="1800" dirty="0"/>
                    </a:p>
                  </a:txBody>
                  <a:tcPr/>
                </a:tc>
                <a:tc>
                  <a:txBody>
                    <a:bodyPr/>
                    <a:lstStyle/>
                    <a:p>
                      <a:pPr algn="ctr"/>
                      <a:r>
                        <a:rPr lang="en-US" sz="1800" dirty="0" smtClean="0"/>
                        <a:t>Exponential</a:t>
                      </a:r>
                      <a:endParaRPr lang="en-US" sz="1800" dirty="0"/>
                    </a:p>
                  </a:txBody>
                  <a:tcPr/>
                </a:tc>
                <a:tc>
                  <a:txBody>
                    <a:bodyPr/>
                    <a:lstStyle/>
                    <a:p>
                      <a:pPr algn="ctr"/>
                      <a:r>
                        <a:rPr lang="en-US" sz="1800" dirty="0" smtClean="0"/>
                        <a:t>Simplex</a:t>
                      </a:r>
                      <a:endParaRPr lang="en-US" sz="1800" dirty="0"/>
                    </a:p>
                  </a:txBody>
                  <a:tcPr/>
                </a:tc>
                <a:extLst>
                  <a:ext uri="{0D108BD9-81ED-4DB2-BD59-A6C34878D82A}">
                    <a16:rowId xmlns:a16="http://schemas.microsoft.com/office/drawing/2014/main" val="10007"/>
                  </a:ext>
                </a:extLst>
              </a:tr>
            </a:tbl>
          </a:graphicData>
        </a:graphic>
      </p:graphicFrame>
      <p:sp>
        <p:nvSpPr>
          <p:cNvPr id="7" name="Rectangle 6"/>
          <p:cNvSpPr/>
          <p:nvPr/>
        </p:nvSpPr>
        <p:spPr>
          <a:xfrm>
            <a:off x="782150" y="5064381"/>
            <a:ext cx="7571303" cy="861774"/>
          </a:xfrm>
          <a:prstGeom prst="rect">
            <a:avLst/>
          </a:prstGeom>
        </p:spPr>
        <p:txBody>
          <a:bodyPr wrap="none">
            <a:spAutoFit/>
          </a:bodyPr>
          <a:lstStyle/>
          <a:p>
            <a:pPr marL="231775" indent="-231775"/>
            <a:r>
              <a:rPr lang="en-US" sz="2000" dirty="0"/>
              <a:t>Worst-case algorithmic analysis example (</a:t>
            </a:r>
            <a:r>
              <a:rPr lang="en-US" sz="2000" dirty="0" smtClean="0">
                <a:hlinkClick r:id="rId2"/>
              </a:rPr>
              <a:t>link</a:t>
            </a:r>
            <a:r>
              <a:rPr lang="en-US" sz="2000" dirty="0" smtClean="0"/>
              <a:t>)</a:t>
            </a:r>
          </a:p>
          <a:p>
            <a:pPr marL="231775" indent="-231775"/>
            <a:r>
              <a:rPr lang="en-US" sz="2000" dirty="0" smtClean="0"/>
              <a:t>Which is worse, O(</a:t>
            </a:r>
            <a:r>
              <a:rPr lang="en-US" sz="2000" i="1" dirty="0" err="1" smtClean="0"/>
              <a:t>n</a:t>
            </a:r>
            <a:r>
              <a:rPr lang="en-US" sz="2000" i="1" baseline="30000" dirty="0" err="1" smtClean="0"/>
              <a:t>c</a:t>
            </a:r>
            <a:r>
              <a:rPr lang="en-US" sz="2000" dirty="0" smtClean="0"/>
              <a:t>) or O(</a:t>
            </a:r>
            <a:r>
              <a:rPr lang="en-US" sz="2000" i="1" dirty="0" err="1" smtClean="0"/>
              <a:t>c</a:t>
            </a:r>
            <a:r>
              <a:rPr lang="en-US" sz="2000" i="1" baseline="30000" dirty="0" err="1" smtClean="0"/>
              <a:t>n</a:t>
            </a:r>
            <a:r>
              <a:rPr lang="en-US" sz="2000" dirty="0" smtClean="0"/>
              <a:t>)?				</a:t>
            </a:r>
            <a:endParaRPr lang="en-US" sz="2000" dirty="0"/>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940526" y="0"/>
            <a:ext cx="6696891" cy="1022467"/>
          </a:xfrm>
          <a:prstGeom prst="rect">
            <a:avLst/>
          </a:prstGeom>
        </p:spPr>
      </p:pic>
      <p:pic>
        <p:nvPicPr>
          <p:cNvPr id="4" name="Content Placeholder 3"/>
          <p:cNvPicPr>
            <a:picLocks noGrp="1" noChangeAspect="1"/>
          </p:cNvPicPr>
          <p:nvPr>
            <p:ph idx="1"/>
          </p:nvPr>
        </p:nvPicPr>
        <p:blipFill>
          <a:blip r:embed="rId3"/>
          <a:stretch>
            <a:fillRect/>
          </a:stretch>
        </p:blipFill>
        <p:spPr>
          <a:xfrm>
            <a:off x="1436914" y="1136964"/>
            <a:ext cx="5939246" cy="5754798"/>
          </a:xfrm>
          <a:prstGeom prst="rect">
            <a:avLst/>
          </a:prstGeom>
        </p:spPr>
      </p:pic>
      <p:sp>
        <p:nvSpPr>
          <p:cNvPr id="6" name="Rectangle 5"/>
          <p:cNvSpPr/>
          <p:nvPr/>
        </p:nvSpPr>
        <p:spPr bwMode="auto">
          <a:xfrm>
            <a:off x="1436914" y="1201783"/>
            <a:ext cx="5843452" cy="1105988"/>
          </a:xfrm>
          <a:prstGeom prst="rect">
            <a:avLst/>
          </a:prstGeom>
          <a:solidFill>
            <a:srgbClr val="FFFF00">
              <a:alpha val="25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1436914" y="2940784"/>
            <a:ext cx="5843452" cy="708107"/>
          </a:xfrm>
          <a:prstGeom prst="rect">
            <a:avLst/>
          </a:prstGeom>
          <a:solidFill>
            <a:srgbClr val="FFFF00">
              <a:alpha val="25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042411419"/>
      </p:ext>
    </p:extLst>
  </p:cSld>
  <p:clrMapOvr>
    <a:masterClrMapping/>
  </p:clrMapOvr>
  <p:transition advClick="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5879291" y="1980004"/>
            <a:ext cx="2873828" cy="3454398"/>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smtClean="0">
                <a:latin typeface="Lucida Handwriting" pitchFamily="66" charset="0"/>
                <a:ea typeface="+mj-ea"/>
                <a:cs typeface="+mj-cs"/>
              </a:rPr>
              <a:t>NP</a:t>
            </a:r>
          </a:p>
        </p:txBody>
      </p:sp>
      <p:sp>
        <p:nvSpPr>
          <p:cNvPr id="7" name="Oval 6"/>
          <p:cNvSpPr/>
          <p:nvPr/>
        </p:nvSpPr>
        <p:spPr bwMode="auto">
          <a:xfrm>
            <a:off x="6445349" y="4302288"/>
            <a:ext cx="1843310" cy="2104569"/>
          </a:xfrm>
          <a:prstGeom prst="ellipse">
            <a:avLst/>
          </a:prstGeom>
          <a:solidFill>
            <a:srgbClr val="C0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spcBef>
                <a:spcPct val="0"/>
              </a:spcBef>
              <a:buNone/>
            </a:pPr>
            <a:endParaRPr lang="en-US" sz="1600" b="1" dirty="0" smtClean="0">
              <a:solidFill>
                <a:schemeClr val="bg1"/>
              </a:solidFill>
              <a:latin typeface="Lucida Handwriting" pitchFamily="66" charset="0"/>
              <a:ea typeface="+mj-ea"/>
              <a:cs typeface="+mj-cs"/>
            </a:endParaRPr>
          </a:p>
          <a:p>
            <a:pPr algn="ctr" eaLnBrk="0" hangingPunct="0">
              <a:spcBef>
                <a:spcPct val="0"/>
              </a:spcBef>
              <a:buNone/>
            </a:pPr>
            <a:endParaRPr lang="en-US" sz="1600" b="1" dirty="0">
              <a:solidFill>
                <a:schemeClr val="bg1"/>
              </a:solidFill>
              <a:latin typeface="Lucida Handwriting" pitchFamily="66" charset="0"/>
              <a:ea typeface="+mj-ea"/>
              <a:cs typeface="+mj-cs"/>
            </a:endParaRPr>
          </a:p>
          <a:p>
            <a:pPr algn="ctr" eaLnBrk="0" hangingPunct="0">
              <a:spcBef>
                <a:spcPct val="0"/>
              </a:spcBef>
              <a:buNone/>
            </a:pPr>
            <a:r>
              <a:rPr lang="en-US" sz="1600" b="1" dirty="0" smtClean="0">
                <a:solidFill>
                  <a:schemeClr val="bg1"/>
                </a:solidFill>
                <a:latin typeface="Lucida Handwriting" pitchFamily="66" charset="0"/>
                <a:ea typeface="+mj-ea"/>
                <a:cs typeface="+mj-cs"/>
              </a:rPr>
              <a:t>NP</a:t>
            </a:r>
            <a:r>
              <a:rPr lang="en-US" sz="1600" dirty="0" smtClean="0">
                <a:solidFill>
                  <a:schemeClr val="bg1"/>
                </a:solidFill>
              </a:rPr>
              <a:t>-Hard</a:t>
            </a:r>
            <a:endParaRPr lang="en-US" sz="1600" b="1" dirty="0" smtClean="0">
              <a:solidFill>
                <a:schemeClr val="bg1"/>
              </a:solidFill>
              <a:latin typeface="Lucida Handwriting" pitchFamily="66" charset="0"/>
              <a:ea typeface="+mj-ea"/>
              <a:cs typeface="+mj-cs"/>
            </a:endParaRPr>
          </a:p>
        </p:txBody>
      </p:sp>
      <p:sp>
        <p:nvSpPr>
          <p:cNvPr id="2" name="Title 1"/>
          <p:cNvSpPr>
            <a:spLocks noGrp="1"/>
          </p:cNvSpPr>
          <p:nvPr>
            <p:ph type="title"/>
          </p:nvPr>
        </p:nvSpPr>
        <p:spPr/>
        <p:txBody>
          <a:bodyPr/>
          <a:lstStyle/>
          <a:p>
            <a:r>
              <a:rPr lang="en-US" dirty="0" smtClean="0">
                <a:latin typeface="Lucida Handwriting" pitchFamily="66" charset="0"/>
              </a:rPr>
              <a:t>P</a:t>
            </a:r>
            <a:r>
              <a:rPr lang="en-US" dirty="0" smtClean="0"/>
              <a:t>, </a:t>
            </a:r>
            <a:r>
              <a:rPr lang="en-US" dirty="0" smtClean="0">
                <a:latin typeface="Lucida Handwriting" pitchFamily="66" charset="0"/>
              </a:rPr>
              <a:t>NP</a:t>
            </a:r>
            <a:r>
              <a:rPr lang="en-US" dirty="0" smtClean="0"/>
              <a:t>, and the Rest…</a:t>
            </a:r>
            <a:endParaRPr lang="en-US" dirty="0"/>
          </a:p>
        </p:txBody>
      </p:sp>
      <p:sp>
        <p:nvSpPr>
          <p:cNvPr id="4" name="Oval 3"/>
          <p:cNvSpPr/>
          <p:nvPr/>
        </p:nvSpPr>
        <p:spPr bwMode="auto">
          <a:xfrm>
            <a:off x="6619516" y="2023544"/>
            <a:ext cx="1407892" cy="1436914"/>
          </a:xfrm>
          <a:prstGeom prst="ellipse">
            <a:avLst/>
          </a:prstGeom>
          <a:solidFill>
            <a:srgbClr val="00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1" dirty="0" smtClean="0">
                <a:latin typeface="Lucida Handwriting" pitchFamily="66" charset="0"/>
                <a:ea typeface="+mj-ea"/>
                <a:cs typeface="+mj-cs"/>
              </a:rPr>
              <a:t>P</a:t>
            </a:r>
          </a:p>
        </p:txBody>
      </p:sp>
      <p:sp>
        <p:nvSpPr>
          <p:cNvPr id="6" name="Oval 5"/>
          <p:cNvSpPr/>
          <p:nvPr/>
        </p:nvSpPr>
        <p:spPr bwMode="auto">
          <a:xfrm>
            <a:off x="6474717" y="4301700"/>
            <a:ext cx="1766789" cy="1132495"/>
          </a:xfrm>
          <a:custGeom>
            <a:avLst/>
            <a:gdLst>
              <a:gd name="connsiteX0" fmla="*/ 0 w 1843309"/>
              <a:gd name="connsiteY0" fmla="*/ 1052285 h 2104569"/>
              <a:gd name="connsiteX1" fmla="*/ 921655 w 1843309"/>
              <a:gd name="connsiteY1" fmla="*/ 0 h 2104569"/>
              <a:gd name="connsiteX2" fmla="*/ 1843310 w 1843309"/>
              <a:gd name="connsiteY2" fmla="*/ 1052285 h 2104569"/>
              <a:gd name="connsiteX3" fmla="*/ 921655 w 1843309"/>
              <a:gd name="connsiteY3" fmla="*/ 2104570 h 2104569"/>
              <a:gd name="connsiteX4" fmla="*/ 0 w 1843309"/>
              <a:gd name="connsiteY4" fmla="*/ 1052285 h 2104569"/>
              <a:gd name="connsiteX0" fmla="*/ 64 w 1843374"/>
              <a:gd name="connsiteY0" fmla="*/ 1052285 h 1297698"/>
              <a:gd name="connsiteX1" fmla="*/ 921719 w 1843374"/>
              <a:gd name="connsiteY1" fmla="*/ 0 h 1297698"/>
              <a:gd name="connsiteX2" fmla="*/ 1843374 w 1843374"/>
              <a:gd name="connsiteY2" fmla="*/ 1052285 h 1297698"/>
              <a:gd name="connsiteX3" fmla="*/ 957933 w 1843374"/>
              <a:gd name="connsiteY3" fmla="*/ 1000047 h 1297698"/>
              <a:gd name="connsiteX4" fmla="*/ 64 w 1843374"/>
              <a:gd name="connsiteY4" fmla="*/ 1052285 h 1297698"/>
              <a:gd name="connsiteX0" fmla="*/ 44 w 1834301"/>
              <a:gd name="connsiteY0" fmla="*/ 1062239 h 1135583"/>
              <a:gd name="connsiteX1" fmla="*/ 921699 w 1834301"/>
              <a:gd name="connsiteY1" fmla="*/ 9954 h 1135583"/>
              <a:gd name="connsiteX2" fmla="*/ 1834301 w 1834301"/>
              <a:gd name="connsiteY2" fmla="*/ 718207 h 1135583"/>
              <a:gd name="connsiteX3" fmla="*/ 957913 w 1834301"/>
              <a:gd name="connsiteY3" fmla="*/ 1010001 h 1135583"/>
              <a:gd name="connsiteX4" fmla="*/ 44 w 1834301"/>
              <a:gd name="connsiteY4" fmla="*/ 1062239 h 1135583"/>
              <a:gd name="connsiteX0" fmla="*/ 44 w 1834301"/>
              <a:gd name="connsiteY0" fmla="*/ 827632 h 1066462"/>
              <a:gd name="connsiteX1" fmla="*/ 921699 w 1834301"/>
              <a:gd name="connsiteY1" fmla="*/ 1684 h 1066462"/>
              <a:gd name="connsiteX2" fmla="*/ 1834301 w 1834301"/>
              <a:gd name="connsiteY2" fmla="*/ 709937 h 1066462"/>
              <a:gd name="connsiteX3" fmla="*/ 957913 w 1834301"/>
              <a:gd name="connsiteY3" fmla="*/ 1001731 h 1066462"/>
              <a:gd name="connsiteX4" fmla="*/ 44 w 1834301"/>
              <a:gd name="connsiteY4" fmla="*/ 827632 h 1066462"/>
              <a:gd name="connsiteX0" fmla="*/ 44 w 1834301"/>
              <a:gd name="connsiteY0" fmla="*/ 827632 h 1066462"/>
              <a:gd name="connsiteX1" fmla="*/ 921699 w 1834301"/>
              <a:gd name="connsiteY1" fmla="*/ 1684 h 1066462"/>
              <a:gd name="connsiteX2" fmla="*/ 1834301 w 1834301"/>
              <a:gd name="connsiteY2" fmla="*/ 709937 h 1066462"/>
              <a:gd name="connsiteX3" fmla="*/ 957913 w 1834301"/>
              <a:gd name="connsiteY3" fmla="*/ 1001731 h 1066462"/>
              <a:gd name="connsiteX4" fmla="*/ 44 w 1834301"/>
              <a:gd name="connsiteY4" fmla="*/ 827632 h 1066462"/>
              <a:gd name="connsiteX0" fmla="*/ 0 w 1834257"/>
              <a:gd name="connsiteY0" fmla="*/ 827632 h 1066462"/>
              <a:gd name="connsiteX1" fmla="*/ 921655 w 1834257"/>
              <a:gd name="connsiteY1" fmla="*/ 1684 h 1066462"/>
              <a:gd name="connsiteX2" fmla="*/ 1834257 w 1834257"/>
              <a:gd name="connsiteY2" fmla="*/ 709937 h 1066462"/>
              <a:gd name="connsiteX3" fmla="*/ 957869 w 1834257"/>
              <a:gd name="connsiteY3" fmla="*/ 1001731 h 1066462"/>
              <a:gd name="connsiteX4" fmla="*/ 0 w 1834257"/>
              <a:gd name="connsiteY4" fmla="*/ 827632 h 1066462"/>
              <a:gd name="connsiteX0" fmla="*/ 0 w 1834257"/>
              <a:gd name="connsiteY0" fmla="*/ 827632 h 1066462"/>
              <a:gd name="connsiteX1" fmla="*/ 921655 w 1834257"/>
              <a:gd name="connsiteY1" fmla="*/ 1684 h 1066462"/>
              <a:gd name="connsiteX2" fmla="*/ 1834257 w 1834257"/>
              <a:gd name="connsiteY2" fmla="*/ 709937 h 1066462"/>
              <a:gd name="connsiteX3" fmla="*/ 957869 w 1834257"/>
              <a:gd name="connsiteY3" fmla="*/ 1001731 h 1066462"/>
              <a:gd name="connsiteX4" fmla="*/ 0 w 1834257"/>
              <a:gd name="connsiteY4" fmla="*/ 827632 h 1066462"/>
              <a:gd name="connsiteX0" fmla="*/ 0 w 1834257"/>
              <a:gd name="connsiteY0" fmla="*/ 825950 h 1064780"/>
              <a:gd name="connsiteX1" fmla="*/ 921655 w 1834257"/>
              <a:gd name="connsiteY1" fmla="*/ 2 h 1064780"/>
              <a:gd name="connsiteX2" fmla="*/ 1834257 w 1834257"/>
              <a:gd name="connsiteY2" fmla="*/ 708255 h 1064780"/>
              <a:gd name="connsiteX3" fmla="*/ 957869 w 1834257"/>
              <a:gd name="connsiteY3" fmla="*/ 1000049 h 1064780"/>
              <a:gd name="connsiteX4" fmla="*/ 0 w 1834257"/>
              <a:gd name="connsiteY4" fmla="*/ 825950 h 1064780"/>
              <a:gd name="connsiteX0" fmla="*/ 0 w 1834257"/>
              <a:gd name="connsiteY0" fmla="*/ 825950 h 1005564"/>
              <a:gd name="connsiteX1" fmla="*/ 921655 w 1834257"/>
              <a:gd name="connsiteY1" fmla="*/ 2 h 1005564"/>
              <a:gd name="connsiteX2" fmla="*/ 1834257 w 1834257"/>
              <a:gd name="connsiteY2" fmla="*/ 708255 h 1005564"/>
              <a:gd name="connsiteX3" fmla="*/ 957869 w 1834257"/>
              <a:gd name="connsiteY3" fmla="*/ 1000049 h 1005564"/>
              <a:gd name="connsiteX4" fmla="*/ 0 w 1834257"/>
              <a:gd name="connsiteY4" fmla="*/ 825950 h 1005564"/>
              <a:gd name="connsiteX0" fmla="*/ 0 w 1834257"/>
              <a:gd name="connsiteY0" fmla="*/ 825950 h 1011043"/>
              <a:gd name="connsiteX1" fmla="*/ 921655 w 1834257"/>
              <a:gd name="connsiteY1" fmla="*/ 2 h 1011043"/>
              <a:gd name="connsiteX2" fmla="*/ 1834257 w 1834257"/>
              <a:gd name="connsiteY2" fmla="*/ 708255 h 1011043"/>
              <a:gd name="connsiteX3" fmla="*/ 957869 w 1834257"/>
              <a:gd name="connsiteY3" fmla="*/ 1000049 h 1011043"/>
              <a:gd name="connsiteX4" fmla="*/ 0 w 1834257"/>
              <a:gd name="connsiteY4" fmla="*/ 825950 h 1011043"/>
              <a:gd name="connsiteX0" fmla="*/ 0 w 1840607"/>
              <a:gd name="connsiteY0" fmla="*/ 808129 h 1007860"/>
              <a:gd name="connsiteX1" fmla="*/ 928005 w 1840607"/>
              <a:gd name="connsiteY1" fmla="*/ 1231 h 1007860"/>
              <a:gd name="connsiteX2" fmla="*/ 1840607 w 1840607"/>
              <a:gd name="connsiteY2" fmla="*/ 709484 h 1007860"/>
              <a:gd name="connsiteX3" fmla="*/ 964219 w 1840607"/>
              <a:gd name="connsiteY3" fmla="*/ 1001278 h 1007860"/>
              <a:gd name="connsiteX4" fmla="*/ 0 w 1840607"/>
              <a:gd name="connsiteY4" fmla="*/ 808129 h 1007860"/>
              <a:gd name="connsiteX0" fmla="*/ 0 w 1840607"/>
              <a:gd name="connsiteY0" fmla="*/ 808129 h 1007860"/>
              <a:gd name="connsiteX1" fmla="*/ 928005 w 1840607"/>
              <a:gd name="connsiteY1" fmla="*/ 1231 h 1007860"/>
              <a:gd name="connsiteX2" fmla="*/ 1840607 w 1840607"/>
              <a:gd name="connsiteY2" fmla="*/ 709484 h 1007860"/>
              <a:gd name="connsiteX3" fmla="*/ 964219 w 1840607"/>
              <a:gd name="connsiteY3" fmla="*/ 1001278 h 1007860"/>
              <a:gd name="connsiteX4" fmla="*/ 0 w 1840607"/>
              <a:gd name="connsiteY4" fmla="*/ 808129 h 1007860"/>
              <a:gd name="connsiteX0" fmla="*/ 0 w 1802507"/>
              <a:gd name="connsiteY0" fmla="*/ 807953 h 1007258"/>
              <a:gd name="connsiteX1" fmla="*/ 928005 w 1802507"/>
              <a:gd name="connsiteY1" fmla="*/ 1055 h 1007258"/>
              <a:gd name="connsiteX2" fmla="*/ 1802507 w 1802507"/>
              <a:gd name="connsiteY2" fmla="*/ 715658 h 1007258"/>
              <a:gd name="connsiteX3" fmla="*/ 964219 w 1802507"/>
              <a:gd name="connsiteY3" fmla="*/ 1001102 h 1007258"/>
              <a:gd name="connsiteX4" fmla="*/ 0 w 1802507"/>
              <a:gd name="connsiteY4" fmla="*/ 807953 h 1007258"/>
              <a:gd name="connsiteX0" fmla="*/ 0 w 1802507"/>
              <a:gd name="connsiteY0" fmla="*/ 807991 h 1007296"/>
              <a:gd name="connsiteX1" fmla="*/ 928005 w 1802507"/>
              <a:gd name="connsiteY1" fmla="*/ 1093 h 1007296"/>
              <a:gd name="connsiteX2" fmla="*/ 1802507 w 1802507"/>
              <a:gd name="connsiteY2" fmla="*/ 715696 h 1007296"/>
              <a:gd name="connsiteX3" fmla="*/ 964219 w 1802507"/>
              <a:gd name="connsiteY3" fmla="*/ 1001140 h 1007296"/>
              <a:gd name="connsiteX4" fmla="*/ 0 w 1802507"/>
              <a:gd name="connsiteY4" fmla="*/ 807991 h 1007296"/>
              <a:gd name="connsiteX0" fmla="*/ 0 w 1802507"/>
              <a:gd name="connsiteY0" fmla="*/ 807917 h 1007222"/>
              <a:gd name="connsiteX1" fmla="*/ 928005 w 1802507"/>
              <a:gd name="connsiteY1" fmla="*/ 1019 h 1007222"/>
              <a:gd name="connsiteX2" fmla="*/ 1802507 w 1802507"/>
              <a:gd name="connsiteY2" fmla="*/ 715622 h 1007222"/>
              <a:gd name="connsiteX3" fmla="*/ 964219 w 1802507"/>
              <a:gd name="connsiteY3" fmla="*/ 1001066 h 1007222"/>
              <a:gd name="connsiteX4" fmla="*/ 0 w 1802507"/>
              <a:gd name="connsiteY4" fmla="*/ 807917 h 1007222"/>
              <a:gd name="connsiteX0" fmla="*/ 0 w 1802507"/>
              <a:gd name="connsiteY0" fmla="*/ 807794 h 1007099"/>
              <a:gd name="connsiteX1" fmla="*/ 928005 w 1802507"/>
              <a:gd name="connsiteY1" fmla="*/ 896 h 1007099"/>
              <a:gd name="connsiteX2" fmla="*/ 1802507 w 1802507"/>
              <a:gd name="connsiteY2" fmla="*/ 715499 h 1007099"/>
              <a:gd name="connsiteX3" fmla="*/ 964219 w 1802507"/>
              <a:gd name="connsiteY3" fmla="*/ 1000943 h 1007099"/>
              <a:gd name="connsiteX4" fmla="*/ 0 w 1802507"/>
              <a:gd name="connsiteY4" fmla="*/ 807794 h 1007099"/>
              <a:gd name="connsiteX0" fmla="*/ 0 w 1802507"/>
              <a:gd name="connsiteY0" fmla="*/ 807617 h 1006922"/>
              <a:gd name="connsiteX1" fmla="*/ 928005 w 1802507"/>
              <a:gd name="connsiteY1" fmla="*/ 719 h 1006922"/>
              <a:gd name="connsiteX2" fmla="*/ 1802507 w 1802507"/>
              <a:gd name="connsiteY2" fmla="*/ 715322 h 1006922"/>
              <a:gd name="connsiteX3" fmla="*/ 964219 w 1802507"/>
              <a:gd name="connsiteY3" fmla="*/ 1000766 h 1006922"/>
              <a:gd name="connsiteX4" fmla="*/ 0 w 1802507"/>
              <a:gd name="connsiteY4" fmla="*/ 807617 h 1006922"/>
              <a:gd name="connsiteX0" fmla="*/ 0 w 1802507"/>
              <a:gd name="connsiteY0" fmla="*/ 807617 h 1006922"/>
              <a:gd name="connsiteX1" fmla="*/ 928005 w 1802507"/>
              <a:gd name="connsiteY1" fmla="*/ 719 h 1006922"/>
              <a:gd name="connsiteX2" fmla="*/ 1802507 w 1802507"/>
              <a:gd name="connsiteY2" fmla="*/ 715322 h 1006922"/>
              <a:gd name="connsiteX3" fmla="*/ 964219 w 1802507"/>
              <a:gd name="connsiteY3" fmla="*/ 1000766 h 1006922"/>
              <a:gd name="connsiteX4" fmla="*/ 0 w 1802507"/>
              <a:gd name="connsiteY4" fmla="*/ 807617 h 1006922"/>
              <a:gd name="connsiteX0" fmla="*/ 0 w 1802507"/>
              <a:gd name="connsiteY0" fmla="*/ 807617 h 1006922"/>
              <a:gd name="connsiteX1" fmla="*/ 928005 w 1802507"/>
              <a:gd name="connsiteY1" fmla="*/ 719 h 1006922"/>
              <a:gd name="connsiteX2" fmla="*/ 1802507 w 1802507"/>
              <a:gd name="connsiteY2" fmla="*/ 715322 h 1006922"/>
              <a:gd name="connsiteX3" fmla="*/ 964219 w 1802507"/>
              <a:gd name="connsiteY3" fmla="*/ 1000766 h 1006922"/>
              <a:gd name="connsiteX4" fmla="*/ 0 w 1802507"/>
              <a:gd name="connsiteY4" fmla="*/ 807617 h 1006922"/>
              <a:gd name="connsiteX0" fmla="*/ 0 w 1802507"/>
              <a:gd name="connsiteY0" fmla="*/ 807617 h 1006922"/>
              <a:gd name="connsiteX1" fmla="*/ 928005 w 1802507"/>
              <a:gd name="connsiteY1" fmla="*/ 719 h 1006922"/>
              <a:gd name="connsiteX2" fmla="*/ 1802507 w 1802507"/>
              <a:gd name="connsiteY2" fmla="*/ 715322 h 1006922"/>
              <a:gd name="connsiteX3" fmla="*/ 964219 w 1802507"/>
              <a:gd name="connsiteY3" fmla="*/ 1000766 h 1006922"/>
              <a:gd name="connsiteX4" fmla="*/ 0 w 1802507"/>
              <a:gd name="connsiteY4" fmla="*/ 807617 h 1006922"/>
              <a:gd name="connsiteX0" fmla="*/ 0 w 1802507"/>
              <a:gd name="connsiteY0" fmla="*/ 807617 h 1006922"/>
              <a:gd name="connsiteX1" fmla="*/ 928005 w 1802507"/>
              <a:gd name="connsiteY1" fmla="*/ 719 h 1006922"/>
              <a:gd name="connsiteX2" fmla="*/ 1802507 w 1802507"/>
              <a:gd name="connsiteY2" fmla="*/ 715322 h 1006922"/>
              <a:gd name="connsiteX3" fmla="*/ 964219 w 1802507"/>
              <a:gd name="connsiteY3" fmla="*/ 1000766 h 1006922"/>
              <a:gd name="connsiteX4" fmla="*/ 0 w 1802507"/>
              <a:gd name="connsiteY4" fmla="*/ 807617 h 1006922"/>
              <a:gd name="connsiteX0" fmla="*/ 0 w 1802507"/>
              <a:gd name="connsiteY0" fmla="*/ 807617 h 1001425"/>
              <a:gd name="connsiteX1" fmla="*/ 928005 w 1802507"/>
              <a:gd name="connsiteY1" fmla="*/ 719 h 1001425"/>
              <a:gd name="connsiteX2" fmla="*/ 1802507 w 1802507"/>
              <a:gd name="connsiteY2" fmla="*/ 715322 h 1001425"/>
              <a:gd name="connsiteX3" fmla="*/ 900719 w 1802507"/>
              <a:gd name="connsiteY3" fmla="*/ 994416 h 1001425"/>
              <a:gd name="connsiteX4" fmla="*/ 0 w 1802507"/>
              <a:gd name="connsiteY4" fmla="*/ 807617 h 1001425"/>
              <a:gd name="connsiteX0" fmla="*/ 0 w 1802507"/>
              <a:gd name="connsiteY0" fmla="*/ 807617 h 1001425"/>
              <a:gd name="connsiteX1" fmla="*/ 928005 w 1802507"/>
              <a:gd name="connsiteY1" fmla="*/ 719 h 1001425"/>
              <a:gd name="connsiteX2" fmla="*/ 1802507 w 1802507"/>
              <a:gd name="connsiteY2" fmla="*/ 715322 h 1001425"/>
              <a:gd name="connsiteX3" fmla="*/ 900719 w 1802507"/>
              <a:gd name="connsiteY3" fmla="*/ 994416 h 1001425"/>
              <a:gd name="connsiteX4" fmla="*/ 0 w 1802507"/>
              <a:gd name="connsiteY4" fmla="*/ 807617 h 1001425"/>
              <a:gd name="connsiteX0" fmla="*/ 0 w 1766789"/>
              <a:gd name="connsiteY0" fmla="*/ 797959 h 999437"/>
              <a:gd name="connsiteX1" fmla="*/ 892287 w 1766789"/>
              <a:gd name="connsiteY1" fmla="*/ 586 h 999437"/>
              <a:gd name="connsiteX2" fmla="*/ 1766789 w 1766789"/>
              <a:gd name="connsiteY2" fmla="*/ 715189 h 999437"/>
              <a:gd name="connsiteX3" fmla="*/ 865001 w 1766789"/>
              <a:gd name="connsiteY3" fmla="*/ 994283 h 999437"/>
              <a:gd name="connsiteX4" fmla="*/ 0 w 1766789"/>
              <a:gd name="connsiteY4" fmla="*/ 797959 h 999437"/>
              <a:gd name="connsiteX0" fmla="*/ 0 w 1766789"/>
              <a:gd name="connsiteY0" fmla="*/ 797959 h 999437"/>
              <a:gd name="connsiteX1" fmla="*/ 892287 w 1766789"/>
              <a:gd name="connsiteY1" fmla="*/ 586 h 999437"/>
              <a:gd name="connsiteX2" fmla="*/ 1766789 w 1766789"/>
              <a:gd name="connsiteY2" fmla="*/ 715189 h 999437"/>
              <a:gd name="connsiteX3" fmla="*/ 865001 w 1766789"/>
              <a:gd name="connsiteY3" fmla="*/ 994283 h 999437"/>
              <a:gd name="connsiteX4" fmla="*/ 0 w 1766789"/>
              <a:gd name="connsiteY4" fmla="*/ 797959 h 999437"/>
              <a:gd name="connsiteX0" fmla="*/ 0 w 1766789"/>
              <a:gd name="connsiteY0" fmla="*/ 797959 h 1133348"/>
              <a:gd name="connsiteX1" fmla="*/ 892287 w 1766789"/>
              <a:gd name="connsiteY1" fmla="*/ 586 h 1133348"/>
              <a:gd name="connsiteX2" fmla="*/ 1766789 w 1766789"/>
              <a:gd name="connsiteY2" fmla="*/ 715189 h 1133348"/>
              <a:gd name="connsiteX3" fmla="*/ 850713 w 1766789"/>
              <a:gd name="connsiteY3" fmla="*/ 1132395 h 1133348"/>
              <a:gd name="connsiteX4" fmla="*/ 0 w 1766789"/>
              <a:gd name="connsiteY4" fmla="*/ 797959 h 1133348"/>
              <a:gd name="connsiteX0" fmla="*/ 0 w 1766789"/>
              <a:gd name="connsiteY0" fmla="*/ 797959 h 1132498"/>
              <a:gd name="connsiteX1" fmla="*/ 892287 w 1766789"/>
              <a:gd name="connsiteY1" fmla="*/ 586 h 1132498"/>
              <a:gd name="connsiteX2" fmla="*/ 1766789 w 1766789"/>
              <a:gd name="connsiteY2" fmla="*/ 715189 h 1132498"/>
              <a:gd name="connsiteX3" fmla="*/ 850713 w 1766789"/>
              <a:gd name="connsiteY3" fmla="*/ 1132395 h 1132498"/>
              <a:gd name="connsiteX4" fmla="*/ 0 w 1766789"/>
              <a:gd name="connsiteY4" fmla="*/ 797959 h 1132498"/>
              <a:gd name="connsiteX0" fmla="*/ 0 w 1766789"/>
              <a:gd name="connsiteY0" fmla="*/ 797959 h 1132498"/>
              <a:gd name="connsiteX1" fmla="*/ 892287 w 1766789"/>
              <a:gd name="connsiteY1" fmla="*/ 586 h 1132498"/>
              <a:gd name="connsiteX2" fmla="*/ 1766789 w 1766789"/>
              <a:gd name="connsiteY2" fmla="*/ 715189 h 1132498"/>
              <a:gd name="connsiteX3" fmla="*/ 850713 w 1766789"/>
              <a:gd name="connsiteY3" fmla="*/ 1132395 h 1132498"/>
              <a:gd name="connsiteX4" fmla="*/ 0 w 1766789"/>
              <a:gd name="connsiteY4" fmla="*/ 797959 h 1132498"/>
              <a:gd name="connsiteX0" fmla="*/ 0 w 1766789"/>
              <a:gd name="connsiteY0" fmla="*/ 797959 h 1132813"/>
              <a:gd name="connsiteX1" fmla="*/ 892287 w 1766789"/>
              <a:gd name="connsiteY1" fmla="*/ 586 h 1132813"/>
              <a:gd name="connsiteX2" fmla="*/ 1766789 w 1766789"/>
              <a:gd name="connsiteY2" fmla="*/ 715189 h 1132813"/>
              <a:gd name="connsiteX3" fmla="*/ 850713 w 1766789"/>
              <a:gd name="connsiteY3" fmla="*/ 1132395 h 1132813"/>
              <a:gd name="connsiteX4" fmla="*/ 0 w 1766789"/>
              <a:gd name="connsiteY4" fmla="*/ 797959 h 1132813"/>
              <a:gd name="connsiteX0" fmla="*/ 0 w 1766789"/>
              <a:gd name="connsiteY0" fmla="*/ 797959 h 1132813"/>
              <a:gd name="connsiteX1" fmla="*/ 892287 w 1766789"/>
              <a:gd name="connsiteY1" fmla="*/ 586 h 1132813"/>
              <a:gd name="connsiteX2" fmla="*/ 1766789 w 1766789"/>
              <a:gd name="connsiteY2" fmla="*/ 715189 h 1132813"/>
              <a:gd name="connsiteX3" fmla="*/ 850713 w 1766789"/>
              <a:gd name="connsiteY3" fmla="*/ 1132395 h 1132813"/>
              <a:gd name="connsiteX4" fmla="*/ 0 w 1766789"/>
              <a:gd name="connsiteY4" fmla="*/ 797959 h 1132813"/>
              <a:gd name="connsiteX0" fmla="*/ 0 w 1766789"/>
              <a:gd name="connsiteY0" fmla="*/ 797959 h 1132813"/>
              <a:gd name="connsiteX1" fmla="*/ 892287 w 1766789"/>
              <a:gd name="connsiteY1" fmla="*/ 586 h 1132813"/>
              <a:gd name="connsiteX2" fmla="*/ 1766789 w 1766789"/>
              <a:gd name="connsiteY2" fmla="*/ 715189 h 1132813"/>
              <a:gd name="connsiteX3" fmla="*/ 850713 w 1766789"/>
              <a:gd name="connsiteY3" fmla="*/ 1132395 h 1132813"/>
              <a:gd name="connsiteX4" fmla="*/ 0 w 1766789"/>
              <a:gd name="connsiteY4" fmla="*/ 797959 h 1132813"/>
              <a:gd name="connsiteX0" fmla="*/ 0 w 1766789"/>
              <a:gd name="connsiteY0" fmla="*/ 797959 h 1132631"/>
              <a:gd name="connsiteX1" fmla="*/ 892287 w 1766789"/>
              <a:gd name="connsiteY1" fmla="*/ 586 h 1132631"/>
              <a:gd name="connsiteX2" fmla="*/ 1766789 w 1766789"/>
              <a:gd name="connsiteY2" fmla="*/ 715189 h 1132631"/>
              <a:gd name="connsiteX3" fmla="*/ 850713 w 1766789"/>
              <a:gd name="connsiteY3" fmla="*/ 1132395 h 1132631"/>
              <a:gd name="connsiteX4" fmla="*/ 0 w 1766789"/>
              <a:gd name="connsiteY4" fmla="*/ 797959 h 1132631"/>
              <a:gd name="connsiteX0" fmla="*/ 0 w 1766789"/>
              <a:gd name="connsiteY0" fmla="*/ 797959 h 1132502"/>
              <a:gd name="connsiteX1" fmla="*/ 892287 w 1766789"/>
              <a:gd name="connsiteY1" fmla="*/ 586 h 1132502"/>
              <a:gd name="connsiteX2" fmla="*/ 1766789 w 1766789"/>
              <a:gd name="connsiteY2" fmla="*/ 715189 h 1132502"/>
              <a:gd name="connsiteX3" fmla="*/ 850713 w 1766789"/>
              <a:gd name="connsiteY3" fmla="*/ 1132395 h 1132502"/>
              <a:gd name="connsiteX4" fmla="*/ 0 w 1766789"/>
              <a:gd name="connsiteY4" fmla="*/ 797959 h 1132502"/>
              <a:gd name="connsiteX0" fmla="*/ 0 w 1766789"/>
              <a:gd name="connsiteY0" fmla="*/ 797959 h 1132495"/>
              <a:gd name="connsiteX1" fmla="*/ 892287 w 1766789"/>
              <a:gd name="connsiteY1" fmla="*/ 586 h 1132495"/>
              <a:gd name="connsiteX2" fmla="*/ 1766789 w 1766789"/>
              <a:gd name="connsiteY2" fmla="*/ 715189 h 1132495"/>
              <a:gd name="connsiteX3" fmla="*/ 850713 w 1766789"/>
              <a:gd name="connsiteY3" fmla="*/ 1132395 h 1132495"/>
              <a:gd name="connsiteX4" fmla="*/ 0 w 1766789"/>
              <a:gd name="connsiteY4" fmla="*/ 797959 h 1132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6789" h="1132495">
                <a:moveTo>
                  <a:pt x="0" y="797959"/>
                </a:moveTo>
                <a:cubicBezTo>
                  <a:pt x="147158" y="171703"/>
                  <a:pt x="597822" y="14381"/>
                  <a:pt x="892287" y="586"/>
                </a:cubicBezTo>
                <a:cubicBezTo>
                  <a:pt x="1186752" y="-13209"/>
                  <a:pt x="1614389" y="216578"/>
                  <a:pt x="1766789" y="715189"/>
                </a:cubicBezTo>
                <a:cubicBezTo>
                  <a:pt x="1496914" y="994725"/>
                  <a:pt x="1154703" y="1128125"/>
                  <a:pt x="850713" y="1132395"/>
                </a:cubicBezTo>
                <a:cubicBezTo>
                  <a:pt x="546723" y="1136665"/>
                  <a:pt x="233048" y="1004321"/>
                  <a:pt x="0" y="797959"/>
                </a:cubicBezTo>
                <a:close/>
              </a:path>
            </a:pathLst>
          </a:custGeom>
          <a:solidFill>
            <a:srgbClr val="CC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hangingPunct="0">
              <a:spcBef>
                <a:spcPct val="0"/>
              </a:spcBef>
              <a:buNone/>
            </a:pPr>
            <a:r>
              <a:rPr lang="en-US" sz="1600" b="1" dirty="0" smtClean="0">
                <a:latin typeface="Lucida Handwriting" pitchFamily="66" charset="0"/>
                <a:ea typeface="+mj-ea"/>
                <a:cs typeface="+mj-cs"/>
              </a:rPr>
              <a:t>NP</a:t>
            </a:r>
            <a:r>
              <a:rPr lang="en-US" sz="1600" dirty="0" smtClean="0"/>
              <a:t>-Complete</a:t>
            </a:r>
            <a:endParaRPr lang="en-US" sz="1600" b="1" dirty="0" smtClean="0">
              <a:latin typeface="Lucida Handwriting" pitchFamily="66" charset="0"/>
              <a:ea typeface="+mj-ea"/>
              <a:cs typeface="+mj-cs"/>
            </a:endParaRPr>
          </a:p>
        </p:txBody>
      </p:sp>
      <p:sp>
        <p:nvSpPr>
          <p:cNvPr id="9" name="TextBox 8"/>
          <p:cNvSpPr txBox="1"/>
          <p:nvPr/>
        </p:nvSpPr>
        <p:spPr>
          <a:xfrm rot="19641260">
            <a:off x="6762280" y="2366089"/>
            <a:ext cx="593432" cy="338554"/>
          </a:xfrm>
          <a:prstGeom prst="rect">
            <a:avLst/>
          </a:prstGeom>
          <a:noFill/>
        </p:spPr>
        <p:txBody>
          <a:bodyPr wrap="none" rtlCol="0">
            <a:spAutoFit/>
          </a:bodyPr>
          <a:lstStyle/>
          <a:p>
            <a:pPr>
              <a:buNone/>
            </a:pPr>
            <a:r>
              <a:rPr lang="en-US" sz="1600" dirty="0" smtClean="0"/>
              <a:t>SPP</a:t>
            </a:r>
            <a:endParaRPr lang="en-US" sz="1600" dirty="0"/>
          </a:p>
        </p:txBody>
      </p:sp>
      <p:sp>
        <p:nvSpPr>
          <p:cNvPr id="10" name="TextBox 9"/>
          <p:cNvSpPr txBox="1"/>
          <p:nvPr/>
        </p:nvSpPr>
        <p:spPr>
          <a:xfrm rot="665808">
            <a:off x="7427711" y="2464298"/>
            <a:ext cx="537327" cy="338554"/>
          </a:xfrm>
          <a:prstGeom prst="rect">
            <a:avLst/>
          </a:prstGeom>
          <a:noFill/>
        </p:spPr>
        <p:txBody>
          <a:bodyPr wrap="none" rtlCol="0">
            <a:spAutoFit/>
          </a:bodyPr>
          <a:lstStyle/>
          <a:p>
            <a:pPr>
              <a:buNone/>
            </a:pPr>
            <a:r>
              <a:rPr lang="en-US" sz="1600" dirty="0" smtClean="0"/>
              <a:t>LPs</a:t>
            </a:r>
            <a:endParaRPr lang="en-US" sz="1600" dirty="0"/>
          </a:p>
        </p:txBody>
      </p:sp>
      <mc:AlternateContent xmlns:mc="http://schemas.openxmlformats.org/markup-compatibility/2006" xmlns:a14="http://schemas.microsoft.com/office/drawing/2010/main">
        <mc:Choice Requires="a14">
          <p:sp>
            <p:nvSpPr>
              <p:cNvPr id="11" name="TextBox 10"/>
              <p:cNvSpPr txBox="1"/>
              <p:nvPr/>
            </p:nvSpPr>
            <p:spPr>
              <a:xfrm rot="19676138">
                <a:off x="5983042" y="3354372"/>
                <a:ext cx="924612" cy="338554"/>
              </a:xfrm>
              <a:prstGeom prst="rect">
                <a:avLst/>
              </a:prstGeom>
              <a:noFill/>
            </p:spPr>
            <p:txBody>
              <a:bodyPr wrap="none" rtlCol="0">
                <a:spAutoFit/>
              </a:bodyPr>
              <a:lstStyle/>
              <a:p>
                <a:pPr>
                  <a:buNone/>
                </a:pPr>
                <a:r>
                  <a:rPr lang="en-US" sz="1600" dirty="0" smtClean="0"/>
                  <a:t>TSP(</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𝑘</m:t>
                        </m:r>
                      </m:e>
                      <m:sup>
                        <m:r>
                          <a:rPr lang="en-US" sz="1600" b="0" i="1" smtClean="0">
                            <a:latin typeface="Cambria Math" panose="02040503050406030204" pitchFamily="18" charset="0"/>
                          </a:rPr>
                          <m:t>∗</m:t>
                        </m:r>
                      </m:sup>
                    </m:sSup>
                  </m:oMath>
                </a14:m>
                <a:r>
                  <a:rPr lang="en-US" sz="1600" dirty="0" smtClean="0"/>
                  <a:t>)</a:t>
                </a:r>
                <a:endParaRPr lang="en-US" sz="1600" dirty="0"/>
              </a:p>
            </p:txBody>
          </p:sp>
        </mc:Choice>
        <mc:Fallback xmlns="">
          <p:sp>
            <p:nvSpPr>
              <p:cNvPr id="11" name="TextBox 10"/>
              <p:cNvSpPr txBox="1">
                <a:spLocks noRot="1" noChangeAspect="1" noMove="1" noResize="1" noEditPoints="1" noAdjustHandles="1" noChangeArrowheads="1" noChangeShapeType="1" noTextEdit="1"/>
              </p:cNvSpPr>
              <p:nvPr/>
            </p:nvSpPr>
            <p:spPr>
              <a:xfrm rot="19676138">
                <a:off x="5983042" y="3354372"/>
                <a:ext cx="924612" cy="338554"/>
              </a:xfrm>
              <a:prstGeom prst="rect">
                <a:avLst/>
              </a:prstGeom>
              <a:blipFill>
                <a:blip r:embed="rId2"/>
                <a:stretch>
                  <a:fillRect l="-3774" t="-3125" r="-5660" b="-10156"/>
                </a:stretch>
              </a:blipFill>
            </p:spPr>
            <p:txBody>
              <a:bodyPr/>
              <a:lstStyle/>
              <a:p>
                <a:r>
                  <a:rPr lang="en-US">
                    <a:noFill/>
                  </a:rPr>
                  <a:t> </a:t>
                </a:r>
              </a:p>
            </p:txBody>
          </p:sp>
        </mc:Fallback>
      </mc:AlternateContent>
      <p:sp>
        <p:nvSpPr>
          <p:cNvPr id="20" name="Left Brace 19"/>
          <p:cNvSpPr/>
          <p:nvPr/>
        </p:nvSpPr>
        <p:spPr bwMode="auto">
          <a:xfrm>
            <a:off x="5802700" y="4301700"/>
            <a:ext cx="1123135" cy="1132495"/>
          </a:xfrm>
          <a:prstGeom prst="leftBrace">
            <a:avLst>
              <a:gd name="adj1" fmla="val 15618"/>
              <a:gd name="adj2" fmla="val 50000"/>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21" name="TextBox 20"/>
          <p:cNvSpPr txBox="1"/>
          <p:nvPr/>
        </p:nvSpPr>
        <p:spPr>
          <a:xfrm>
            <a:off x="4587806" y="4651360"/>
            <a:ext cx="1768574" cy="1169551"/>
          </a:xfrm>
          <a:prstGeom prst="rect">
            <a:avLst/>
          </a:prstGeom>
          <a:noFill/>
        </p:spPr>
        <p:txBody>
          <a:bodyPr wrap="square" rtlCol="0">
            <a:spAutoFit/>
          </a:bodyPr>
          <a:lstStyle/>
          <a:p>
            <a:pPr>
              <a:spcBef>
                <a:spcPts val="0"/>
              </a:spcBef>
              <a:buNone/>
            </a:pPr>
            <a:r>
              <a:rPr lang="en-US" sz="1400" dirty="0" err="1" smtClean="0"/>
              <a:t>HamCycle</a:t>
            </a:r>
            <a:endParaRPr lang="en-US" sz="1400" dirty="0" smtClean="0"/>
          </a:p>
          <a:p>
            <a:pPr>
              <a:spcBef>
                <a:spcPts val="0"/>
              </a:spcBef>
              <a:buNone/>
            </a:pPr>
            <a:r>
              <a:rPr lang="en-US" sz="1400" dirty="0" smtClean="0"/>
              <a:t>Vertex cover</a:t>
            </a:r>
          </a:p>
          <a:p>
            <a:pPr>
              <a:spcBef>
                <a:spcPts val="0"/>
              </a:spcBef>
              <a:buNone/>
            </a:pPr>
            <a:r>
              <a:rPr lang="en-US" sz="1400" dirty="0" smtClean="0"/>
              <a:t>Longest path</a:t>
            </a:r>
          </a:p>
          <a:p>
            <a:pPr>
              <a:spcBef>
                <a:spcPts val="0"/>
              </a:spcBef>
              <a:buNone/>
            </a:pPr>
            <a:r>
              <a:rPr lang="en-US" sz="1400" dirty="0" smtClean="0"/>
              <a:t>MILP decision</a:t>
            </a:r>
          </a:p>
          <a:p>
            <a:pPr>
              <a:spcBef>
                <a:spcPts val="0"/>
              </a:spcBef>
              <a:buNone/>
            </a:pPr>
            <a:r>
              <a:rPr lang="en-US" sz="1400" dirty="0" smtClean="0"/>
              <a:t>…</a:t>
            </a:r>
            <a:endParaRPr lang="en-US" sz="1400" dirty="0"/>
          </a:p>
        </p:txBody>
      </p:sp>
      <p:grpSp>
        <p:nvGrpSpPr>
          <p:cNvPr id="28" name="Group 27"/>
          <p:cNvGrpSpPr/>
          <p:nvPr/>
        </p:nvGrpSpPr>
        <p:grpSpPr>
          <a:xfrm>
            <a:off x="6657187" y="2666016"/>
            <a:ext cx="1005004" cy="2468483"/>
            <a:chOff x="6658791" y="2677901"/>
            <a:chExt cx="1005004" cy="2468483"/>
          </a:xfrm>
        </p:grpSpPr>
        <p:cxnSp>
          <p:nvCxnSpPr>
            <p:cNvPr id="13" name="Straight Arrow Connector 12"/>
            <p:cNvCxnSpPr/>
            <p:nvPr/>
          </p:nvCxnSpPr>
          <p:spPr bwMode="auto">
            <a:xfrm>
              <a:off x="6658791" y="3657600"/>
              <a:ext cx="561493" cy="91669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p:cNvCxnSpPr>
              <a:stCxn id="9" idx="2"/>
            </p:cNvCxnSpPr>
            <p:nvPr/>
          </p:nvCxnSpPr>
          <p:spPr bwMode="auto">
            <a:xfrm>
              <a:off x="7150311" y="2677901"/>
              <a:ext cx="183223" cy="186210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Straight Arrow Connector 16"/>
            <p:cNvCxnSpPr>
              <a:stCxn id="10" idx="2"/>
            </p:cNvCxnSpPr>
            <p:nvPr/>
          </p:nvCxnSpPr>
          <p:spPr bwMode="auto">
            <a:xfrm flipH="1">
              <a:off x="7433909" y="2799687"/>
              <a:ext cx="229886" cy="185057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2" name="Straight Arrow Connector 21"/>
            <p:cNvCxnSpPr/>
            <p:nvPr/>
          </p:nvCxnSpPr>
          <p:spPr bwMode="auto">
            <a:xfrm flipH="1" flipV="1">
              <a:off x="7450213" y="4725970"/>
              <a:ext cx="213582" cy="31346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5" name="Straight Arrow Connector 24"/>
            <p:cNvCxnSpPr/>
            <p:nvPr/>
          </p:nvCxnSpPr>
          <p:spPr bwMode="auto">
            <a:xfrm flipV="1">
              <a:off x="6937299" y="4725970"/>
              <a:ext cx="331108" cy="42041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sp>
        <p:nvSpPr>
          <p:cNvPr id="30" name="TextBox 29"/>
          <p:cNvSpPr txBox="1"/>
          <p:nvPr/>
        </p:nvSpPr>
        <p:spPr>
          <a:xfrm>
            <a:off x="6796876" y="5865836"/>
            <a:ext cx="603278" cy="307777"/>
          </a:xfrm>
          <a:prstGeom prst="rect">
            <a:avLst/>
          </a:prstGeom>
          <a:noFill/>
        </p:spPr>
        <p:txBody>
          <a:bodyPr wrap="square" rtlCol="0">
            <a:spAutoFit/>
          </a:bodyPr>
          <a:lstStyle/>
          <a:p>
            <a:pPr>
              <a:spcBef>
                <a:spcPts val="0"/>
              </a:spcBef>
              <a:buNone/>
            </a:pPr>
            <a:r>
              <a:rPr lang="en-US" sz="1400" dirty="0" smtClean="0"/>
              <a:t>MILP</a:t>
            </a:r>
          </a:p>
        </p:txBody>
      </p:sp>
      <p:sp>
        <p:nvSpPr>
          <p:cNvPr id="34" name="TextBox 33"/>
          <p:cNvSpPr txBox="1"/>
          <p:nvPr/>
        </p:nvSpPr>
        <p:spPr>
          <a:xfrm>
            <a:off x="5595712" y="1406602"/>
            <a:ext cx="1499128" cy="307777"/>
          </a:xfrm>
          <a:prstGeom prst="rect">
            <a:avLst/>
          </a:prstGeom>
          <a:noFill/>
        </p:spPr>
        <p:txBody>
          <a:bodyPr wrap="none" rtlCol="0">
            <a:spAutoFit/>
          </a:bodyPr>
          <a:lstStyle/>
          <a:p>
            <a:pPr>
              <a:buNone/>
            </a:pPr>
            <a:r>
              <a:rPr lang="en-US" sz="1400" dirty="0" smtClean="0">
                <a:solidFill>
                  <a:srgbClr val="0000FF"/>
                </a:solidFill>
              </a:rPr>
              <a:t>Which is easier?</a:t>
            </a:r>
            <a:endParaRPr lang="en-US" sz="1400" dirty="0">
              <a:solidFill>
                <a:srgbClr val="0000FF"/>
              </a:solidFill>
            </a:endParaRPr>
          </a:p>
        </p:txBody>
      </p:sp>
      <mc:AlternateContent xmlns:mc="http://schemas.openxmlformats.org/markup-compatibility/2006" xmlns:a14="http://schemas.microsoft.com/office/drawing/2010/main">
        <mc:Choice Requires="a14">
          <p:sp>
            <p:nvSpPr>
              <p:cNvPr id="35" name="Rectangle 34"/>
              <p:cNvSpPr/>
              <p:nvPr/>
            </p:nvSpPr>
            <p:spPr>
              <a:xfrm>
                <a:off x="382493" y="3811012"/>
                <a:ext cx="5648226" cy="723275"/>
              </a:xfrm>
              <a:prstGeom prst="rect">
                <a:avLst/>
              </a:prstGeom>
            </p:spPr>
            <p:txBody>
              <a:bodyPr wrap="square">
                <a:spAutoFit/>
              </a:bodyPr>
              <a:lstStyle/>
              <a:p>
                <a:pPr>
                  <a:spcBef>
                    <a:spcPts val="600"/>
                  </a:spcBef>
                  <a:buNone/>
                </a:pPr>
                <a:r>
                  <a:rPr lang="en-US" sz="1800" dirty="0" smtClean="0"/>
                  <a:t>Class </a:t>
                </a:r>
                <a:r>
                  <a:rPr lang="en-US" sz="1800" b="1" dirty="0">
                    <a:latin typeface="Lucida Handwriting" pitchFamily="66" charset="0"/>
                  </a:rPr>
                  <a:t>NP</a:t>
                </a:r>
                <a:r>
                  <a:rPr lang="en-US" sz="1800" dirty="0" smtClean="0"/>
                  <a:t>.</a:t>
                </a:r>
                <a:endParaRPr lang="en-US" sz="1800" dirty="0"/>
              </a:p>
              <a:p>
                <a:pPr marL="274320">
                  <a:spcBef>
                    <a:spcPts val="600"/>
                  </a:spcBef>
                  <a:buNone/>
                </a:pPr>
                <a:r>
                  <a:rPr lang="en-US" sz="1800" dirty="0" smtClean="0">
                    <a:solidFill>
                      <a:srgbClr val="00B0F0"/>
                    </a:solidFill>
                  </a:rPr>
                  <a:t>We can </a:t>
                </a:r>
                <a:r>
                  <a:rPr lang="en-US" sz="1800" u="sng" dirty="0">
                    <a:solidFill>
                      <a:srgbClr val="00B0F0"/>
                    </a:solidFill>
                  </a:rPr>
                  <a:t>verify</a:t>
                </a:r>
                <a:r>
                  <a:rPr lang="en-US" sz="1800" dirty="0">
                    <a:solidFill>
                      <a:srgbClr val="00B0F0"/>
                    </a:solidFill>
                  </a:rPr>
                  <a:t> </a:t>
                </a:r>
                <a:r>
                  <a:rPr lang="en-US" sz="1800" dirty="0" smtClean="0">
                    <a:solidFill>
                      <a:srgbClr val="00B0F0"/>
                    </a:solidFill>
                  </a:rPr>
                  <a:t>the solution in </a:t>
                </a:r>
                <a14:m>
                  <m:oMath xmlns:m="http://schemas.openxmlformats.org/officeDocument/2006/math">
                    <m:r>
                      <a:rPr lang="en-US" sz="1800" b="0" i="1">
                        <a:solidFill>
                          <a:srgbClr val="00B0F0"/>
                        </a:solidFill>
                        <a:latin typeface="Cambria Math" panose="02040503050406030204" pitchFamily="18" charset="0"/>
                      </a:rPr>
                      <m:t>𝑂</m:t>
                    </m:r>
                    <m:r>
                      <a:rPr lang="en-US" sz="1800" b="0" i="1">
                        <a:solidFill>
                          <a:srgbClr val="00B0F0"/>
                        </a:solidFill>
                        <a:latin typeface="Cambria Math" panose="02040503050406030204" pitchFamily="18" charset="0"/>
                      </a:rPr>
                      <m:t>(</m:t>
                    </m:r>
                    <m:sSup>
                      <m:sSupPr>
                        <m:ctrlPr>
                          <a:rPr lang="en-US" sz="1800" i="1">
                            <a:solidFill>
                              <a:srgbClr val="00B0F0"/>
                            </a:solidFill>
                            <a:latin typeface="Cambria Math" panose="02040503050406030204" pitchFamily="18" charset="0"/>
                          </a:rPr>
                        </m:ctrlPr>
                      </m:sSupPr>
                      <m:e>
                        <m:r>
                          <a:rPr lang="en-US" sz="1800" b="0" i="1">
                            <a:solidFill>
                              <a:srgbClr val="00B0F0"/>
                            </a:solidFill>
                            <a:latin typeface="Cambria Math" panose="02040503050406030204" pitchFamily="18" charset="0"/>
                          </a:rPr>
                          <m:t>𝑛</m:t>
                        </m:r>
                      </m:e>
                      <m:sup>
                        <m:r>
                          <a:rPr lang="en-US" sz="1800" b="0" i="1">
                            <a:solidFill>
                              <a:srgbClr val="00B0F0"/>
                            </a:solidFill>
                            <a:latin typeface="Cambria Math" panose="02040503050406030204" pitchFamily="18" charset="0"/>
                          </a:rPr>
                          <m:t>𝑐</m:t>
                        </m:r>
                      </m:sup>
                    </m:sSup>
                    <m:r>
                      <a:rPr lang="en-US" sz="1800" b="0" i="1">
                        <a:solidFill>
                          <a:srgbClr val="00B0F0"/>
                        </a:solidFill>
                        <a:latin typeface="Cambria Math" panose="02040503050406030204" pitchFamily="18" charset="0"/>
                      </a:rPr>
                      <m:t>)</m:t>
                    </m:r>
                  </m:oMath>
                </a14:m>
                <a:r>
                  <a:rPr lang="en-US" sz="1800" dirty="0">
                    <a:solidFill>
                      <a:srgbClr val="00B0F0"/>
                    </a:solidFill>
                  </a:rPr>
                  <a:t> time.</a:t>
                </a:r>
              </a:p>
            </p:txBody>
          </p:sp>
        </mc:Choice>
        <mc:Fallback xmlns="">
          <p:sp>
            <p:nvSpPr>
              <p:cNvPr id="35" name="Rectangle 34"/>
              <p:cNvSpPr>
                <a:spLocks noRot="1" noChangeAspect="1" noMove="1" noResize="1" noEditPoints="1" noAdjustHandles="1" noChangeArrowheads="1" noChangeShapeType="1" noTextEdit="1"/>
              </p:cNvSpPr>
              <p:nvPr/>
            </p:nvSpPr>
            <p:spPr>
              <a:xfrm>
                <a:off x="382493" y="3811012"/>
                <a:ext cx="5648226" cy="723275"/>
              </a:xfrm>
              <a:prstGeom prst="rect">
                <a:avLst/>
              </a:prstGeom>
              <a:blipFill rotWithShape="0">
                <a:blip r:embed="rId8"/>
                <a:stretch>
                  <a:fillRect l="-972" t="-5882" b="-126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p:cNvSpPr/>
              <p:nvPr/>
            </p:nvSpPr>
            <p:spPr>
              <a:xfrm>
                <a:off x="382492" y="2985271"/>
                <a:ext cx="4647923" cy="723275"/>
              </a:xfrm>
              <a:prstGeom prst="rect">
                <a:avLst/>
              </a:prstGeom>
            </p:spPr>
            <p:txBody>
              <a:bodyPr wrap="square">
                <a:spAutoFit/>
              </a:bodyPr>
              <a:lstStyle/>
              <a:p>
                <a:pPr marL="0" indent="0">
                  <a:spcBef>
                    <a:spcPts val="600"/>
                  </a:spcBef>
                  <a:buNone/>
                </a:pPr>
                <a:r>
                  <a:rPr lang="en-US" sz="1800" dirty="0"/>
                  <a:t>Class </a:t>
                </a:r>
                <a:r>
                  <a:rPr lang="en-US" sz="1800" b="1" dirty="0">
                    <a:latin typeface="Lucida Handwriting" pitchFamily="66" charset="0"/>
                  </a:rPr>
                  <a:t>P</a:t>
                </a:r>
                <a:r>
                  <a:rPr lang="en-US" sz="1800" dirty="0"/>
                  <a:t>:</a:t>
                </a:r>
                <a:endParaRPr lang="en-US" sz="1800" b="1" dirty="0" smtClean="0">
                  <a:solidFill>
                    <a:srgbClr val="009900"/>
                  </a:solidFill>
                </a:endParaRPr>
              </a:p>
              <a:p>
                <a:pPr marL="274320" indent="0">
                  <a:spcBef>
                    <a:spcPts val="600"/>
                  </a:spcBef>
                  <a:buNone/>
                </a:pPr>
                <a:r>
                  <a:rPr lang="en-US" sz="1800" dirty="0" smtClean="0">
                    <a:solidFill>
                      <a:srgbClr val="009900"/>
                    </a:solidFill>
                  </a:rPr>
                  <a:t>We can </a:t>
                </a:r>
                <a:r>
                  <a:rPr lang="en-US" sz="1800" u="sng" dirty="0" smtClean="0">
                    <a:solidFill>
                      <a:srgbClr val="009900"/>
                    </a:solidFill>
                  </a:rPr>
                  <a:t>find</a:t>
                </a:r>
                <a:r>
                  <a:rPr lang="en-US" sz="1800" dirty="0" smtClean="0">
                    <a:solidFill>
                      <a:srgbClr val="009900"/>
                    </a:solidFill>
                  </a:rPr>
                  <a:t> a solution in </a:t>
                </a:r>
                <a14:m>
                  <m:oMath xmlns:m="http://schemas.openxmlformats.org/officeDocument/2006/math">
                    <m:r>
                      <a:rPr lang="en-US" sz="1800" b="0" i="1">
                        <a:solidFill>
                          <a:srgbClr val="009900"/>
                        </a:solidFill>
                        <a:latin typeface="Cambria Math" panose="02040503050406030204" pitchFamily="18" charset="0"/>
                      </a:rPr>
                      <m:t>𝑂</m:t>
                    </m:r>
                    <m:r>
                      <a:rPr lang="en-US" sz="1800" b="0" i="1">
                        <a:solidFill>
                          <a:srgbClr val="009900"/>
                        </a:solidFill>
                        <a:latin typeface="Cambria Math" panose="02040503050406030204" pitchFamily="18" charset="0"/>
                      </a:rPr>
                      <m:t>(</m:t>
                    </m:r>
                    <m:sSup>
                      <m:sSupPr>
                        <m:ctrlPr>
                          <a:rPr lang="en-US" sz="1800" i="1">
                            <a:solidFill>
                              <a:srgbClr val="009900"/>
                            </a:solidFill>
                            <a:latin typeface="Cambria Math" panose="02040503050406030204" pitchFamily="18" charset="0"/>
                          </a:rPr>
                        </m:ctrlPr>
                      </m:sSupPr>
                      <m:e>
                        <m:r>
                          <a:rPr lang="en-US" sz="1800" b="0" i="1">
                            <a:solidFill>
                              <a:srgbClr val="009900"/>
                            </a:solidFill>
                            <a:latin typeface="Cambria Math" panose="02040503050406030204" pitchFamily="18" charset="0"/>
                          </a:rPr>
                          <m:t>𝑛</m:t>
                        </m:r>
                      </m:e>
                      <m:sup>
                        <m:r>
                          <a:rPr lang="en-US" sz="1800" b="0" i="1">
                            <a:solidFill>
                              <a:srgbClr val="009900"/>
                            </a:solidFill>
                            <a:latin typeface="Cambria Math" panose="02040503050406030204" pitchFamily="18" charset="0"/>
                          </a:rPr>
                          <m:t>𝑐</m:t>
                        </m:r>
                      </m:sup>
                    </m:sSup>
                    <m:r>
                      <a:rPr lang="en-US" sz="1800" b="0" i="1">
                        <a:solidFill>
                          <a:srgbClr val="009900"/>
                        </a:solidFill>
                        <a:latin typeface="Cambria Math" panose="02040503050406030204" pitchFamily="18" charset="0"/>
                      </a:rPr>
                      <m:t>)</m:t>
                    </m:r>
                  </m:oMath>
                </a14:m>
                <a:r>
                  <a:rPr lang="en-US" sz="1800" dirty="0">
                    <a:solidFill>
                      <a:srgbClr val="009900"/>
                    </a:solidFill>
                  </a:rPr>
                  <a:t> time.</a:t>
                </a:r>
              </a:p>
            </p:txBody>
          </p:sp>
        </mc:Choice>
        <mc:Fallback xmlns="">
          <p:sp>
            <p:nvSpPr>
              <p:cNvPr id="36" name="Rectangle 35"/>
              <p:cNvSpPr>
                <a:spLocks noRot="1" noChangeAspect="1" noMove="1" noResize="1" noEditPoints="1" noAdjustHandles="1" noChangeArrowheads="1" noChangeShapeType="1" noTextEdit="1"/>
              </p:cNvSpPr>
              <p:nvPr/>
            </p:nvSpPr>
            <p:spPr>
              <a:xfrm>
                <a:off x="382492" y="2985271"/>
                <a:ext cx="4647923" cy="723275"/>
              </a:xfrm>
              <a:prstGeom prst="rect">
                <a:avLst/>
              </a:prstGeom>
              <a:blipFill rotWithShape="0">
                <a:blip r:embed="rId9"/>
                <a:stretch>
                  <a:fillRect l="-1181" t="-6780" b="-135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p:cNvSpPr/>
              <p:nvPr/>
            </p:nvSpPr>
            <p:spPr>
              <a:xfrm>
                <a:off x="382492" y="1118346"/>
                <a:ext cx="6281247" cy="861774"/>
              </a:xfrm>
              <a:prstGeom prst="rect">
                <a:avLst/>
              </a:prstGeom>
            </p:spPr>
            <p:txBody>
              <a:bodyPr wrap="square">
                <a:spAutoFit/>
              </a:bodyPr>
              <a:lstStyle/>
              <a:p>
                <a:pPr>
                  <a:spcBef>
                    <a:spcPts val="0"/>
                  </a:spcBef>
                  <a:buNone/>
                </a:pPr>
                <a:r>
                  <a:rPr lang="en-US" sz="1800" dirty="0"/>
                  <a:t>Optimization </a:t>
                </a:r>
                <a:r>
                  <a:rPr lang="en-US" sz="1800" dirty="0" smtClean="0"/>
                  <a:t>Problem </a:t>
                </a:r>
                <a:r>
                  <a:rPr lang="en-US" sz="1800" dirty="0"/>
                  <a:t>vs. Decision </a:t>
                </a:r>
                <a:r>
                  <a:rPr lang="en-US" sz="1800" dirty="0" smtClean="0"/>
                  <a:t>Problem</a:t>
                </a:r>
                <a:endParaRPr lang="en-US" sz="1800" dirty="0"/>
              </a:p>
              <a:p>
                <a:pPr lvl="1">
                  <a:spcBef>
                    <a:spcPts val="0"/>
                  </a:spcBef>
                  <a:buNone/>
                </a:pPr>
                <a:r>
                  <a:rPr lang="en-US" sz="1400" b="1" i="1" dirty="0" smtClean="0"/>
                  <a:t>Optimization</a:t>
                </a:r>
                <a:r>
                  <a:rPr lang="en-US" sz="1400" dirty="0" smtClean="0"/>
                  <a:t>: What </a:t>
                </a:r>
                <a14:m>
                  <m:oMath xmlns:m="http://schemas.openxmlformats.org/officeDocument/2006/math">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𝑋</m:t>
                    </m:r>
                    <m:r>
                      <a:rPr lang="en-US" sz="1400" i="1">
                        <a:latin typeface="Cambria Math" panose="02040503050406030204" pitchFamily="18" charset="0"/>
                      </a:rPr>
                      <m:t>(</m:t>
                    </m:r>
                    <m:r>
                      <a:rPr lang="en-US" sz="1400" i="1">
                        <a:latin typeface="Cambria Math" panose="02040503050406030204" pitchFamily="18" charset="0"/>
                      </a:rPr>
                      <m:t>𝑛</m:t>
                    </m:r>
                    <m:r>
                      <a:rPr lang="en-US" sz="1400" i="1">
                        <a:latin typeface="Cambria Math" panose="02040503050406030204" pitchFamily="18" charset="0"/>
                      </a:rPr>
                      <m:t>)</m:t>
                    </m:r>
                  </m:oMath>
                </a14:m>
                <a:r>
                  <a:rPr lang="en-US" sz="1400" dirty="0"/>
                  <a:t> minimizes </a:t>
                </a:r>
                <a14:m>
                  <m:oMath xmlns:m="http://schemas.openxmlformats.org/officeDocument/2006/math">
                    <m:r>
                      <a:rPr lang="en-US" sz="1400" i="1">
                        <a:latin typeface="Cambria Math" panose="02040503050406030204" pitchFamily="18" charset="0"/>
                      </a:rPr>
                      <m:t>𝑧</m:t>
                    </m:r>
                    <m:d>
                      <m:dPr>
                        <m:ctrlPr>
                          <a:rPr lang="en-US" sz="1400" i="1">
                            <a:latin typeface="Cambria Math" panose="02040503050406030204" pitchFamily="18" charset="0"/>
                          </a:rPr>
                        </m:ctrlPr>
                      </m:dPr>
                      <m:e>
                        <m:r>
                          <a:rPr lang="en-US" sz="1400" i="1">
                            <a:latin typeface="Cambria Math" panose="02040503050406030204" pitchFamily="18" charset="0"/>
                          </a:rPr>
                          <m:t>𝑥</m:t>
                        </m:r>
                      </m:e>
                    </m:d>
                  </m:oMath>
                </a14:m>
                <a:r>
                  <a:rPr lang="en-US" sz="1400" dirty="0"/>
                  <a:t>?</a:t>
                </a:r>
              </a:p>
              <a:p>
                <a:pPr lvl="1">
                  <a:spcBef>
                    <a:spcPts val="0"/>
                  </a:spcBef>
                  <a:buNone/>
                </a:pPr>
                <a:r>
                  <a:rPr lang="en-US" sz="1400" b="1" i="1" dirty="0" smtClean="0"/>
                  <a:t>Decision</a:t>
                </a:r>
                <a:r>
                  <a:rPr lang="en-US" sz="1400" dirty="0" smtClean="0"/>
                  <a:t>: Does </a:t>
                </a:r>
                <a:r>
                  <a:rPr lang="en-US" sz="1400" dirty="0"/>
                  <a:t>there exist </a:t>
                </a:r>
                <a14:m>
                  <m:oMath xmlns:m="http://schemas.openxmlformats.org/officeDocument/2006/math">
                    <m:r>
                      <a:rPr lang="en-US" sz="1400" i="1">
                        <a:latin typeface="Cambria Math" panose="02040503050406030204" pitchFamily="18" charset="0"/>
                      </a:rPr>
                      <m:t>𝑥</m:t>
                    </m:r>
                    <m:r>
                      <a:rPr lang="en-US" sz="1400" i="1">
                        <a:latin typeface="Cambria Math" panose="02040503050406030204" pitchFamily="18" charset="0"/>
                      </a:rPr>
                      <m:t>∈</m:t>
                    </m:r>
                    <m:r>
                      <a:rPr lang="en-US" sz="1400" i="1">
                        <a:latin typeface="Cambria Math" panose="02040503050406030204" pitchFamily="18" charset="0"/>
                      </a:rPr>
                      <m:t>𝑋</m:t>
                    </m:r>
                    <m:r>
                      <a:rPr lang="en-US" sz="1400" i="1">
                        <a:latin typeface="Cambria Math" panose="02040503050406030204" pitchFamily="18" charset="0"/>
                      </a:rPr>
                      <m:t>(</m:t>
                    </m:r>
                    <m:r>
                      <a:rPr lang="en-US" sz="1400" i="1">
                        <a:latin typeface="Cambria Math" panose="02040503050406030204" pitchFamily="18" charset="0"/>
                      </a:rPr>
                      <m:t>𝑛</m:t>
                    </m:r>
                    <m:r>
                      <a:rPr lang="en-US" sz="1400" i="1">
                        <a:latin typeface="Cambria Math" panose="02040503050406030204" pitchFamily="18" charset="0"/>
                      </a:rPr>
                      <m:t>)</m:t>
                    </m:r>
                  </m:oMath>
                </a14:m>
                <a:r>
                  <a:rPr lang="en-US" sz="1400" dirty="0"/>
                  <a:t> such that </a:t>
                </a:r>
                <a14:m>
                  <m:oMath xmlns:m="http://schemas.openxmlformats.org/officeDocument/2006/math">
                    <m:r>
                      <m:rPr>
                        <m:sty m:val="p"/>
                      </m:rPr>
                      <a:rPr lang="en-US" sz="1400">
                        <a:latin typeface="Cambria Math" panose="02040503050406030204" pitchFamily="18" charset="0"/>
                      </a:rPr>
                      <m:t>z</m:t>
                    </m:r>
                    <m:r>
                      <a:rPr lang="en-US" sz="1400">
                        <a:latin typeface="Cambria Math" panose="02040503050406030204" pitchFamily="18" charset="0"/>
                      </a:rPr>
                      <m:t>(</m:t>
                    </m:r>
                    <m:r>
                      <a:rPr lang="en-US" sz="1400" i="1">
                        <a:latin typeface="Cambria Math" panose="02040503050406030204" pitchFamily="18" charset="0"/>
                      </a:rPr>
                      <m:t>𝑥</m:t>
                    </m:r>
                    <m:r>
                      <a:rPr lang="en-US" sz="1400" i="1">
                        <a:latin typeface="Cambria Math" panose="02040503050406030204" pitchFamily="18" charset="0"/>
                      </a:rPr>
                      <m:t>)&lt;</m:t>
                    </m:r>
                    <m:sSub>
                      <m:sSubPr>
                        <m:ctrlPr>
                          <a:rPr lang="en-US" sz="1400" i="1">
                            <a:latin typeface="Cambria Math" panose="02040503050406030204" pitchFamily="18" charset="0"/>
                          </a:rPr>
                        </m:ctrlPr>
                      </m:sSubPr>
                      <m:e>
                        <m:r>
                          <a:rPr lang="en-US" sz="1400" i="1">
                            <a:latin typeface="Cambria Math" panose="02040503050406030204" pitchFamily="18" charset="0"/>
                          </a:rPr>
                          <m:t>𝑧</m:t>
                        </m:r>
                      </m:e>
                      <m:sub>
                        <m:r>
                          <a:rPr lang="en-US" sz="1400" i="1">
                            <a:latin typeface="Cambria Math" panose="02040503050406030204" pitchFamily="18" charset="0"/>
                          </a:rPr>
                          <m:t>0</m:t>
                        </m:r>
                      </m:sub>
                    </m:sSub>
                  </m:oMath>
                </a14:m>
                <a:r>
                  <a:rPr lang="en-US" sz="1400" dirty="0"/>
                  <a:t>?</a:t>
                </a:r>
                <a:r>
                  <a:rPr lang="en-US" sz="1600" dirty="0"/>
                  <a:t> </a:t>
                </a:r>
              </a:p>
            </p:txBody>
          </p:sp>
        </mc:Choice>
        <mc:Fallback xmlns="">
          <p:sp>
            <p:nvSpPr>
              <p:cNvPr id="37" name="Rectangle 36"/>
              <p:cNvSpPr>
                <a:spLocks noRot="1" noChangeAspect="1" noMove="1" noResize="1" noEditPoints="1" noAdjustHandles="1" noChangeArrowheads="1" noChangeShapeType="1" noTextEdit="1"/>
              </p:cNvSpPr>
              <p:nvPr/>
            </p:nvSpPr>
            <p:spPr>
              <a:xfrm>
                <a:off x="382492" y="1118346"/>
                <a:ext cx="6281247" cy="861774"/>
              </a:xfrm>
              <a:prstGeom prst="rect">
                <a:avLst/>
              </a:prstGeom>
              <a:blipFill rotWithShape="0">
                <a:blip r:embed="rId10"/>
                <a:stretch>
                  <a:fillRect l="-874" t="-3521" b="-2113"/>
                </a:stretch>
              </a:blipFill>
            </p:spPr>
            <p:txBody>
              <a:bodyPr/>
              <a:lstStyle/>
              <a:p>
                <a:r>
                  <a:rPr lang="en-US">
                    <a:noFill/>
                  </a:rPr>
                  <a:t> </a:t>
                </a:r>
              </a:p>
            </p:txBody>
          </p:sp>
        </mc:Fallback>
      </mc:AlternateContent>
      <p:sp>
        <p:nvSpPr>
          <p:cNvPr id="38" name="Rectangle 37"/>
          <p:cNvSpPr/>
          <p:nvPr/>
        </p:nvSpPr>
        <p:spPr>
          <a:xfrm>
            <a:off x="382492" y="4636753"/>
            <a:ext cx="4647923" cy="723275"/>
          </a:xfrm>
          <a:prstGeom prst="rect">
            <a:avLst/>
          </a:prstGeom>
        </p:spPr>
        <p:txBody>
          <a:bodyPr wrap="square">
            <a:spAutoFit/>
          </a:bodyPr>
          <a:lstStyle/>
          <a:p>
            <a:pPr>
              <a:spcBef>
                <a:spcPts val="600"/>
              </a:spcBef>
              <a:buNone/>
            </a:pPr>
            <a:r>
              <a:rPr lang="en-US" sz="1800" dirty="0"/>
              <a:t>Class </a:t>
            </a:r>
            <a:r>
              <a:rPr lang="en-US" sz="1800" b="1" dirty="0">
                <a:latin typeface="Lucida Handwriting" pitchFamily="66" charset="0"/>
              </a:rPr>
              <a:t>NP</a:t>
            </a:r>
            <a:r>
              <a:rPr lang="en-US" sz="1800" dirty="0"/>
              <a:t>-Complete</a:t>
            </a:r>
            <a:r>
              <a:rPr lang="en-US" sz="1800" dirty="0" smtClean="0"/>
              <a:t>.</a:t>
            </a:r>
            <a:endParaRPr lang="en-US" sz="1800" dirty="0"/>
          </a:p>
          <a:p>
            <a:pPr marL="274320" lvl="1">
              <a:spcBef>
                <a:spcPts val="600"/>
              </a:spcBef>
              <a:buNone/>
            </a:pPr>
            <a:r>
              <a:rPr lang="en-US" sz="1800" dirty="0" smtClean="0">
                <a:solidFill>
                  <a:srgbClr val="9900FF"/>
                </a:solidFill>
              </a:rPr>
              <a:t>In </a:t>
            </a:r>
            <a:r>
              <a:rPr lang="en-US" sz="1800" b="1" dirty="0" smtClean="0">
                <a:solidFill>
                  <a:srgbClr val="9900FF"/>
                </a:solidFill>
                <a:latin typeface="Lucida Handwriting" pitchFamily="66" charset="0"/>
              </a:rPr>
              <a:t>NP</a:t>
            </a:r>
            <a:r>
              <a:rPr lang="en-US" sz="1800" dirty="0" smtClean="0">
                <a:solidFill>
                  <a:srgbClr val="9900FF"/>
                </a:solidFill>
              </a:rPr>
              <a:t> &amp; </a:t>
            </a:r>
            <a:r>
              <a:rPr lang="en-US" sz="1800" b="1" dirty="0" smtClean="0">
                <a:solidFill>
                  <a:srgbClr val="9900FF"/>
                </a:solidFill>
                <a:latin typeface="Lucida Handwriting" pitchFamily="66" charset="0"/>
              </a:rPr>
              <a:t>NP</a:t>
            </a:r>
            <a:r>
              <a:rPr lang="en-US" sz="1800" dirty="0" smtClean="0">
                <a:solidFill>
                  <a:srgbClr val="9900FF"/>
                </a:solidFill>
              </a:rPr>
              <a:t>-hard </a:t>
            </a:r>
            <a:endParaRPr lang="en-US" sz="1800" dirty="0">
              <a:solidFill>
                <a:srgbClr val="9900FF"/>
              </a:solidFill>
            </a:endParaRPr>
          </a:p>
        </p:txBody>
      </p:sp>
      <p:sp>
        <p:nvSpPr>
          <p:cNvPr id="39" name="Rectangle 38"/>
          <p:cNvSpPr/>
          <p:nvPr/>
        </p:nvSpPr>
        <p:spPr>
          <a:xfrm>
            <a:off x="365304" y="5462495"/>
            <a:ext cx="5598397" cy="723275"/>
          </a:xfrm>
          <a:prstGeom prst="rect">
            <a:avLst/>
          </a:prstGeom>
        </p:spPr>
        <p:txBody>
          <a:bodyPr wrap="square">
            <a:spAutoFit/>
          </a:bodyPr>
          <a:lstStyle/>
          <a:p>
            <a:pPr>
              <a:spcBef>
                <a:spcPts val="600"/>
              </a:spcBef>
              <a:buNone/>
            </a:pPr>
            <a:r>
              <a:rPr lang="en-US" sz="1800" dirty="0"/>
              <a:t>Class </a:t>
            </a:r>
            <a:r>
              <a:rPr lang="en-US" sz="1800" b="1" dirty="0">
                <a:latin typeface="Lucida Handwriting" pitchFamily="66" charset="0"/>
              </a:rPr>
              <a:t>NP</a:t>
            </a:r>
            <a:r>
              <a:rPr lang="en-US" sz="1800" dirty="0"/>
              <a:t>-Hard.  </a:t>
            </a:r>
          </a:p>
          <a:p>
            <a:pPr marL="274320" lvl="1">
              <a:spcBef>
                <a:spcPts val="600"/>
              </a:spcBef>
              <a:buNone/>
            </a:pPr>
            <a:r>
              <a:rPr lang="en-US" sz="1800" dirty="0" smtClean="0">
                <a:solidFill>
                  <a:srgbClr val="FF0000"/>
                </a:solidFill>
              </a:rPr>
              <a:t>Generalizes (in poly-time) every </a:t>
            </a:r>
            <a:r>
              <a:rPr lang="en-US" sz="1800" dirty="0">
                <a:solidFill>
                  <a:srgbClr val="FF0000"/>
                </a:solidFill>
              </a:rPr>
              <a:t>problem </a:t>
            </a:r>
            <a:r>
              <a:rPr lang="en-US" sz="1800" b="1" dirty="0" smtClean="0">
                <a:solidFill>
                  <a:srgbClr val="FF0000"/>
                </a:solidFill>
                <a:latin typeface="Lucida Handwriting" pitchFamily="66" charset="0"/>
              </a:rPr>
              <a:t>NP</a:t>
            </a:r>
            <a:endParaRPr lang="en-US" sz="1800" b="1" dirty="0">
              <a:solidFill>
                <a:srgbClr val="FF0000"/>
              </a:solidFill>
            </a:endParaRPr>
          </a:p>
        </p:txBody>
      </p:sp>
      <p:sp>
        <p:nvSpPr>
          <p:cNvPr id="40" name="Oval 39"/>
          <p:cNvSpPr/>
          <p:nvPr/>
        </p:nvSpPr>
        <p:spPr bwMode="auto">
          <a:xfrm>
            <a:off x="5876038" y="1978191"/>
            <a:ext cx="2873828" cy="345439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en-US" sz="1600" b="1" dirty="0" smtClean="0">
              <a:latin typeface="Lucida Handwriting" pitchFamily="66" charset="0"/>
              <a:ea typeface="+mj-ea"/>
              <a:cs typeface="+mj-cs"/>
            </a:endParaRPr>
          </a:p>
        </p:txBody>
      </p:sp>
      <mc:AlternateContent xmlns:mc="http://schemas.openxmlformats.org/markup-compatibility/2006" xmlns:a14="http://schemas.microsoft.com/office/drawing/2010/main">
        <mc:Choice Requires="a14">
          <p:sp>
            <p:nvSpPr>
              <p:cNvPr id="27" name="Rectangle 26"/>
              <p:cNvSpPr/>
              <p:nvPr/>
            </p:nvSpPr>
            <p:spPr>
              <a:xfrm>
                <a:off x="328165" y="2082586"/>
                <a:ext cx="6281247" cy="800219"/>
              </a:xfrm>
              <a:prstGeom prst="rect">
                <a:avLst/>
              </a:prstGeom>
            </p:spPr>
            <p:txBody>
              <a:bodyPr wrap="square">
                <a:spAutoFit/>
              </a:bodyPr>
              <a:lstStyle/>
              <a:p>
                <a:pPr>
                  <a:spcBef>
                    <a:spcPts val="0"/>
                  </a:spcBef>
                  <a:buNone/>
                </a:pPr>
                <a:r>
                  <a:rPr lang="en-US" sz="1800" dirty="0" smtClean="0"/>
                  <a:t>Problem Reductions</a:t>
                </a:r>
                <a:endParaRPr lang="en-US" sz="1800" dirty="0"/>
              </a:p>
              <a:p>
                <a:pPr lvl="1">
                  <a:spcBef>
                    <a:spcPts val="0"/>
                  </a:spcBef>
                  <a:buNone/>
                </a:pPr>
                <a:r>
                  <a:rPr lang="en-US" sz="1400" dirty="0" smtClean="0"/>
                  <a:t>A generalizes B </a:t>
                </a:r>
                <a14:m>
                  <m:oMath xmlns:m="http://schemas.openxmlformats.org/officeDocument/2006/math">
                    <m:r>
                      <a:rPr lang="en-US" sz="1400" b="0" i="1" smtClean="0">
                        <a:latin typeface="Cambria Math" panose="02040503050406030204" pitchFamily="18" charset="0"/>
                        <a:ea typeface="Cambria Math" panose="02040503050406030204" pitchFamily="18" charset="0"/>
                      </a:rPr>
                      <m:t>⟷</m:t>
                    </m:r>
                  </m:oMath>
                </a14:m>
                <a:r>
                  <a:rPr lang="en-US" sz="1400" dirty="0" smtClean="0"/>
                  <a:t> B is a special case of A</a:t>
                </a:r>
              </a:p>
              <a:p>
                <a:pPr lvl="1">
                  <a:spcBef>
                    <a:spcPts val="0"/>
                  </a:spcBef>
                  <a:buNone/>
                </a:pPr>
                <a:r>
                  <a:rPr lang="en-US" sz="1400" dirty="0" smtClean="0"/>
                  <a:t>B cannot be harder than A</a:t>
                </a:r>
                <a:endParaRPr lang="en-US" sz="1400" dirty="0"/>
              </a:p>
            </p:txBody>
          </p:sp>
        </mc:Choice>
        <mc:Fallback xmlns="">
          <p:sp>
            <p:nvSpPr>
              <p:cNvPr id="27" name="Rectangle 26"/>
              <p:cNvSpPr>
                <a:spLocks noRot="1" noChangeAspect="1" noMove="1" noResize="1" noEditPoints="1" noAdjustHandles="1" noChangeArrowheads="1" noChangeShapeType="1" noTextEdit="1"/>
              </p:cNvSpPr>
              <p:nvPr/>
            </p:nvSpPr>
            <p:spPr>
              <a:xfrm>
                <a:off x="328165" y="2082586"/>
                <a:ext cx="6281247" cy="800219"/>
              </a:xfrm>
              <a:prstGeom prst="rect">
                <a:avLst/>
              </a:prstGeom>
              <a:blipFill>
                <a:blip r:embed="rId6"/>
                <a:stretch>
                  <a:fillRect l="-874" t="-4580" b="-6870"/>
                </a:stretch>
              </a:blipFill>
            </p:spPr>
            <p:txBody>
              <a:bodyPr/>
              <a:lstStyle/>
              <a:p>
                <a:r>
                  <a:rPr lang="en-US">
                    <a:noFill/>
                  </a:rPr>
                  <a:t> </a:t>
                </a:r>
              </a:p>
            </p:txBody>
          </p:sp>
        </mc:Fallback>
      </mc:AlternateContent>
      <p:sp>
        <p:nvSpPr>
          <p:cNvPr id="31" name="TextBox 30"/>
          <p:cNvSpPr txBox="1"/>
          <p:nvPr/>
        </p:nvSpPr>
        <p:spPr>
          <a:xfrm>
            <a:off x="4299053" y="2022604"/>
            <a:ext cx="1259768" cy="307777"/>
          </a:xfrm>
          <a:prstGeom prst="rect">
            <a:avLst/>
          </a:prstGeom>
          <a:noFill/>
        </p:spPr>
        <p:txBody>
          <a:bodyPr wrap="none" rtlCol="0">
            <a:spAutoFit/>
          </a:bodyPr>
          <a:lstStyle/>
          <a:p>
            <a:pPr>
              <a:buNone/>
            </a:pPr>
            <a:r>
              <a:rPr lang="en-US" sz="1400" dirty="0" smtClean="0">
                <a:solidFill>
                  <a:srgbClr val="0000FF"/>
                </a:solidFill>
              </a:rPr>
              <a:t>If A is “easy”?</a:t>
            </a:r>
            <a:endParaRPr lang="en-US" sz="1400" dirty="0">
              <a:solidFill>
                <a:srgbClr val="0000FF"/>
              </a:solidFill>
            </a:endParaRPr>
          </a:p>
        </p:txBody>
      </p:sp>
      <p:sp>
        <p:nvSpPr>
          <p:cNvPr id="32" name="TextBox 31"/>
          <p:cNvSpPr txBox="1"/>
          <p:nvPr/>
        </p:nvSpPr>
        <p:spPr>
          <a:xfrm>
            <a:off x="4304693" y="2288043"/>
            <a:ext cx="1238929" cy="307777"/>
          </a:xfrm>
          <a:prstGeom prst="rect">
            <a:avLst/>
          </a:prstGeom>
          <a:noFill/>
        </p:spPr>
        <p:txBody>
          <a:bodyPr wrap="none" rtlCol="0">
            <a:spAutoFit/>
          </a:bodyPr>
          <a:lstStyle/>
          <a:p>
            <a:pPr>
              <a:buNone/>
            </a:pPr>
            <a:r>
              <a:rPr lang="en-US" sz="1400" dirty="0" smtClean="0">
                <a:solidFill>
                  <a:srgbClr val="0000FF"/>
                </a:solidFill>
              </a:rPr>
              <a:t>If A is “hard”?</a:t>
            </a:r>
            <a:endParaRPr lang="en-US" sz="1400" dirty="0">
              <a:solidFill>
                <a:srgbClr val="0000FF"/>
              </a:solidFill>
            </a:endParaRPr>
          </a:p>
        </p:txBody>
      </p:sp>
      <p:sp>
        <p:nvSpPr>
          <p:cNvPr id="33" name="TextBox 32"/>
          <p:cNvSpPr txBox="1"/>
          <p:nvPr/>
        </p:nvSpPr>
        <p:spPr>
          <a:xfrm>
            <a:off x="4294589" y="2550358"/>
            <a:ext cx="1258678" cy="307777"/>
          </a:xfrm>
          <a:prstGeom prst="rect">
            <a:avLst/>
          </a:prstGeom>
          <a:noFill/>
        </p:spPr>
        <p:txBody>
          <a:bodyPr wrap="none" rtlCol="0">
            <a:spAutoFit/>
          </a:bodyPr>
          <a:lstStyle/>
          <a:p>
            <a:pPr>
              <a:buNone/>
            </a:pPr>
            <a:r>
              <a:rPr lang="en-US" sz="1400" dirty="0" smtClean="0">
                <a:solidFill>
                  <a:srgbClr val="0000FF"/>
                </a:solidFill>
              </a:rPr>
              <a:t>If B is “hard”?</a:t>
            </a:r>
            <a:endParaRPr lang="en-US" sz="1400" dirty="0">
              <a:solidFill>
                <a:srgbClr val="0000FF"/>
              </a:solidFill>
            </a:endParaRPr>
          </a:p>
        </p:txBody>
      </p:sp>
      <mc:AlternateContent xmlns:mc="http://schemas.openxmlformats.org/markup-compatibility/2006" xmlns:a14="http://schemas.microsoft.com/office/drawing/2010/main">
        <mc:Choice Requires="a14">
          <p:sp>
            <p:nvSpPr>
              <p:cNvPr id="41" name="TextBox 40"/>
              <p:cNvSpPr txBox="1"/>
              <p:nvPr/>
            </p:nvSpPr>
            <p:spPr>
              <a:xfrm>
                <a:off x="3146925" y="3749040"/>
                <a:ext cx="1499128" cy="307777"/>
              </a:xfrm>
              <a:prstGeom prst="rect">
                <a:avLst/>
              </a:prstGeom>
              <a:noFill/>
            </p:spPr>
            <p:txBody>
              <a:bodyPr wrap="none" rtlCol="0">
                <a:spAutoFit/>
              </a:bodyPr>
              <a:lstStyle/>
              <a:p>
                <a:pPr>
                  <a:buNone/>
                </a:pPr>
                <a:r>
                  <a:rPr lang="en-US" sz="1400" dirty="0" smtClean="0">
                    <a:solidFill>
                      <a:srgbClr val="0000FF"/>
                    </a:solidFill>
                  </a:rPr>
                  <a:t>Why is </a:t>
                </a:r>
                <a:r>
                  <a:rPr lang="en-US" sz="1400" b="1" dirty="0" smtClean="0">
                    <a:solidFill>
                      <a:srgbClr val="0000FF"/>
                    </a:solidFill>
                    <a:latin typeface="Lucida Handwriting" panose="03010101010101010101" pitchFamily="66" charset="0"/>
                  </a:rPr>
                  <a:t>P</a:t>
                </a:r>
                <a:r>
                  <a:rPr lang="en-US" sz="1400" dirty="0" smtClean="0">
                    <a:solidFill>
                      <a:srgbClr val="0000FF"/>
                    </a:solidFill>
                  </a:rPr>
                  <a:t> </a:t>
                </a:r>
                <a14:m>
                  <m:oMath xmlns:m="http://schemas.openxmlformats.org/officeDocument/2006/math">
                    <m:r>
                      <a:rPr lang="en-US" sz="1400" b="0" i="1" smtClean="0">
                        <a:solidFill>
                          <a:srgbClr val="0000FF"/>
                        </a:solidFill>
                        <a:latin typeface="Cambria Math" panose="02040503050406030204" pitchFamily="18" charset="0"/>
                      </a:rPr>
                      <m:t>⊆</m:t>
                    </m:r>
                  </m:oMath>
                </a14:m>
                <a:r>
                  <a:rPr lang="en-US" sz="1400" dirty="0" smtClean="0">
                    <a:solidFill>
                      <a:srgbClr val="0000FF"/>
                    </a:solidFill>
                  </a:rPr>
                  <a:t> </a:t>
                </a:r>
                <a:r>
                  <a:rPr lang="en-US" sz="1400" b="1" dirty="0" smtClean="0">
                    <a:solidFill>
                      <a:srgbClr val="0000FF"/>
                    </a:solidFill>
                    <a:latin typeface="Lucida Handwriting" panose="03010101010101010101" pitchFamily="66" charset="0"/>
                  </a:rPr>
                  <a:t>NP</a:t>
                </a:r>
                <a:r>
                  <a:rPr lang="en-US" sz="1400" dirty="0" smtClean="0">
                    <a:solidFill>
                      <a:srgbClr val="0000FF"/>
                    </a:solidFill>
                  </a:rPr>
                  <a:t>?</a:t>
                </a:r>
                <a:endParaRPr lang="en-US" sz="1400" dirty="0">
                  <a:solidFill>
                    <a:srgbClr val="0000FF"/>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3146925" y="3749040"/>
                <a:ext cx="1499128" cy="307777"/>
              </a:xfrm>
              <a:prstGeom prst="rect">
                <a:avLst/>
              </a:prstGeom>
              <a:blipFill>
                <a:blip r:embed="rId7"/>
                <a:stretch>
                  <a:fillRect l="-1220" t="-6000" r="-1220" b="-22000"/>
                </a:stretch>
              </a:blipFill>
            </p:spPr>
            <p:txBody>
              <a:bodyPr/>
              <a:lstStyle/>
              <a:p>
                <a:r>
                  <a:rPr lang="en-US">
                    <a:noFill/>
                  </a:rPr>
                  <a:t> </a:t>
                </a:r>
              </a:p>
            </p:txBody>
          </p:sp>
        </mc:Fallback>
      </mc:AlternateContent>
      <p:sp>
        <p:nvSpPr>
          <p:cNvPr id="42" name="TextBox 41"/>
          <p:cNvSpPr txBox="1"/>
          <p:nvPr/>
        </p:nvSpPr>
        <p:spPr>
          <a:xfrm>
            <a:off x="7502940" y="5019084"/>
            <a:ext cx="603278" cy="307777"/>
          </a:xfrm>
          <a:prstGeom prst="rect">
            <a:avLst/>
          </a:prstGeom>
          <a:noFill/>
        </p:spPr>
        <p:txBody>
          <a:bodyPr wrap="square" rtlCol="0">
            <a:spAutoFit/>
          </a:bodyPr>
          <a:lstStyle/>
          <a:p>
            <a:pPr>
              <a:spcBef>
                <a:spcPts val="0"/>
              </a:spcBef>
              <a:buNone/>
            </a:pPr>
            <a:r>
              <a:rPr lang="en-US" sz="1400" dirty="0" smtClean="0"/>
              <a:t>TSP</a:t>
            </a:r>
          </a:p>
        </p:txBody>
      </p:sp>
      <p:sp>
        <p:nvSpPr>
          <p:cNvPr id="43" name="TextBox 42"/>
          <p:cNvSpPr txBox="1"/>
          <p:nvPr/>
        </p:nvSpPr>
        <p:spPr>
          <a:xfrm>
            <a:off x="2742244" y="3979386"/>
            <a:ext cx="2661306" cy="307777"/>
          </a:xfrm>
          <a:prstGeom prst="rect">
            <a:avLst/>
          </a:prstGeom>
          <a:noFill/>
        </p:spPr>
        <p:txBody>
          <a:bodyPr wrap="none" rtlCol="0">
            <a:spAutoFit/>
          </a:bodyPr>
          <a:lstStyle/>
          <a:p>
            <a:pPr>
              <a:buNone/>
            </a:pPr>
            <a:r>
              <a:rPr lang="en-US" sz="1400" dirty="0" smtClean="0">
                <a:solidFill>
                  <a:srgbClr val="0000FF"/>
                </a:solidFill>
              </a:rPr>
              <a:t>Where do you get the solution?</a:t>
            </a:r>
            <a:endParaRPr lang="en-US" sz="1400" dirty="0">
              <a:solidFill>
                <a:srgbClr val="0000FF"/>
              </a:solidFill>
            </a:endParaRPr>
          </a:p>
        </p:txBody>
      </p:sp>
    </p:spTree>
    <p:extLst>
      <p:ext uri="{BB962C8B-B14F-4D97-AF65-F5344CB8AC3E}">
        <p14:creationId xmlns:p14="http://schemas.microsoft.com/office/powerpoint/2010/main" val="76136086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4" grpId="0" animBg="1"/>
      <p:bldP spid="6" grpId="0" animBg="1"/>
      <p:bldP spid="9" grpId="0"/>
      <p:bldP spid="10" grpId="0"/>
      <p:bldP spid="11" grpId="0"/>
      <p:bldP spid="20" grpId="0" animBg="1"/>
      <p:bldP spid="21" grpId="0"/>
      <p:bldP spid="30" grpId="0"/>
      <p:bldP spid="34" grpId="0"/>
      <p:bldP spid="35" grpId="0"/>
      <p:bldP spid="36" grpId="0"/>
      <p:bldP spid="38" grpId="0"/>
      <p:bldP spid="39" grpId="0"/>
      <p:bldP spid="40" grpId="0" animBg="1"/>
      <p:bldP spid="27" grpId="0"/>
      <p:bldP spid="31" grpId="0"/>
      <p:bldP spid="32" grpId="0"/>
      <p:bldP spid="33" grpId="0"/>
      <p:bldP spid="41" grpId="0"/>
      <p:bldP spid="42"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 NP…</a:t>
            </a:r>
            <a:endParaRPr lang="en-US" dirty="0"/>
          </a:p>
        </p:txBody>
      </p:sp>
      <p:sp>
        <p:nvSpPr>
          <p:cNvPr id="3" name="Content Placeholder 2"/>
          <p:cNvSpPr>
            <a:spLocks noGrp="1"/>
          </p:cNvSpPr>
          <p:nvPr>
            <p:ph idx="1"/>
          </p:nvPr>
        </p:nvSpPr>
        <p:spPr>
          <a:xfrm>
            <a:off x="388891" y="1550618"/>
            <a:ext cx="8224939" cy="4587632"/>
          </a:xfrm>
        </p:spPr>
        <p:txBody>
          <a:bodyPr>
            <a:normAutofit fontScale="92500"/>
          </a:bodyPr>
          <a:lstStyle/>
          <a:p>
            <a:r>
              <a:rPr lang="en-US" dirty="0" smtClean="0"/>
              <a:t>NP = “non-deterministic polynomial-time”</a:t>
            </a:r>
          </a:p>
          <a:p>
            <a:endParaRPr lang="en-US" dirty="0" smtClean="0"/>
          </a:p>
          <a:p>
            <a:r>
              <a:rPr lang="en-US" dirty="0" smtClean="0"/>
              <a:t>Based </a:t>
            </a:r>
            <a:r>
              <a:rPr lang="en-US" dirty="0"/>
              <a:t>on the n</a:t>
            </a:r>
            <a:r>
              <a:rPr lang="en-US" dirty="0" smtClean="0"/>
              <a:t>on-deterministic Turing machine</a:t>
            </a:r>
          </a:p>
          <a:p>
            <a:pPr lvl="1"/>
            <a:r>
              <a:rPr lang="en-US" b="1" dirty="0" smtClean="0"/>
              <a:t>Turing machine</a:t>
            </a:r>
            <a:r>
              <a:rPr lang="en-US" dirty="0" smtClean="0"/>
              <a:t>: Abstraction of a computer w/infinite memory</a:t>
            </a:r>
          </a:p>
          <a:p>
            <a:pPr lvl="1"/>
            <a:r>
              <a:rPr lang="en-US" b="1" dirty="0" smtClean="0"/>
              <a:t>Non-deterministic</a:t>
            </a:r>
            <a:r>
              <a:rPr lang="en-US" dirty="0" smtClean="0"/>
              <a:t>: multiple action options from one instruction</a:t>
            </a:r>
          </a:p>
          <a:p>
            <a:pPr lvl="1"/>
            <a:endParaRPr lang="en-US" dirty="0" smtClean="0"/>
          </a:p>
          <a:p>
            <a:r>
              <a:rPr lang="en-US" dirty="0" smtClean="0"/>
              <a:t>Two phases</a:t>
            </a:r>
          </a:p>
          <a:p>
            <a:pPr lvl="1"/>
            <a:r>
              <a:rPr lang="en-US" dirty="0" smtClean="0"/>
              <a:t>Phase 1: attain a solution </a:t>
            </a:r>
            <a:r>
              <a:rPr lang="en-US" i="1" dirty="0" smtClean="0"/>
              <a:t>non-deterministically</a:t>
            </a:r>
          </a:p>
          <a:p>
            <a:pPr lvl="2"/>
            <a:r>
              <a:rPr lang="en-US" dirty="0" smtClean="0"/>
              <a:t>Lucky guess</a:t>
            </a:r>
          </a:p>
          <a:p>
            <a:pPr lvl="2"/>
            <a:r>
              <a:rPr lang="en-US" dirty="0" smtClean="0"/>
              <a:t>Oracle</a:t>
            </a:r>
          </a:p>
          <a:p>
            <a:pPr lvl="2"/>
            <a:r>
              <a:rPr lang="en-US" dirty="0" smtClean="0"/>
              <a:t>Branching copies</a:t>
            </a:r>
          </a:p>
          <a:p>
            <a:pPr lvl="1"/>
            <a:r>
              <a:rPr lang="en-US" dirty="0" smtClean="0"/>
              <a:t>Phase 2: Verify it’s a solution </a:t>
            </a:r>
            <a:r>
              <a:rPr lang="en-US" i="1" dirty="0" smtClean="0"/>
              <a:t>in polynomial time</a:t>
            </a:r>
          </a:p>
        </p:txBody>
      </p:sp>
    </p:spTree>
    <p:extLst>
      <p:ext uri="{BB962C8B-B14F-4D97-AF65-F5344CB8AC3E}">
        <p14:creationId xmlns:p14="http://schemas.microsoft.com/office/powerpoint/2010/main" val="132188348"/>
      </p:ext>
    </p:extLst>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Worst-case Analysis </a:t>
            </a:r>
            <a:br>
              <a:rPr lang="en-US" dirty="0" smtClean="0"/>
            </a:br>
            <a:r>
              <a:rPr lang="en-US" dirty="0" smtClean="0"/>
              <a:t>for the Simplex</a:t>
            </a:r>
            <a:r>
              <a:rPr lang="en-US" baseline="0" dirty="0" smtClean="0"/>
              <a:t>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Given </a:t>
                </a:r>
                <a14:m>
                  <m:oMath xmlns:m="http://schemas.openxmlformats.org/officeDocument/2006/math">
                    <m:r>
                      <a:rPr lang="en-US" i="1" dirty="0" smtClean="0">
                        <a:latin typeface="Cambria Math" panose="02040503050406030204" pitchFamily="18" charset="0"/>
                      </a:rPr>
                      <m:t>𝑚</m:t>
                    </m:r>
                  </m:oMath>
                </a14:m>
                <a:r>
                  <a:rPr lang="en-US" dirty="0" smtClean="0"/>
                  <a:t> constraints, </a:t>
                </a:r>
                <a14:m>
                  <m:oMath xmlns:m="http://schemas.openxmlformats.org/officeDocument/2006/math">
                    <m:r>
                      <a:rPr lang="en-US" i="1" dirty="0" smtClean="0">
                        <a:latin typeface="Cambria Math" panose="02040503050406030204" pitchFamily="18" charset="0"/>
                      </a:rPr>
                      <m:t>𝑛</m:t>
                    </m:r>
                  </m:oMath>
                </a14:m>
                <a:r>
                  <a:rPr lang="en-US" dirty="0" smtClean="0"/>
                  <a:t> variables</a:t>
                </a:r>
              </a:p>
              <a:p>
                <a:pPr marL="0" indent="0" algn="ctr">
                  <a:buNone/>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m:t>
                      </m:r>
                      <m:r>
                        <a:rPr lang="en-US" sz="2000" i="1" dirty="0" smtClean="0">
                          <a:latin typeface="Cambria Math" panose="02040503050406030204" pitchFamily="18" charset="0"/>
                        </a:rPr>
                        <m:t>𝑂𝑝𝑒𝑟𝑎𝑡𝑖𝑜𝑛𝑠</m:t>
                      </m:r>
                      <m:r>
                        <a:rPr lang="en-US" sz="2000" i="1" dirty="0" smtClean="0">
                          <a:latin typeface="Cambria Math" panose="02040503050406030204" pitchFamily="18" charset="0"/>
                        </a:rPr>
                        <m:t> </m:t>
                      </m:r>
                      <m:r>
                        <a:rPr lang="en-US" sz="2000" i="1" dirty="0" smtClean="0">
                          <a:latin typeface="Cambria Math" panose="02040503050406030204" pitchFamily="18" charset="0"/>
                        </a:rPr>
                        <m:t>𝑝𝑒𝑟</m:t>
                      </m:r>
                      <m:r>
                        <a:rPr lang="en-US" sz="2000" i="1" dirty="0" smtClean="0">
                          <a:latin typeface="Cambria Math" panose="02040503050406030204" pitchFamily="18" charset="0"/>
                        </a:rPr>
                        <m:t> </m:t>
                      </m:r>
                      <m:r>
                        <a:rPr lang="en-US" sz="2000" i="1" dirty="0" smtClean="0">
                          <a:latin typeface="Cambria Math" panose="02040503050406030204" pitchFamily="18" charset="0"/>
                        </a:rPr>
                        <m:t>𝐼𝑡𝑒𝑟𝑎𝑡𝑖𝑜𝑛</m:t>
                      </m:r>
                      <m:r>
                        <a:rPr lang="en-US" sz="2000" i="1" dirty="0" smtClean="0">
                          <a:latin typeface="Cambria Math" panose="02040503050406030204" pitchFamily="18" charset="0"/>
                        </a:rPr>
                        <m:t>) ∗ (</m:t>
                      </m:r>
                      <m:r>
                        <a:rPr lang="en-US" sz="2000" i="1" dirty="0" smtClean="0">
                          <a:latin typeface="Cambria Math" panose="02040503050406030204" pitchFamily="18" charset="0"/>
                        </a:rPr>
                        <m:t>𝑁𝑢𝑚𝑏𝑒𝑟</m:t>
                      </m:r>
                      <m:r>
                        <a:rPr lang="en-US" sz="2000" i="1" dirty="0" smtClean="0">
                          <a:latin typeface="Cambria Math" panose="02040503050406030204" pitchFamily="18" charset="0"/>
                        </a:rPr>
                        <m:t> </m:t>
                      </m:r>
                      <m:r>
                        <a:rPr lang="en-US" sz="2000" i="1" dirty="0" smtClean="0">
                          <a:latin typeface="Cambria Math" panose="02040503050406030204" pitchFamily="18" charset="0"/>
                        </a:rPr>
                        <m:t>𝑜𝑓</m:t>
                      </m:r>
                      <m:r>
                        <a:rPr lang="en-US" sz="2000" i="1" dirty="0" smtClean="0">
                          <a:latin typeface="Cambria Math" panose="02040503050406030204" pitchFamily="18" charset="0"/>
                        </a:rPr>
                        <m:t> </m:t>
                      </m:r>
                      <m:r>
                        <a:rPr lang="en-US" sz="2000" i="1" dirty="0" smtClean="0">
                          <a:latin typeface="Cambria Math" panose="02040503050406030204" pitchFamily="18" charset="0"/>
                        </a:rPr>
                        <m:t>𝑖𝑡𝑒𝑟𝑎𝑡𝑖𝑜𝑛𝑠</m:t>
                      </m:r>
                      <m:r>
                        <a:rPr lang="en-US" sz="2000" i="1" dirty="0" smtClean="0">
                          <a:latin typeface="Cambria Math" panose="02040503050406030204" pitchFamily="18" charset="0"/>
                        </a:rPr>
                        <m:t>)</m:t>
                      </m:r>
                    </m:oMath>
                  </m:oMathPara>
                </a14:m>
                <a:endParaRPr lang="en-US" sz="2000" dirty="0" smtClean="0"/>
              </a:p>
              <a:p>
                <a:pPr marL="0" indent="0" algn="ctr">
                  <a:buNone/>
                </a:pPr>
                <a:endParaRPr lang="en-US" sz="2400" dirty="0"/>
              </a:p>
              <a:p>
                <a:pPr marL="0" indent="0" algn="ctr">
                  <a:buNone/>
                </a:pPr>
                <a:endParaRPr lang="en-US" sz="2400" dirty="0" smtClean="0"/>
              </a:p>
              <a:p>
                <a:pPr marL="0" indent="0" algn="ctr">
                  <a:buNone/>
                </a:pPr>
                <a:endParaRPr lang="en-US" sz="2400" dirty="0"/>
              </a:p>
              <a:p>
                <a:endParaRPr lang="en-US" sz="2400" dirty="0" smtClean="0"/>
              </a:p>
              <a:p>
                <a:r>
                  <a:rPr lang="en-US" sz="2400" dirty="0" smtClean="0"/>
                  <a:t>Algorithmic </a:t>
                </a:r>
                <a:r>
                  <a:rPr lang="en-US" sz="2400" dirty="0"/>
                  <a:t>Complexity:  </a:t>
                </a:r>
                <a14:m>
                  <m:oMath xmlns:m="http://schemas.openxmlformats.org/officeDocument/2006/math">
                    <m:r>
                      <m:rPr>
                        <m:sty m:val="p"/>
                      </m:rPr>
                      <a:rPr lang="en-US" sz="2400">
                        <a:latin typeface="Cambria Math" panose="02040503050406030204" pitchFamily="18" charset="0"/>
                      </a:rPr>
                      <m:t>O</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𝑛</m:t>
                                    </m:r>
                                  </m:num>
                                  <m:den>
                                    <m:r>
                                      <a:rPr lang="en-US" sz="2400" i="1">
                                        <a:latin typeface="Cambria Math" panose="02040503050406030204" pitchFamily="18" charset="0"/>
                                      </a:rPr>
                                      <m:t>𝑚</m:t>
                                    </m:r>
                                  </m:den>
                                </m:f>
                              </m:e>
                            </m:d>
                          </m:e>
                          <m:sup>
                            <m:r>
                              <a:rPr lang="en-US" sz="2400" i="1">
                                <a:latin typeface="Cambria Math" panose="02040503050406030204" pitchFamily="18" charset="0"/>
                              </a:rPr>
                              <m:t>𝑚</m:t>
                            </m:r>
                          </m:sup>
                        </m:sSup>
                      </m:e>
                    </m:d>
                  </m:oMath>
                </a14:m>
                <a:endParaRPr lang="en-US" sz="2400" dirty="0" smtClean="0"/>
              </a:p>
              <a:p>
                <a:r>
                  <a:rPr lang="en-US" sz="2400" dirty="0"/>
                  <a:t>Could this exponential number of iterations ever really happen?</a:t>
                </a:r>
              </a:p>
              <a:p>
                <a:pPr marL="0" indent="0">
                  <a:buNone/>
                </a:pPr>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6"/>
                <a:stretch>
                  <a:fillRect l="-1186" t="-1333" b="-8889"/>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758871387"/>
              </p:ext>
            </p:extLst>
          </p:nvPr>
        </p:nvGraphicFramePr>
        <p:xfrm>
          <a:off x="1175631" y="2473033"/>
          <a:ext cx="2970339" cy="1483360"/>
        </p:xfrm>
        <a:graphic>
          <a:graphicData uri="http://schemas.openxmlformats.org/drawingml/2006/table">
            <a:tbl>
              <a:tblPr firstRow="1" bandRow="1">
                <a:tableStyleId>{21E4AEA4-8DFA-4A89-87EB-49C32662AFE0}</a:tableStyleId>
              </a:tblPr>
              <a:tblGrid>
                <a:gridCol w="1517459">
                  <a:extLst>
                    <a:ext uri="{9D8B030D-6E8A-4147-A177-3AD203B41FA5}">
                      <a16:colId xmlns:a16="http://schemas.microsoft.com/office/drawing/2014/main" val="20000"/>
                    </a:ext>
                  </a:extLst>
                </a:gridCol>
                <a:gridCol w="1452880">
                  <a:extLst>
                    <a:ext uri="{9D8B030D-6E8A-4147-A177-3AD203B41FA5}">
                      <a16:colId xmlns:a16="http://schemas.microsoft.com/office/drawing/2014/main" val="20001"/>
                    </a:ext>
                  </a:extLst>
                </a:gridCol>
              </a:tblGrid>
              <a:tr h="370840">
                <a:tc>
                  <a:txBody>
                    <a:bodyPr/>
                    <a:lstStyle/>
                    <a:p>
                      <a:pPr algn="ctr"/>
                      <a:r>
                        <a:rPr lang="en-US" sz="1400" dirty="0" smtClean="0"/>
                        <a:t>Operation Type</a:t>
                      </a:r>
                      <a:endParaRPr lang="en-US" sz="1400" dirty="0"/>
                    </a:p>
                  </a:txBody>
                  <a:tcPr/>
                </a:tc>
                <a:tc>
                  <a:txBody>
                    <a:bodyPr/>
                    <a:lstStyle/>
                    <a:p>
                      <a:pPr algn="ctr"/>
                      <a:r>
                        <a:rPr lang="en-US" sz="1400" dirty="0" smtClean="0"/>
                        <a:t>Number</a:t>
                      </a:r>
                      <a:endParaRPr lang="en-US" sz="1400" dirty="0"/>
                    </a:p>
                  </a:txBody>
                  <a:tcPr/>
                </a:tc>
                <a:extLst>
                  <a:ext uri="{0D108BD9-81ED-4DB2-BD59-A6C34878D82A}">
                    <a16:rowId xmlns:a16="http://schemas.microsoft.com/office/drawing/2014/main" val="10000"/>
                  </a:ext>
                </a:extLst>
              </a:tr>
              <a:tr h="370840">
                <a:tc>
                  <a:txBody>
                    <a:bodyPr/>
                    <a:lstStyle/>
                    <a:p>
                      <a:pPr algn="ctr"/>
                      <a:r>
                        <a:rPr lang="en-US" sz="1400" dirty="0" smtClean="0"/>
                        <a:t>Multiplications</a:t>
                      </a:r>
                      <a:endParaRPr lang="en-US" sz="1400" dirty="0"/>
                    </a:p>
                  </a:txBody>
                  <a:tcPr/>
                </a:tc>
                <a:tc>
                  <a:txBody>
                    <a:bodyPr/>
                    <a:lstStyle/>
                    <a:p>
                      <a:pPr algn="ctr"/>
                      <a:r>
                        <a:rPr lang="en-US" sz="1400" i="1" dirty="0" smtClean="0"/>
                        <a:t>(m+1)(n-m+1)</a:t>
                      </a:r>
                      <a:endParaRPr lang="en-US" sz="1400" i="1" dirty="0"/>
                    </a:p>
                  </a:txBody>
                  <a:tcPr/>
                </a:tc>
                <a:extLst>
                  <a:ext uri="{0D108BD9-81ED-4DB2-BD59-A6C34878D82A}">
                    <a16:rowId xmlns:a16="http://schemas.microsoft.com/office/drawing/2014/main" val="10001"/>
                  </a:ext>
                </a:extLst>
              </a:tr>
              <a:tr h="370840">
                <a:tc>
                  <a:txBody>
                    <a:bodyPr/>
                    <a:lstStyle/>
                    <a:p>
                      <a:pPr algn="ctr"/>
                      <a:r>
                        <a:rPr lang="en-US" sz="1400" dirty="0" smtClean="0"/>
                        <a:t>Additions</a:t>
                      </a:r>
                      <a:endParaRPr lang="en-US" sz="1400" dirty="0"/>
                    </a:p>
                  </a:txBody>
                  <a:tcPr/>
                </a:tc>
                <a:tc>
                  <a:txBody>
                    <a:bodyPr/>
                    <a:lstStyle/>
                    <a:p>
                      <a:pPr algn="ctr"/>
                      <a:r>
                        <a:rPr lang="en-US" sz="1400" i="1" dirty="0" smtClean="0"/>
                        <a:t>m(n-m+1)</a:t>
                      </a:r>
                      <a:endParaRPr lang="en-US" sz="1400" i="1" dirty="0"/>
                    </a:p>
                  </a:txBody>
                  <a:tcPr/>
                </a:tc>
                <a:extLst>
                  <a:ext uri="{0D108BD9-81ED-4DB2-BD59-A6C34878D82A}">
                    <a16:rowId xmlns:a16="http://schemas.microsoft.com/office/drawing/2014/main" val="10002"/>
                  </a:ext>
                </a:extLst>
              </a:tr>
              <a:tr h="370840">
                <a:tc>
                  <a:txBody>
                    <a:bodyPr/>
                    <a:lstStyle/>
                    <a:p>
                      <a:pPr algn="ctr"/>
                      <a:r>
                        <a:rPr lang="en-US" sz="1400" b="1" dirty="0" smtClean="0"/>
                        <a:t>Total</a:t>
                      </a:r>
                      <a:endParaRPr lang="en-US" sz="1400" b="1" dirty="0"/>
                    </a:p>
                  </a:txBody>
                  <a:tcPr/>
                </a:tc>
                <a:tc>
                  <a:txBody>
                    <a:bodyPr/>
                    <a:lstStyle/>
                    <a:p>
                      <a:pPr marL="0" marR="0" indent="0" algn="ctr" defTabSz="833298" rtl="0" eaLnBrk="1" fontAlgn="auto" latinLnBrk="0" hangingPunct="1">
                        <a:lnSpc>
                          <a:spcPct val="100000"/>
                        </a:lnSpc>
                        <a:spcBef>
                          <a:spcPts val="0"/>
                        </a:spcBef>
                        <a:spcAft>
                          <a:spcPts val="0"/>
                        </a:spcAft>
                        <a:buClrTx/>
                        <a:buSzTx/>
                        <a:buFontTx/>
                        <a:buNone/>
                        <a:tabLst/>
                        <a:defRPr/>
                      </a:pPr>
                      <a:r>
                        <a:rPr lang="en-US" sz="1400" b="1" i="1" dirty="0" smtClean="0"/>
                        <a:t>(2m+1)(n-m+1)</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6" name="Rectangle 5"/>
              <p:cNvSpPr/>
              <p:nvPr/>
            </p:nvSpPr>
            <p:spPr>
              <a:xfrm>
                <a:off x="4829355" y="2473033"/>
                <a:ext cx="4314645" cy="1911934"/>
              </a:xfrm>
              <a:prstGeom prst="rect">
                <a:avLst/>
              </a:prstGeom>
            </p:spPr>
            <p:txBody>
              <a:bodyPr wrap="square">
                <a:spAutoFit/>
              </a:bodyPr>
              <a:lstStyle/>
              <a:p>
                <a:pPr marL="0" lvl="1">
                  <a:spcBef>
                    <a:spcPts val="600"/>
                  </a:spcBef>
                  <a:buNone/>
                </a:pPr>
                <a:r>
                  <a:rPr lang="en-US" sz="1400" dirty="0" smtClean="0"/>
                  <a:t>Average case: </a:t>
                </a:r>
                <a14:m>
                  <m:oMath xmlns:m="http://schemas.openxmlformats.org/officeDocument/2006/math">
                    <m:r>
                      <a:rPr lang="en-US" sz="1400" i="1" dirty="0" smtClean="0">
                        <a:latin typeface="Cambria Math" panose="02040503050406030204" pitchFamily="18" charset="0"/>
                      </a:rPr>
                      <m:t>[</m:t>
                    </m:r>
                    <m:r>
                      <a:rPr lang="en-US" sz="1400" i="1" dirty="0">
                        <a:latin typeface="Cambria Math" panose="02040503050406030204" pitchFamily="18" charset="0"/>
                      </a:rPr>
                      <m:t>𝑚</m:t>
                    </m:r>
                    <m:r>
                      <a:rPr lang="en-US" sz="1400" i="1" dirty="0">
                        <a:latin typeface="Cambria Math" panose="02040503050406030204" pitchFamily="18" charset="0"/>
                      </a:rPr>
                      <m:t>, 3</m:t>
                    </m:r>
                    <m:r>
                      <a:rPr lang="en-US" sz="1400" i="1" dirty="0" smtClean="0">
                        <a:latin typeface="Cambria Math" panose="02040503050406030204" pitchFamily="18" charset="0"/>
                      </a:rPr>
                      <m:t>𝑚</m:t>
                    </m:r>
                    <m:r>
                      <a:rPr lang="en-US" sz="1400" i="1" dirty="0" smtClean="0">
                        <a:latin typeface="Cambria Math" panose="02040503050406030204" pitchFamily="18" charset="0"/>
                      </a:rPr>
                      <m:t>]</m:t>
                    </m:r>
                  </m:oMath>
                </a14:m>
                <a:endParaRPr lang="en-US" sz="1400" dirty="0" smtClean="0"/>
              </a:p>
              <a:p>
                <a:pPr marL="0" lvl="1">
                  <a:spcBef>
                    <a:spcPts val="600"/>
                  </a:spcBef>
                  <a:buNone/>
                </a:pPr>
                <a:r>
                  <a:rPr lang="en-US" sz="1400" dirty="0" smtClean="0"/>
                  <a:t>Worst </a:t>
                </a:r>
                <a:r>
                  <a:rPr lang="en-US" sz="1400" dirty="0"/>
                  <a:t>case:  </a:t>
                </a:r>
                <a:r>
                  <a:rPr lang="en-US" sz="1400" dirty="0" smtClean="0"/>
                  <a:t>all vertices</a:t>
                </a:r>
              </a:p>
              <a:p>
                <a:pPr marL="0" lvl="1">
                  <a:spcBef>
                    <a:spcPts val="600"/>
                  </a:spcBef>
                  <a:buNone/>
                </a:pPr>
                <a14:m>
                  <m:oMathPara xmlns:m="http://schemas.openxmlformats.org/officeDocument/2006/math">
                    <m:oMathParaPr>
                      <m:jc m:val="centerGroup"/>
                    </m:oMathParaPr>
                    <m:oMath xmlns:m="http://schemas.openxmlformats.org/officeDocument/2006/math">
                      <m:d>
                        <m:dPr>
                          <m:ctrlPr>
                            <a:rPr lang="en-US" sz="1400" i="1">
                              <a:latin typeface="Cambria Math" panose="02040503050406030204" pitchFamily="18" charset="0"/>
                            </a:rPr>
                          </m:ctrlPr>
                        </m:dPr>
                        <m:e>
                          <m:m>
                            <m:mPr>
                              <m:mcs>
                                <m:mc>
                                  <m:mcPr>
                                    <m:count m:val="1"/>
                                    <m:mcJc m:val="center"/>
                                  </m:mcPr>
                                </m:mc>
                              </m:mcs>
                              <m:ctrlPr>
                                <a:rPr lang="en-US" sz="1400" i="1">
                                  <a:latin typeface="Cambria Math" panose="02040503050406030204" pitchFamily="18" charset="0"/>
                                </a:rPr>
                              </m:ctrlPr>
                            </m:mPr>
                            <m:mr>
                              <m:e>
                                <m:r>
                                  <a:rPr lang="en-US" sz="1400" b="0" i="1" smtClean="0">
                                    <a:latin typeface="Cambria Math" panose="02040503050406030204" pitchFamily="18" charset="0"/>
                                  </a:rPr>
                                  <m:t>𝑛</m:t>
                                </m:r>
                              </m:e>
                            </m:mr>
                            <m:mr>
                              <m:e>
                                <m:r>
                                  <a:rPr lang="en-US" sz="1400" b="0" i="1" smtClean="0">
                                    <a:latin typeface="Cambria Math" panose="02040503050406030204" pitchFamily="18" charset="0"/>
                                  </a:rPr>
                                  <m:t>𝑚</m:t>
                                </m:r>
                              </m:e>
                            </m:mr>
                          </m:m>
                        </m:e>
                      </m:d>
                      <m:r>
                        <m:rPr>
                          <m:aln/>
                        </m:rP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𝑛</m:t>
                          </m:r>
                          <m:r>
                            <a:rPr lang="en-US" sz="1400" i="1">
                              <a:latin typeface="Cambria Math" panose="02040503050406030204" pitchFamily="18" charset="0"/>
                            </a:rPr>
                            <m:t>!</m:t>
                          </m:r>
                        </m:num>
                        <m:den>
                          <m:r>
                            <a:rPr lang="en-US" sz="1400" i="1">
                              <a:latin typeface="Cambria Math" panose="02040503050406030204" pitchFamily="18" charset="0"/>
                            </a:rPr>
                            <m:t>𝑚</m:t>
                          </m:r>
                          <m:r>
                            <a:rPr lang="en-US" sz="1400" i="1">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𝑛</m:t>
                              </m:r>
                              <m:r>
                                <a:rPr lang="en-US" sz="1400" i="1">
                                  <a:latin typeface="Cambria Math" panose="02040503050406030204" pitchFamily="18" charset="0"/>
                                </a:rPr>
                                <m:t>−</m:t>
                              </m:r>
                              <m:r>
                                <a:rPr lang="en-US" sz="1400" i="1">
                                  <a:latin typeface="Cambria Math" panose="02040503050406030204" pitchFamily="18" charset="0"/>
                                </a:rPr>
                                <m:t>𝑚</m:t>
                              </m:r>
                            </m:e>
                          </m:d>
                          <m:r>
                            <a:rPr lang="en-US" sz="1400" i="1">
                              <a:latin typeface="Cambria Math" panose="02040503050406030204" pitchFamily="18" charset="0"/>
                            </a:rPr>
                            <m:t>!</m:t>
                          </m:r>
                        </m:den>
                      </m:f>
                    </m:oMath>
                    <m:oMath xmlns:m="http://schemas.openxmlformats.org/officeDocument/2006/math">
                      <m:r>
                        <m:rPr>
                          <m:aln/>
                        </m:rPr>
                        <a:rPr lang="en-US" sz="1400" i="1">
                          <a:latin typeface="Cambria Math" panose="02040503050406030204" pitchFamily="18" charset="0"/>
                        </a:rPr>
                        <m:t>=</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𝑛</m:t>
                              </m:r>
                            </m:num>
                            <m:den>
                              <m:r>
                                <a:rPr lang="en-US" sz="1400" i="1">
                                  <a:latin typeface="Cambria Math" panose="02040503050406030204" pitchFamily="18" charset="0"/>
                                </a:rPr>
                                <m:t>𝑚</m:t>
                              </m:r>
                            </m:den>
                          </m:f>
                        </m:e>
                      </m:d>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𝑛</m:t>
                              </m:r>
                              <m:r>
                                <a:rPr lang="en-US" sz="1400" i="1">
                                  <a:latin typeface="Cambria Math" panose="02040503050406030204" pitchFamily="18" charset="0"/>
                                </a:rPr>
                                <m:t>−1</m:t>
                              </m:r>
                            </m:num>
                            <m:den>
                              <m:r>
                                <a:rPr lang="en-US" sz="1400" i="1">
                                  <a:latin typeface="Cambria Math" panose="02040503050406030204" pitchFamily="18" charset="0"/>
                                </a:rPr>
                                <m:t>𝑚</m:t>
                              </m:r>
                              <m:r>
                                <a:rPr lang="en-US" sz="1400" i="1">
                                  <a:latin typeface="Cambria Math" panose="02040503050406030204" pitchFamily="18" charset="0"/>
                                </a:rPr>
                                <m:t>−1</m:t>
                              </m:r>
                            </m:den>
                          </m:f>
                        </m:e>
                      </m:d>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𝑛</m:t>
                              </m:r>
                              <m:r>
                                <a:rPr lang="en-US" sz="1400" i="1">
                                  <a:latin typeface="Cambria Math" panose="02040503050406030204" pitchFamily="18" charset="0"/>
                                </a:rPr>
                                <m:t>−2</m:t>
                              </m:r>
                            </m:num>
                            <m:den>
                              <m:r>
                                <a:rPr lang="en-US" sz="1400" i="1">
                                  <a:latin typeface="Cambria Math" panose="02040503050406030204" pitchFamily="18" charset="0"/>
                                </a:rPr>
                                <m:t>𝑚</m:t>
                              </m:r>
                              <m:r>
                                <a:rPr lang="en-US" sz="1400" i="1">
                                  <a:latin typeface="Cambria Math" panose="02040503050406030204" pitchFamily="18" charset="0"/>
                                </a:rPr>
                                <m:t>−2</m:t>
                              </m:r>
                            </m:den>
                          </m:f>
                        </m:e>
                      </m:d>
                      <m:r>
                        <a:rPr lang="en-US" sz="1400" i="1">
                          <a:latin typeface="Cambria Math" panose="02040503050406030204" pitchFamily="18" charset="0"/>
                        </a:rPr>
                        <m:t>⋯</m:t>
                      </m:r>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𝑛</m:t>
                              </m:r>
                              <m:r>
                                <a:rPr lang="en-US" sz="1400" i="1">
                                  <a:latin typeface="Cambria Math" panose="02040503050406030204" pitchFamily="18" charset="0"/>
                                </a:rPr>
                                <m:t>−</m:t>
                              </m:r>
                              <m:d>
                                <m:dPr>
                                  <m:ctrlPr>
                                    <a:rPr lang="en-US" sz="1400" i="1" smtClean="0">
                                      <a:latin typeface="Cambria Math" panose="02040503050406030204" pitchFamily="18" charset="0"/>
                                    </a:rPr>
                                  </m:ctrlPr>
                                </m:dPr>
                                <m:e>
                                  <m:r>
                                    <a:rPr lang="en-US" sz="1400" i="1">
                                      <a:latin typeface="Cambria Math" panose="02040503050406030204" pitchFamily="18" charset="0"/>
                                    </a:rPr>
                                    <m:t>𝑚</m:t>
                                  </m:r>
                                  <m:r>
                                    <a:rPr lang="en-US" sz="1400" i="1">
                                      <a:latin typeface="Cambria Math" panose="02040503050406030204" pitchFamily="18" charset="0"/>
                                    </a:rPr>
                                    <m:t>−1</m:t>
                                  </m:r>
                                </m:e>
                              </m:d>
                            </m:num>
                            <m:den>
                              <m:r>
                                <a:rPr lang="en-US" sz="1400" i="1">
                                  <a:latin typeface="Cambria Math" panose="02040503050406030204" pitchFamily="18" charset="0"/>
                                </a:rPr>
                                <m:t>𝑚</m:t>
                              </m:r>
                              <m:r>
                                <a:rPr lang="en-US" sz="1400" i="1">
                                  <a:latin typeface="Cambria Math" panose="02040503050406030204" pitchFamily="18" charset="0"/>
                                </a:rPr>
                                <m:t>−</m:t>
                              </m:r>
                              <m:d>
                                <m:dPr>
                                  <m:ctrlPr>
                                    <a:rPr lang="en-US" sz="1400" i="1">
                                      <a:latin typeface="Cambria Math" panose="02040503050406030204" pitchFamily="18" charset="0"/>
                                    </a:rPr>
                                  </m:ctrlPr>
                                </m:dPr>
                                <m:e>
                                  <m:r>
                                    <a:rPr lang="en-US" sz="1400" i="1">
                                      <a:latin typeface="Cambria Math" panose="02040503050406030204" pitchFamily="18" charset="0"/>
                                    </a:rPr>
                                    <m:t>𝑚</m:t>
                                  </m:r>
                                  <m:r>
                                    <a:rPr lang="en-US" sz="1400" i="1">
                                      <a:latin typeface="Cambria Math" panose="02040503050406030204" pitchFamily="18" charset="0"/>
                                    </a:rPr>
                                    <m:t>−1</m:t>
                                  </m:r>
                                </m:e>
                              </m:d>
                            </m:den>
                          </m:f>
                        </m:e>
                      </m:d>
                    </m:oMath>
                    <m:oMath xmlns:m="http://schemas.openxmlformats.org/officeDocument/2006/math">
                      <m:r>
                        <m:rPr>
                          <m:aln/>
                        </m:rPr>
                        <a:rPr lang="en-US" sz="1400" i="1">
                          <a:latin typeface="Cambria Math" panose="02040503050406030204" pitchFamily="18" charset="0"/>
                        </a:rPr>
                        <m:t>&gt;</m:t>
                      </m:r>
                      <m:sSup>
                        <m:sSupPr>
                          <m:ctrlPr>
                            <a:rPr lang="en-US" sz="1400" i="1">
                              <a:latin typeface="Cambria Math" panose="02040503050406030204" pitchFamily="18" charset="0"/>
                            </a:rPr>
                          </m:ctrlPr>
                        </m:sSupPr>
                        <m:e>
                          <m:d>
                            <m:dPr>
                              <m:ctrlPr>
                                <a:rPr lang="en-US" sz="1400" i="1">
                                  <a:latin typeface="Cambria Math" panose="02040503050406030204" pitchFamily="18" charset="0"/>
                                </a:rPr>
                              </m:ctrlPr>
                            </m:dPr>
                            <m:e>
                              <m:f>
                                <m:fPr>
                                  <m:ctrlPr>
                                    <a:rPr lang="en-US" sz="1400" i="1">
                                      <a:latin typeface="Cambria Math" panose="02040503050406030204" pitchFamily="18" charset="0"/>
                                    </a:rPr>
                                  </m:ctrlPr>
                                </m:fPr>
                                <m:num>
                                  <m:r>
                                    <a:rPr lang="en-US" sz="1400" i="1">
                                      <a:latin typeface="Cambria Math" panose="02040503050406030204" pitchFamily="18" charset="0"/>
                                    </a:rPr>
                                    <m:t>𝑛</m:t>
                                  </m:r>
                                </m:num>
                                <m:den>
                                  <m:r>
                                    <a:rPr lang="en-US" sz="1400" i="1">
                                      <a:latin typeface="Cambria Math" panose="02040503050406030204" pitchFamily="18" charset="0"/>
                                    </a:rPr>
                                    <m:t>𝑚</m:t>
                                  </m:r>
                                </m:den>
                              </m:f>
                            </m:e>
                          </m:d>
                        </m:e>
                        <m:sup>
                          <m:r>
                            <a:rPr lang="en-US" sz="1400" i="1">
                              <a:latin typeface="Cambria Math" panose="02040503050406030204" pitchFamily="18" charset="0"/>
                            </a:rPr>
                            <m:t>𝑚</m:t>
                          </m:r>
                        </m:sup>
                      </m:sSup>
                    </m:oMath>
                  </m:oMathPara>
                </a14:m>
                <a:endParaRPr lang="en-US" sz="1400" dirty="0"/>
              </a:p>
            </p:txBody>
          </p:sp>
        </mc:Choice>
        <mc:Fallback xmlns="">
          <p:sp>
            <p:nvSpPr>
              <p:cNvPr id="6" name="Rectangle 5"/>
              <p:cNvSpPr>
                <a:spLocks noRot="1" noChangeAspect="1" noMove="1" noResize="1" noEditPoints="1" noAdjustHandles="1" noChangeArrowheads="1" noChangeShapeType="1" noTextEdit="1"/>
              </p:cNvSpPr>
              <p:nvPr/>
            </p:nvSpPr>
            <p:spPr>
              <a:xfrm>
                <a:off x="4829355" y="2473033"/>
                <a:ext cx="4314645" cy="1911934"/>
              </a:xfrm>
              <a:prstGeom prst="rect">
                <a:avLst/>
              </a:prstGeom>
              <a:blipFill rotWithShape="0">
                <a:blip r:embed="rId7"/>
                <a:stretch>
                  <a:fillRect l="-424" t="-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6986677" y="3013502"/>
                <a:ext cx="1742536" cy="415498"/>
              </a:xfrm>
              <a:prstGeom prst="rect">
                <a:avLst/>
              </a:prstGeom>
              <a:noFill/>
            </p:spPr>
            <p:txBody>
              <a:bodyPr wrap="square" rtlCol="0">
                <a:spAutoFit/>
              </a:bodyPr>
              <a:lstStyle/>
              <a:p>
                <a:pPr>
                  <a:buNone/>
                </a:pPr>
                <a14:m>
                  <m:oMath xmlns:m="http://schemas.openxmlformats.org/officeDocument/2006/math">
                    <m:d>
                      <m:dPr>
                        <m:ctrlPr>
                          <a:rPr lang="en-US" sz="1050" b="0" i="1" smtClean="0">
                            <a:solidFill>
                              <a:srgbClr val="FF0000"/>
                            </a:solidFill>
                            <a:latin typeface="Cambria Math" panose="02040503050406030204" pitchFamily="18" charset="0"/>
                          </a:rPr>
                        </m:ctrlPr>
                      </m:dPr>
                      <m:e>
                        <m:r>
                          <a:rPr lang="en-US" sz="1050" b="0" i="1" smtClean="0">
                            <a:solidFill>
                              <a:srgbClr val="FF0000"/>
                            </a:solidFill>
                            <a:latin typeface="Cambria Math" panose="02040503050406030204" pitchFamily="18" charset="0"/>
                          </a:rPr>
                          <m:t>𝑛</m:t>
                        </m:r>
                        <m:r>
                          <a:rPr lang="en-US" sz="1050" b="0" i="1" smtClean="0">
                            <a:solidFill>
                              <a:srgbClr val="FF0000"/>
                            </a:solidFill>
                            <a:latin typeface="Cambria Math" panose="02040503050406030204" pitchFamily="18" charset="0"/>
                          </a:rPr>
                          <m:t>−</m:t>
                        </m:r>
                        <m:r>
                          <a:rPr lang="en-US" sz="1050" b="0" i="1" smtClean="0">
                            <a:solidFill>
                              <a:srgbClr val="FF0000"/>
                            </a:solidFill>
                            <a:latin typeface="Cambria Math" panose="02040503050406030204" pitchFamily="18" charset="0"/>
                          </a:rPr>
                          <m:t>𝑚</m:t>
                        </m:r>
                      </m:e>
                    </m:d>
                    <m:r>
                      <a:rPr lang="en-US" sz="1050" b="0" i="1" smtClean="0">
                        <a:solidFill>
                          <a:srgbClr val="FF0000"/>
                        </a:solidFill>
                        <a:latin typeface="Cambria Math" panose="02040503050406030204" pitchFamily="18" charset="0"/>
                      </a:rPr>
                      <m:t>!</m:t>
                    </m:r>
                  </m:oMath>
                </a14:m>
                <a:r>
                  <a:rPr lang="en-US" sz="1050" dirty="0" smtClean="0">
                    <a:solidFill>
                      <a:srgbClr val="FF0000"/>
                    </a:solidFill>
                  </a:rPr>
                  <a:t> factors out of the numerator &amp; denominator</a:t>
                </a:r>
                <a:endParaRPr lang="en-US" sz="1050" dirty="0">
                  <a:solidFill>
                    <a:srgbClr val="FF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986677" y="3013502"/>
                <a:ext cx="1742536" cy="415498"/>
              </a:xfrm>
              <a:prstGeom prst="rect">
                <a:avLst/>
              </a:prstGeom>
              <a:blipFill rotWithShape="0">
                <a:blip r:embed="rId8"/>
                <a:stretch>
                  <a:fillRect b="-7246"/>
                </a:stretch>
              </a:blipFill>
            </p:spPr>
            <p:txBody>
              <a:bodyPr/>
              <a:lstStyle/>
              <a:p>
                <a:r>
                  <a:rPr lang="en-US">
                    <a:noFill/>
                  </a:rPr>
                  <a:t> </a:t>
                </a:r>
              </a:p>
            </p:txBody>
          </p:sp>
        </mc:Fallback>
      </mc:AlternateContent>
    </p:spTree>
  </p:cSld>
  <p:clrMapOvr>
    <a:masterClrMapping/>
  </p:clrMapOvr>
  <p:transition advClick="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9712" y="-114753"/>
            <a:ext cx="7586686" cy="1143239"/>
          </a:xfrm>
        </p:spPr>
        <p:txBody>
          <a:bodyPr/>
          <a:lstStyle/>
          <a:p>
            <a:r>
              <a:rPr lang="en-US" sz="2400" dirty="0" smtClean="0"/>
              <a:t>Klee-Minty </a:t>
            </a:r>
            <a:r>
              <a:rPr lang="en-US" sz="2400" dirty="0" err="1" smtClean="0"/>
              <a:t>Polytopes</a:t>
            </a:r>
            <a:r>
              <a:rPr lang="en-US" sz="2400" dirty="0" smtClean="0"/>
              <a:t> (1 of 4)</a:t>
            </a:r>
            <a:br>
              <a:rPr lang="en-US" sz="2400" dirty="0" smtClean="0"/>
            </a:br>
            <a:r>
              <a:rPr lang="en-US" sz="2400" dirty="0" smtClean="0"/>
              <a:t>Pathological Instance for the Simplex Method</a:t>
            </a:r>
            <a:endParaRPr lang="en-US" sz="2400" dirty="0"/>
          </a:p>
        </p:txBody>
      </p:sp>
      <mc:AlternateContent xmlns:mc="http://schemas.openxmlformats.org/markup-compatibility/2006" xmlns:a14="http://schemas.microsoft.com/office/drawing/2010/main">
        <mc:Choice Requires="a14">
          <p:sp>
            <p:nvSpPr>
              <p:cNvPr id="3" name="Rectangle 2"/>
              <p:cNvSpPr/>
              <p:nvPr/>
            </p:nvSpPr>
            <p:spPr bwMode="auto">
              <a:xfrm>
                <a:off x="370936" y="1875704"/>
                <a:ext cx="4035656" cy="135434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m>
                        <m:mPr>
                          <m:mcs>
                            <m:mc>
                              <m:mcPr>
                                <m:count m:val="3"/>
                                <m:mcJc m:val="center"/>
                              </m:mcPr>
                            </m:mc>
                          </m:mcs>
                          <m:ctrlPr>
                            <a:rPr kumimoji="0" lang="en-US" sz="1600" b="0" i="1" u="none" strike="noStrike" cap="none" normalizeH="0" baseline="0" smtClean="0">
                              <a:ln>
                                <a:noFill/>
                              </a:ln>
                              <a:solidFill>
                                <a:schemeClr val="tx1"/>
                              </a:solidFill>
                              <a:effectLst/>
                              <a:latin typeface="Cambria Math" panose="02040503050406030204" pitchFamily="18" charset="0"/>
                            </a:rPr>
                          </m:ctrlPr>
                        </m:mPr>
                        <m:mr>
                          <m:e>
                            <m:r>
                              <m:rPr>
                                <m:brk m:alnAt="7"/>
                              </m:rPr>
                              <a:rPr kumimoji="0" lang="en-US" sz="1600" b="0" i="1" u="none" strike="noStrike" cap="none" normalizeH="0" baseline="0" smtClean="0">
                                <a:ln>
                                  <a:noFill/>
                                </a:ln>
                                <a:solidFill>
                                  <a:schemeClr val="tx1"/>
                                </a:solidFill>
                                <a:effectLst/>
                                <a:latin typeface="Cambria Math" panose="02040503050406030204" pitchFamily="18" charset="0"/>
                              </a:rPr>
                              <m:t>𝑚</m:t>
                            </m:r>
                            <m:r>
                              <a:rPr kumimoji="0" lang="en-US" sz="1600" b="0" i="1" u="none" strike="noStrike" cap="none" normalizeH="0" baseline="0" smtClean="0">
                                <a:ln>
                                  <a:noFill/>
                                </a:ln>
                                <a:solidFill>
                                  <a:schemeClr val="tx1"/>
                                </a:solidFill>
                                <a:effectLst/>
                                <a:latin typeface="Cambria Math" panose="02040503050406030204" pitchFamily="18" charset="0"/>
                              </a:rPr>
                              <m:t>𝑎𝑥</m:t>
                            </m:r>
                          </m:e>
                          <m:e>
                            <m:sSub>
                              <m:sSubPr>
                                <m:ctrlPr>
                                  <a:rPr kumimoji="0" lang="en-US" sz="1600" b="0" i="1" u="none" strike="noStrike" cap="none" normalizeH="0" baseline="0" smtClean="0">
                                    <a:ln>
                                      <a:noFill/>
                                    </a:ln>
                                    <a:solidFill>
                                      <a:schemeClr val="tx1"/>
                                    </a:solidFill>
                                    <a:effectLst/>
                                    <a:latin typeface="Cambria Math" panose="02040503050406030204" pitchFamily="18" charset="0"/>
                                  </a:rPr>
                                </m:ctrlPr>
                              </m:sSubPr>
                              <m:e>
                                <m:r>
                                  <a:rPr kumimoji="0" lang="en-US" sz="1600" b="0" i="1" u="none" strike="noStrike" cap="none" normalizeH="0" baseline="0" smtClean="0">
                                    <a:ln>
                                      <a:noFill/>
                                    </a:ln>
                                    <a:solidFill>
                                      <a:schemeClr val="tx1"/>
                                    </a:solidFill>
                                    <a:effectLst/>
                                    <a:latin typeface="Cambria Math" panose="02040503050406030204" pitchFamily="18" charset="0"/>
                                  </a:rPr>
                                  <m:t>𝑥</m:t>
                                </m:r>
                              </m:e>
                              <m:sub>
                                <m:r>
                                  <a:rPr kumimoji="0" lang="en-US" sz="1600" b="0" i="1" u="none" strike="noStrike" cap="none" normalizeH="0" baseline="0" smtClean="0">
                                    <a:ln>
                                      <a:noFill/>
                                    </a:ln>
                                    <a:solidFill>
                                      <a:schemeClr val="tx1"/>
                                    </a:solidFill>
                                    <a:effectLst/>
                                    <a:latin typeface="Cambria Math" panose="02040503050406030204" pitchFamily="18" charset="0"/>
                                  </a:rPr>
                                  <m:t>𝑛</m:t>
                                </m:r>
                              </m:sub>
                            </m:sSub>
                          </m:e>
                          <m:e/>
                        </m:mr>
                        <m:mr>
                          <m:e>
                            <m:r>
                              <a:rPr kumimoji="0" lang="en-US" sz="1600" b="0" i="1" u="none" strike="noStrike" cap="none" normalizeH="0" baseline="0" smtClean="0">
                                <a:ln>
                                  <a:noFill/>
                                </a:ln>
                                <a:solidFill>
                                  <a:schemeClr val="tx1"/>
                                </a:solidFill>
                                <a:effectLst/>
                                <a:latin typeface="Cambria Math" panose="02040503050406030204" pitchFamily="18" charset="0"/>
                              </a:rPr>
                              <m:t>𝑠</m:t>
                            </m:r>
                            <m:r>
                              <a:rPr kumimoji="0" lang="en-US" sz="1600" b="0" i="1" u="none" strike="noStrike" cap="none" normalizeH="0" baseline="0" smtClean="0">
                                <a:ln>
                                  <a:noFill/>
                                </a:ln>
                                <a:solidFill>
                                  <a:schemeClr val="tx1"/>
                                </a:solidFill>
                                <a:effectLst/>
                                <a:latin typeface="Cambria Math" panose="02040503050406030204" pitchFamily="18" charset="0"/>
                              </a:rPr>
                              <m:t>.</m:t>
                            </m:r>
                            <m:r>
                              <a:rPr kumimoji="0" lang="en-US" sz="1600" b="0" i="1" u="none" strike="noStrike" cap="none" normalizeH="0" baseline="0" smtClean="0">
                                <a:ln>
                                  <a:noFill/>
                                </a:ln>
                                <a:solidFill>
                                  <a:schemeClr val="tx1"/>
                                </a:solidFill>
                                <a:effectLst/>
                                <a:latin typeface="Cambria Math" panose="02040503050406030204" pitchFamily="18" charset="0"/>
                              </a:rPr>
                              <m:t>𝑡</m:t>
                            </m:r>
                            <m:r>
                              <a:rPr kumimoji="0" lang="en-US" sz="1600" b="0" i="1" u="none" strike="noStrike" cap="none" normalizeH="0" baseline="0" smtClean="0">
                                <a:ln>
                                  <a:noFill/>
                                </a:ln>
                                <a:solidFill>
                                  <a:schemeClr val="tx1"/>
                                </a:solidFill>
                                <a:effectLst/>
                                <a:latin typeface="Cambria Math" panose="02040503050406030204" pitchFamily="18" charset="0"/>
                              </a:rPr>
                              <m:t>.</m:t>
                            </m:r>
                          </m:e>
                          <m:e>
                            <m:r>
                              <a:rPr kumimoji="0" lang="en-US" sz="1600" b="0" i="1" u="none" strike="noStrike" cap="none" normalizeH="0" baseline="0" smtClean="0">
                                <a:ln>
                                  <a:noFill/>
                                </a:ln>
                                <a:solidFill>
                                  <a:schemeClr val="tx1"/>
                                </a:solidFill>
                                <a:effectLst/>
                                <a:latin typeface="Cambria Math" panose="02040503050406030204" pitchFamily="18" charset="0"/>
                              </a:rPr>
                              <m:t>0≤</m:t>
                            </m:r>
                            <m:sSub>
                              <m:sSubPr>
                                <m:ctrlPr>
                                  <a:rPr kumimoji="0" lang="en-US" sz="1600" b="0" i="1" u="none" strike="noStrike" cap="none" normalizeH="0" baseline="0" smtClean="0">
                                    <a:ln>
                                      <a:noFill/>
                                    </a:ln>
                                    <a:solidFill>
                                      <a:schemeClr val="tx1"/>
                                    </a:solidFill>
                                    <a:effectLst/>
                                    <a:latin typeface="Cambria Math" panose="02040503050406030204" pitchFamily="18" charset="0"/>
                                  </a:rPr>
                                </m:ctrlPr>
                              </m:sSubPr>
                              <m:e>
                                <m:r>
                                  <a:rPr kumimoji="0" lang="en-US" sz="1600" b="0" i="1" u="none" strike="noStrike" cap="none" normalizeH="0" baseline="0" smtClean="0">
                                    <a:ln>
                                      <a:noFill/>
                                    </a:ln>
                                    <a:solidFill>
                                      <a:schemeClr val="tx1"/>
                                    </a:solidFill>
                                    <a:effectLst/>
                                    <a:latin typeface="Cambria Math" panose="02040503050406030204" pitchFamily="18" charset="0"/>
                                  </a:rPr>
                                  <m:t>𝑥</m:t>
                                </m:r>
                              </m:e>
                              <m:sub>
                                <m:r>
                                  <a:rPr kumimoji="0" lang="en-US" sz="1600" b="0" i="1" u="none" strike="noStrike" cap="none" normalizeH="0" baseline="0" smtClean="0">
                                    <a:ln>
                                      <a:noFill/>
                                    </a:ln>
                                    <a:solidFill>
                                      <a:schemeClr val="tx1"/>
                                    </a:solidFill>
                                    <a:effectLst/>
                                    <a:latin typeface="Cambria Math" panose="02040503050406030204" pitchFamily="18" charset="0"/>
                                  </a:rPr>
                                  <m:t>1</m:t>
                                </m:r>
                              </m:sub>
                            </m:sSub>
                            <m:r>
                              <a:rPr kumimoji="0" lang="en-US" sz="1600" b="0" i="1" u="none" strike="noStrike" cap="none" normalizeH="0" baseline="0" smtClean="0">
                                <a:ln>
                                  <a:noFill/>
                                </a:ln>
                                <a:solidFill>
                                  <a:schemeClr val="tx1"/>
                                </a:solidFill>
                                <a:effectLst/>
                                <a:latin typeface="Cambria Math" panose="02040503050406030204" pitchFamily="18" charset="0"/>
                              </a:rPr>
                              <m:t>≤1</m:t>
                            </m:r>
                          </m:e>
                          <m:e/>
                        </m:mr>
                        <m:mr>
                          <m:e/>
                          <m:e>
                            <m:r>
                              <a:rPr kumimoji="0" lang="en-US" sz="1600" b="0" i="1" u="none" strike="noStrike" cap="none" normalizeH="0" baseline="0" smtClean="0">
                                <a:ln>
                                  <a:noFill/>
                                </a:ln>
                                <a:solidFill>
                                  <a:schemeClr val="tx1"/>
                                </a:solidFill>
                                <a:effectLst/>
                                <a:latin typeface="Cambria Math" panose="02040503050406030204" pitchFamily="18" charset="0"/>
                              </a:rPr>
                              <m:t>𝜀</m:t>
                            </m:r>
                            <m:sSub>
                              <m:sSubPr>
                                <m:ctrlPr>
                                  <a:rPr kumimoji="0" lang="en-US" sz="1600" b="0" i="1" u="none" strike="noStrike" cap="none" normalizeH="0" baseline="0" smtClean="0">
                                    <a:ln>
                                      <a:noFill/>
                                    </a:ln>
                                    <a:solidFill>
                                      <a:schemeClr val="tx1"/>
                                    </a:solidFill>
                                    <a:effectLst/>
                                    <a:latin typeface="Cambria Math" panose="02040503050406030204" pitchFamily="18" charset="0"/>
                                  </a:rPr>
                                </m:ctrlPr>
                              </m:sSubPr>
                              <m:e>
                                <m:r>
                                  <a:rPr kumimoji="0" lang="en-US" sz="1600" b="0" i="1" u="none" strike="noStrike" cap="none" normalizeH="0" baseline="0" smtClean="0">
                                    <a:ln>
                                      <a:noFill/>
                                    </a:ln>
                                    <a:solidFill>
                                      <a:schemeClr val="tx1"/>
                                    </a:solidFill>
                                    <a:effectLst/>
                                    <a:latin typeface="Cambria Math" panose="02040503050406030204" pitchFamily="18" charset="0"/>
                                  </a:rPr>
                                  <m:t>𝑥</m:t>
                                </m:r>
                              </m:e>
                              <m:sub>
                                <m:r>
                                  <a:rPr kumimoji="0" lang="en-US" sz="1600" b="0" i="1" u="none" strike="noStrike" cap="none" normalizeH="0" baseline="0" smtClean="0">
                                    <a:ln>
                                      <a:noFill/>
                                    </a:ln>
                                    <a:solidFill>
                                      <a:schemeClr val="tx1"/>
                                    </a:solidFill>
                                    <a:effectLst/>
                                    <a:latin typeface="Cambria Math" panose="02040503050406030204" pitchFamily="18" charset="0"/>
                                  </a:rPr>
                                  <m:t>𝑗</m:t>
                                </m:r>
                                <m:r>
                                  <a:rPr kumimoji="0" lang="en-US" sz="1600" b="0" i="1" u="none" strike="noStrike" cap="none" normalizeH="0" baseline="0" smtClean="0">
                                    <a:ln>
                                      <a:noFill/>
                                    </a:ln>
                                    <a:solidFill>
                                      <a:schemeClr val="tx1"/>
                                    </a:solidFill>
                                    <a:effectLst/>
                                    <a:latin typeface="Cambria Math" panose="02040503050406030204" pitchFamily="18" charset="0"/>
                                  </a:rPr>
                                  <m:t>−1</m:t>
                                </m:r>
                              </m:sub>
                            </m:sSub>
                            <m:r>
                              <a:rPr kumimoji="0" lang="en-US" sz="1600" b="0" i="1" u="none" strike="noStrike" cap="none" normalizeH="0" baseline="0" smtClean="0">
                                <a:ln>
                                  <a:noFill/>
                                </a:ln>
                                <a:solidFill>
                                  <a:schemeClr val="tx1"/>
                                </a:solidFill>
                                <a:effectLst/>
                                <a:latin typeface="Cambria Math" panose="02040503050406030204" pitchFamily="18" charset="0"/>
                              </a:rPr>
                              <m:t>≤</m:t>
                            </m:r>
                            <m:sSub>
                              <m:sSubPr>
                                <m:ctrlPr>
                                  <a:rPr kumimoji="0" lang="en-US" sz="1600" b="0" i="1" u="none" strike="noStrike" cap="none" normalizeH="0" baseline="0" smtClean="0">
                                    <a:ln>
                                      <a:noFill/>
                                    </a:ln>
                                    <a:solidFill>
                                      <a:schemeClr val="tx1"/>
                                    </a:solidFill>
                                    <a:effectLst/>
                                    <a:latin typeface="Cambria Math" panose="02040503050406030204" pitchFamily="18" charset="0"/>
                                  </a:rPr>
                                </m:ctrlPr>
                              </m:sSubPr>
                              <m:e>
                                <m:r>
                                  <a:rPr kumimoji="0" lang="en-US" sz="1600" b="0" i="1" u="none" strike="noStrike" cap="none" normalizeH="0" baseline="0" smtClean="0">
                                    <a:ln>
                                      <a:noFill/>
                                    </a:ln>
                                    <a:solidFill>
                                      <a:schemeClr val="tx1"/>
                                    </a:solidFill>
                                    <a:effectLst/>
                                    <a:latin typeface="Cambria Math" panose="02040503050406030204" pitchFamily="18" charset="0"/>
                                  </a:rPr>
                                  <m:t>𝑥</m:t>
                                </m:r>
                              </m:e>
                              <m:sub>
                                <m:r>
                                  <a:rPr kumimoji="0" lang="en-US" sz="1600" b="0" i="1" u="none" strike="noStrike" cap="none" normalizeH="0" baseline="0" smtClean="0">
                                    <a:ln>
                                      <a:noFill/>
                                    </a:ln>
                                    <a:solidFill>
                                      <a:schemeClr val="tx1"/>
                                    </a:solidFill>
                                    <a:effectLst/>
                                    <a:latin typeface="Cambria Math" panose="02040503050406030204" pitchFamily="18" charset="0"/>
                                  </a:rPr>
                                  <m:t>𝑗</m:t>
                                </m:r>
                              </m:sub>
                            </m:sSub>
                            <m:r>
                              <a:rPr kumimoji="0" lang="en-US" sz="1600" b="0" i="1" u="none" strike="noStrike" cap="none" normalizeH="0" baseline="0" smtClean="0">
                                <a:ln>
                                  <a:noFill/>
                                </a:ln>
                                <a:solidFill>
                                  <a:schemeClr val="tx1"/>
                                </a:solidFill>
                                <a:effectLst/>
                                <a:latin typeface="Cambria Math" panose="02040503050406030204" pitchFamily="18" charset="0"/>
                              </a:rPr>
                              <m:t>≤1−</m:t>
                            </m:r>
                            <m:r>
                              <a:rPr kumimoji="0" lang="en-US" sz="1600" b="0" i="1" u="none" strike="noStrike" cap="none" normalizeH="0" baseline="0" smtClean="0">
                                <a:ln>
                                  <a:noFill/>
                                </a:ln>
                                <a:solidFill>
                                  <a:schemeClr val="tx1"/>
                                </a:solidFill>
                                <a:effectLst/>
                                <a:latin typeface="Cambria Math" panose="02040503050406030204" pitchFamily="18" charset="0"/>
                              </a:rPr>
                              <m:t>𝜀</m:t>
                            </m:r>
                            <m:sSub>
                              <m:sSubPr>
                                <m:ctrlPr>
                                  <a:rPr kumimoji="0" lang="en-US" sz="1600" b="0" i="1" u="none" strike="noStrike" cap="none" normalizeH="0" baseline="0" smtClean="0">
                                    <a:ln>
                                      <a:noFill/>
                                    </a:ln>
                                    <a:solidFill>
                                      <a:schemeClr val="tx1"/>
                                    </a:solidFill>
                                    <a:effectLst/>
                                    <a:latin typeface="Cambria Math" panose="02040503050406030204" pitchFamily="18" charset="0"/>
                                  </a:rPr>
                                </m:ctrlPr>
                              </m:sSubPr>
                              <m:e>
                                <m:r>
                                  <a:rPr kumimoji="0" lang="en-US" sz="1600" b="0" i="1" u="none" strike="noStrike" cap="none" normalizeH="0" baseline="0" smtClean="0">
                                    <a:ln>
                                      <a:noFill/>
                                    </a:ln>
                                    <a:solidFill>
                                      <a:schemeClr val="tx1"/>
                                    </a:solidFill>
                                    <a:effectLst/>
                                    <a:latin typeface="Cambria Math" panose="02040503050406030204" pitchFamily="18" charset="0"/>
                                  </a:rPr>
                                  <m:t>𝑥</m:t>
                                </m:r>
                              </m:e>
                              <m:sub>
                                <m:r>
                                  <a:rPr kumimoji="0" lang="en-US" sz="1600" b="0" i="1" u="none" strike="noStrike" cap="none" normalizeH="0" baseline="0" smtClean="0">
                                    <a:ln>
                                      <a:noFill/>
                                    </a:ln>
                                    <a:solidFill>
                                      <a:schemeClr val="tx1"/>
                                    </a:solidFill>
                                    <a:effectLst/>
                                    <a:latin typeface="Cambria Math" panose="02040503050406030204" pitchFamily="18" charset="0"/>
                                  </a:rPr>
                                  <m:t>𝑗</m:t>
                                </m:r>
                                <m:r>
                                  <a:rPr kumimoji="0" lang="en-US" sz="1600" b="0" i="1" u="none" strike="noStrike" cap="none" normalizeH="0" baseline="0" smtClean="0">
                                    <a:ln>
                                      <a:noFill/>
                                    </a:ln>
                                    <a:solidFill>
                                      <a:schemeClr val="tx1"/>
                                    </a:solidFill>
                                    <a:effectLst/>
                                    <a:latin typeface="Cambria Math" panose="02040503050406030204" pitchFamily="18" charset="0"/>
                                  </a:rPr>
                                  <m:t>−1</m:t>
                                </m:r>
                              </m:sub>
                            </m:sSub>
                            <m:r>
                              <a:rPr kumimoji="0" lang="en-US" sz="1600" b="0" i="1" u="none" strike="noStrike" cap="none" normalizeH="0" baseline="0" smtClean="0">
                                <a:ln>
                                  <a:noFill/>
                                </a:ln>
                                <a:solidFill>
                                  <a:schemeClr val="tx1"/>
                                </a:solidFill>
                                <a:effectLst/>
                                <a:latin typeface="Cambria Math" panose="02040503050406030204" pitchFamily="18" charset="0"/>
                              </a:rPr>
                              <m:t>, </m:t>
                            </m:r>
                          </m:e>
                          <m:e>
                            <m:r>
                              <a:rPr kumimoji="0" lang="en-US" sz="1600" b="0" i="1" u="none" strike="noStrike" cap="none" normalizeH="0" baseline="0" smtClean="0">
                                <a:ln>
                                  <a:noFill/>
                                </a:ln>
                                <a:solidFill>
                                  <a:schemeClr val="tx1"/>
                                </a:solidFill>
                                <a:effectLst/>
                                <a:latin typeface="Cambria Math" panose="02040503050406030204" pitchFamily="18" charset="0"/>
                              </a:rPr>
                              <m:t>𝑗</m:t>
                            </m:r>
                            <m:r>
                              <a:rPr kumimoji="0" lang="en-US" sz="1600" b="0" i="1" u="none" strike="noStrike" cap="none" normalizeH="0" baseline="0" smtClean="0">
                                <a:ln>
                                  <a:noFill/>
                                </a:ln>
                                <a:solidFill>
                                  <a:schemeClr val="tx1"/>
                                </a:solidFill>
                                <a:effectLst/>
                                <a:latin typeface="Cambria Math" panose="02040503050406030204" pitchFamily="18" charset="0"/>
                              </a:rPr>
                              <m:t>=2,…,</m:t>
                            </m:r>
                            <m:r>
                              <a:rPr kumimoji="0" lang="en-US" sz="1600" b="0" i="1" u="none" strike="noStrike" cap="none" normalizeH="0" baseline="0" smtClean="0">
                                <a:ln>
                                  <a:noFill/>
                                </a:ln>
                                <a:solidFill>
                                  <a:schemeClr val="tx1"/>
                                </a:solidFill>
                                <a:effectLst/>
                                <a:latin typeface="Cambria Math" panose="02040503050406030204" pitchFamily="18" charset="0"/>
                              </a:rPr>
                              <m:t>𝑛</m:t>
                            </m:r>
                          </m:e>
                        </m:mr>
                        <m:mr>
                          <m:e/>
                          <m:e>
                            <m:sSub>
                              <m:sSubPr>
                                <m:ctrlPr>
                                  <a:rPr kumimoji="0" lang="en-US" sz="1600" b="0" i="1" u="none" strike="noStrike" cap="none" normalizeH="0" baseline="0" smtClean="0">
                                    <a:ln>
                                      <a:noFill/>
                                    </a:ln>
                                    <a:solidFill>
                                      <a:schemeClr val="tx1"/>
                                    </a:solidFill>
                                    <a:effectLst/>
                                    <a:latin typeface="Cambria Math" panose="02040503050406030204" pitchFamily="18" charset="0"/>
                                  </a:rPr>
                                </m:ctrlPr>
                              </m:sSubPr>
                              <m:e>
                                <m:r>
                                  <a:rPr kumimoji="0" lang="en-US" sz="1600" b="0" i="1" u="none" strike="noStrike" cap="none" normalizeH="0" baseline="0" smtClean="0">
                                    <a:ln>
                                      <a:noFill/>
                                    </a:ln>
                                    <a:solidFill>
                                      <a:schemeClr val="tx1"/>
                                    </a:solidFill>
                                    <a:effectLst/>
                                    <a:latin typeface="Cambria Math" panose="02040503050406030204" pitchFamily="18" charset="0"/>
                                  </a:rPr>
                                  <m:t>𝑥</m:t>
                                </m:r>
                              </m:e>
                              <m:sub>
                                <m:r>
                                  <a:rPr kumimoji="0" lang="en-US" sz="1600" b="0" i="1" u="none" strike="noStrike" cap="none" normalizeH="0" baseline="0" smtClean="0">
                                    <a:ln>
                                      <a:noFill/>
                                    </a:ln>
                                    <a:solidFill>
                                      <a:schemeClr val="tx1"/>
                                    </a:solidFill>
                                    <a:effectLst/>
                                    <a:latin typeface="Cambria Math" panose="02040503050406030204" pitchFamily="18" charset="0"/>
                                  </a:rPr>
                                  <m:t>𝑗</m:t>
                                </m:r>
                              </m:sub>
                            </m:sSub>
                            <m:r>
                              <a:rPr kumimoji="0" lang="en-US" sz="1600" b="0" i="1" u="none" strike="noStrike" cap="none" normalizeH="0" baseline="0" smtClean="0">
                                <a:ln>
                                  <a:noFill/>
                                </a:ln>
                                <a:solidFill>
                                  <a:schemeClr val="tx1"/>
                                </a:solidFill>
                                <a:effectLst/>
                                <a:latin typeface="Cambria Math" panose="02040503050406030204" pitchFamily="18" charset="0"/>
                              </a:rPr>
                              <m:t>≥0,</m:t>
                            </m:r>
                          </m:e>
                          <m:e>
                            <m:r>
                              <a:rPr kumimoji="0" lang="en-US" sz="1600" b="0" i="1" u="none" strike="noStrike" cap="none" normalizeH="0" baseline="0" smtClean="0">
                                <a:ln>
                                  <a:noFill/>
                                </a:ln>
                                <a:solidFill>
                                  <a:schemeClr val="tx1"/>
                                </a:solidFill>
                                <a:effectLst/>
                                <a:latin typeface="Cambria Math" panose="02040503050406030204" pitchFamily="18" charset="0"/>
                              </a:rPr>
                              <m:t>𝑗</m:t>
                            </m:r>
                            <m:r>
                              <a:rPr kumimoji="0" lang="en-US" sz="1600" b="0" i="1" u="none" strike="noStrike" cap="none" normalizeH="0" baseline="0" smtClean="0">
                                <a:ln>
                                  <a:noFill/>
                                </a:ln>
                                <a:solidFill>
                                  <a:schemeClr val="tx1"/>
                                </a:solidFill>
                                <a:effectLst/>
                                <a:latin typeface="Cambria Math" panose="02040503050406030204" pitchFamily="18" charset="0"/>
                              </a:rPr>
                              <m:t>=1,…,</m:t>
                            </m:r>
                            <m:r>
                              <a:rPr kumimoji="0" lang="en-US" sz="1600" b="0" i="1" u="none" strike="noStrike" cap="none" normalizeH="0" baseline="0" smtClean="0">
                                <a:ln>
                                  <a:noFill/>
                                </a:ln>
                                <a:solidFill>
                                  <a:schemeClr val="tx1"/>
                                </a:solidFill>
                                <a:effectLst/>
                                <a:latin typeface="Cambria Math" panose="02040503050406030204" pitchFamily="18" charset="0"/>
                              </a:rPr>
                              <m:t>𝑛</m:t>
                            </m:r>
                          </m:e>
                        </m:mr>
                      </m:m>
                    </m:oMath>
                  </m:oMathPara>
                </a14:m>
                <a:endParaRPr kumimoji="0" lang="en-US" sz="1600" b="0" i="0" u="none" strike="noStrike" cap="none" normalizeH="0" baseline="0" dirty="0" smtClean="0">
                  <a:ln>
                    <a:noFill/>
                  </a:ln>
                  <a:solidFill>
                    <a:schemeClr val="tx1"/>
                  </a:solidFill>
                  <a:effectLst/>
                </a:endParaRPr>
              </a:p>
            </p:txBody>
          </p:sp>
        </mc:Choice>
        <mc:Fallback xmlns="">
          <p:sp>
            <p:nvSpPr>
              <p:cNvPr id="3" name="Rectangle 2"/>
              <p:cNvSpPr>
                <a:spLocks noRot="1" noChangeAspect="1" noMove="1" noResize="1" noEditPoints="1" noAdjustHandles="1" noChangeArrowheads="1" noChangeShapeType="1" noTextEdit="1"/>
              </p:cNvSpPr>
              <p:nvPr/>
            </p:nvSpPr>
            <p:spPr bwMode="auto">
              <a:xfrm>
                <a:off x="370936" y="1875704"/>
                <a:ext cx="4035656" cy="1354347"/>
              </a:xfrm>
              <a:prstGeom prst="rect">
                <a:avLst/>
              </a:prstGeom>
              <a:blipFill rotWithShape="0">
                <a:blip r:embed="rId12"/>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grpSp>
        <p:nvGrpSpPr>
          <p:cNvPr id="4" name="Group 3"/>
          <p:cNvGrpSpPr/>
          <p:nvPr/>
        </p:nvGrpSpPr>
        <p:grpSpPr>
          <a:xfrm>
            <a:off x="4439810" y="1875704"/>
            <a:ext cx="3576581" cy="1354347"/>
            <a:chOff x="4439810" y="1875704"/>
            <a:chExt cx="3576581" cy="1354347"/>
          </a:xfrm>
        </p:grpSpPr>
        <p:sp>
          <p:nvSpPr>
            <p:cNvPr id="8" name="Right Arrow 7"/>
            <p:cNvSpPr/>
            <p:nvPr/>
          </p:nvSpPr>
          <p:spPr bwMode="auto">
            <a:xfrm>
              <a:off x="4439810" y="2335163"/>
              <a:ext cx="700246" cy="435429"/>
            </a:xfrm>
            <a:prstGeom prst="rightArrow">
              <a:avLst/>
            </a:prstGeom>
            <a:solidFill>
              <a:srgbClr val="0000FF"/>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0" name="Rectangle 9"/>
                <p:cNvSpPr/>
                <p:nvPr/>
              </p:nvSpPr>
              <p:spPr bwMode="auto">
                <a:xfrm>
                  <a:off x="5163266" y="1875704"/>
                  <a:ext cx="2853125" cy="135434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1600" b="0" i="1" u="none" strike="noStrike" cap="none" normalizeH="0" baseline="0" smtClean="0">
                                <a:ln>
                                  <a:noFill/>
                                </a:ln>
                                <a:solidFill>
                                  <a:schemeClr val="tx1"/>
                                </a:solidFill>
                                <a:effectLst/>
                                <a:latin typeface="Cambria Math" panose="02040503050406030204" pitchFamily="18" charset="0"/>
                              </a:rPr>
                            </m:ctrlPr>
                          </m:sSubPr>
                          <m:e>
                            <m:r>
                              <a:rPr kumimoji="0" lang="en-US" sz="1600" b="0" i="1" u="none" strike="noStrike" cap="none" normalizeH="0" baseline="0" smtClean="0">
                                <a:ln>
                                  <a:noFill/>
                                </a:ln>
                                <a:solidFill>
                                  <a:schemeClr val="tx1"/>
                                </a:solidFill>
                                <a:effectLst/>
                                <a:latin typeface="Cambria Math" panose="02040503050406030204" pitchFamily="18" charset="0"/>
                              </a:rPr>
                              <m:t>𝑦</m:t>
                            </m:r>
                          </m:e>
                          <m:sub>
                            <m:r>
                              <a:rPr kumimoji="0" lang="en-US" sz="1600" b="0" i="1" u="none" strike="noStrike" cap="none" normalizeH="0" baseline="0" smtClean="0">
                                <a:ln>
                                  <a:noFill/>
                                </a:ln>
                                <a:solidFill>
                                  <a:schemeClr val="tx1"/>
                                </a:solidFill>
                                <a:effectLst/>
                                <a:latin typeface="Cambria Math" panose="02040503050406030204" pitchFamily="18" charset="0"/>
                              </a:rPr>
                              <m:t>1</m:t>
                            </m:r>
                          </m:sub>
                        </m:sSub>
                        <m:r>
                          <a:rPr kumimoji="0" lang="en-US" sz="1600" b="0" i="1" u="none" strike="noStrike" cap="none" normalizeH="0" baseline="0" smtClean="0">
                            <a:ln>
                              <a:noFill/>
                            </a:ln>
                            <a:solidFill>
                              <a:schemeClr val="tx1"/>
                            </a:solidFill>
                            <a:effectLst/>
                            <a:latin typeface="Cambria Math" panose="02040503050406030204" pitchFamily="18" charset="0"/>
                          </a:rPr>
                          <m:t>=</m:t>
                        </m:r>
                        <m:sSub>
                          <m:sSubPr>
                            <m:ctrlPr>
                              <a:rPr kumimoji="0" lang="en-US" sz="1600" b="0" i="1" u="none" strike="noStrike" cap="none" normalizeH="0" baseline="0" smtClean="0">
                                <a:ln>
                                  <a:noFill/>
                                </a:ln>
                                <a:solidFill>
                                  <a:schemeClr val="tx1"/>
                                </a:solidFill>
                                <a:effectLst/>
                                <a:latin typeface="Cambria Math" panose="02040503050406030204" pitchFamily="18" charset="0"/>
                              </a:rPr>
                            </m:ctrlPr>
                          </m:sSubPr>
                          <m:e>
                            <m:r>
                              <a:rPr kumimoji="0" lang="en-US" sz="1600" b="0" i="1" u="none" strike="noStrike" cap="none" normalizeH="0" baseline="0" smtClean="0">
                                <a:ln>
                                  <a:noFill/>
                                </a:ln>
                                <a:solidFill>
                                  <a:schemeClr val="tx1"/>
                                </a:solidFill>
                                <a:effectLst/>
                                <a:latin typeface="Cambria Math" panose="02040503050406030204" pitchFamily="18" charset="0"/>
                              </a:rPr>
                              <m:t>𝑥</m:t>
                            </m:r>
                          </m:e>
                          <m:sub>
                            <m:r>
                              <a:rPr kumimoji="0" lang="en-US" sz="1600" b="0" i="1" u="none" strike="noStrike" cap="none" normalizeH="0" baseline="0" smtClean="0">
                                <a:ln>
                                  <a:noFill/>
                                </a:ln>
                                <a:solidFill>
                                  <a:schemeClr val="tx1"/>
                                </a:solidFill>
                                <a:effectLst/>
                                <a:latin typeface="Cambria Math" panose="02040503050406030204" pitchFamily="18" charset="0"/>
                              </a:rPr>
                              <m:t>1</m:t>
                            </m:r>
                          </m:sub>
                        </m:sSub>
                      </m:oMath>
                    </m:oMathPara>
                  </a14:m>
                  <a:endParaRPr kumimoji="0" lang="en-US" sz="1600" b="0" i="0" u="none" strike="noStrike" cap="none" normalizeH="0" baseline="0" dirty="0" smtClean="0">
                    <a:ln>
                      <a:noFill/>
                    </a:ln>
                    <a:solidFill>
                      <a:schemeClr val="tx1"/>
                    </a:solidFill>
                    <a:effectLst/>
                  </a:endParaRPr>
                </a:p>
                <a:p>
                  <a:pPr eaLnBrk="0" hangingPunct="0">
                    <a:spcBef>
                      <a:spcPct val="0"/>
                    </a:spcBef>
                    <a:buNone/>
                  </a:pPr>
                  <a14:m>
                    <m:oMathPara xmlns:m="http://schemas.openxmlformats.org/officeDocument/2006/math">
                      <m:oMathParaPr>
                        <m:jc m:val="centerGroup"/>
                      </m:oMathParaPr>
                      <m:oMath xmlns:m="http://schemas.openxmlformats.org/officeDocument/2006/math">
                        <m:sSub>
                          <m:sSubPr>
                            <m:ctrlPr>
                              <a:rPr kumimoji="0" lang="en-US" sz="1600" b="0" i="1" u="none" strike="noStrike" cap="none" normalizeH="0" baseline="0" smtClean="0">
                                <a:ln>
                                  <a:noFill/>
                                </a:ln>
                                <a:solidFill>
                                  <a:schemeClr val="tx1"/>
                                </a:solidFill>
                                <a:effectLst/>
                                <a:latin typeface="Cambria Math" panose="02040503050406030204" pitchFamily="18" charset="0"/>
                              </a:rPr>
                            </m:ctrlPr>
                          </m:sSubPr>
                          <m:e>
                            <m:r>
                              <a:rPr kumimoji="0" lang="en-US" sz="1600" b="0" i="1" u="none" strike="noStrike" cap="none" normalizeH="0" baseline="0" smtClean="0">
                                <a:ln>
                                  <a:noFill/>
                                </a:ln>
                                <a:solidFill>
                                  <a:schemeClr val="tx1"/>
                                </a:solidFill>
                                <a:effectLst/>
                                <a:latin typeface="Cambria Math" panose="02040503050406030204" pitchFamily="18" charset="0"/>
                              </a:rPr>
                              <m:t>𝑦</m:t>
                            </m:r>
                          </m:e>
                          <m:sub>
                            <m:r>
                              <a:rPr kumimoji="0" lang="en-US" sz="1600" b="0" i="1" u="none" strike="noStrike" cap="none" normalizeH="0" baseline="0" smtClean="0">
                                <a:ln>
                                  <a:noFill/>
                                </a:ln>
                                <a:solidFill>
                                  <a:schemeClr val="tx1"/>
                                </a:solidFill>
                                <a:effectLst/>
                                <a:latin typeface="Cambria Math" panose="02040503050406030204" pitchFamily="18" charset="0"/>
                              </a:rPr>
                              <m:t>𝑗</m:t>
                            </m:r>
                          </m:sub>
                        </m:sSub>
                        <m:r>
                          <a:rPr kumimoji="0" lang="en-US" sz="1600" b="0" i="1" u="none" strike="noStrike" cap="none" normalizeH="0" baseline="0" smtClean="0">
                            <a:ln>
                              <a:noFill/>
                            </a:ln>
                            <a:solidFill>
                              <a:schemeClr val="tx1"/>
                            </a:solidFill>
                            <a:effectLst/>
                            <a:latin typeface="Cambria Math" panose="02040503050406030204" pitchFamily="18" charset="0"/>
                          </a:rPr>
                          <m:t>=</m:t>
                        </m:r>
                        <m:f>
                          <m:fPr>
                            <m:ctrlPr>
                              <a:rPr kumimoji="0" lang="en-US" sz="1600" b="0" i="1" u="none" strike="noStrike" cap="none" normalizeH="0" baseline="0" smtClean="0">
                                <a:ln>
                                  <a:noFill/>
                                </a:ln>
                                <a:solidFill>
                                  <a:schemeClr val="tx1"/>
                                </a:solidFill>
                                <a:effectLst/>
                                <a:latin typeface="Cambria Math" panose="02040503050406030204" pitchFamily="18" charset="0"/>
                              </a:rPr>
                            </m:ctrlPr>
                          </m:fPr>
                          <m:num>
                            <m:d>
                              <m:dPr>
                                <m:ctrlPr>
                                  <a:rPr kumimoji="0" lang="en-US" sz="1600" b="0" i="1" u="none" strike="noStrike" cap="none" normalizeH="0" baseline="0" smtClean="0">
                                    <a:ln>
                                      <a:noFill/>
                                    </a:ln>
                                    <a:solidFill>
                                      <a:schemeClr val="tx1"/>
                                    </a:solidFill>
                                    <a:effectLst/>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𝜀</m:t>
                                </m:r>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𝑗</m:t>
                                    </m:r>
                                    <m:r>
                                      <a:rPr lang="en-US" sz="1600" i="1">
                                        <a:latin typeface="Cambria Math" panose="02040503050406030204" pitchFamily="18" charset="0"/>
                                      </a:rPr>
                                      <m:t>−1</m:t>
                                    </m:r>
                                  </m:sub>
                                </m:sSub>
                              </m:e>
                            </m:d>
                          </m:num>
                          <m:den>
                            <m:sSup>
                              <m:sSupPr>
                                <m:ctrlPr>
                                  <a:rPr kumimoji="0" lang="en-US" sz="1600" b="0" i="1" u="none" strike="noStrike" cap="none" normalizeH="0" baseline="0" smtClean="0">
                                    <a:ln>
                                      <a:noFill/>
                                    </a:ln>
                                    <a:solidFill>
                                      <a:schemeClr val="tx1"/>
                                    </a:solidFill>
                                    <a:effectLst/>
                                    <a:latin typeface="Cambria Math" panose="02040503050406030204" pitchFamily="18" charset="0"/>
                                  </a:rPr>
                                </m:ctrlPr>
                              </m:sSupPr>
                              <m:e>
                                <m:r>
                                  <a:rPr kumimoji="0" lang="en-US" sz="1600" b="0" i="1" u="none" strike="noStrike" cap="none" normalizeH="0" baseline="0" smtClean="0">
                                    <a:ln>
                                      <a:noFill/>
                                    </a:ln>
                                    <a:solidFill>
                                      <a:schemeClr val="tx1"/>
                                    </a:solidFill>
                                    <a:effectLst/>
                                    <a:latin typeface="Cambria Math" panose="02040503050406030204" pitchFamily="18" charset="0"/>
                                  </a:rPr>
                                  <m:t>𝜀</m:t>
                                </m:r>
                              </m:e>
                              <m:sup>
                                <m:r>
                                  <a:rPr kumimoji="0" lang="en-US" sz="1600" b="0" i="1" u="none" strike="noStrike" cap="none" normalizeH="0" baseline="0" smtClean="0">
                                    <a:ln>
                                      <a:noFill/>
                                    </a:ln>
                                    <a:solidFill>
                                      <a:schemeClr val="tx1"/>
                                    </a:solidFill>
                                    <a:effectLst/>
                                    <a:latin typeface="Cambria Math" panose="02040503050406030204" pitchFamily="18" charset="0"/>
                                  </a:rPr>
                                  <m:t>𝑗</m:t>
                                </m:r>
                                <m:r>
                                  <a:rPr kumimoji="0" lang="en-US" sz="1600" b="0" i="1" u="none" strike="noStrike" cap="none" normalizeH="0" baseline="0" smtClean="0">
                                    <a:ln>
                                      <a:noFill/>
                                    </a:ln>
                                    <a:solidFill>
                                      <a:schemeClr val="tx1"/>
                                    </a:solidFill>
                                    <a:effectLst/>
                                    <a:latin typeface="Cambria Math" panose="02040503050406030204" pitchFamily="18" charset="0"/>
                                  </a:rPr>
                                  <m:t>−1</m:t>
                                </m:r>
                              </m:sup>
                            </m:sSup>
                            <m:r>
                              <a:rPr kumimoji="0" lang="en-US" sz="1600" b="0" i="1" u="none" strike="noStrike" cap="none" normalizeH="0" baseline="0" smtClean="0">
                                <a:ln>
                                  <a:noFill/>
                                </a:ln>
                                <a:solidFill>
                                  <a:schemeClr val="tx1"/>
                                </a:solidFill>
                                <a:effectLst/>
                                <a:latin typeface="Cambria Math" panose="02040503050406030204" pitchFamily="18" charset="0"/>
                              </a:rPr>
                              <m:t> </m:t>
                            </m:r>
                          </m:den>
                        </m:f>
                        <m:r>
                          <a:rPr kumimoji="0" lang="en-US" sz="1600" b="0" i="1" u="none" strike="noStrike" cap="none" normalizeH="0" baseline="0" smtClean="0">
                            <a:ln>
                              <a:noFill/>
                            </a:ln>
                            <a:solidFill>
                              <a:schemeClr val="tx1"/>
                            </a:solidFill>
                            <a:effectLst/>
                            <a:latin typeface="Cambria Math" panose="02040503050406030204" pitchFamily="18" charset="0"/>
                          </a:rPr>
                          <m:t>,</m:t>
                        </m:r>
                        <m:r>
                          <a:rPr kumimoji="0" lang="en-US" sz="1600" b="0" i="1" u="none" strike="noStrike" cap="none" normalizeH="0" baseline="0" smtClean="0">
                            <a:ln>
                              <a:noFill/>
                            </a:ln>
                            <a:solidFill>
                              <a:schemeClr val="tx1"/>
                            </a:solidFill>
                            <a:effectLst/>
                            <a:latin typeface="Cambria Math" panose="02040503050406030204" pitchFamily="18" charset="0"/>
                          </a:rPr>
                          <m:t>𝑗</m:t>
                        </m:r>
                        <m:r>
                          <a:rPr kumimoji="0" lang="en-US" sz="1600" b="0" i="1" u="none" strike="noStrike" cap="none" normalizeH="0" baseline="0" smtClean="0">
                            <a:ln>
                              <a:noFill/>
                            </a:ln>
                            <a:solidFill>
                              <a:schemeClr val="tx1"/>
                            </a:solidFill>
                            <a:effectLst/>
                            <a:latin typeface="Cambria Math" panose="02040503050406030204" pitchFamily="18" charset="0"/>
                          </a:rPr>
                          <m:t>=2,…,</m:t>
                        </m:r>
                        <m:r>
                          <a:rPr kumimoji="0" lang="en-US" sz="1600" b="0" i="1" u="none" strike="noStrike" cap="none" normalizeH="0" baseline="0" smtClean="0">
                            <a:ln>
                              <a:noFill/>
                            </a:ln>
                            <a:solidFill>
                              <a:schemeClr val="tx1"/>
                            </a:solidFill>
                            <a:effectLst/>
                            <a:latin typeface="Cambria Math" panose="02040503050406030204" pitchFamily="18" charset="0"/>
                          </a:rPr>
                          <m:t>𝑛</m:t>
                        </m:r>
                      </m:oMath>
                    </m:oMathPara>
                  </a14:m>
                  <a:endParaRPr kumimoji="0" lang="en-US" sz="1600" b="0" i="0" u="none" strike="noStrike" cap="none" normalizeH="0" baseline="0" dirty="0" smtClean="0">
                    <a:ln>
                      <a:noFill/>
                    </a:ln>
                    <a:solidFill>
                      <a:schemeClr val="tx1"/>
                    </a:solidFill>
                    <a:effectLst/>
                  </a:endParaRPr>
                </a:p>
                <a:p>
                  <a:pPr eaLnBrk="0" hangingPunct="0">
                    <a:spcBef>
                      <a:spcPct val="0"/>
                    </a:spcBef>
                    <a:buNone/>
                  </a:pPr>
                  <a14:m>
                    <m:oMathPara xmlns:m="http://schemas.openxmlformats.org/officeDocument/2006/math">
                      <m:oMathParaPr>
                        <m:jc m:val="centerGroup"/>
                      </m:oMathParaPr>
                      <m:oMath xmlns:m="http://schemas.openxmlformats.org/officeDocument/2006/math">
                        <m:r>
                          <a:rPr kumimoji="0" lang="en-US" sz="1600" b="0" i="1" u="none" strike="noStrike" cap="none" normalizeH="0" baseline="0" smtClean="0">
                            <a:ln>
                              <a:noFill/>
                            </a:ln>
                            <a:solidFill>
                              <a:schemeClr val="tx1"/>
                            </a:solidFill>
                            <a:effectLst/>
                            <a:latin typeface="Cambria Math" panose="02040503050406030204" pitchFamily="18" charset="0"/>
                          </a:rPr>
                          <m:t>𝜃</m:t>
                        </m:r>
                        <m:r>
                          <a:rPr kumimoji="0" lang="en-US" sz="1600" b="0" i="1" u="none" strike="noStrike" cap="none" normalizeH="0" baseline="0" smtClean="0">
                            <a:ln>
                              <a:noFill/>
                            </a:ln>
                            <a:solidFill>
                              <a:schemeClr val="tx1"/>
                            </a:solidFill>
                            <a:effectLst/>
                            <a:latin typeface="Cambria Math" panose="02040503050406030204" pitchFamily="18" charset="0"/>
                          </a:rPr>
                          <m:t>=</m:t>
                        </m:r>
                        <m:f>
                          <m:fPr>
                            <m:ctrlPr>
                              <a:rPr kumimoji="0" lang="en-US" sz="1600" b="0" i="1" u="none" strike="noStrike" cap="none" normalizeH="0" baseline="0" smtClean="0">
                                <a:ln>
                                  <a:noFill/>
                                </a:ln>
                                <a:solidFill>
                                  <a:schemeClr val="tx1"/>
                                </a:solidFill>
                                <a:effectLst/>
                                <a:latin typeface="Cambria Math" panose="02040503050406030204" pitchFamily="18" charset="0"/>
                              </a:rPr>
                            </m:ctrlPr>
                          </m:fPr>
                          <m:num>
                            <m:r>
                              <a:rPr kumimoji="0" lang="en-US" sz="1600" b="0" i="1" u="none" strike="noStrike" cap="none" normalizeH="0" baseline="0" smtClean="0">
                                <a:ln>
                                  <a:noFill/>
                                </a:ln>
                                <a:solidFill>
                                  <a:schemeClr val="tx1"/>
                                </a:solidFill>
                                <a:effectLst/>
                                <a:latin typeface="Cambria Math" panose="02040503050406030204" pitchFamily="18" charset="0"/>
                              </a:rPr>
                              <m:t>1</m:t>
                            </m:r>
                          </m:num>
                          <m:den>
                            <m:r>
                              <a:rPr kumimoji="0" lang="en-US" sz="1600" b="0" i="1" u="none" strike="noStrike" cap="none" normalizeH="0" baseline="0" smtClean="0">
                                <a:ln>
                                  <a:noFill/>
                                </a:ln>
                                <a:solidFill>
                                  <a:schemeClr val="tx1"/>
                                </a:solidFill>
                                <a:effectLst/>
                                <a:latin typeface="Cambria Math" panose="02040503050406030204" pitchFamily="18" charset="0"/>
                              </a:rPr>
                              <m:t>𝜀</m:t>
                            </m:r>
                          </m:den>
                        </m:f>
                      </m:oMath>
                    </m:oMathPara>
                  </a14:m>
                  <a:endParaRPr kumimoji="0" lang="en-US" sz="1600" b="0" i="0" u="none" strike="noStrike" cap="none" normalizeH="0" baseline="0" dirty="0" smtClean="0">
                    <a:ln>
                      <a:noFill/>
                    </a:ln>
                    <a:solidFill>
                      <a:schemeClr val="tx1"/>
                    </a:solidFill>
                    <a:effectLst/>
                  </a:endParaRPr>
                </a:p>
              </p:txBody>
            </p:sp>
          </mc:Choice>
          <mc:Fallback xmlns="">
            <p:sp>
              <p:nvSpPr>
                <p:cNvPr id="10" name="Rectangle 9"/>
                <p:cNvSpPr>
                  <a:spLocks noRot="1" noChangeAspect="1" noMove="1" noResize="1" noEditPoints="1" noAdjustHandles="1" noChangeArrowheads="1" noChangeShapeType="1" noTextEdit="1"/>
                </p:cNvSpPr>
                <p:nvPr/>
              </p:nvSpPr>
              <p:spPr bwMode="auto">
                <a:xfrm>
                  <a:off x="5163266" y="1875704"/>
                  <a:ext cx="2853125" cy="1354347"/>
                </a:xfrm>
                <a:prstGeom prst="rect">
                  <a:avLst/>
                </a:prstGeom>
                <a:blipFill rotWithShape="0">
                  <a:blip r:embed="rId13"/>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grpSp>
      <p:grpSp>
        <p:nvGrpSpPr>
          <p:cNvPr id="5" name="Group 4"/>
          <p:cNvGrpSpPr/>
          <p:nvPr/>
        </p:nvGrpSpPr>
        <p:grpSpPr>
          <a:xfrm>
            <a:off x="4572000" y="3429001"/>
            <a:ext cx="4035656" cy="2239096"/>
            <a:chOff x="4572000" y="3429001"/>
            <a:chExt cx="4035656" cy="2239096"/>
          </a:xfrm>
        </p:grpSpPr>
        <p:sp>
          <p:nvSpPr>
            <p:cNvPr id="9" name="Right Arrow 8"/>
            <p:cNvSpPr/>
            <p:nvPr/>
          </p:nvSpPr>
          <p:spPr bwMode="auto">
            <a:xfrm rot="5400000">
              <a:off x="6246929" y="3554186"/>
              <a:ext cx="685799" cy="435429"/>
            </a:xfrm>
            <a:prstGeom prst="rightArrow">
              <a:avLst/>
            </a:prstGeom>
            <a:solidFill>
              <a:srgbClr val="0000FF"/>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11" name="Rectangle 10"/>
                <p:cNvSpPr/>
                <p:nvPr/>
              </p:nvSpPr>
              <p:spPr bwMode="auto">
                <a:xfrm>
                  <a:off x="4572000" y="4313750"/>
                  <a:ext cx="4035656" cy="135434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m>
                          <m:mPr>
                            <m:mcs>
                              <m:mc>
                                <m:mcPr>
                                  <m:count m:val="3"/>
                                  <m:mcJc m:val="center"/>
                                </m:mcPr>
                              </m:mc>
                            </m:mcs>
                            <m:ctrlPr>
                              <a:rPr kumimoji="0" lang="en-US" sz="1600" b="0" i="1" u="none" strike="noStrike" cap="none" normalizeH="0" baseline="0" smtClean="0">
                                <a:ln>
                                  <a:noFill/>
                                </a:ln>
                                <a:solidFill>
                                  <a:schemeClr val="tx1"/>
                                </a:solidFill>
                                <a:effectLst/>
                                <a:latin typeface="Cambria Math" panose="02040503050406030204" pitchFamily="18" charset="0"/>
                              </a:rPr>
                            </m:ctrlPr>
                          </m:mPr>
                          <m:mr>
                            <m:e>
                              <m:r>
                                <m:rPr>
                                  <m:brk m:alnAt="7"/>
                                </m:rPr>
                                <a:rPr kumimoji="0" lang="en-US" sz="1600" b="0" i="1" u="none" strike="noStrike" cap="none" normalizeH="0" baseline="0" smtClean="0">
                                  <a:ln>
                                    <a:noFill/>
                                  </a:ln>
                                  <a:solidFill>
                                    <a:schemeClr val="tx1"/>
                                  </a:solidFill>
                                  <a:effectLst/>
                                  <a:latin typeface="Cambria Math" panose="02040503050406030204" pitchFamily="18" charset="0"/>
                                </a:rPr>
                                <m:t>𝑚</m:t>
                              </m:r>
                              <m:r>
                                <a:rPr kumimoji="0" lang="en-US" sz="1600" b="0" i="1" u="none" strike="noStrike" cap="none" normalizeH="0" baseline="0" smtClean="0">
                                  <a:ln>
                                    <a:noFill/>
                                  </a:ln>
                                  <a:solidFill>
                                    <a:schemeClr val="tx1"/>
                                  </a:solidFill>
                                  <a:effectLst/>
                                  <a:latin typeface="Cambria Math" panose="02040503050406030204" pitchFamily="18" charset="0"/>
                                </a:rPr>
                                <m:t>𝑎𝑥</m:t>
                              </m:r>
                            </m:e>
                            <m:e>
                              <m:nary>
                                <m:naryPr>
                                  <m:chr m:val="∑"/>
                                  <m:ctrlPr>
                                    <a:rPr kumimoji="0" lang="en-US" sz="1600" b="0" i="1" u="none" strike="noStrike" cap="none" normalizeH="0" baseline="0" smtClean="0">
                                      <a:ln>
                                        <a:noFill/>
                                      </a:ln>
                                      <a:solidFill>
                                        <a:schemeClr val="tx1"/>
                                      </a:solidFill>
                                      <a:effectLst/>
                                      <a:latin typeface="Cambria Math" panose="02040503050406030204" pitchFamily="18" charset="0"/>
                                    </a:rPr>
                                  </m:ctrlPr>
                                </m:naryPr>
                                <m:sub>
                                  <m:r>
                                    <a:rPr kumimoji="0" lang="en-US" sz="1600" b="0" i="1" u="none" strike="noStrike" cap="none" normalizeH="0" baseline="0" smtClean="0">
                                      <a:ln>
                                        <a:noFill/>
                                      </a:ln>
                                      <a:solidFill>
                                        <a:schemeClr val="tx1"/>
                                      </a:solidFill>
                                      <a:effectLst/>
                                      <a:latin typeface="Cambria Math" panose="02040503050406030204" pitchFamily="18" charset="0"/>
                                    </a:rPr>
                                    <m:t>𝑗</m:t>
                                  </m:r>
                                  <m:r>
                                    <a:rPr kumimoji="0" lang="en-US" sz="1600" b="0" i="1" u="none" strike="noStrike" cap="none" normalizeH="0" baseline="0" smtClean="0">
                                      <a:ln>
                                        <a:noFill/>
                                      </a:ln>
                                      <a:solidFill>
                                        <a:schemeClr val="tx1"/>
                                      </a:solidFill>
                                      <a:effectLst/>
                                      <a:latin typeface="Cambria Math" panose="02040503050406030204" pitchFamily="18" charset="0"/>
                                    </a:rPr>
                                    <m:t>=1</m:t>
                                  </m:r>
                                </m:sub>
                                <m:sup>
                                  <m:r>
                                    <a:rPr kumimoji="0" lang="en-US" sz="1600" b="0" i="1" u="none" strike="noStrike" cap="none" normalizeH="0" baseline="0" smtClean="0">
                                      <a:ln>
                                        <a:noFill/>
                                      </a:ln>
                                      <a:solidFill>
                                        <a:schemeClr val="tx1"/>
                                      </a:solidFill>
                                      <a:effectLst/>
                                      <a:latin typeface="Cambria Math" panose="02040503050406030204" pitchFamily="18" charset="0"/>
                                    </a:rPr>
                                    <m:t>𝑛</m:t>
                                  </m:r>
                                </m:sup>
                                <m:e>
                                  <m:sSub>
                                    <m:sSubPr>
                                      <m:ctrlPr>
                                        <a:rPr kumimoji="0" lang="en-US" sz="1600" b="0" i="1" u="none" strike="noStrike" cap="none" normalizeH="0" baseline="0" smtClean="0">
                                          <a:ln>
                                            <a:noFill/>
                                          </a:ln>
                                          <a:solidFill>
                                            <a:schemeClr val="tx1"/>
                                          </a:solidFill>
                                          <a:effectLst/>
                                          <a:latin typeface="Cambria Math" panose="02040503050406030204" pitchFamily="18" charset="0"/>
                                        </a:rPr>
                                      </m:ctrlPr>
                                    </m:sSubPr>
                                    <m:e>
                                      <m:r>
                                        <a:rPr kumimoji="0" lang="en-US" sz="1600" b="0" i="1" u="none" strike="noStrike" cap="none" normalizeH="0" baseline="0" smtClean="0">
                                          <a:ln>
                                            <a:noFill/>
                                          </a:ln>
                                          <a:solidFill>
                                            <a:schemeClr val="tx1"/>
                                          </a:solidFill>
                                          <a:effectLst/>
                                          <a:latin typeface="Cambria Math" panose="02040503050406030204" pitchFamily="18" charset="0"/>
                                        </a:rPr>
                                        <m:t>𝑦</m:t>
                                      </m:r>
                                    </m:e>
                                    <m:sub>
                                      <m:r>
                                        <a:rPr kumimoji="0" lang="en-US" sz="1600" b="0" i="1" u="none" strike="noStrike" cap="none" normalizeH="0" baseline="0" smtClean="0">
                                          <a:ln>
                                            <a:noFill/>
                                          </a:ln>
                                          <a:solidFill>
                                            <a:schemeClr val="tx1"/>
                                          </a:solidFill>
                                          <a:effectLst/>
                                          <a:latin typeface="Cambria Math" panose="02040503050406030204" pitchFamily="18" charset="0"/>
                                        </a:rPr>
                                        <m:t>𝑗</m:t>
                                      </m:r>
                                    </m:sub>
                                  </m:sSub>
                                </m:e>
                              </m:nary>
                            </m:e>
                            <m:e/>
                          </m:mr>
                          <m:mr>
                            <m:e>
                              <m:r>
                                <a:rPr kumimoji="0" lang="en-US" sz="1600" b="0" i="1" u="none" strike="noStrike" cap="none" normalizeH="0" baseline="0" smtClean="0">
                                  <a:ln>
                                    <a:noFill/>
                                  </a:ln>
                                  <a:solidFill>
                                    <a:schemeClr val="tx1"/>
                                  </a:solidFill>
                                  <a:effectLst/>
                                  <a:latin typeface="Cambria Math" panose="02040503050406030204" pitchFamily="18" charset="0"/>
                                </a:rPr>
                                <m:t>𝑠</m:t>
                              </m:r>
                              <m:r>
                                <a:rPr kumimoji="0" lang="en-US" sz="1600" b="0" i="1" u="none" strike="noStrike" cap="none" normalizeH="0" baseline="0" smtClean="0">
                                  <a:ln>
                                    <a:noFill/>
                                  </a:ln>
                                  <a:solidFill>
                                    <a:schemeClr val="tx1"/>
                                  </a:solidFill>
                                  <a:effectLst/>
                                  <a:latin typeface="Cambria Math" panose="02040503050406030204" pitchFamily="18" charset="0"/>
                                </a:rPr>
                                <m:t>.</m:t>
                              </m:r>
                              <m:r>
                                <a:rPr kumimoji="0" lang="en-US" sz="1600" b="0" i="1" u="none" strike="noStrike" cap="none" normalizeH="0" baseline="0" smtClean="0">
                                  <a:ln>
                                    <a:noFill/>
                                  </a:ln>
                                  <a:solidFill>
                                    <a:schemeClr val="tx1"/>
                                  </a:solidFill>
                                  <a:effectLst/>
                                  <a:latin typeface="Cambria Math" panose="02040503050406030204" pitchFamily="18" charset="0"/>
                                </a:rPr>
                                <m:t>𝑡</m:t>
                              </m:r>
                              <m:r>
                                <a:rPr kumimoji="0" lang="en-US" sz="1600" b="0" i="1" u="none" strike="noStrike" cap="none" normalizeH="0" baseline="0" smtClean="0">
                                  <a:ln>
                                    <a:noFill/>
                                  </a:ln>
                                  <a:solidFill>
                                    <a:schemeClr val="tx1"/>
                                  </a:solidFill>
                                  <a:effectLst/>
                                  <a:latin typeface="Cambria Math" panose="02040503050406030204" pitchFamily="18" charset="0"/>
                                </a:rPr>
                                <m:t>.</m:t>
                              </m:r>
                            </m:e>
                            <m:e>
                              <m:sSub>
                                <m:sSubPr>
                                  <m:ctrlPr>
                                    <a:rPr kumimoji="0" lang="en-US" sz="1600" b="0" i="1" u="none" strike="noStrike" cap="none" normalizeH="0" baseline="0" smtClean="0">
                                      <a:ln>
                                        <a:noFill/>
                                      </a:ln>
                                      <a:solidFill>
                                        <a:schemeClr val="tx1"/>
                                      </a:solidFill>
                                      <a:effectLst/>
                                      <a:latin typeface="Cambria Math" panose="02040503050406030204" pitchFamily="18" charset="0"/>
                                    </a:rPr>
                                  </m:ctrlPr>
                                </m:sSubPr>
                                <m:e>
                                  <m:r>
                                    <a:rPr kumimoji="0" lang="en-US" sz="1600" b="0" i="1" u="none" strike="noStrike" cap="none" normalizeH="0" baseline="0" smtClean="0">
                                      <a:ln>
                                        <a:noFill/>
                                      </a:ln>
                                      <a:solidFill>
                                        <a:schemeClr val="tx1"/>
                                      </a:solidFill>
                                      <a:effectLst/>
                                      <a:latin typeface="Cambria Math" panose="02040503050406030204" pitchFamily="18" charset="0"/>
                                    </a:rPr>
                                    <m:t>𝑦</m:t>
                                  </m:r>
                                </m:e>
                                <m:sub>
                                  <m:r>
                                    <a:rPr kumimoji="0" lang="en-US" sz="1600" b="0" i="1" u="none" strike="noStrike" cap="none" normalizeH="0" baseline="0" smtClean="0">
                                      <a:ln>
                                        <a:noFill/>
                                      </a:ln>
                                      <a:solidFill>
                                        <a:schemeClr val="tx1"/>
                                      </a:solidFill>
                                      <a:effectLst/>
                                      <a:latin typeface="Cambria Math" panose="02040503050406030204" pitchFamily="18" charset="0"/>
                                    </a:rPr>
                                    <m:t>1</m:t>
                                  </m:r>
                                </m:sub>
                              </m:sSub>
                              <m:r>
                                <a:rPr kumimoji="0" lang="en-US" sz="1600" b="0" i="1" u="none" strike="noStrike" cap="none" normalizeH="0" baseline="0" smtClean="0">
                                  <a:ln>
                                    <a:noFill/>
                                  </a:ln>
                                  <a:solidFill>
                                    <a:schemeClr val="tx1"/>
                                  </a:solidFill>
                                  <a:effectLst/>
                                  <a:latin typeface="Cambria Math" panose="02040503050406030204" pitchFamily="18" charset="0"/>
                                </a:rPr>
                                <m:t>≤1</m:t>
                              </m:r>
                            </m:e>
                            <m:e/>
                          </m:mr>
                          <m:mr>
                            <m:e/>
                            <m:e>
                              <m:sSub>
                                <m:sSubPr>
                                  <m:ctrlPr>
                                    <a:rPr kumimoji="0" lang="en-US" sz="1600" b="0" i="1" u="none" strike="noStrike" cap="none" normalizeH="0" baseline="0" smtClean="0">
                                      <a:ln>
                                        <a:noFill/>
                                      </a:ln>
                                      <a:solidFill>
                                        <a:schemeClr val="tx1"/>
                                      </a:solidFill>
                                      <a:effectLst/>
                                      <a:latin typeface="Cambria Math" panose="02040503050406030204" pitchFamily="18" charset="0"/>
                                    </a:rPr>
                                  </m:ctrlPr>
                                </m:sSubPr>
                                <m:e>
                                  <m:r>
                                    <a:rPr kumimoji="0" lang="en-US" sz="1600" b="0" i="1" u="none" strike="noStrike" cap="none" normalizeH="0" baseline="0" smtClean="0">
                                      <a:ln>
                                        <a:noFill/>
                                      </a:ln>
                                      <a:solidFill>
                                        <a:schemeClr val="tx1"/>
                                      </a:solidFill>
                                      <a:effectLst/>
                                      <a:latin typeface="Cambria Math" panose="02040503050406030204" pitchFamily="18" charset="0"/>
                                    </a:rPr>
                                    <m:t>𝑦</m:t>
                                  </m:r>
                                </m:e>
                                <m:sub>
                                  <m:r>
                                    <a:rPr kumimoji="0" lang="en-US" sz="1600" b="0" i="1" u="none" strike="noStrike" cap="none" normalizeH="0" baseline="0" smtClean="0">
                                      <a:ln>
                                        <a:noFill/>
                                      </a:ln>
                                      <a:solidFill>
                                        <a:schemeClr val="tx1"/>
                                      </a:solidFill>
                                      <a:effectLst/>
                                      <a:latin typeface="Cambria Math" panose="02040503050406030204" pitchFamily="18" charset="0"/>
                                    </a:rPr>
                                    <m:t>𝑗</m:t>
                                  </m:r>
                                </m:sub>
                              </m:sSub>
                              <m:r>
                                <a:rPr kumimoji="0" lang="en-US" sz="1600" b="0" i="1" u="none" strike="noStrike" cap="none" normalizeH="0" baseline="0" smtClean="0">
                                  <a:ln>
                                    <a:noFill/>
                                  </a:ln>
                                  <a:solidFill>
                                    <a:schemeClr val="tx1"/>
                                  </a:solidFill>
                                  <a:effectLst/>
                                  <a:latin typeface="Cambria Math" panose="02040503050406030204" pitchFamily="18" charset="0"/>
                                </a:rPr>
                                <m:t>+2</m:t>
                              </m:r>
                              <m:nary>
                                <m:naryPr>
                                  <m:chr m:val="∑"/>
                                  <m:ctrlPr>
                                    <a:rPr kumimoji="0" lang="en-US" sz="1600" b="0" i="1" u="none" strike="noStrike" cap="none" normalizeH="0" baseline="0" smtClean="0">
                                      <a:ln>
                                        <a:noFill/>
                                      </a:ln>
                                      <a:solidFill>
                                        <a:schemeClr val="tx1"/>
                                      </a:solidFill>
                                      <a:effectLst/>
                                      <a:latin typeface="Cambria Math" panose="02040503050406030204" pitchFamily="18" charset="0"/>
                                    </a:rPr>
                                  </m:ctrlPr>
                                </m:naryPr>
                                <m:sub>
                                  <m:r>
                                    <a:rPr kumimoji="0" lang="en-US" sz="1600" b="0" i="1" u="none" strike="noStrike" cap="none" normalizeH="0" baseline="0" smtClean="0">
                                      <a:ln>
                                        <a:noFill/>
                                      </a:ln>
                                      <a:solidFill>
                                        <a:schemeClr val="tx1"/>
                                      </a:solidFill>
                                      <a:effectLst/>
                                      <a:latin typeface="Cambria Math" panose="02040503050406030204" pitchFamily="18" charset="0"/>
                                    </a:rPr>
                                    <m:t>𝑘</m:t>
                                  </m:r>
                                  <m:r>
                                    <a:rPr kumimoji="0" lang="en-US" sz="1600" b="0" i="1" u="none" strike="noStrike" cap="none" normalizeH="0" baseline="0" smtClean="0">
                                      <a:ln>
                                        <a:noFill/>
                                      </a:ln>
                                      <a:solidFill>
                                        <a:schemeClr val="tx1"/>
                                      </a:solidFill>
                                      <a:effectLst/>
                                      <a:latin typeface="Cambria Math" panose="02040503050406030204" pitchFamily="18" charset="0"/>
                                    </a:rPr>
                                    <m:t>=1</m:t>
                                  </m:r>
                                </m:sub>
                                <m:sup>
                                  <m:r>
                                    <a:rPr kumimoji="0" lang="en-US" sz="1600" b="0" i="1" u="none" strike="noStrike" cap="none" normalizeH="0" baseline="0" smtClean="0">
                                      <a:ln>
                                        <a:noFill/>
                                      </a:ln>
                                      <a:solidFill>
                                        <a:schemeClr val="tx1"/>
                                      </a:solidFill>
                                      <a:effectLst/>
                                      <a:latin typeface="Cambria Math" panose="02040503050406030204" pitchFamily="18" charset="0"/>
                                    </a:rPr>
                                    <m:t>𝑗</m:t>
                                  </m:r>
                                  <m:r>
                                    <a:rPr kumimoji="0" lang="en-US" sz="1600" b="0" i="1" u="none" strike="noStrike" cap="none" normalizeH="0" baseline="0" smtClean="0">
                                      <a:ln>
                                        <a:noFill/>
                                      </a:ln>
                                      <a:solidFill>
                                        <a:schemeClr val="tx1"/>
                                      </a:solidFill>
                                      <a:effectLst/>
                                      <a:latin typeface="Cambria Math" panose="02040503050406030204" pitchFamily="18" charset="0"/>
                                    </a:rPr>
                                    <m:t>−1</m:t>
                                  </m:r>
                                </m:sup>
                                <m:e>
                                  <m:sSub>
                                    <m:sSubPr>
                                      <m:ctrlPr>
                                        <a:rPr kumimoji="0" lang="en-US" sz="1600" b="0" i="1" u="none" strike="noStrike" cap="none" normalizeH="0" baseline="0" smtClean="0">
                                          <a:ln>
                                            <a:noFill/>
                                          </a:ln>
                                          <a:solidFill>
                                            <a:schemeClr val="tx1"/>
                                          </a:solidFill>
                                          <a:effectLst/>
                                          <a:latin typeface="Cambria Math" panose="02040503050406030204" pitchFamily="18" charset="0"/>
                                        </a:rPr>
                                      </m:ctrlPr>
                                    </m:sSubPr>
                                    <m:e>
                                      <m:r>
                                        <a:rPr kumimoji="0" lang="en-US" sz="1600" b="0" i="1" u="none" strike="noStrike" cap="none" normalizeH="0" baseline="0" smtClean="0">
                                          <a:ln>
                                            <a:noFill/>
                                          </a:ln>
                                          <a:solidFill>
                                            <a:schemeClr val="tx1"/>
                                          </a:solidFill>
                                          <a:effectLst/>
                                          <a:latin typeface="Cambria Math" panose="02040503050406030204" pitchFamily="18" charset="0"/>
                                        </a:rPr>
                                        <m:t>𝑦</m:t>
                                      </m:r>
                                    </m:e>
                                    <m:sub>
                                      <m:r>
                                        <a:rPr kumimoji="0" lang="en-US" sz="1600" b="0" i="1" u="none" strike="noStrike" cap="none" normalizeH="0" baseline="0" smtClean="0">
                                          <a:ln>
                                            <a:noFill/>
                                          </a:ln>
                                          <a:solidFill>
                                            <a:schemeClr val="tx1"/>
                                          </a:solidFill>
                                          <a:effectLst/>
                                          <a:latin typeface="Cambria Math" panose="02040503050406030204" pitchFamily="18" charset="0"/>
                                        </a:rPr>
                                        <m:t>𝑘</m:t>
                                      </m:r>
                                    </m:sub>
                                  </m:sSub>
                                </m:e>
                              </m:nary>
                              <m:r>
                                <a:rPr kumimoji="0" lang="en-US" sz="1600" b="0" i="1" u="none" strike="noStrike" cap="none" normalizeH="0" baseline="0" smtClean="0">
                                  <a:ln>
                                    <a:noFill/>
                                  </a:ln>
                                  <a:solidFill>
                                    <a:schemeClr val="tx1"/>
                                  </a:solidFill>
                                  <a:effectLst/>
                                  <a:latin typeface="Cambria Math" panose="02040503050406030204" pitchFamily="18" charset="0"/>
                                </a:rPr>
                                <m:t>≤</m:t>
                              </m:r>
                              <m:sSup>
                                <m:sSupPr>
                                  <m:ctrlPr>
                                    <a:rPr kumimoji="0" lang="en-US" sz="1600" b="0" i="1" u="none" strike="noStrike" cap="none" normalizeH="0" baseline="0" smtClean="0">
                                      <a:ln>
                                        <a:noFill/>
                                      </a:ln>
                                      <a:solidFill>
                                        <a:schemeClr val="tx1"/>
                                      </a:solidFill>
                                      <a:effectLst/>
                                      <a:latin typeface="Cambria Math" panose="02040503050406030204" pitchFamily="18" charset="0"/>
                                    </a:rPr>
                                  </m:ctrlPr>
                                </m:sSupPr>
                                <m:e>
                                  <m:r>
                                    <a:rPr kumimoji="0" lang="en-US" sz="1600" b="0" i="1" u="none" strike="noStrike" cap="none" normalizeH="0" baseline="0" smtClean="0">
                                      <a:ln>
                                        <a:noFill/>
                                      </a:ln>
                                      <a:solidFill>
                                        <a:schemeClr val="tx1"/>
                                      </a:solidFill>
                                      <a:effectLst/>
                                      <a:latin typeface="Cambria Math" panose="02040503050406030204" pitchFamily="18" charset="0"/>
                                    </a:rPr>
                                    <m:t>𝜃</m:t>
                                  </m:r>
                                </m:e>
                                <m:sup>
                                  <m:r>
                                    <a:rPr kumimoji="0" lang="en-US" sz="1600" b="0" i="1" u="none" strike="noStrike" cap="none" normalizeH="0" baseline="0" smtClean="0">
                                      <a:ln>
                                        <a:noFill/>
                                      </a:ln>
                                      <a:solidFill>
                                        <a:schemeClr val="tx1"/>
                                      </a:solidFill>
                                      <a:effectLst/>
                                      <a:latin typeface="Cambria Math" panose="02040503050406030204" pitchFamily="18" charset="0"/>
                                    </a:rPr>
                                    <m:t>𝑗</m:t>
                                  </m:r>
                                  <m:r>
                                    <a:rPr kumimoji="0" lang="en-US" sz="1600" b="0" i="1" u="none" strike="noStrike" cap="none" normalizeH="0" baseline="0" smtClean="0">
                                      <a:ln>
                                        <a:noFill/>
                                      </a:ln>
                                      <a:solidFill>
                                        <a:schemeClr val="tx1"/>
                                      </a:solidFill>
                                      <a:effectLst/>
                                      <a:latin typeface="Cambria Math" panose="02040503050406030204" pitchFamily="18" charset="0"/>
                                    </a:rPr>
                                    <m:t>−1</m:t>
                                  </m:r>
                                </m:sup>
                              </m:sSup>
                              <m:r>
                                <a:rPr kumimoji="0" lang="en-US" sz="1600" b="0" i="1" u="none" strike="noStrike" cap="none" normalizeH="0" baseline="0" smtClean="0">
                                  <a:ln>
                                    <a:noFill/>
                                  </a:ln>
                                  <a:solidFill>
                                    <a:schemeClr val="tx1"/>
                                  </a:solidFill>
                                  <a:effectLst/>
                                  <a:latin typeface="Cambria Math" panose="02040503050406030204" pitchFamily="18" charset="0"/>
                                </a:rPr>
                                <m:t>, </m:t>
                              </m:r>
                            </m:e>
                            <m:e>
                              <m:r>
                                <a:rPr kumimoji="0" lang="en-US" sz="1600" b="0" i="1" u="none" strike="noStrike" cap="none" normalizeH="0" baseline="0" smtClean="0">
                                  <a:ln>
                                    <a:noFill/>
                                  </a:ln>
                                  <a:solidFill>
                                    <a:schemeClr val="tx1"/>
                                  </a:solidFill>
                                  <a:effectLst/>
                                  <a:latin typeface="Cambria Math" panose="02040503050406030204" pitchFamily="18" charset="0"/>
                                </a:rPr>
                                <m:t>𝑗</m:t>
                              </m:r>
                              <m:r>
                                <a:rPr kumimoji="0" lang="en-US" sz="1600" b="0" i="1" u="none" strike="noStrike" cap="none" normalizeH="0" baseline="0" smtClean="0">
                                  <a:ln>
                                    <a:noFill/>
                                  </a:ln>
                                  <a:solidFill>
                                    <a:schemeClr val="tx1"/>
                                  </a:solidFill>
                                  <a:effectLst/>
                                  <a:latin typeface="Cambria Math" panose="02040503050406030204" pitchFamily="18" charset="0"/>
                                </a:rPr>
                                <m:t>=2,…,</m:t>
                              </m:r>
                              <m:r>
                                <a:rPr kumimoji="0" lang="en-US" sz="1600" b="0" i="1" u="none" strike="noStrike" cap="none" normalizeH="0" baseline="0" smtClean="0">
                                  <a:ln>
                                    <a:noFill/>
                                  </a:ln>
                                  <a:solidFill>
                                    <a:schemeClr val="tx1"/>
                                  </a:solidFill>
                                  <a:effectLst/>
                                  <a:latin typeface="Cambria Math" panose="02040503050406030204" pitchFamily="18" charset="0"/>
                                </a:rPr>
                                <m:t>𝑛</m:t>
                              </m:r>
                            </m:e>
                          </m:mr>
                          <m:mr>
                            <m:e/>
                            <m:e>
                              <m:sSub>
                                <m:sSubPr>
                                  <m:ctrlPr>
                                    <a:rPr kumimoji="0" lang="en-US" sz="1600" b="0" i="1" u="none" strike="noStrike" cap="none" normalizeH="0" baseline="0" smtClean="0">
                                      <a:ln>
                                        <a:noFill/>
                                      </a:ln>
                                      <a:solidFill>
                                        <a:schemeClr val="tx1"/>
                                      </a:solidFill>
                                      <a:effectLst/>
                                      <a:latin typeface="Cambria Math" panose="02040503050406030204" pitchFamily="18" charset="0"/>
                                    </a:rPr>
                                  </m:ctrlPr>
                                </m:sSubPr>
                                <m:e>
                                  <m:r>
                                    <a:rPr kumimoji="0" lang="en-US" sz="1600" b="0" i="1" u="none" strike="noStrike" cap="none" normalizeH="0" baseline="0" smtClean="0">
                                      <a:ln>
                                        <a:noFill/>
                                      </a:ln>
                                      <a:solidFill>
                                        <a:schemeClr val="tx1"/>
                                      </a:solidFill>
                                      <a:effectLst/>
                                      <a:latin typeface="Cambria Math" panose="02040503050406030204" pitchFamily="18" charset="0"/>
                                    </a:rPr>
                                    <m:t>𝑦</m:t>
                                  </m:r>
                                </m:e>
                                <m:sub>
                                  <m:r>
                                    <a:rPr kumimoji="0" lang="en-US" sz="1600" b="0" i="1" u="none" strike="noStrike" cap="none" normalizeH="0" baseline="0" smtClean="0">
                                      <a:ln>
                                        <a:noFill/>
                                      </a:ln>
                                      <a:solidFill>
                                        <a:schemeClr val="tx1"/>
                                      </a:solidFill>
                                      <a:effectLst/>
                                      <a:latin typeface="Cambria Math" panose="02040503050406030204" pitchFamily="18" charset="0"/>
                                    </a:rPr>
                                    <m:t>𝑗</m:t>
                                  </m:r>
                                </m:sub>
                              </m:sSub>
                              <m:r>
                                <a:rPr kumimoji="0" lang="en-US" sz="1600" b="0" i="1" u="none" strike="noStrike" cap="none" normalizeH="0" baseline="0" smtClean="0">
                                  <a:ln>
                                    <a:noFill/>
                                  </a:ln>
                                  <a:solidFill>
                                    <a:schemeClr val="tx1"/>
                                  </a:solidFill>
                                  <a:effectLst/>
                                  <a:latin typeface="Cambria Math" panose="02040503050406030204" pitchFamily="18" charset="0"/>
                                </a:rPr>
                                <m:t>≥0,</m:t>
                              </m:r>
                            </m:e>
                            <m:e>
                              <m:r>
                                <a:rPr kumimoji="0" lang="en-US" sz="1600" b="0" i="1" u="none" strike="noStrike" cap="none" normalizeH="0" baseline="0" smtClean="0">
                                  <a:ln>
                                    <a:noFill/>
                                  </a:ln>
                                  <a:solidFill>
                                    <a:schemeClr val="tx1"/>
                                  </a:solidFill>
                                  <a:effectLst/>
                                  <a:latin typeface="Cambria Math" panose="02040503050406030204" pitchFamily="18" charset="0"/>
                                </a:rPr>
                                <m:t>𝑗</m:t>
                              </m:r>
                              <m:r>
                                <a:rPr kumimoji="0" lang="en-US" sz="1600" b="0" i="1" u="none" strike="noStrike" cap="none" normalizeH="0" baseline="0" smtClean="0">
                                  <a:ln>
                                    <a:noFill/>
                                  </a:ln>
                                  <a:solidFill>
                                    <a:schemeClr val="tx1"/>
                                  </a:solidFill>
                                  <a:effectLst/>
                                  <a:latin typeface="Cambria Math" panose="02040503050406030204" pitchFamily="18" charset="0"/>
                                </a:rPr>
                                <m:t>=1,…,</m:t>
                              </m:r>
                              <m:r>
                                <a:rPr kumimoji="0" lang="en-US" sz="1600" b="0" i="1" u="none" strike="noStrike" cap="none" normalizeH="0" baseline="0" smtClean="0">
                                  <a:ln>
                                    <a:noFill/>
                                  </a:ln>
                                  <a:solidFill>
                                    <a:schemeClr val="tx1"/>
                                  </a:solidFill>
                                  <a:effectLst/>
                                  <a:latin typeface="Cambria Math" panose="02040503050406030204" pitchFamily="18" charset="0"/>
                                </a:rPr>
                                <m:t>𝑛</m:t>
                              </m:r>
                            </m:e>
                          </m:mr>
                        </m:m>
                      </m:oMath>
                    </m:oMathPara>
                  </a14:m>
                  <a:endParaRPr kumimoji="0" lang="en-US" sz="1600" b="0" i="0" u="none" strike="noStrike" cap="none" normalizeH="0" baseline="0" dirty="0" smtClean="0">
                    <a:ln>
                      <a:noFill/>
                    </a:ln>
                    <a:solidFill>
                      <a:schemeClr val="tx1"/>
                    </a:solidFill>
                    <a:effectLst/>
                  </a:endParaRPr>
                </a:p>
              </p:txBody>
            </p:sp>
          </mc:Choice>
          <mc:Fallback xmlns="">
            <p:sp>
              <p:nvSpPr>
                <p:cNvPr id="11" name="Rectangle 10"/>
                <p:cNvSpPr>
                  <a:spLocks noRot="1" noChangeAspect="1" noMove="1" noResize="1" noEditPoints="1" noAdjustHandles="1" noChangeArrowheads="1" noChangeShapeType="1" noTextEdit="1"/>
                </p:cNvSpPr>
                <p:nvPr/>
              </p:nvSpPr>
              <p:spPr bwMode="auto">
                <a:xfrm>
                  <a:off x="4572000" y="4313750"/>
                  <a:ext cx="4035656" cy="1354347"/>
                </a:xfrm>
                <a:prstGeom prst="rect">
                  <a:avLst/>
                </a:prstGeom>
                <a:blipFill rotWithShape="0">
                  <a:blip r:embed="rId14"/>
                  <a:stretch>
                    <a:fillRect b="-50000"/>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grpSp>
    </p:spTree>
    <p:extLst>
      <p:ext uri="{BB962C8B-B14F-4D97-AF65-F5344CB8AC3E}">
        <p14:creationId xmlns:p14="http://schemas.microsoft.com/office/powerpoint/2010/main" val="1630740024"/>
      </p:ext>
    </p:extLst>
  </p:cSld>
  <p:clrMapOvr>
    <a:masterClrMapping/>
  </p:clrMapOvr>
  <p:transition advClick="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835826" y="2378359"/>
            <a:ext cx="3773508" cy="4074829"/>
            <a:chOff x="1835826" y="2378359"/>
            <a:chExt cx="3773508" cy="4074829"/>
          </a:xfrm>
        </p:grpSpPr>
        <p:sp>
          <p:nvSpPr>
            <p:cNvPr id="42" name="Rectangle 41"/>
            <p:cNvSpPr/>
            <p:nvPr/>
          </p:nvSpPr>
          <p:spPr bwMode="auto">
            <a:xfrm>
              <a:off x="2962670" y="6248966"/>
              <a:ext cx="514598" cy="204222"/>
            </a:xfrm>
            <a:prstGeom prst="rect">
              <a:avLst/>
            </a:prstGeom>
            <a:solidFill>
              <a:srgbClr val="FF99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41" name="Rectangle 40"/>
            <p:cNvSpPr/>
            <p:nvPr/>
          </p:nvSpPr>
          <p:spPr bwMode="auto">
            <a:xfrm>
              <a:off x="1835826" y="2378359"/>
              <a:ext cx="514598" cy="236785"/>
            </a:xfrm>
            <a:prstGeom prst="rect">
              <a:avLst/>
            </a:prstGeom>
            <a:solidFill>
              <a:srgbClr val="FF99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53" name="Rectangle 52"/>
                <p:cNvSpPr/>
                <p:nvPr/>
              </p:nvSpPr>
              <p:spPr bwMode="auto">
                <a:xfrm>
                  <a:off x="4311514" y="4509850"/>
                  <a:ext cx="1297820" cy="1118098"/>
                </a:xfrm>
                <a:prstGeom prst="rect">
                  <a:avLst/>
                </a:prstGeom>
                <a:solidFill>
                  <a:srgbClr val="FF99C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𝑗</m:t>
                            </m:r>
                          </m:sub>
                        </m:sSub>
                        <m:r>
                          <a:rPr lang="en-US" sz="1200" b="0" i="1" smtClean="0">
                            <a:latin typeface="Cambria Math" panose="02040503050406030204" pitchFamily="18" charset="0"/>
                          </a:rPr>
                          <m:t>≥0</m:t>
                        </m:r>
                      </m:oMath>
                    </m:oMathPara>
                  </a14:m>
                  <a:endParaRPr lang="en-US" sz="1200" b="0" dirty="0" smtClean="0"/>
                </a:p>
                <a:p>
                  <a:pPr eaLnBrk="0" hangingPunct="0">
                    <a:spcBef>
                      <a:spcPct val="0"/>
                    </a:spcBef>
                    <a:buNone/>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rPr>
                            </m:ctrlPr>
                          </m:fPr>
                          <m:num>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sub>
                                </m:sSub>
                                <m:r>
                                  <a:rPr lang="en-US" sz="1200" i="1">
                                    <a:latin typeface="Cambria Math" panose="02040503050406030204" pitchFamily="18" charset="0"/>
                                  </a:rPr>
                                  <m:t>−</m:t>
                                </m:r>
                                <m:r>
                                  <a:rPr lang="en-US" sz="1200" i="1">
                                    <a:latin typeface="Cambria Math" panose="02040503050406030204" pitchFamily="18" charset="0"/>
                                  </a:rPr>
                                  <m:t>𝜀</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r>
                                      <a:rPr lang="en-US" sz="1200" i="1">
                                        <a:latin typeface="Cambria Math" panose="02040503050406030204" pitchFamily="18" charset="0"/>
                                      </a:rPr>
                                      <m:t>−1</m:t>
                                    </m:r>
                                  </m:sub>
                                </m:sSub>
                              </m:e>
                            </m:d>
                          </m:num>
                          <m:den>
                            <m:sSup>
                              <m:sSupPr>
                                <m:ctrlPr>
                                  <a:rPr lang="en-US" sz="1200" i="1">
                                    <a:latin typeface="Cambria Math" panose="02040503050406030204" pitchFamily="18" charset="0"/>
                                  </a:rPr>
                                </m:ctrlPr>
                              </m:sSupPr>
                              <m:e>
                                <m:r>
                                  <a:rPr lang="en-US" sz="1200" i="1">
                                    <a:latin typeface="Cambria Math" panose="02040503050406030204" pitchFamily="18" charset="0"/>
                                  </a:rPr>
                                  <m:t>𝜀</m:t>
                                </m:r>
                              </m:e>
                              <m:sup>
                                <m:r>
                                  <a:rPr lang="en-US" sz="1200" i="1">
                                    <a:latin typeface="Cambria Math" panose="02040503050406030204" pitchFamily="18" charset="0"/>
                                  </a:rPr>
                                  <m:t>𝑗</m:t>
                                </m:r>
                                <m:r>
                                  <a:rPr lang="en-US" sz="1200" i="1">
                                    <a:latin typeface="Cambria Math" panose="02040503050406030204" pitchFamily="18" charset="0"/>
                                  </a:rPr>
                                  <m:t>−1</m:t>
                                </m:r>
                              </m:sup>
                            </m:sSup>
                            <m:r>
                              <a:rPr lang="en-US" sz="1200" i="1">
                                <a:latin typeface="Cambria Math" panose="02040503050406030204" pitchFamily="18" charset="0"/>
                              </a:rPr>
                              <m:t> </m:t>
                            </m:r>
                          </m:den>
                        </m:f>
                        <m:r>
                          <a:rPr lang="en-US" sz="1200" b="0" i="1" smtClean="0">
                            <a:latin typeface="Cambria Math" panose="02040503050406030204" pitchFamily="18" charset="0"/>
                          </a:rPr>
                          <m:t>≥0</m:t>
                        </m:r>
                      </m:oMath>
                    </m:oMathPara>
                  </a14:m>
                  <a:endParaRPr lang="en-US" sz="1200" b="0" dirty="0" smtClean="0"/>
                </a:p>
                <a:p>
                  <a:pPr eaLnBrk="0" hangingPunct="0">
                    <a:spcBef>
                      <a:spcPct val="0"/>
                    </a:spcBef>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sub>
                        </m:sSub>
                        <m:r>
                          <a:rPr lang="en-US" sz="1200" i="1">
                            <a:latin typeface="Cambria Math" panose="02040503050406030204" pitchFamily="18" charset="0"/>
                          </a:rPr>
                          <m:t>−</m:t>
                        </m:r>
                        <m:r>
                          <a:rPr lang="en-US" sz="1200" i="1">
                            <a:latin typeface="Cambria Math" panose="02040503050406030204" pitchFamily="18" charset="0"/>
                          </a:rPr>
                          <m:t>𝜀</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r>
                              <a:rPr lang="en-US" sz="1200" i="1">
                                <a:latin typeface="Cambria Math" panose="02040503050406030204" pitchFamily="18" charset="0"/>
                              </a:rPr>
                              <m:t>−1</m:t>
                            </m:r>
                          </m:sub>
                        </m:sSub>
                        <m:r>
                          <a:rPr lang="en-US" sz="1200" b="0" i="1" smtClean="0">
                            <a:latin typeface="Cambria Math" panose="02040503050406030204" pitchFamily="18" charset="0"/>
                          </a:rPr>
                          <m:t>≥0</m:t>
                        </m:r>
                      </m:oMath>
                    </m:oMathPara>
                  </a14:m>
                  <a:endParaRPr lang="en-US" sz="1200" dirty="0" smtClean="0"/>
                </a:p>
                <a:p>
                  <a:pPr eaLnBrk="0" hangingPunct="0">
                    <a:spcBef>
                      <a:spcPct val="0"/>
                    </a:spcBef>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sub>
                        </m:sSub>
                        <m:r>
                          <a:rPr lang="en-US" sz="1200" i="1">
                            <a:latin typeface="Cambria Math" panose="02040503050406030204" pitchFamily="18" charset="0"/>
                          </a:rPr>
                          <m:t>≥</m:t>
                        </m:r>
                        <m:r>
                          <a:rPr lang="en-US" sz="1200" i="1">
                            <a:latin typeface="Cambria Math" panose="02040503050406030204" pitchFamily="18" charset="0"/>
                          </a:rPr>
                          <m:t>𝜀</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r>
                              <a:rPr lang="en-US" sz="1200" i="1">
                                <a:latin typeface="Cambria Math" panose="02040503050406030204" pitchFamily="18" charset="0"/>
                              </a:rPr>
                              <m:t>−1</m:t>
                            </m:r>
                          </m:sub>
                        </m:sSub>
                      </m:oMath>
                    </m:oMathPara>
                  </a14:m>
                  <a:endParaRPr lang="en-US" sz="1200" dirty="0"/>
                </a:p>
                <a:p>
                  <a:pPr eaLnBrk="0" hangingPunct="0">
                    <a:spcBef>
                      <a:spcPct val="0"/>
                    </a:spcBef>
                    <a:buNone/>
                  </a:pPr>
                  <a:endParaRPr lang="en-US" sz="1200" dirty="0"/>
                </a:p>
                <a:p>
                  <a:pPr eaLnBrk="0" hangingPunct="0">
                    <a:spcBef>
                      <a:spcPct val="0"/>
                    </a:spcBef>
                    <a:buNone/>
                  </a:pPr>
                  <a:endParaRPr kumimoji="0" lang="en-US" sz="1200" b="0" i="0" u="none" strike="noStrike" cap="none" normalizeH="0" baseline="0" dirty="0" smtClean="0">
                    <a:ln>
                      <a:noFill/>
                    </a:ln>
                    <a:solidFill>
                      <a:schemeClr val="tx1"/>
                    </a:solidFill>
                    <a:effectLst/>
                  </a:endParaRPr>
                </a:p>
              </p:txBody>
            </p:sp>
          </mc:Choice>
          <mc:Fallback xmlns="">
            <p:sp>
              <p:nvSpPr>
                <p:cNvPr id="53" name="Rectangle 52"/>
                <p:cNvSpPr>
                  <a:spLocks noRot="1" noChangeAspect="1" noMove="1" noResize="1" noEditPoints="1" noAdjustHandles="1" noChangeArrowheads="1" noChangeShapeType="1" noTextEdit="1"/>
                </p:cNvSpPr>
                <p:nvPr/>
              </p:nvSpPr>
              <p:spPr bwMode="auto">
                <a:xfrm>
                  <a:off x="4311514" y="4509850"/>
                  <a:ext cx="1297820" cy="1118098"/>
                </a:xfrm>
                <a:prstGeom prst="rect">
                  <a:avLst/>
                </a:prstGeom>
                <a:blipFill rotWithShape="0">
                  <a:blip r:embed="rId28"/>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grpSp>
      <p:grpSp>
        <p:nvGrpSpPr>
          <p:cNvPr id="8" name="Group 7"/>
          <p:cNvGrpSpPr/>
          <p:nvPr/>
        </p:nvGrpSpPr>
        <p:grpSpPr>
          <a:xfrm>
            <a:off x="1335182" y="1851660"/>
            <a:ext cx="7736985" cy="4596765"/>
            <a:chOff x="1335182" y="1851660"/>
            <a:chExt cx="7736985" cy="4596765"/>
          </a:xfrm>
        </p:grpSpPr>
        <p:sp>
          <p:nvSpPr>
            <p:cNvPr id="46" name="Rectangle 45"/>
            <p:cNvSpPr/>
            <p:nvPr/>
          </p:nvSpPr>
          <p:spPr bwMode="auto">
            <a:xfrm>
              <a:off x="3684104" y="6246986"/>
              <a:ext cx="777061" cy="201439"/>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44" name="Rectangle 43"/>
            <p:cNvSpPr/>
            <p:nvPr/>
          </p:nvSpPr>
          <p:spPr bwMode="auto">
            <a:xfrm>
              <a:off x="1335182" y="1851660"/>
              <a:ext cx="1400398" cy="516072"/>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54" name="Rectangle 53"/>
                <p:cNvSpPr/>
                <p:nvPr/>
              </p:nvSpPr>
              <p:spPr bwMode="auto">
                <a:xfrm>
                  <a:off x="4133173" y="2763675"/>
                  <a:ext cx="4938994" cy="1649518"/>
                </a:xfrm>
                <a:prstGeom prst="rect">
                  <a:avLst/>
                </a:prstGeom>
                <a:solidFill>
                  <a:srgbClr val="92D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𝑗</m:t>
                            </m:r>
                          </m:sub>
                        </m:sSub>
                        <m:r>
                          <a:rPr lang="en-US" sz="1200" i="1">
                            <a:latin typeface="Cambria Math" panose="02040503050406030204" pitchFamily="18" charset="0"/>
                          </a:rPr>
                          <m:t>+2</m:t>
                        </m:r>
                        <m:nary>
                          <m:naryPr>
                            <m:chr m:val="∑"/>
                            <m:ctrlPr>
                              <a:rPr lang="en-US" sz="1200" i="1">
                                <a:latin typeface="Cambria Math" panose="02040503050406030204" pitchFamily="18" charset="0"/>
                              </a:rPr>
                            </m:ctrlPr>
                          </m:naryPr>
                          <m:sub>
                            <m:r>
                              <a:rPr lang="en-US" sz="1200" i="1">
                                <a:latin typeface="Cambria Math" panose="02040503050406030204" pitchFamily="18" charset="0"/>
                              </a:rPr>
                              <m:t>𝑘</m:t>
                            </m:r>
                            <m:r>
                              <a:rPr lang="en-US" sz="1200" i="1">
                                <a:latin typeface="Cambria Math" panose="02040503050406030204" pitchFamily="18" charset="0"/>
                              </a:rPr>
                              <m:t>=1</m:t>
                            </m:r>
                          </m:sub>
                          <m:sup>
                            <m:r>
                              <a:rPr lang="en-US" sz="1200" i="1">
                                <a:latin typeface="Cambria Math" panose="02040503050406030204" pitchFamily="18" charset="0"/>
                              </a:rPr>
                              <m:t>𝑗</m:t>
                            </m:r>
                            <m:r>
                              <a:rPr lang="en-US" sz="1200" i="1">
                                <a:latin typeface="Cambria Math" panose="02040503050406030204" pitchFamily="18" charset="0"/>
                              </a:rPr>
                              <m:t>−1</m:t>
                            </m:r>
                          </m:sup>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𝑘</m:t>
                                </m:r>
                              </m:sub>
                            </m:sSub>
                          </m:e>
                        </m:nary>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𝜃</m:t>
                            </m:r>
                          </m:e>
                          <m:sup>
                            <m:r>
                              <a:rPr lang="en-US" sz="1200" i="1">
                                <a:latin typeface="Cambria Math" panose="02040503050406030204" pitchFamily="18" charset="0"/>
                              </a:rPr>
                              <m:t>𝑗</m:t>
                            </m:r>
                            <m:r>
                              <a:rPr lang="en-US" sz="1200" i="1">
                                <a:latin typeface="Cambria Math" panose="02040503050406030204" pitchFamily="18" charset="0"/>
                              </a:rPr>
                              <m:t>−1</m:t>
                            </m:r>
                          </m:sup>
                        </m:sSup>
                      </m:oMath>
                    </m:oMathPara>
                  </a14:m>
                  <a:endParaRPr lang="en-US" sz="1200" i="0" dirty="0" smtClean="0"/>
                </a:p>
                <a:p>
                  <a:pPr eaLnBrk="0" hangingPunct="0">
                    <a:spcBef>
                      <a:spcPct val="0"/>
                    </a:spcBef>
                    <a:buNone/>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rPr>
                            </m:ctrlPr>
                          </m:fPr>
                          <m:num>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sub>
                                </m:sSub>
                                <m:r>
                                  <a:rPr lang="en-US" sz="1200" i="1">
                                    <a:latin typeface="Cambria Math" panose="02040503050406030204" pitchFamily="18" charset="0"/>
                                  </a:rPr>
                                  <m:t>−</m:t>
                                </m:r>
                                <m:r>
                                  <a:rPr lang="en-US" sz="1200" i="1">
                                    <a:latin typeface="Cambria Math" panose="02040503050406030204" pitchFamily="18" charset="0"/>
                                  </a:rPr>
                                  <m:t>𝜀</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r>
                                      <a:rPr lang="en-US" sz="1200" i="1">
                                        <a:latin typeface="Cambria Math" panose="02040503050406030204" pitchFamily="18" charset="0"/>
                                      </a:rPr>
                                      <m:t>−1</m:t>
                                    </m:r>
                                  </m:sub>
                                </m:sSub>
                              </m:e>
                            </m:d>
                          </m:num>
                          <m:den>
                            <m:sSup>
                              <m:sSupPr>
                                <m:ctrlPr>
                                  <a:rPr lang="en-US" sz="1200" i="1">
                                    <a:latin typeface="Cambria Math" panose="02040503050406030204" pitchFamily="18" charset="0"/>
                                  </a:rPr>
                                </m:ctrlPr>
                              </m:sSupPr>
                              <m:e>
                                <m:r>
                                  <a:rPr lang="en-US" sz="1200" i="1">
                                    <a:latin typeface="Cambria Math" panose="02040503050406030204" pitchFamily="18" charset="0"/>
                                  </a:rPr>
                                  <m:t>𝜀</m:t>
                                </m:r>
                              </m:e>
                              <m:sup>
                                <m:r>
                                  <a:rPr lang="en-US" sz="1200" i="1">
                                    <a:latin typeface="Cambria Math" panose="02040503050406030204" pitchFamily="18" charset="0"/>
                                  </a:rPr>
                                  <m:t>𝑗</m:t>
                                </m:r>
                                <m:r>
                                  <a:rPr lang="en-US" sz="1200" i="1">
                                    <a:latin typeface="Cambria Math" panose="02040503050406030204" pitchFamily="18" charset="0"/>
                                  </a:rPr>
                                  <m:t>−1</m:t>
                                </m:r>
                              </m:sup>
                            </m:sSup>
                          </m:den>
                        </m:f>
                        <m:r>
                          <a:rPr lang="en-US" sz="1200" b="0" i="1" smtClean="0">
                            <a:latin typeface="Cambria Math" panose="02040503050406030204" pitchFamily="18" charset="0"/>
                          </a:rPr>
                          <m:t>+2</m:t>
                        </m:r>
                        <m:f>
                          <m:fPr>
                            <m:ctrlPr>
                              <a:rPr lang="en-US" sz="1200" i="1">
                                <a:latin typeface="Cambria Math" panose="02040503050406030204" pitchFamily="18" charset="0"/>
                              </a:rPr>
                            </m:ctrlPr>
                          </m:fPr>
                          <m:num>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r>
                                      <a:rPr lang="en-US" sz="1200" b="0" i="1" smtClean="0">
                                        <a:latin typeface="Cambria Math" panose="02040503050406030204" pitchFamily="18" charset="0"/>
                                      </a:rPr>
                                      <m:t>−1</m:t>
                                    </m:r>
                                  </m:sub>
                                </m:sSub>
                                <m:r>
                                  <a:rPr lang="en-US" sz="1200" i="1">
                                    <a:latin typeface="Cambria Math" panose="02040503050406030204" pitchFamily="18" charset="0"/>
                                  </a:rPr>
                                  <m:t>−</m:t>
                                </m:r>
                                <m:r>
                                  <a:rPr lang="en-US" sz="1200" i="1">
                                    <a:latin typeface="Cambria Math" panose="02040503050406030204" pitchFamily="18" charset="0"/>
                                  </a:rPr>
                                  <m:t>𝜀</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r>
                                      <a:rPr lang="en-US" sz="1200" i="1">
                                        <a:latin typeface="Cambria Math" panose="02040503050406030204" pitchFamily="18" charset="0"/>
                                      </a:rPr>
                                      <m:t>−2</m:t>
                                    </m:r>
                                  </m:sub>
                                </m:sSub>
                              </m:e>
                            </m:d>
                          </m:num>
                          <m:den>
                            <m:sSup>
                              <m:sSupPr>
                                <m:ctrlPr>
                                  <a:rPr lang="en-US" sz="1200" i="1">
                                    <a:latin typeface="Cambria Math" panose="02040503050406030204" pitchFamily="18" charset="0"/>
                                  </a:rPr>
                                </m:ctrlPr>
                              </m:sSupPr>
                              <m:e>
                                <m:r>
                                  <a:rPr lang="en-US" sz="1200" i="1">
                                    <a:latin typeface="Cambria Math" panose="02040503050406030204" pitchFamily="18" charset="0"/>
                                  </a:rPr>
                                  <m:t>𝜀</m:t>
                                </m:r>
                              </m:e>
                              <m:sup>
                                <m:r>
                                  <a:rPr lang="en-US" sz="1200" i="1">
                                    <a:latin typeface="Cambria Math" panose="02040503050406030204" pitchFamily="18" charset="0"/>
                                  </a:rPr>
                                  <m:t>𝑗</m:t>
                                </m:r>
                                <m:r>
                                  <a:rPr lang="en-US" sz="1200" i="1">
                                    <a:latin typeface="Cambria Math" panose="02040503050406030204" pitchFamily="18" charset="0"/>
                                  </a:rPr>
                                  <m:t>−2</m:t>
                                </m:r>
                              </m:sup>
                            </m:sSup>
                          </m:den>
                        </m:f>
                        <m:r>
                          <a:rPr lang="en-US" sz="1200" i="1">
                            <a:latin typeface="Cambria Math" panose="02040503050406030204" pitchFamily="18" charset="0"/>
                          </a:rPr>
                          <m:t>+</m:t>
                        </m:r>
                        <m:r>
                          <a:rPr lang="en-US" sz="1200" b="0" i="1" smtClean="0">
                            <a:latin typeface="Cambria Math" panose="02040503050406030204" pitchFamily="18" charset="0"/>
                          </a:rPr>
                          <m:t>…+</m:t>
                        </m:r>
                        <m:r>
                          <a:rPr lang="en-US" sz="1200" i="1">
                            <a:latin typeface="Cambria Math" panose="02040503050406030204" pitchFamily="18" charset="0"/>
                          </a:rPr>
                          <m:t>2</m:t>
                        </m:r>
                        <m:f>
                          <m:fPr>
                            <m:ctrlPr>
                              <a:rPr lang="en-US" sz="1200" i="1">
                                <a:latin typeface="Cambria Math" panose="02040503050406030204" pitchFamily="18" charset="0"/>
                              </a:rPr>
                            </m:ctrlPr>
                          </m:fPr>
                          <m:num>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2</m:t>
                                    </m:r>
                                  </m:sub>
                                </m:sSub>
                                <m:r>
                                  <a:rPr lang="en-US" sz="1200" i="1">
                                    <a:latin typeface="Cambria Math" panose="02040503050406030204" pitchFamily="18" charset="0"/>
                                  </a:rPr>
                                  <m:t>−</m:t>
                                </m:r>
                                <m:r>
                                  <a:rPr lang="en-US" sz="1200" i="1">
                                    <a:latin typeface="Cambria Math" panose="02040503050406030204" pitchFamily="18" charset="0"/>
                                  </a:rPr>
                                  <m:t>𝜀</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e>
                            </m:d>
                          </m:num>
                          <m:den>
                            <m:sSup>
                              <m:sSupPr>
                                <m:ctrlPr>
                                  <a:rPr lang="en-US" sz="1200" i="1">
                                    <a:latin typeface="Cambria Math" panose="02040503050406030204" pitchFamily="18" charset="0"/>
                                  </a:rPr>
                                </m:ctrlPr>
                              </m:sSupPr>
                              <m:e>
                                <m:r>
                                  <a:rPr lang="en-US" sz="1200" i="1">
                                    <a:latin typeface="Cambria Math" panose="02040503050406030204" pitchFamily="18" charset="0"/>
                                  </a:rPr>
                                  <m:t>𝜀</m:t>
                                </m:r>
                              </m:e>
                              <m:sup>
                                <m:r>
                                  <a:rPr lang="en-US" sz="1200" b="0" i="1" smtClean="0">
                                    <a:latin typeface="Cambria Math" panose="02040503050406030204" pitchFamily="18" charset="0"/>
                                  </a:rPr>
                                  <m:t>1</m:t>
                                </m:r>
                              </m:sup>
                            </m:sSup>
                          </m:den>
                        </m:f>
                        <m:r>
                          <a:rPr lang="en-US" sz="1200" b="0" i="1" smtClean="0">
                            <a:latin typeface="Cambria Math" panose="02040503050406030204" pitchFamily="18" charset="0"/>
                          </a:rPr>
                          <m:t>+2</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m:t>
                            </m:r>
                          </m:num>
                          <m:den>
                            <m:sSup>
                              <m:sSupPr>
                                <m:ctrlPr>
                                  <a:rPr lang="en-US" sz="1200" i="1">
                                    <a:latin typeface="Cambria Math" panose="02040503050406030204" pitchFamily="18" charset="0"/>
                                  </a:rPr>
                                </m:ctrlPr>
                              </m:sSupPr>
                              <m:e>
                                <m:r>
                                  <a:rPr lang="en-US" sz="1200" i="1">
                                    <a:latin typeface="Cambria Math" panose="02040503050406030204" pitchFamily="18" charset="0"/>
                                  </a:rPr>
                                  <m:t>𝜀</m:t>
                                </m:r>
                              </m:e>
                              <m:sup>
                                <m:r>
                                  <a:rPr lang="en-US" sz="1200" i="1">
                                    <a:latin typeface="Cambria Math" panose="02040503050406030204" pitchFamily="18" charset="0"/>
                                  </a:rPr>
                                  <m:t>𝑗</m:t>
                                </m:r>
                                <m:r>
                                  <a:rPr lang="en-US" sz="1200" i="1">
                                    <a:latin typeface="Cambria Math" panose="02040503050406030204" pitchFamily="18" charset="0"/>
                                  </a:rPr>
                                  <m:t>−1</m:t>
                                </m:r>
                              </m:sup>
                            </m:sSup>
                          </m:den>
                        </m:f>
                      </m:oMath>
                    </m:oMathPara>
                  </a14:m>
                  <a:endParaRPr lang="en-US" sz="1200" b="0" dirty="0" smtClean="0"/>
                </a:p>
                <a:p>
                  <a:pPr eaLnBrk="0" hangingPunct="0">
                    <a:spcBef>
                      <a:spcPct val="0"/>
                    </a:spcBef>
                    <a:buNone/>
                  </a:pPr>
                  <a14:m>
                    <m:oMathPara xmlns:m="http://schemas.openxmlformats.org/officeDocument/2006/math">
                      <m:oMathParaPr>
                        <m:jc m:val="centerGroup"/>
                      </m:oMathParaPr>
                      <m:oMath xmlns:m="http://schemas.openxmlformats.org/officeDocument/2006/math">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r>
                              <a:rPr lang="en-US" sz="1200" b="0" i="1" smtClean="0">
                                <a:latin typeface="Cambria Math" panose="02040503050406030204" pitchFamily="18" charset="0"/>
                              </a:rPr>
                              <m:t>𝜀</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𝑗</m:t>
                                </m:r>
                                <m:r>
                                  <a:rPr lang="en-US" sz="1200" b="0" i="1" smtClean="0">
                                    <a:latin typeface="Cambria Math" panose="02040503050406030204" pitchFamily="18" charset="0"/>
                                  </a:rPr>
                                  <m:t>−1</m:t>
                                </m:r>
                              </m:sub>
                            </m:sSub>
                          </m:e>
                        </m:d>
                        <m:r>
                          <a:rPr lang="en-US" sz="1200" b="0" i="1" smtClean="0">
                            <a:latin typeface="Cambria Math" panose="02040503050406030204" pitchFamily="18" charset="0"/>
                          </a:rPr>
                          <m:t>+2</m:t>
                        </m:r>
                        <m:r>
                          <a:rPr lang="en-US" sz="1200" b="0" i="1" smtClean="0">
                            <a:latin typeface="Cambria Math" panose="02040503050406030204" pitchFamily="18" charset="0"/>
                          </a:rPr>
                          <m:t>𝜀</m:t>
                        </m:r>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r>
                                  <a:rPr lang="en-US" sz="1200" b="0" i="1" smtClean="0">
                                    <a:latin typeface="Cambria Math" panose="02040503050406030204" pitchFamily="18" charset="0"/>
                                  </a:rPr>
                                  <m:t>−1</m:t>
                                </m:r>
                              </m:sub>
                            </m:sSub>
                            <m:r>
                              <a:rPr lang="en-US" sz="1200" i="1">
                                <a:latin typeface="Cambria Math" panose="02040503050406030204" pitchFamily="18" charset="0"/>
                              </a:rPr>
                              <m:t>−</m:t>
                            </m:r>
                            <m:r>
                              <a:rPr lang="en-US" sz="1200" i="1">
                                <a:latin typeface="Cambria Math" panose="02040503050406030204" pitchFamily="18" charset="0"/>
                              </a:rPr>
                              <m:t>𝜀</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r>
                                  <a:rPr lang="en-US" sz="1200" i="1">
                                    <a:latin typeface="Cambria Math" panose="02040503050406030204" pitchFamily="18" charset="0"/>
                                  </a:rPr>
                                  <m:t>−2</m:t>
                                </m:r>
                              </m:sub>
                            </m:sSub>
                          </m:e>
                        </m:d>
                        <m:r>
                          <a:rPr lang="en-US" sz="1200" b="0" i="1" smtClean="0">
                            <a:latin typeface="Cambria Math" panose="02040503050406030204" pitchFamily="18" charset="0"/>
                          </a:rPr>
                          <m:t>+…+</m:t>
                        </m:r>
                        <m:r>
                          <a:rPr lang="en-US" sz="1200" i="1">
                            <a:latin typeface="Cambria Math" panose="02040503050406030204" pitchFamily="18" charset="0"/>
                          </a:rPr>
                          <m:t>2</m:t>
                        </m:r>
                        <m:sSup>
                          <m:sSupPr>
                            <m:ctrlPr>
                              <a:rPr lang="en-US" sz="1200" b="0" i="1" smtClean="0">
                                <a:latin typeface="Cambria Math" panose="02040503050406030204" pitchFamily="18" charset="0"/>
                              </a:rPr>
                            </m:ctrlPr>
                          </m:sSupPr>
                          <m:e>
                            <m:r>
                              <a:rPr lang="en-US" sz="1200" i="1">
                                <a:latin typeface="Cambria Math" panose="02040503050406030204" pitchFamily="18" charset="0"/>
                              </a:rPr>
                              <m:t>𝜀</m:t>
                            </m:r>
                          </m:e>
                          <m:sup>
                            <m:r>
                              <a:rPr lang="en-US" sz="1200" b="0" i="1" smtClean="0">
                                <a:latin typeface="Cambria Math" panose="02040503050406030204" pitchFamily="18" charset="0"/>
                              </a:rPr>
                              <m:t>𝑗</m:t>
                            </m:r>
                            <m:r>
                              <a:rPr lang="en-US" sz="1200" b="0" i="1" smtClean="0">
                                <a:latin typeface="Cambria Math" panose="02040503050406030204" pitchFamily="18" charset="0"/>
                              </a:rPr>
                              <m:t>−2</m:t>
                            </m:r>
                          </m:sup>
                        </m:sSup>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i="1">
                                <a:latin typeface="Cambria Math" panose="02040503050406030204" pitchFamily="18" charset="0"/>
                              </a:rPr>
                              <m:t>−</m:t>
                            </m:r>
                            <m:r>
                              <a:rPr lang="en-US" sz="1200" i="1">
                                <a:latin typeface="Cambria Math" panose="02040503050406030204" pitchFamily="18" charset="0"/>
                              </a:rPr>
                              <m:t>𝜀</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smtClean="0">
                                    <a:latin typeface="Cambria Math" panose="02040503050406030204" pitchFamily="18" charset="0"/>
                                  </a:rPr>
                                  <m:t>1</m:t>
                                </m:r>
                              </m:sub>
                            </m:sSub>
                          </m:e>
                        </m:d>
                        <m:r>
                          <a:rPr lang="en-US" sz="1200" b="0" i="1" smtClean="0">
                            <a:latin typeface="Cambria Math" panose="02040503050406030204" pitchFamily="18" charset="0"/>
                          </a:rPr>
                          <m:t>+2</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𝜀</m:t>
                            </m:r>
                          </m:e>
                          <m:sup>
                            <m:r>
                              <a:rPr lang="en-US" sz="1200" b="0" i="1" smtClean="0">
                                <a:latin typeface="Cambria Math" panose="02040503050406030204" pitchFamily="18" charset="0"/>
                              </a:rPr>
                              <m:t>𝑗</m:t>
                            </m:r>
                            <m:r>
                              <a:rPr lang="en-US" sz="1200" b="0" i="1" smtClean="0">
                                <a:latin typeface="Cambria Math" panose="02040503050406030204" pitchFamily="18" charset="0"/>
                              </a:rPr>
                              <m:t>−1</m:t>
                            </m:r>
                          </m:sup>
                        </m:sSup>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≤1</m:t>
                        </m:r>
                      </m:oMath>
                    </m:oMathPara>
                  </a14:m>
                  <a:endParaRPr lang="en-US" sz="1200" b="0" dirty="0" smtClean="0"/>
                </a:p>
                <a:p>
                  <a:pPr eaLnBrk="0" hangingPunct="0">
                    <a:spcBef>
                      <a:spcPct val="0"/>
                    </a:spcBef>
                    <a:buNone/>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r>
                          <a:rPr lang="en-US" sz="1200" i="1">
                            <a:latin typeface="Cambria Math" panose="02040503050406030204" pitchFamily="18" charset="0"/>
                          </a:rPr>
                          <m:t>𝜀</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r>
                              <a:rPr lang="en-US" sz="1200" i="1">
                                <a:latin typeface="Cambria Math" panose="02040503050406030204" pitchFamily="18" charset="0"/>
                              </a:rPr>
                              <m:t>−1</m:t>
                            </m:r>
                          </m:sub>
                        </m:sSub>
                        <m:r>
                          <a:rPr lang="en-US" sz="1200" b="0" i="1" smtClean="0">
                            <a:latin typeface="Cambria Math" panose="02040503050406030204" pitchFamily="18" charset="0"/>
                          </a:rPr>
                          <m:t>≤1</m:t>
                        </m:r>
                      </m:oMath>
                    </m:oMathPara>
                  </a14:m>
                  <a:endParaRPr lang="en-US" sz="1200" dirty="0" smtClean="0"/>
                </a:p>
                <a:p>
                  <a:pPr eaLnBrk="0" hangingPunct="0">
                    <a:spcBef>
                      <a:spcPct val="0"/>
                    </a:spcBef>
                    <a:buNone/>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sub>
                        </m:sSub>
                        <m:r>
                          <a:rPr lang="en-US" sz="1200" i="1">
                            <a:latin typeface="Cambria Math" panose="02040503050406030204" pitchFamily="18" charset="0"/>
                          </a:rPr>
                          <m:t>≤1</m:t>
                        </m:r>
                        <m:r>
                          <a:rPr lang="en-US" sz="1200" b="0" i="1" smtClean="0">
                            <a:latin typeface="Cambria Math" panose="02040503050406030204" pitchFamily="18" charset="0"/>
                          </a:rPr>
                          <m:t>−</m:t>
                        </m:r>
                        <m:r>
                          <a:rPr lang="en-US" sz="1200" i="1">
                            <a:latin typeface="Cambria Math" panose="02040503050406030204" pitchFamily="18" charset="0"/>
                          </a:rPr>
                          <m:t>𝜀</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r>
                              <a:rPr lang="en-US" sz="1200" i="1">
                                <a:latin typeface="Cambria Math" panose="02040503050406030204" pitchFamily="18" charset="0"/>
                              </a:rPr>
                              <m:t>−1</m:t>
                            </m:r>
                          </m:sub>
                        </m:sSub>
                      </m:oMath>
                    </m:oMathPara>
                  </a14:m>
                  <a:endParaRPr lang="en-US" sz="1200" dirty="0"/>
                </a:p>
                <a:p>
                  <a:pPr eaLnBrk="0" hangingPunct="0">
                    <a:spcBef>
                      <a:spcPct val="0"/>
                    </a:spcBef>
                    <a:buNone/>
                  </a:pPr>
                  <a:endParaRPr kumimoji="0" lang="en-US" sz="1200" b="0" i="0" u="none" strike="noStrike" cap="none" normalizeH="0" baseline="0" dirty="0" smtClean="0">
                    <a:ln>
                      <a:noFill/>
                    </a:ln>
                    <a:solidFill>
                      <a:schemeClr val="tx1"/>
                    </a:solidFill>
                    <a:effectLst/>
                  </a:endParaRPr>
                </a:p>
              </p:txBody>
            </p:sp>
          </mc:Choice>
          <mc:Fallback xmlns="">
            <p:sp>
              <p:nvSpPr>
                <p:cNvPr id="54" name="Rectangle 53"/>
                <p:cNvSpPr>
                  <a:spLocks noRot="1" noChangeAspect="1" noMove="1" noResize="1" noEditPoints="1" noAdjustHandles="1" noChangeArrowheads="1" noChangeShapeType="1" noTextEdit="1"/>
                </p:cNvSpPr>
                <p:nvPr/>
              </p:nvSpPr>
              <p:spPr bwMode="auto">
                <a:xfrm>
                  <a:off x="4133173" y="2763675"/>
                  <a:ext cx="4938994" cy="1649518"/>
                </a:xfrm>
                <a:prstGeom prst="rect">
                  <a:avLst/>
                </a:prstGeom>
                <a:blipFill rotWithShape="0">
                  <a:blip r:embed="rId29"/>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grpSp>
      <p:grpSp>
        <p:nvGrpSpPr>
          <p:cNvPr id="5" name="Group 4"/>
          <p:cNvGrpSpPr/>
          <p:nvPr/>
        </p:nvGrpSpPr>
        <p:grpSpPr>
          <a:xfrm>
            <a:off x="1858388" y="1612538"/>
            <a:ext cx="2274785" cy="4610698"/>
            <a:chOff x="1858388" y="1612538"/>
            <a:chExt cx="2274785" cy="4610698"/>
          </a:xfrm>
        </p:grpSpPr>
        <p:sp>
          <p:nvSpPr>
            <p:cNvPr id="40" name="Rectangle 39"/>
            <p:cNvSpPr/>
            <p:nvPr/>
          </p:nvSpPr>
          <p:spPr bwMode="auto">
            <a:xfrm>
              <a:off x="3638551" y="6044540"/>
              <a:ext cx="494622" cy="178696"/>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38" name="Rectangle 37"/>
            <p:cNvSpPr/>
            <p:nvPr/>
          </p:nvSpPr>
          <p:spPr bwMode="auto">
            <a:xfrm>
              <a:off x="1858388" y="1612538"/>
              <a:ext cx="451263" cy="239121"/>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52" name="Rectangle 51"/>
                <p:cNvSpPr/>
                <p:nvPr/>
              </p:nvSpPr>
              <p:spPr bwMode="auto">
                <a:xfrm>
                  <a:off x="2055624" y="4617192"/>
                  <a:ext cx="775448" cy="321169"/>
                </a:xfrm>
                <a:prstGeom prst="rect">
                  <a:avLst/>
                </a:prstGeom>
                <a:solidFill>
                  <a:srgbClr val="FFC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i="1">
                                <a:latin typeface="Cambria Math" panose="02040503050406030204" pitchFamily="18" charset="0"/>
                              </a:rPr>
                              <m:t>𝑦</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oMath>
                    </m:oMathPara>
                  </a14:m>
                  <a:endParaRPr kumimoji="0" lang="en-US" sz="1200" b="0" i="0" u="none" strike="noStrike" cap="none" normalizeH="0" baseline="0" dirty="0" smtClean="0">
                    <a:ln>
                      <a:noFill/>
                    </a:ln>
                    <a:solidFill>
                      <a:schemeClr val="tx1"/>
                    </a:solidFill>
                    <a:effectLst/>
                  </a:endParaRPr>
                </a:p>
              </p:txBody>
            </p:sp>
          </mc:Choice>
          <mc:Fallback xmlns="">
            <p:sp>
              <p:nvSpPr>
                <p:cNvPr id="52" name="Rectangle 51"/>
                <p:cNvSpPr>
                  <a:spLocks noRot="1" noChangeAspect="1" noMove="1" noResize="1" noEditPoints="1" noAdjustHandles="1" noChangeArrowheads="1" noChangeShapeType="1" noTextEdit="1"/>
                </p:cNvSpPr>
                <p:nvPr/>
              </p:nvSpPr>
              <p:spPr bwMode="auto">
                <a:xfrm>
                  <a:off x="2055624" y="4617192"/>
                  <a:ext cx="775448" cy="321169"/>
                </a:xfrm>
                <a:prstGeom prst="rect">
                  <a:avLst/>
                </a:prstGeom>
                <a:blipFill rotWithShape="0">
                  <a:blip r:embed="rId22"/>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grpSp>
      <p:grpSp>
        <p:nvGrpSpPr>
          <p:cNvPr id="4" name="Group 3"/>
          <p:cNvGrpSpPr/>
          <p:nvPr/>
        </p:nvGrpSpPr>
        <p:grpSpPr>
          <a:xfrm>
            <a:off x="971023" y="1091639"/>
            <a:ext cx="2917249" cy="4929151"/>
            <a:chOff x="971023" y="1091639"/>
            <a:chExt cx="2917249" cy="4929151"/>
          </a:xfrm>
        </p:grpSpPr>
        <p:sp>
          <p:nvSpPr>
            <p:cNvPr id="36" name="Rectangle 35"/>
            <p:cNvSpPr/>
            <p:nvPr/>
          </p:nvSpPr>
          <p:spPr bwMode="auto">
            <a:xfrm>
              <a:off x="3579513" y="5830784"/>
              <a:ext cx="308759" cy="190006"/>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35" name="Rectangle 34"/>
            <p:cNvSpPr/>
            <p:nvPr/>
          </p:nvSpPr>
          <p:spPr bwMode="auto">
            <a:xfrm>
              <a:off x="1858389" y="1091639"/>
              <a:ext cx="451263" cy="54188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32" name="Rectangle 31"/>
                <p:cNvSpPr/>
                <p:nvPr/>
              </p:nvSpPr>
              <p:spPr bwMode="auto">
                <a:xfrm>
                  <a:off x="971023" y="2768094"/>
                  <a:ext cx="2713081" cy="1649518"/>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14:m>
                    <m:oMathPara xmlns:m="http://schemas.openxmlformats.org/officeDocument/2006/math">
                      <m:oMathParaPr>
                        <m:jc m:val="centerGroup"/>
                      </m:oMathParaPr>
                      <m:oMath xmlns:m="http://schemas.openxmlformats.org/officeDocument/2006/math">
                        <m:nary>
                          <m:naryPr>
                            <m:chr m:val="∑"/>
                            <m:ctrlPr>
                              <a:rPr kumimoji="0" lang="en-US" sz="1200" b="0" i="1" u="none" strike="noStrike" cap="none" normalizeH="0" baseline="0" smtClean="0">
                                <a:ln>
                                  <a:noFill/>
                                </a:ln>
                                <a:solidFill>
                                  <a:schemeClr val="tx1"/>
                                </a:solidFill>
                                <a:effectLst/>
                                <a:latin typeface="Cambria Math" panose="02040503050406030204" pitchFamily="18" charset="0"/>
                              </a:rPr>
                            </m:ctrlPr>
                          </m:naryPr>
                          <m:sub>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=1</m:t>
                            </m:r>
                          </m:sub>
                          <m:sup>
                            <m:r>
                              <a:rPr kumimoji="0" lang="en-US" sz="1200" b="0" i="1" u="none" strike="noStrike" cap="none" normalizeH="0" baseline="0" smtClean="0">
                                <a:ln>
                                  <a:noFill/>
                                </a:ln>
                                <a:solidFill>
                                  <a:schemeClr val="tx1"/>
                                </a:solidFill>
                                <a:effectLst/>
                                <a:latin typeface="Cambria Math" panose="02040503050406030204" pitchFamily="18" charset="0"/>
                              </a:rPr>
                              <m:t>𝑛</m:t>
                            </m:r>
                          </m:sup>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𝑗</m:t>
                                </m:r>
                              </m:sub>
                            </m:sSub>
                          </m:e>
                        </m:nary>
                        <m:r>
                          <a:rPr lang="en-US" sz="1200" i="1">
                            <a:latin typeface="Cambria Math" panose="02040503050406030204" pitchFamily="18" charset="0"/>
                          </a:rPr>
                          <m:t>=</m:t>
                        </m:r>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nary>
                          <m:naryPr>
                            <m:chr m:val="∑"/>
                            <m:ctrlPr>
                              <a:rPr lang="en-US" sz="1200" i="1">
                                <a:latin typeface="Cambria Math" panose="02040503050406030204" pitchFamily="18" charset="0"/>
                              </a:rPr>
                            </m:ctrlPr>
                          </m:naryPr>
                          <m:sub>
                            <m:r>
                              <a:rPr lang="en-US" sz="1200" i="1">
                                <a:latin typeface="Cambria Math" panose="02040503050406030204" pitchFamily="18" charset="0"/>
                              </a:rPr>
                              <m:t>𝑗</m:t>
                            </m:r>
                            <m:r>
                              <a:rPr lang="en-US" sz="1200" i="1">
                                <a:latin typeface="Cambria Math" panose="02040503050406030204" pitchFamily="18" charset="0"/>
                              </a:rPr>
                              <m:t>=2</m:t>
                            </m:r>
                          </m:sub>
                          <m:sup>
                            <m:r>
                              <a:rPr lang="en-US" sz="1200" i="1">
                                <a:latin typeface="Cambria Math" panose="02040503050406030204" pitchFamily="18" charset="0"/>
                              </a:rPr>
                              <m:t>𝑛</m:t>
                            </m:r>
                          </m:sup>
                          <m:e>
                            <m:f>
                              <m:fPr>
                                <m:ctrlPr>
                                  <a:rPr lang="en-US" sz="1200" i="1">
                                    <a:latin typeface="Cambria Math" panose="02040503050406030204" pitchFamily="18" charset="0"/>
                                  </a:rPr>
                                </m:ctrlPr>
                              </m:fPr>
                              <m:num>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sub>
                                    </m:sSub>
                                    <m:r>
                                      <a:rPr lang="en-US" sz="1200" i="1">
                                        <a:latin typeface="Cambria Math" panose="02040503050406030204" pitchFamily="18" charset="0"/>
                                      </a:rPr>
                                      <m:t>−</m:t>
                                    </m:r>
                                    <m:r>
                                      <a:rPr lang="en-US" sz="1200" i="1">
                                        <a:latin typeface="Cambria Math" panose="02040503050406030204" pitchFamily="18" charset="0"/>
                                      </a:rPr>
                                      <m:t>𝜀</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r>
                                          <a:rPr lang="en-US" sz="1200" i="1">
                                            <a:latin typeface="Cambria Math" panose="02040503050406030204" pitchFamily="18" charset="0"/>
                                          </a:rPr>
                                          <m:t>−1</m:t>
                                        </m:r>
                                      </m:sub>
                                    </m:sSub>
                                  </m:e>
                                </m:d>
                              </m:num>
                              <m:den>
                                <m:sSup>
                                  <m:sSupPr>
                                    <m:ctrlPr>
                                      <a:rPr lang="en-US" sz="1200" i="1">
                                        <a:latin typeface="Cambria Math" panose="02040503050406030204" pitchFamily="18" charset="0"/>
                                      </a:rPr>
                                    </m:ctrlPr>
                                  </m:sSupPr>
                                  <m:e>
                                    <m:r>
                                      <a:rPr lang="en-US" sz="1200" i="1">
                                        <a:latin typeface="Cambria Math" panose="02040503050406030204" pitchFamily="18" charset="0"/>
                                      </a:rPr>
                                      <m:t>𝜀</m:t>
                                    </m:r>
                                  </m:e>
                                  <m:sup>
                                    <m:r>
                                      <a:rPr lang="en-US" sz="1200" i="1">
                                        <a:latin typeface="Cambria Math" panose="02040503050406030204" pitchFamily="18" charset="0"/>
                                      </a:rPr>
                                      <m:t>𝑗</m:t>
                                    </m:r>
                                    <m:r>
                                      <a:rPr lang="en-US" sz="1200" i="1">
                                        <a:latin typeface="Cambria Math" panose="02040503050406030204" pitchFamily="18" charset="0"/>
                                      </a:rPr>
                                      <m:t>−1</m:t>
                                    </m:r>
                                  </m:sup>
                                </m:sSup>
                              </m:den>
                            </m:f>
                          </m:e>
                        </m:nary>
                      </m:oMath>
                    </m:oMathPara>
                  </a14:m>
                  <a:endParaRPr lang="en-US" sz="1200" i="0" dirty="0" smtClean="0"/>
                </a:p>
                <a:p>
                  <a:pPr eaLnBrk="0" hangingPunct="0">
                    <a:spcBef>
                      <a:spcPct val="0"/>
                    </a:spcBef>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i="1">
                            <a:latin typeface="Cambria Math" panose="02040503050406030204" pitchFamily="18" charset="0"/>
                          </a:rPr>
                          <m:t>+</m:t>
                        </m:r>
                        <m:f>
                          <m:fPr>
                            <m:ctrlPr>
                              <a:rPr lang="en-US" sz="1200" i="1">
                                <a:latin typeface="Cambria Math" panose="02040503050406030204" pitchFamily="18" charset="0"/>
                              </a:rPr>
                            </m:ctrlPr>
                          </m:fPr>
                          <m:num>
                            <m:d>
                              <m:dPr>
                                <m:ctrlPr>
                                  <a:rPr lang="en-US" sz="1200" i="1">
                                    <a:latin typeface="Cambria Math" panose="02040503050406030204" pitchFamily="18" charset="0"/>
                                  </a:rPr>
                                </m:ctrlPr>
                              </m:dPr>
                              <m:e>
                                <m:sSub>
                                  <m:sSubPr>
                                    <m:ctrlPr>
                                      <a:rPr lang="en-US" sz="120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i="1">
                                    <a:latin typeface="Cambria Math" panose="02040503050406030204" pitchFamily="18" charset="0"/>
                                  </a:rPr>
                                  <m:t>−</m:t>
                                </m:r>
                                <m:r>
                                  <a:rPr lang="en-US" sz="1200" i="1">
                                    <a:latin typeface="Cambria Math" panose="02040503050406030204" pitchFamily="18" charset="0"/>
                                  </a:rPr>
                                  <m:t>𝜀</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e>
                            </m:d>
                          </m:num>
                          <m:den>
                            <m:sSup>
                              <m:sSupPr>
                                <m:ctrlPr>
                                  <a:rPr lang="en-US" sz="1200" i="1">
                                    <a:latin typeface="Cambria Math" panose="02040503050406030204" pitchFamily="18" charset="0"/>
                                  </a:rPr>
                                </m:ctrlPr>
                              </m:sSupPr>
                              <m:e>
                                <m:r>
                                  <a:rPr lang="en-US" sz="1200" i="1">
                                    <a:latin typeface="Cambria Math" panose="02040503050406030204" pitchFamily="18" charset="0"/>
                                  </a:rPr>
                                  <m:t>𝜀</m:t>
                                </m:r>
                              </m:e>
                              <m:sup>
                                <m:r>
                                  <a:rPr lang="en-US" sz="1200" i="1">
                                    <a:latin typeface="Cambria Math" panose="02040503050406030204" pitchFamily="18" charset="0"/>
                                  </a:rPr>
                                  <m:t>1</m:t>
                                </m:r>
                              </m:sup>
                            </m:sSup>
                          </m:den>
                        </m:f>
                        <m:r>
                          <a:rPr lang="en-US" sz="1200" i="1">
                            <a:latin typeface="Cambria Math" panose="02040503050406030204" pitchFamily="18" charset="0"/>
                          </a:rPr>
                          <m:t>+</m:t>
                        </m:r>
                        <m:f>
                          <m:fPr>
                            <m:ctrlPr>
                              <a:rPr lang="en-US" sz="1200" i="1">
                                <a:latin typeface="Cambria Math" panose="02040503050406030204" pitchFamily="18" charset="0"/>
                              </a:rPr>
                            </m:ctrlPr>
                          </m:fPr>
                          <m:num>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3</m:t>
                                    </m:r>
                                  </m:sub>
                                </m:sSub>
                                <m:r>
                                  <a:rPr lang="en-US" sz="1200" i="1">
                                    <a:latin typeface="Cambria Math" panose="02040503050406030204" pitchFamily="18" charset="0"/>
                                  </a:rPr>
                                  <m:t>−</m:t>
                                </m:r>
                                <m:r>
                                  <a:rPr lang="en-US" sz="1200" i="1">
                                    <a:latin typeface="Cambria Math" panose="02040503050406030204" pitchFamily="18" charset="0"/>
                                  </a:rPr>
                                  <m:t>𝜀</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e>
                            </m:d>
                          </m:num>
                          <m:den>
                            <m:sSup>
                              <m:sSupPr>
                                <m:ctrlPr>
                                  <a:rPr lang="en-US" sz="1200" i="1">
                                    <a:latin typeface="Cambria Math" panose="02040503050406030204" pitchFamily="18" charset="0"/>
                                  </a:rPr>
                                </m:ctrlPr>
                              </m:sSupPr>
                              <m:e>
                                <m:r>
                                  <a:rPr lang="en-US" sz="1200" i="1">
                                    <a:latin typeface="Cambria Math" panose="02040503050406030204" pitchFamily="18" charset="0"/>
                                  </a:rPr>
                                  <m:t>𝜀</m:t>
                                </m:r>
                              </m:e>
                              <m:sup>
                                <m:r>
                                  <a:rPr lang="en-US" sz="1200" b="0" i="1" smtClean="0">
                                    <a:latin typeface="Cambria Math" panose="02040503050406030204" pitchFamily="18" charset="0"/>
                                  </a:rPr>
                                  <m:t>2</m:t>
                                </m:r>
                              </m:sup>
                            </m:sSup>
                          </m:den>
                        </m:f>
                        <m:r>
                          <a:rPr lang="en-US" sz="1200" b="0" i="1" smtClean="0">
                            <a:latin typeface="Cambria Math" panose="02040503050406030204" pitchFamily="18" charset="0"/>
                          </a:rPr>
                          <m:t>+…</m:t>
                        </m:r>
                      </m:oMath>
                    </m:oMathPara>
                  </a14:m>
                  <a:endParaRPr kumimoji="0" lang="en-US" sz="1200" b="0" i="0" u="none" strike="noStrike" cap="none" normalizeH="0" baseline="0" dirty="0" smtClean="0">
                    <a:ln>
                      <a:noFill/>
                    </a:ln>
                    <a:solidFill>
                      <a:schemeClr val="tx1"/>
                    </a:solidFill>
                    <a:effectLst/>
                  </a:endParaRPr>
                </a:p>
                <a:p>
                  <a:pPr eaLnBrk="0" hangingPunct="0">
                    <a:spcBef>
                      <a:spcPct val="0"/>
                    </a:spcBef>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m:t>
                        </m:r>
                        <m:d>
                          <m:dPr>
                            <m:ctrlPr>
                              <a:rPr lang="en-US" sz="1200" b="0" i="1" smtClean="0">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r>
                              <a:rPr lang="en-US" sz="1200" b="0" i="1" smtClean="0">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𝜀</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num>
                              <m:den>
                                <m:sSup>
                                  <m:sSupPr>
                                    <m:ctrlPr>
                                      <a:rPr lang="en-US" sz="1200" i="1">
                                        <a:latin typeface="Cambria Math" panose="02040503050406030204" pitchFamily="18" charset="0"/>
                                      </a:rPr>
                                    </m:ctrlPr>
                                  </m:sSupPr>
                                  <m:e>
                                    <m:r>
                                      <a:rPr lang="en-US" sz="1200" i="1">
                                        <a:latin typeface="Cambria Math" panose="02040503050406030204" pitchFamily="18" charset="0"/>
                                      </a:rPr>
                                      <m:t>𝜀</m:t>
                                    </m:r>
                                  </m:e>
                                  <m:sup>
                                    <m:r>
                                      <a:rPr lang="en-US" sz="1200" i="1">
                                        <a:latin typeface="Cambria Math" panose="02040503050406030204" pitchFamily="18" charset="0"/>
                                      </a:rPr>
                                      <m:t>1</m:t>
                                    </m:r>
                                  </m:sup>
                                </m:sSup>
                                <m:r>
                                  <a:rPr lang="en-US" sz="1200" i="1">
                                    <a:latin typeface="Cambria Math" panose="02040503050406030204" pitchFamily="18" charset="0"/>
                                  </a:rPr>
                                  <m:t> </m:t>
                                </m:r>
                              </m:den>
                            </m:f>
                          </m:e>
                        </m:d>
                        <m:r>
                          <a:rPr lang="en-US" sz="1200" i="1">
                            <a:latin typeface="Cambria Math" panose="02040503050406030204" pitchFamily="18" charset="0"/>
                          </a:rPr>
                          <m:t>+</m:t>
                        </m:r>
                        <m:d>
                          <m:dPr>
                            <m:ctrlPr>
                              <a:rPr lang="en-US" sz="1200" i="1">
                                <a:latin typeface="Cambria Math" panose="02040503050406030204" pitchFamily="18" charset="0"/>
                              </a:rPr>
                            </m:ctrlPr>
                          </m:dPr>
                          <m:e>
                            <m:f>
                              <m:fPr>
                                <m:ctrlPr>
                                  <a:rPr lang="en-US" sz="1200" b="0" i="1" smtClean="0">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num>
                              <m:den>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𝜀</m:t>
                                    </m:r>
                                  </m:e>
                                  <m:sup>
                                    <m:r>
                                      <a:rPr lang="en-US" sz="1200" b="0" i="1" smtClean="0">
                                        <a:latin typeface="Cambria Math" panose="02040503050406030204" pitchFamily="18" charset="0"/>
                                      </a:rPr>
                                      <m:t>1</m:t>
                                    </m:r>
                                  </m:sup>
                                </m:sSup>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𝜀</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num>
                              <m:den>
                                <m:sSup>
                                  <m:sSupPr>
                                    <m:ctrlPr>
                                      <a:rPr lang="en-US" sz="1200" i="1">
                                        <a:latin typeface="Cambria Math" panose="02040503050406030204" pitchFamily="18" charset="0"/>
                                      </a:rPr>
                                    </m:ctrlPr>
                                  </m:sSupPr>
                                  <m:e>
                                    <m:r>
                                      <a:rPr lang="en-US" sz="1200" i="1">
                                        <a:latin typeface="Cambria Math" panose="02040503050406030204" pitchFamily="18" charset="0"/>
                                      </a:rPr>
                                      <m:t>𝜀</m:t>
                                    </m:r>
                                  </m:e>
                                  <m:sup>
                                    <m:r>
                                      <a:rPr lang="en-US" sz="1200" b="0" i="1" smtClean="0">
                                        <a:latin typeface="Cambria Math" panose="02040503050406030204" pitchFamily="18" charset="0"/>
                                      </a:rPr>
                                      <m:t>2</m:t>
                                    </m:r>
                                  </m:sup>
                                </m:sSup>
                                <m:r>
                                  <a:rPr lang="en-US" sz="1200" i="1">
                                    <a:latin typeface="Cambria Math" panose="02040503050406030204" pitchFamily="18" charset="0"/>
                                  </a:rPr>
                                  <m:t> </m:t>
                                </m:r>
                              </m:den>
                            </m:f>
                          </m:e>
                        </m:d>
                        <m:r>
                          <a:rPr lang="en-US" sz="1200" i="1">
                            <a:latin typeface="Cambria Math" panose="02040503050406030204" pitchFamily="18" charset="0"/>
                          </a:rPr>
                          <m:t>+…</m:t>
                        </m:r>
                      </m:oMath>
                    </m:oMathPara>
                  </a14:m>
                  <a:endParaRPr lang="en-US" sz="1200" dirty="0" smtClean="0"/>
                </a:p>
                <a:p>
                  <a:pPr eaLnBrk="0" hangingPunct="0">
                    <a:spcBef>
                      <a:spcPct val="0"/>
                    </a:spcBef>
                    <a:buNone/>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rPr>
                            </m:ctrlPr>
                          </m:fPr>
                          <m:num>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𝑛</m:t>
                                </m:r>
                              </m:sub>
                            </m:sSub>
                          </m:num>
                          <m:den>
                            <m:sSup>
                              <m:sSupPr>
                                <m:ctrlPr>
                                  <a:rPr lang="en-US" sz="1200" i="1">
                                    <a:latin typeface="Cambria Math" panose="02040503050406030204" pitchFamily="18" charset="0"/>
                                  </a:rPr>
                                </m:ctrlPr>
                              </m:sSupPr>
                              <m:e>
                                <m:r>
                                  <a:rPr lang="en-US" sz="1200" i="1">
                                    <a:latin typeface="Cambria Math" panose="02040503050406030204" pitchFamily="18" charset="0"/>
                                  </a:rPr>
                                  <m:t>𝜀</m:t>
                                </m:r>
                              </m:e>
                              <m:sup>
                                <m:r>
                                  <a:rPr lang="en-US" sz="1200" b="0" i="1" smtClean="0">
                                    <a:latin typeface="Cambria Math" panose="02040503050406030204" pitchFamily="18" charset="0"/>
                                  </a:rPr>
                                  <m:t>𝑛</m:t>
                                </m:r>
                                <m:r>
                                  <a:rPr lang="en-US" sz="1200" b="0" i="1" smtClean="0">
                                    <a:latin typeface="Cambria Math" panose="02040503050406030204" pitchFamily="18" charset="0"/>
                                  </a:rPr>
                                  <m:t>−1</m:t>
                                </m:r>
                              </m:sup>
                            </m:sSup>
                            <m:r>
                              <a:rPr lang="en-US" sz="1200" i="1">
                                <a:latin typeface="Cambria Math" panose="02040503050406030204" pitchFamily="18" charset="0"/>
                              </a:rPr>
                              <m:t> </m:t>
                            </m:r>
                          </m:den>
                        </m:f>
                      </m:oMath>
                    </m:oMathPara>
                  </a14:m>
                  <a:endParaRPr lang="en-US" sz="1200" dirty="0"/>
                </a:p>
                <a:p>
                  <a:pPr eaLnBrk="0" hangingPunct="0">
                    <a:spcBef>
                      <a:spcPct val="0"/>
                    </a:spcBef>
                    <a:buNone/>
                  </a:pPr>
                  <a:endParaRPr kumimoji="0" lang="en-US" sz="1200" b="0" i="0" u="none" strike="noStrike" cap="none" normalizeH="0" baseline="0" dirty="0" smtClean="0">
                    <a:ln>
                      <a:noFill/>
                    </a:ln>
                    <a:solidFill>
                      <a:schemeClr val="tx1"/>
                    </a:solidFill>
                    <a:effectLst/>
                  </a:endParaRPr>
                </a:p>
              </p:txBody>
            </p:sp>
          </mc:Choice>
          <mc:Fallback xmlns="">
            <p:sp>
              <p:nvSpPr>
                <p:cNvPr id="32" name="Rectangle 31"/>
                <p:cNvSpPr>
                  <a:spLocks noRot="1" noChangeAspect="1" noMove="1" noResize="1" noEditPoints="1" noAdjustHandles="1" noChangeArrowheads="1" noChangeShapeType="1" noTextEdit="1"/>
                </p:cNvSpPr>
                <p:nvPr/>
              </p:nvSpPr>
              <p:spPr bwMode="auto">
                <a:xfrm>
                  <a:off x="971023" y="2768094"/>
                  <a:ext cx="2713081" cy="1649518"/>
                </a:xfrm>
                <a:prstGeom prst="rect">
                  <a:avLst/>
                </a:prstGeom>
                <a:blipFill rotWithShape="0">
                  <a:blip r:embed="rId30"/>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grpSp>
      <p:sp>
        <p:nvSpPr>
          <p:cNvPr id="47" name="Rectangle 46"/>
          <p:cNvSpPr/>
          <p:nvPr/>
        </p:nvSpPr>
        <p:spPr bwMode="auto">
          <a:xfrm>
            <a:off x="3477267" y="6457150"/>
            <a:ext cx="486277" cy="219451"/>
          </a:xfrm>
          <a:prstGeom prst="rect">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a:xfrm>
            <a:off x="439712" y="-114753"/>
            <a:ext cx="7586686" cy="1143239"/>
          </a:xfrm>
        </p:spPr>
        <p:txBody>
          <a:bodyPr/>
          <a:lstStyle/>
          <a:p>
            <a:r>
              <a:rPr lang="en-US" sz="2400" dirty="0" smtClean="0"/>
              <a:t>Klee-Minty </a:t>
            </a:r>
            <a:r>
              <a:rPr lang="en-US" sz="2400" dirty="0" err="1" smtClean="0"/>
              <a:t>Polytopes</a:t>
            </a:r>
            <a:r>
              <a:rPr lang="en-US" sz="2400" dirty="0" smtClean="0"/>
              <a:t> (2 of 4)</a:t>
            </a:r>
            <a:br>
              <a:rPr lang="en-US" sz="2400" dirty="0" smtClean="0"/>
            </a:br>
            <a:r>
              <a:rPr lang="en-US" sz="2400" dirty="0" smtClean="0"/>
              <a:t>Does the transformation really work?</a:t>
            </a:r>
            <a:endParaRPr lang="en-US" sz="2400" dirty="0"/>
          </a:p>
        </p:txBody>
      </p:sp>
      <p:cxnSp>
        <p:nvCxnSpPr>
          <p:cNvPr id="33" name="Straight Arrow Connector 32"/>
          <p:cNvCxnSpPr/>
          <p:nvPr/>
        </p:nvCxnSpPr>
        <p:spPr bwMode="auto">
          <a:xfrm>
            <a:off x="0" y="2647533"/>
            <a:ext cx="9144000" cy="29029"/>
          </a:xfrm>
          <a:prstGeom prst="straightConnector1">
            <a:avLst/>
          </a:prstGeom>
          <a:solidFill>
            <a:schemeClr val="accent1"/>
          </a:solidFill>
          <a:ln w="28575" cap="flat" cmpd="sng" algn="ctr">
            <a:solidFill>
              <a:schemeClr val="tx1"/>
            </a:solidFill>
            <a:prstDash val="solid"/>
            <a:round/>
            <a:headEnd type="none" w="med" len="med"/>
            <a:tailEnd type="none" w="med" len="med"/>
          </a:ln>
          <a:effectLst/>
        </p:spPr>
      </p:cxnSp>
      <p:cxnSp>
        <p:nvCxnSpPr>
          <p:cNvPr id="34" name="Straight Arrow Connector 33"/>
          <p:cNvCxnSpPr/>
          <p:nvPr/>
        </p:nvCxnSpPr>
        <p:spPr bwMode="auto">
          <a:xfrm>
            <a:off x="0" y="5718628"/>
            <a:ext cx="9144000" cy="29029"/>
          </a:xfrm>
          <a:prstGeom prst="straightConnector1">
            <a:avLst/>
          </a:prstGeom>
          <a:solidFill>
            <a:schemeClr val="accent1"/>
          </a:solidFill>
          <a:ln w="28575" cap="flat" cmpd="sng" algn="ctr">
            <a:solidFill>
              <a:schemeClr val="tx1"/>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30" name="Rectangle 29"/>
              <p:cNvSpPr/>
              <p:nvPr/>
            </p:nvSpPr>
            <p:spPr bwMode="auto">
              <a:xfrm>
                <a:off x="5909095" y="1259129"/>
                <a:ext cx="2237431" cy="106046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1</m:t>
                          </m:r>
                        </m:sub>
                      </m:sSub>
                      <m:r>
                        <a:rPr kumimoji="0" lang="en-US" sz="1200" b="0" i="1" u="none" strike="noStrike" cap="none" normalizeH="0" baseline="0" smtClean="0">
                          <a:ln>
                            <a:noFill/>
                          </a:ln>
                          <a:solidFill>
                            <a:schemeClr val="tx1"/>
                          </a:solidFill>
                          <a:effectLst/>
                          <a:latin typeface="Cambria Math" panose="02040503050406030204" pitchFamily="18" charset="0"/>
                        </a:rPr>
                        <m:t>=</m:t>
                      </m:r>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1</m:t>
                          </m:r>
                        </m:sub>
                      </m:sSub>
                    </m:oMath>
                  </m:oMathPara>
                </a14:m>
                <a:endParaRPr kumimoji="0" lang="en-US" sz="1200" b="0" i="0" u="none" strike="noStrike" cap="none" normalizeH="0" baseline="0" dirty="0" smtClean="0">
                  <a:ln>
                    <a:noFill/>
                  </a:ln>
                  <a:solidFill>
                    <a:schemeClr val="tx1"/>
                  </a:solidFill>
                  <a:effectLst/>
                </a:endParaRPr>
              </a:p>
              <a:p>
                <a:pPr eaLnBrk="0" hangingPunct="0">
                  <a:spcBef>
                    <a:spcPct val="0"/>
                  </a:spcBef>
                  <a:buNone/>
                </a:pPr>
                <a14:m>
                  <m:oMathPara xmlns:m="http://schemas.openxmlformats.org/officeDocument/2006/math">
                    <m:oMathParaPr>
                      <m:jc m:val="centerGroup"/>
                    </m:oMathParaPr>
                    <m:oMath xmlns:m="http://schemas.openxmlformats.org/officeDocument/2006/math">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𝑗</m:t>
                          </m:r>
                        </m:sub>
                      </m:sSub>
                      <m:r>
                        <a:rPr kumimoji="0" lang="en-US" sz="1200" b="0" i="1" u="none" strike="noStrike" cap="none" normalizeH="0" baseline="0" smtClean="0">
                          <a:ln>
                            <a:noFill/>
                          </a:ln>
                          <a:solidFill>
                            <a:schemeClr val="tx1"/>
                          </a:solidFill>
                          <a:effectLst/>
                          <a:latin typeface="Cambria Math" panose="02040503050406030204" pitchFamily="18" charset="0"/>
                        </a:rPr>
                        <m:t>=</m:t>
                      </m:r>
                      <m:f>
                        <m:fPr>
                          <m:ctrlPr>
                            <a:rPr kumimoji="0" lang="en-US" sz="1200" b="0" i="1" u="none" strike="noStrike" cap="none" normalizeH="0" baseline="0" smtClean="0">
                              <a:ln>
                                <a:noFill/>
                              </a:ln>
                              <a:solidFill>
                                <a:schemeClr val="tx1"/>
                              </a:solidFill>
                              <a:effectLst/>
                              <a:latin typeface="Cambria Math" panose="02040503050406030204" pitchFamily="18" charset="0"/>
                            </a:rPr>
                          </m:ctrlPr>
                        </m:fPr>
                        <m:num>
                          <m:d>
                            <m:dPr>
                              <m:ctrlPr>
                                <a:rPr kumimoji="0" lang="en-US" sz="1200" b="0" i="1" u="none" strike="noStrike" cap="none" normalizeH="0" baseline="0" smtClean="0">
                                  <a:ln>
                                    <a:noFill/>
                                  </a:ln>
                                  <a:solidFill>
                                    <a:schemeClr val="tx1"/>
                                  </a:solidFill>
                                  <a:effectLst/>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sub>
                              </m:sSub>
                              <m:r>
                                <a:rPr lang="en-US" sz="1200" i="1">
                                  <a:latin typeface="Cambria Math" panose="02040503050406030204" pitchFamily="18" charset="0"/>
                                </a:rPr>
                                <m:t>−</m:t>
                              </m:r>
                              <m:r>
                                <a:rPr lang="en-US" sz="1200" i="1">
                                  <a:latin typeface="Cambria Math" panose="02040503050406030204" pitchFamily="18" charset="0"/>
                                </a:rPr>
                                <m:t>𝜀</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𝑗</m:t>
                                  </m:r>
                                  <m:r>
                                    <a:rPr lang="en-US" sz="1200" i="1">
                                      <a:latin typeface="Cambria Math" panose="02040503050406030204" pitchFamily="18" charset="0"/>
                                    </a:rPr>
                                    <m:t>−1</m:t>
                                  </m:r>
                                </m:sub>
                              </m:sSub>
                            </m:e>
                          </m:d>
                        </m:num>
                        <m:den>
                          <m:sSup>
                            <m:sSupPr>
                              <m:ctrlPr>
                                <a:rPr kumimoji="0" lang="en-US" sz="1200" b="0" i="1" u="none" strike="noStrike" cap="none" normalizeH="0" baseline="0" smtClean="0">
                                  <a:ln>
                                    <a:noFill/>
                                  </a:ln>
                                  <a:solidFill>
                                    <a:schemeClr val="tx1"/>
                                  </a:solidFill>
                                  <a:effectLst/>
                                  <a:latin typeface="Cambria Math" panose="02040503050406030204" pitchFamily="18" charset="0"/>
                                </a:rPr>
                              </m:ctrlPr>
                            </m:sSupPr>
                            <m:e>
                              <m:r>
                                <a:rPr kumimoji="0" lang="en-US" sz="1200" b="0" i="1" u="none" strike="noStrike" cap="none" normalizeH="0" baseline="0" smtClean="0">
                                  <a:ln>
                                    <a:noFill/>
                                  </a:ln>
                                  <a:solidFill>
                                    <a:schemeClr val="tx1"/>
                                  </a:solidFill>
                                  <a:effectLst/>
                                  <a:latin typeface="Cambria Math" panose="02040503050406030204" pitchFamily="18" charset="0"/>
                                </a:rPr>
                                <m:t>𝜀</m:t>
                              </m:r>
                            </m:e>
                            <m:sup>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−1</m:t>
                              </m:r>
                            </m:sup>
                          </m:sSup>
                        </m:den>
                      </m:f>
                      <m:r>
                        <a:rPr kumimoji="0" lang="en-US" sz="1200" b="0" i="1" u="none" strike="noStrike" cap="none" normalizeH="0" baseline="0" smtClean="0">
                          <a:ln>
                            <a:noFill/>
                          </a:ln>
                          <a:solidFill>
                            <a:schemeClr val="tx1"/>
                          </a:solidFill>
                          <a:effectLst/>
                          <a:latin typeface="Cambria Math" panose="02040503050406030204" pitchFamily="18" charset="0"/>
                        </a:rPr>
                        <m:t>,</m:t>
                      </m:r>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=2,…,</m:t>
                      </m:r>
                      <m:r>
                        <a:rPr kumimoji="0" lang="en-US" sz="1200" b="0" i="1" u="none" strike="noStrike" cap="none" normalizeH="0" baseline="0" smtClean="0">
                          <a:ln>
                            <a:noFill/>
                          </a:ln>
                          <a:solidFill>
                            <a:schemeClr val="tx1"/>
                          </a:solidFill>
                          <a:effectLst/>
                          <a:latin typeface="Cambria Math" panose="02040503050406030204" pitchFamily="18" charset="0"/>
                        </a:rPr>
                        <m:t>𝑛</m:t>
                      </m:r>
                    </m:oMath>
                  </m:oMathPara>
                </a14:m>
                <a:endParaRPr kumimoji="0" lang="en-US" sz="1200" b="0" i="0" u="none" strike="noStrike" cap="none" normalizeH="0" baseline="0" dirty="0" smtClean="0">
                  <a:ln>
                    <a:noFill/>
                  </a:ln>
                  <a:solidFill>
                    <a:schemeClr val="tx1"/>
                  </a:solidFill>
                  <a:effectLst/>
                </a:endParaRPr>
              </a:p>
              <a:p>
                <a:pPr eaLnBrk="0" hangingPunct="0">
                  <a:spcBef>
                    <a:spcPct val="0"/>
                  </a:spcBef>
                  <a:buNone/>
                </a:pPr>
                <a14:m>
                  <m:oMathPara xmlns:m="http://schemas.openxmlformats.org/officeDocument/2006/math">
                    <m:oMathParaPr>
                      <m:jc m:val="centerGroup"/>
                    </m:oMathParaPr>
                    <m:oMath xmlns:m="http://schemas.openxmlformats.org/officeDocument/2006/math">
                      <m:r>
                        <a:rPr kumimoji="0" lang="en-US" sz="1200" b="0" i="1" u="none" strike="noStrike" cap="none" normalizeH="0" baseline="0" smtClean="0">
                          <a:ln>
                            <a:noFill/>
                          </a:ln>
                          <a:solidFill>
                            <a:schemeClr val="tx1"/>
                          </a:solidFill>
                          <a:effectLst/>
                          <a:latin typeface="Cambria Math" panose="02040503050406030204" pitchFamily="18" charset="0"/>
                        </a:rPr>
                        <m:t>𝜃</m:t>
                      </m:r>
                      <m:r>
                        <a:rPr kumimoji="0" lang="en-US" sz="1200" b="0" i="1" u="none" strike="noStrike" cap="none" normalizeH="0" baseline="0" smtClean="0">
                          <a:ln>
                            <a:noFill/>
                          </a:ln>
                          <a:solidFill>
                            <a:schemeClr val="tx1"/>
                          </a:solidFill>
                          <a:effectLst/>
                          <a:latin typeface="Cambria Math" panose="02040503050406030204" pitchFamily="18" charset="0"/>
                        </a:rPr>
                        <m:t>=</m:t>
                      </m:r>
                      <m:f>
                        <m:fPr>
                          <m:ctrlPr>
                            <a:rPr kumimoji="0" lang="en-US" sz="1200" b="0" i="1" u="none" strike="noStrike" cap="none" normalizeH="0" baseline="0" smtClean="0">
                              <a:ln>
                                <a:noFill/>
                              </a:ln>
                              <a:solidFill>
                                <a:schemeClr val="tx1"/>
                              </a:solidFill>
                              <a:effectLst/>
                              <a:latin typeface="Cambria Math" panose="02040503050406030204" pitchFamily="18" charset="0"/>
                            </a:rPr>
                          </m:ctrlPr>
                        </m:fPr>
                        <m:num>
                          <m:r>
                            <a:rPr kumimoji="0" lang="en-US" sz="1200" b="0" i="1" u="none" strike="noStrike" cap="none" normalizeH="0" baseline="0" smtClean="0">
                              <a:ln>
                                <a:noFill/>
                              </a:ln>
                              <a:solidFill>
                                <a:schemeClr val="tx1"/>
                              </a:solidFill>
                              <a:effectLst/>
                              <a:latin typeface="Cambria Math" panose="02040503050406030204" pitchFamily="18" charset="0"/>
                            </a:rPr>
                            <m:t>1</m:t>
                          </m:r>
                        </m:num>
                        <m:den>
                          <m:r>
                            <a:rPr kumimoji="0" lang="en-US" sz="1200" b="0" i="1" u="none" strike="noStrike" cap="none" normalizeH="0" baseline="0" smtClean="0">
                              <a:ln>
                                <a:noFill/>
                              </a:ln>
                              <a:solidFill>
                                <a:schemeClr val="tx1"/>
                              </a:solidFill>
                              <a:effectLst/>
                              <a:latin typeface="Cambria Math" panose="02040503050406030204" pitchFamily="18" charset="0"/>
                            </a:rPr>
                            <m:t>𝜀</m:t>
                          </m:r>
                        </m:den>
                      </m:f>
                    </m:oMath>
                  </m:oMathPara>
                </a14:m>
                <a:endParaRPr kumimoji="0" lang="en-US" sz="1200" b="0" i="0" u="none" strike="noStrike" cap="none" normalizeH="0" baseline="0" dirty="0" smtClean="0">
                  <a:ln>
                    <a:noFill/>
                  </a:ln>
                  <a:solidFill>
                    <a:schemeClr val="tx1"/>
                  </a:solidFill>
                  <a:effectLst/>
                </a:endParaRPr>
              </a:p>
            </p:txBody>
          </p:sp>
        </mc:Choice>
        <mc:Fallback xmlns="">
          <p:sp>
            <p:nvSpPr>
              <p:cNvPr id="30" name="Rectangle 29"/>
              <p:cNvSpPr>
                <a:spLocks noRot="1" noChangeAspect="1" noMove="1" noResize="1" noEditPoints="1" noAdjustHandles="1" noChangeArrowheads="1" noChangeShapeType="1" noTextEdit="1"/>
              </p:cNvSpPr>
              <p:nvPr/>
            </p:nvSpPr>
            <p:spPr bwMode="auto">
              <a:xfrm>
                <a:off x="5909095" y="1259129"/>
                <a:ext cx="2237431" cy="1060469"/>
              </a:xfrm>
              <a:prstGeom prst="rect">
                <a:avLst/>
              </a:prstGeom>
              <a:blipFill rotWithShape="0">
                <a:blip r:embed="rId25"/>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bwMode="auto">
              <a:xfrm>
                <a:off x="863371" y="1054064"/>
                <a:ext cx="2713081" cy="13543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m>
                        <m:mPr>
                          <m:mcs>
                            <m:mc>
                              <m:mcPr>
                                <m:count m:val="3"/>
                                <m:mcJc m:val="center"/>
                              </m:mcPr>
                            </m:mc>
                          </m:mcs>
                          <m:ctrlPr>
                            <a:rPr kumimoji="0" lang="en-US" sz="1200" b="0" i="1" u="none" strike="noStrike" cap="none" normalizeH="0" baseline="0" smtClean="0">
                              <a:ln>
                                <a:noFill/>
                              </a:ln>
                              <a:solidFill>
                                <a:schemeClr val="tx1"/>
                              </a:solidFill>
                              <a:effectLst/>
                              <a:latin typeface="Cambria Math" panose="02040503050406030204" pitchFamily="18" charset="0"/>
                            </a:rPr>
                          </m:ctrlPr>
                        </m:mPr>
                        <m:mr>
                          <m:e>
                            <m:r>
                              <m:rPr>
                                <m:brk m:alnAt="7"/>
                              </m:rPr>
                              <a:rPr kumimoji="0" lang="en-US" sz="1200" b="0" i="1" u="none" strike="noStrike" cap="none" normalizeH="0" baseline="0" smtClean="0">
                                <a:ln>
                                  <a:noFill/>
                                </a:ln>
                                <a:solidFill>
                                  <a:schemeClr val="tx1"/>
                                </a:solidFill>
                                <a:effectLst/>
                                <a:latin typeface="Cambria Math" panose="02040503050406030204" pitchFamily="18" charset="0"/>
                              </a:rPr>
                              <m:t>𝑚</m:t>
                            </m:r>
                            <m:r>
                              <a:rPr kumimoji="0" lang="en-US" sz="1200" b="0" i="1" u="none" strike="noStrike" cap="none" normalizeH="0" baseline="0" smtClean="0">
                                <a:ln>
                                  <a:noFill/>
                                </a:ln>
                                <a:solidFill>
                                  <a:schemeClr val="tx1"/>
                                </a:solidFill>
                                <a:effectLst/>
                                <a:latin typeface="Cambria Math" panose="02040503050406030204" pitchFamily="18" charset="0"/>
                              </a:rPr>
                              <m:t>𝑎𝑥</m:t>
                            </m:r>
                          </m:e>
                          <m:e>
                            <m:nary>
                              <m:naryPr>
                                <m:chr m:val="∑"/>
                                <m:ctrlPr>
                                  <a:rPr kumimoji="0" lang="en-US" sz="1200" b="0" i="1" u="none" strike="noStrike" cap="none" normalizeH="0" baseline="0" smtClean="0">
                                    <a:ln>
                                      <a:noFill/>
                                    </a:ln>
                                    <a:solidFill>
                                      <a:schemeClr val="tx1"/>
                                    </a:solidFill>
                                    <a:effectLst/>
                                    <a:latin typeface="Cambria Math" panose="02040503050406030204" pitchFamily="18" charset="0"/>
                                  </a:rPr>
                                </m:ctrlPr>
                              </m:naryPr>
                              <m:sub>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=1</m:t>
                                </m:r>
                              </m:sub>
                              <m:sup>
                                <m:r>
                                  <a:rPr kumimoji="0" lang="en-US" sz="1200" b="0" i="1" u="none" strike="noStrike" cap="none" normalizeH="0" baseline="0" smtClean="0">
                                    <a:ln>
                                      <a:noFill/>
                                    </a:ln>
                                    <a:solidFill>
                                      <a:schemeClr val="tx1"/>
                                    </a:solidFill>
                                    <a:effectLst/>
                                    <a:latin typeface="Cambria Math" panose="02040503050406030204" pitchFamily="18" charset="0"/>
                                  </a:rPr>
                                  <m:t>𝑛</m:t>
                                </m:r>
                              </m:sup>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𝑗</m:t>
                                    </m:r>
                                  </m:sub>
                                </m:sSub>
                              </m:e>
                            </m:nary>
                          </m:e>
                          <m:e/>
                        </m:mr>
                        <m:mr>
                          <m:e>
                            <m:r>
                              <a:rPr kumimoji="0" lang="en-US" sz="1200" b="0" i="1" u="none" strike="noStrike" cap="none" normalizeH="0" baseline="0" smtClean="0">
                                <a:ln>
                                  <a:noFill/>
                                </a:ln>
                                <a:solidFill>
                                  <a:schemeClr val="tx1"/>
                                </a:solidFill>
                                <a:effectLst/>
                                <a:latin typeface="Cambria Math" panose="02040503050406030204" pitchFamily="18" charset="0"/>
                              </a:rPr>
                              <m:t>𝑠</m:t>
                            </m:r>
                            <m:r>
                              <a:rPr kumimoji="0" lang="en-US" sz="1200" b="0" i="1" u="none" strike="noStrike" cap="none" normalizeH="0" baseline="0" smtClean="0">
                                <a:ln>
                                  <a:noFill/>
                                </a:ln>
                                <a:solidFill>
                                  <a:schemeClr val="tx1"/>
                                </a:solidFill>
                                <a:effectLst/>
                                <a:latin typeface="Cambria Math" panose="02040503050406030204" pitchFamily="18" charset="0"/>
                              </a:rPr>
                              <m:t>.</m:t>
                            </m:r>
                            <m:r>
                              <a:rPr kumimoji="0" lang="en-US" sz="1200" b="0" i="1" u="none" strike="noStrike" cap="none" normalizeH="0" baseline="0" smtClean="0">
                                <a:ln>
                                  <a:noFill/>
                                </a:ln>
                                <a:solidFill>
                                  <a:schemeClr val="tx1"/>
                                </a:solidFill>
                                <a:effectLst/>
                                <a:latin typeface="Cambria Math" panose="02040503050406030204" pitchFamily="18" charset="0"/>
                              </a:rPr>
                              <m:t>𝑡</m:t>
                            </m:r>
                            <m:r>
                              <a:rPr kumimoji="0" lang="en-US" sz="1200" b="0" i="1" u="none" strike="noStrike" cap="none" normalizeH="0" baseline="0" smtClean="0">
                                <a:ln>
                                  <a:noFill/>
                                </a:ln>
                                <a:solidFill>
                                  <a:schemeClr val="tx1"/>
                                </a:solidFill>
                                <a:effectLst/>
                                <a:latin typeface="Cambria Math" panose="02040503050406030204" pitchFamily="18" charset="0"/>
                              </a:rPr>
                              <m:t>.</m:t>
                            </m:r>
                          </m:e>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1</m:t>
                                </m:r>
                              </m:sub>
                            </m:sSub>
                            <m:r>
                              <a:rPr kumimoji="0" lang="en-US" sz="1200" b="0" i="1" u="none" strike="noStrike" cap="none" normalizeH="0" baseline="0" smtClean="0">
                                <a:ln>
                                  <a:noFill/>
                                </a:ln>
                                <a:solidFill>
                                  <a:schemeClr val="tx1"/>
                                </a:solidFill>
                                <a:effectLst/>
                                <a:latin typeface="Cambria Math" panose="02040503050406030204" pitchFamily="18" charset="0"/>
                              </a:rPr>
                              <m:t>≤1</m:t>
                            </m:r>
                          </m:e>
                          <m:e/>
                        </m:mr>
                        <m:mr>
                          <m:e/>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𝑗</m:t>
                                </m:r>
                              </m:sub>
                            </m:sSub>
                            <m:r>
                              <a:rPr kumimoji="0" lang="en-US" sz="1200" b="0" i="1" u="none" strike="noStrike" cap="none" normalizeH="0" baseline="0" smtClean="0">
                                <a:ln>
                                  <a:noFill/>
                                </a:ln>
                                <a:solidFill>
                                  <a:schemeClr val="tx1"/>
                                </a:solidFill>
                                <a:effectLst/>
                                <a:latin typeface="Cambria Math" panose="02040503050406030204" pitchFamily="18" charset="0"/>
                              </a:rPr>
                              <m:t>+2</m:t>
                            </m:r>
                            <m:nary>
                              <m:naryPr>
                                <m:chr m:val="∑"/>
                                <m:ctrlPr>
                                  <a:rPr kumimoji="0" lang="en-US" sz="1200" b="0" i="1" u="none" strike="noStrike" cap="none" normalizeH="0" baseline="0" smtClean="0">
                                    <a:ln>
                                      <a:noFill/>
                                    </a:ln>
                                    <a:solidFill>
                                      <a:schemeClr val="tx1"/>
                                    </a:solidFill>
                                    <a:effectLst/>
                                    <a:latin typeface="Cambria Math" panose="02040503050406030204" pitchFamily="18" charset="0"/>
                                  </a:rPr>
                                </m:ctrlPr>
                              </m:naryPr>
                              <m:sub>
                                <m:r>
                                  <a:rPr kumimoji="0" lang="en-US" sz="1200" b="0" i="1" u="none" strike="noStrike" cap="none" normalizeH="0" baseline="0" smtClean="0">
                                    <a:ln>
                                      <a:noFill/>
                                    </a:ln>
                                    <a:solidFill>
                                      <a:schemeClr val="tx1"/>
                                    </a:solidFill>
                                    <a:effectLst/>
                                    <a:latin typeface="Cambria Math" panose="02040503050406030204" pitchFamily="18" charset="0"/>
                                  </a:rPr>
                                  <m:t>𝑘</m:t>
                                </m:r>
                                <m:r>
                                  <a:rPr kumimoji="0" lang="en-US" sz="1200" b="0" i="1" u="none" strike="noStrike" cap="none" normalizeH="0" baseline="0" smtClean="0">
                                    <a:ln>
                                      <a:noFill/>
                                    </a:ln>
                                    <a:solidFill>
                                      <a:schemeClr val="tx1"/>
                                    </a:solidFill>
                                    <a:effectLst/>
                                    <a:latin typeface="Cambria Math" panose="02040503050406030204" pitchFamily="18" charset="0"/>
                                  </a:rPr>
                                  <m:t>=1</m:t>
                                </m:r>
                              </m:sub>
                              <m:sup>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−1</m:t>
                                </m:r>
                              </m:sup>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𝑘</m:t>
                                    </m:r>
                                  </m:sub>
                                </m:sSub>
                              </m:e>
                            </m:nary>
                            <m:r>
                              <a:rPr kumimoji="0" lang="en-US" sz="1200" b="0" i="1" u="none" strike="noStrike" cap="none" normalizeH="0" baseline="0" smtClean="0">
                                <a:ln>
                                  <a:noFill/>
                                </a:ln>
                                <a:solidFill>
                                  <a:schemeClr val="tx1"/>
                                </a:solidFill>
                                <a:effectLst/>
                                <a:latin typeface="Cambria Math" panose="02040503050406030204" pitchFamily="18" charset="0"/>
                              </a:rPr>
                              <m:t>≤</m:t>
                            </m:r>
                            <m:sSup>
                              <m:sSupPr>
                                <m:ctrlPr>
                                  <a:rPr kumimoji="0" lang="en-US" sz="1200" b="0" i="1" u="none" strike="noStrike" cap="none" normalizeH="0" baseline="0" smtClean="0">
                                    <a:ln>
                                      <a:noFill/>
                                    </a:ln>
                                    <a:solidFill>
                                      <a:schemeClr val="tx1"/>
                                    </a:solidFill>
                                    <a:effectLst/>
                                    <a:latin typeface="Cambria Math" panose="02040503050406030204" pitchFamily="18" charset="0"/>
                                  </a:rPr>
                                </m:ctrlPr>
                              </m:sSupPr>
                              <m:e>
                                <m:r>
                                  <a:rPr kumimoji="0" lang="en-US" sz="1200" b="0" i="1" u="none" strike="noStrike" cap="none" normalizeH="0" baseline="0" smtClean="0">
                                    <a:ln>
                                      <a:noFill/>
                                    </a:ln>
                                    <a:solidFill>
                                      <a:schemeClr val="tx1"/>
                                    </a:solidFill>
                                    <a:effectLst/>
                                    <a:latin typeface="Cambria Math" panose="02040503050406030204" pitchFamily="18" charset="0"/>
                                  </a:rPr>
                                  <m:t>𝜃</m:t>
                                </m:r>
                              </m:e>
                              <m:sup>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−1</m:t>
                                </m:r>
                              </m:sup>
                            </m:sSup>
                            <m:r>
                              <a:rPr kumimoji="0" lang="en-US" sz="1200" b="0" i="1" u="none" strike="noStrike" cap="none" normalizeH="0" baseline="0" smtClean="0">
                                <a:ln>
                                  <a:noFill/>
                                </a:ln>
                                <a:solidFill>
                                  <a:schemeClr val="tx1"/>
                                </a:solidFill>
                                <a:effectLst/>
                                <a:latin typeface="Cambria Math" panose="02040503050406030204" pitchFamily="18" charset="0"/>
                              </a:rPr>
                              <m:t>, </m:t>
                            </m:r>
                          </m:e>
                          <m:e>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=2,…,</m:t>
                            </m:r>
                            <m:r>
                              <a:rPr kumimoji="0" lang="en-US" sz="1200" b="0" i="1" u="none" strike="noStrike" cap="none" normalizeH="0" baseline="0" smtClean="0">
                                <a:ln>
                                  <a:noFill/>
                                </a:ln>
                                <a:solidFill>
                                  <a:schemeClr val="tx1"/>
                                </a:solidFill>
                                <a:effectLst/>
                                <a:latin typeface="Cambria Math" panose="02040503050406030204" pitchFamily="18" charset="0"/>
                              </a:rPr>
                              <m:t>𝑛</m:t>
                            </m:r>
                          </m:e>
                        </m:mr>
                        <m:mr>
                          <m:e/>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𝑗</m:t>
                                </m:r>
                              </m:sub>
                            </m:sSub>
                            <m:r>
                              <a:rPr kumimoji="0" lang="en-US" sz="1200" b="0" i="1" u="none" strike="noStrike" cap="none" normalizeH="0" baseline="0" smtClean="0">
                                <a:ln>
                                  <a:noFill/>
                                </a:ln>
                                <a:solidFill>
                                  <a:schemeClr val="tx1"/>
                                </a:solidFill>
                                <a:effectLst/>
                                <a:latin typeface="Cambria Math" panose="02040503050406030204" pitchFamily="18" charset="0"/>
                              </a:rPr>
                              <m:t>≥0,</m:t>
                            </m:r>
                          </m:e>
                          <m:e>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=1,…,</m:t>
                            </m:r>
                            <m:r>
                              <a:rPr kumimoji="0" lang="en-US" sz="1200" b="0" i="1" u="none" strike="noStrike" cap="none" normalizeH="0" baseline="0" smtClean="0">
                                <a:ln>
                                  <a:noFill/>
                                </a:ln>
                                <a:solidFill>
                                  <a:schemeClr val="tx1"/>
                                </a:solidFill>
                                <a:effectLst/>
                                <a:latin typeface="Cambria Math" panose="02040503050406030204" pitchFamily="18" charset="0"/>
                              </a:rPr>
                              <m:t>𝑛</m:t>
                            </m:r>
                          </m:e>
                        </m:mr>
                      </m:m>
                    </m:oMath>
                  </m:oMathPara>
                </a14:m>
                <a:endParaRPr kumimoji="0" lang="en-US" sz="1200" b="0" i="0" u="none" strike="noStrike" cap="none" normalizeH="0" baseline="0" dirty="0" smtClean="0">
                  <a:ln>
                    <a:noFill/>
                  </a:ln>
                  <a:solidFill>
                    <a:schemeClr val="tx1"/>
                  </a:solidFill>
                  <a:effectLst/>
                </a:endParaRPr>
              </a:p>
            </p:txBody>
          </p:sp>
        </mc:Choice>
        <mc:Fallback xmlns="">
          <p:sp>
            <p:nvSpPr>
              <p:cNvPr id="31" name="Rectangle 30"/>
              <p:cNvSpPr>
                <a:spLocks noRot="1" noChangeAspect="1" noMove="1" noResize="1" noEditPoints="1" noAdjustHandles="1" noChangeArrowheads="1" noChangeShapeType="1" noTextEdit="1"/>
              </p:cNvSpPr>
              <p:nvPr/>
            </p:nvSpPr>
            <p:spPr bwMode="auto">
              <a:xfrm>
                <a:off x="863371" y="1054064"/>
                <a:ext cx="2713081" cy="1354347"/>
              </a:xfrm>
              <a:prstGeom prst="rect">
                <a:avLst/>
              </a:prstGeom>
              <a:blipFill rotWithShape="0">
                <a:blip r:embed="rId31"/>
                <a:stretch>
                  <a:fillRect r="-2022" b="-13063"/>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bwMode="auto">
              <a:xfrm>
                <a:off x="2256312" y="5775459"/>
                <a:ext cx="3353022" cy="10237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m>
                        <m:mPr>
                          <m:mcs>
                            <m:mc>
                              <m:mcPr>
                                <m:count m:val="3"/>
                                <m:mcJc m:val="center"/>
                              </m:mcPr>
                            </m:mc>
                          </m:mcs>
                          <m:ctrlPr>
                            <a:rPr kumimoji="0" lang="en-US" sz="1200" b="0" i="1" u="none" strike="noStrike" cap="none" normalizeH="0" baseline="0" smtClean="0">
                              <a:ln>
                                <a:noFill/>
                              </a:ln>
                              <a:solidFill>
                                <a:schemeClr val="tx1"/>
                              </a:solidFill>
                              <a:effectLst/>
                              <a:latin typeface="Cambria Math" panose="02040503050406030204" pitchFamily="18" charset="0"/>
                            </a:rPr>
                          </m:ctrlPr>
                        </m:mPr>
                        <m:mr>
                          <m:e>
                            <m:r>
                              <m:rPr>
                                <m:brk m:alnAt="7"/>
                              </m:rPr>
                              <a:rPr kumimoji="0" lang="en-US" sz="1200" b="0" i="1" u="none" strike="noStrike" cap="none" normalizeH="0" baseline="0" smtClean="0">
                                <a:ln>
                                  <a:noFill/>
                                </a:ln>
                                <a:solidFill>
                                  <a:schemeClr val="tx1"/>
                                </a:solidFill>
                                <a:effectLst/>
                                <a:latin typeface="Cambria Math" panose="02040503050406030204" pitchFamily="18" charset="0"/>
                              </a:rPr>
                              <m:t>𝑚</m:t>
                            </m:r>
                            <m:r>
                              <a:rPr kumimoji="0" lang="en-US" sz="1200" b="0" i="1" u="none" strike="noStrike" cap="none" normalizeH="0" baseline="0" smtClean="0">
                                <a:ln>
                                  <a:noFill/>
                                </a:ln>
                                <a:solidFill>
                                  <a:schemeClr val="tx1"/>
                                </a:solidFill>
                                <a:effectLst/>
                                <a:latin typeface="Cambria Math" panose="02040503050406030204" pitchFamily="18" charset="0"/>
                              </a:rPr>
                              <m:t>𝑎𝑥</m:t>
                            </m:r>
                          </m:e>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𝑛</m:t>
                                </m:r>
                              </m:sub>
                            </m:sSub>
                          </m:e>
                          <m:e/>
                        </m:mr>
                        <m:mr>
                          <m:e>
                            <m:r>
                              <a:rPr kumimoji="0" lang="en-US" sz="1200" b="0" i="1" u="none" strike="noStrike" cap="none" normalizeH="0" baseline="0" smtClean="0">
                                <a:ln>
                                  <a:noFill/>
                                </a:ln>
                                <a:solidFill>
                                  <a:schemeClr val="tx1"/>
                                </a:solidFill>
                                <a:effectLst/>
                                <a:latin typeface="Cambria Math" panose="02040503050406030204" pitchFamily="18" charset="0"/>
                              </a:rPr>
                              <m:t>𝑠</m:t>
                            </m:r>
                            <m:r>
                              <a:rPr kumimoji="0" lang="en-US" sz="1200" b="0" i="1" u="none" strike="noStrike" cap="none" normalizeH="0" baseline="0" smtClean="0">
                                <a:ln>
                                  <a:noFill/>
                                </a:ln>
                                <a:solidFill>
                                  <a:schemeClr val="tx1"/>
                                </a:solidFill>
                                <a:effectLst/>
                                <a:latin typeface="Cambria Math" panose="02040503050406030204" pitchFamily="18" charset="0"/>
                              </a:rPr>
                              <m:t>.</m:t>
                            </m:r>
                            <m:r>
                              <a:rPr kumimoji="0" lang="en-US" sz="1200" b="0" i="1" u="none" strike="noStrike" cap="none" normalizeH="0" baseline="0" smtClean="0">
                                <a:ln>
                                  <a:noFill/>
                                </a:ln>
                                <a:solidFill>
                                  <a:schemeClr val="tx1"/>
                                </a:solidFill>
                                <a:effectLst/>
                                <a:latin typeface="Cambria Math" panose="02040503050406030204" pitchFamily="18" charset="0"/>
                              </a:rPr>
                              <m:t>𝑡</m:t>
                            </m:r>
                            <m:r>
                              <a:rPr kumimoji="0" lang="en-US" sz="1200" b="0" i="1" u="none" strike="noStrike" cap="none" normalizeH="0" baseline="0" smtClean="0">
                                <a:ln>
                                  <a:noFill/>
                                </a:ln>
                                <a:solidFill>
                                  <a:schemeClr val="tx1"/>
                                </a:solidFill>
                                <a:effectLst/>
                                <a:latin typeface="Cambria Math" panose="02040503050406030204" pitchFamily="18" charset="0"/>
                              </a:rPr>
                              <m:t>.</m:t>
                            </m:r>
                          </m:e>
                          <m:e>
                            <m:r>
                              <a:rPr kumimoji="0" lang="en-US" sz="1200" b="0" i="1" u="none" strike="noStrike" cap="none" normalizeH="0" baseline="0" smtClean="0">
                                <a:ln>
                                  <a:noFill/>
                                </a:ln>
                                <a:solidFill>
                                  <a:schemeClr val="tx1"/>
                                </a:solidFill>
                                <a:effectLst/>
                                <a:latin typeface="Cambria Math" panose="02040503050406030204" pitchFamily="18" charset="0"/>
                              </a:rPr>
                              <m:t>0≤</m:t>
                            </m:r>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1</m:t>
                                </m:r>
                              </m:sub>
                            </m:sSub>
                            <m:r>
                              <a:rPr kumimoji="0" lang="en-US" sz="1200" b="0" i="1" u="none" strike="noStrike" cap="none" normalizeH="0" baseline="0" smtClean="0">
                                <a:ln>
                                  <a:noFill/>
                                </a:ln>
                                <a:solidFill>
                                  <a:schemeClr val="tx1"/>
                                </a:solidFill>
                                <a:effectLst/>
                                <a:latin typeface="Cambria Math" panose="02040503050406030204" pitchFamily="18" charset="0"/>
                              </a:rPr>
                              <m:t>≤1</m:t>
                            </m:r>
                          </m:e>
                          <m:e/>
                        </m:mr>
                        <m:mr>
                          <m:e/>
                          <m:e>
                            <m:r>
                              <a:rPr kumimoji="0" lang="en-US" sz="1200" b="0" i="1" u="none" strike="noStrike" cap="none" normalizeH="0" baseline="0" smtClean="0">
                                <a:ln>
                                  <a:noFill/>
                                </a:ln>
                                <a:solidFill>
                                  <a:schemeClr val="tx1"/>
                                </a:solidFill>
                                <a:effectLst/>
                                <a:latin typeface="Cambria Math" panose="02040503050406030204" pitchFamily="18" charset="0"/>
                              </a:rPr>
                              <m:t>𝜀</m:t>
                            </m:r>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−1</m:t>
                                </m:r>
                              </m:sub>
                            </m:sSub>
                            <m:r>
                              <a:rPr kumimoji="0" lang="en-US" sz="1200" b="0" i="1" u="none" strike="noStrike" cap="none" normalizeH="0" baseline="0" smtClean="0">
                                <a:ln>
                                  <a:noFill/>
                                </a:ln>
                                <a:solidFill>
                                  <a:schemeClr val="tx1"/>
                                </a:solidFill>
                                <a:effectLst/>
                                <a:latin typeface="Cambria Math" panose="02040503050406030204" pitchFamily="18" charset="0"/>
                              </a:rPr>
                              <m:t>≤</m:t>
                            </m:r>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𝑗</m:t>
                                </m:r>
                              </m:sub>
                            </m:sSub>
                            <m:r>
                              <a:rPr kumimoji="0" lang="en-US" sz="1200" b="0" i="1" u="none" strike="noStrike" cap="none" normalizeH="0" baseline="0" smtClean="0">
                                <a:ln>
                                  <a:noFill/>
                                </a:ln>
                                <a:solidFill>
                                  <a:schemeClr val="tx1"/>
                                </a:solidFill>
                                <a:effectLst/>
                                <a:latin typeface="Cambria Math" panose="02040503050406030204" pitchFamily="18" charset="0"/>
                              </a:rPr>
                              <m:t>≤1−</m:t>
                            </m:r>
                            <m:r>
                              <a:rPr kumimoji="0" lang="en-US" sz="1200" b="0" i="1" u="none" strike="noStrike" cap="none" normalizeH="0" baseline="0" smtClean="0">
                                <a:ln>
                                  <a:noFill/>
                                </a:ln>
                                <a:solidFill>
                                  <a:schemeClr val="tx1"/>
                                </a:solidFill>
                                <a:effectLst/>
                                <a:latin typeface="Cambria Math" panose="02040503050406030204" pitchFamily="18" charset="0"/>
                              </a:rPr>
                              <m:t>𝜀</m:t>
                            </m:r>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−1</m:t>
                                </m:r>
                              </m:sub>
                            </m:sSub>
                            <m:r>
                              <a:rPr kumimoji="0" lang="en-US" sz="1200" b="0" i="1" u="none" strike="noStrike" cap="none" normalizeH="0" baseline="0" smtClean="0">
                                <a:ln>
                                  <a:noFill/>
                                </a:ln>
                                <a:solidFill>
                                  <a:schemeClr val="tx1"/>
                                </a:solidFill>
                                <a:effectLst/>
                                <a:latin typeface="Cambria Math" panose="02040503050406030204" pitchFamily="18" charset="0"/>
                              </a:rPr>
                              <m:t>, </m:t>
                            </m:r>
                          </m:e>
                          <m:e>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=2,…,</m:t>
                            </m:r>
                            <m:r>
                              <a:rPr kumimoji="0" lang="en-US" sz="1200" b="0" i="1" u="none" strike="noStrike" cap="none" normalizeH="0" baseline="0" smtClean="0">
                                <a:ln>
                                  <a:noFill/>
                                </a:ln>
                                <a:solidFill>
                                  <a:schemeClr val="tx1"/>
                                </a:solidFill>
                                <a:effectLst/>
                                <a:latin typeface="Cambria Math" panose="02040503050406030204" pitchFamily="18" charset="0"/>
                              </a:rPr>
                              <m:t>𝑛</m:t>
                            </m:r>
                          </m:e>
                        </m:mr>
                        <m:mr>
                          <m:e/>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𝑗</m:t>
                                </m:r>
                              </m:sub>
                            </m:sSub>
                            <m:r>
                              <a:rPr kumimoji="0" lang="en-US" sz="1200" b="0" i="1" u="none" strike="noStrike" cap="none" normalizeH="0" baseline="0" smtClean="0">
                                <a:ln>
                                  <a:noFill/>
                                </a:ln>
                                <a:solidFill>
                                  <a:schemeClr val="tx1"/>
                                </a:solidFill>
                                <a:effectLst/>
                                <a:latin typeface="Cambria Math" panose="02040503050406030204" pitchFamily="18" charset="0"/>
                              </a:rPr>
                              <m:t>≥0,</m:t>
                            </m:r>
                          </m:e>
                          <m:e>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=1,…,</m:t>
                            </m:r>
                            <m:r>
                              <a:rPr kumimoji="0" lang="en-US" sz="1200" b="0" i="1" u="none" strike="noStrike" cap="none" normalizeH="0" baseline="0" smtClean="0">
                                <a:ln>
                                  <a:noFill/>
                                </a:ln>
                                <a:solidFill>
                                  <a:schemeClr val="tx1"/>
                                </a:solidFill>
                                <a:effectLst/>
                                <a:latin typeface="Cambria Math" panose="02040503050406030204" pitchFamily="18" charset="0"/>
                              </a:rPr>
                              <m:t>𝑛</m:t>
                            </m:r>
                          </m:e>
                        </m:mr>
                      </m:m>
                    </m:oMath>
                  </m:oMathPara>
                </a14:m>
                <a:endParaRPr kumimoji="0" lang="en-US" sz="1200" b="0" i="0" u="none" strike="noStrike" cap="none" normalizeH="0" baseline="0" dirty="0" smtClean="0">
                  <a:ln>
                    <a:noFill/>
                  </a:ln>
                  <a:solidFill>
                    <a:schemeClr val="tx1"/>
                  </a:solidFill>
                  <a:effectLst/>
                </a:endParaRPr>
              </a:p>
            </p:txBody>
          </p:sp>
        </mc:Choice>
        <mc:Fallback xmlns="">
          <p:sp>
            <p:nvSpPr>
              <p:cNvPr id="29" name="Rectangle 28"/>
              <p:cNvSpPr>
                <a:spLocks noRot="1" noChangeAspect="1" noMove="1" noResize="1" noEditPoints="1" noAdjustHandles="1" noChangeArrowheads="1" noChangeShapeType="1" noTextEdit="1"/>
              </p:cNvSpPr>
              <p:nvPr/>
            </p:nvSpPr>
            <p:spPr bwMode="auto">
              <a:xfrm>
                <a:off x="2256312" y="5775459"/>
                <a:ext cx="3353022" cy="1023729"/>
              </a:xfrm>
              <a:prstGeom prst="rect">
                <a:avLst/>
              </a:prstGeom>
              <a:blipFill rotWithShape="0">
                <a:blip r:embed="rId32"/>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spTree>
    <p:extLst>
      <p:ext uri="{BB962C8B-B14F-4D97-AF65-F5344CB8AC3E}">
        <p14:creationId xmlns:p14="http://schemas.microsoft.com/office/powerpoint/2010/main" val="145451670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3" name="Group 30722"/>
          <p:cNvGrpSpPr/>
          <p:nvPr/>
        </p:nvGrpSpPr>
        <p:grpSpPr>
          <a:xfrm>
            <a:off x="6094057" y="2682243"/>
            <a:ext cx="2663081" cy="3965564"/>
            <a:chOff x="6094057" y="2682243"/>
            <a:chExt cx="2663081" cy="3965564"/>
          </a:xfrm>
        </p:grpSpPr>
        <p:pic>
          <p:nvPicPr>
            <p:cNvPr id="7" name="Picture 6"/>
            <p:cNvPicPr>
              <a:picLocks noChangeAspect="1"/>
            </p:cNvPicPr>
            <p:nvPr/>
          </p:nvPicPr>
          <p:blipFill>
            <a:blip r:embed="rId3"/>
            <a:stretch>
              <a:fillRect/>
            </a:stretch>
          </p:blipFill>
          <p:spPr>
            <a:xfrm>
              <a:off x="6191942" y="4164890"/>
              <a:ext cx="2565196" cy="2482917"/>
            </a:xfrm>
            <a:prstGeom prst="rect">
              <a:avLst/>
            </a:prstGeom>
          </p:spPr>
        </p:pic>
        <p:grpSp>
          <p:nvGrpSpPr>
            <p:cNvPr id="4" name="Group 3"/>
            <p:cNvGrpSpPr/>
            <p:nvPr/>
          </p:nvGrpSpPr>
          <p:grpSpPr>
            <a:xfrm>
              <a:off x="6094057" y="2682243"/>
              <a:ext cx="2003734" cy="1482647"/>
              <a:chOff x="6094057" y="2766849"/>
              <a:chExt cx="2003734" cy="1482647"/>
            </a:xfrm>
          </p:grpSpPr>
          <mc:AlternateContent xmlns:mc="http://schemas.openxmlformats.org/markup-compatibility/2006" xmlns:a14="http://schemas.microsoft.com/office/drawing/2010/main">
            <mc:Choice Requires="a14">
              <p:sp>
                <p:nvSpPr>
                  <p:cNvPr id="30" name="Rectangle 29"/>
                  <p:cNvSpPr/>
                  <p:nvPr/>
                </p:nvSpPr>
                <p:spPr bwMode="auto">
                  <a:xfrm>
                    <a:off x="6094057" y="3225767"/>
                    <a:ext cx="2003734" cy="10237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14:m>
                      <m:oMathPara xmlns:m="http://schemas.openxmlformats.org/officeDocument/2006/math">
                        <m:oMathParaPr>
                          <m:jc m:val="centerGroup"/>
                        </m:oMathParaPr>
                        <m:oMath xmlns:m="http://schemas.openxmlformats.org/officeDocument/2006/math">
                          <m:m>
                            <m:mPr>
                              <m:mcs>
                                <m:mc>
                                  <m:mcPr>
                                    <m:count m:val="2"/>
                                    <m:mcJc m:val="center"/>
                                  </m:mcPr>
                                </m:mc>
                              </m:mcs>
                              <m:ctrlPr>
                                <a:rPr kumimoji="0" lang="en-US" sz="1200" b="0" i="1" u="none" strike="noStrike" cap="none" normalizeH="0" baseline="0" smtClean="0">
                                  <a:ln>
                                    <a:noFill/>
                                  </a:ln>
                                  <a:solidFill>
                                    <a:schemeClr val="tx1"/>
                                  </a:solidFill>
                                  <a:effectLst/>
                                  <a:latin typeface="Cambria Math" panose="02040503050406030204" pitchFamily="18" charset="0"/>
                                </a:rPr>
                              </m:ctrlPr>
                            </m:mPr>
                            <m:mr>
                              <m:e>
                                <m:r>
                                  <m:rPr>
                                    <m:brk m:alnAt="7"/>
                                  </m:rPr>
                                  <a:rPr kumimoji="0" lang="en-US" sz="1200" b="0" i="1" u="none" strike="noStrike" cap="none" normalizeH="0" baseline="0" smtClean="0">
                                    <a:ln>
                                      <a:noFill/>
                                    </a:ln>
                                    <a:solidFill>
                                      <a:schemeClr val="tx1"/>
                                    </a:solidFill>
                                    <a:effectLst/>
                                    <a:latin typeface="Cambria Math" panose="02040503050406030204" pitchFamily="18" charset="0"/>
                                  </a:rPr>
                                  <m:t>𝑚</m:t>
                                </m:r>
                                <m:r>
                                  <a:rPr kumimoji="0" lang="en-US" sz="1200" b="0" i="1" u="none" strike="noStrike" cap="none" normalizeH="0" baseline="0" smtClean="0">
                                    <a:ln>
                                      <a:noFill/>
                                    </a:ln>
                                    <a:solidFill>
                                      <a:schemeClr val="tx1"/>
                                    </a:solidFill>
                                    <a:effectLst/>
                                    <a:latin typeface="Cambria Math" panose="02040503050406030204" pitchFamily="18" charset="0"/>
                                  </a:rPr>
                                  <m:t>𝑎𝑥</m:t>
                                </m:r>
                              </m:e>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1</m:t>
                                    </m:r>
                                  </m:sub>
                                </m:sSub>
                                <m:r>
                                  <a:rPr kumimoji="0" lang="en-US" sz="1200" b="0" i="1" u="none" strike="noStrike" cap="none" normalizeH="0" baseline="0" smtClean="0">
                                    <a:ln>
                                      <a:noFill/>
                                    </a:ln>
                                    <a:solidFill>
                                      <a:schemeClr val="tx1"/>
                                    </a:solidFill>
                                    <a:effectLst/>
                                    <a:latin typeface="Cambria Math" panose="02040503050406030204" pitchFamily="18" charset="0"/>
                                  </a:rPr>
                                  <m:t>+</m:t>
                                </m:r>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2</m:t>
                                    </m:r>
                                  </m:sub>
                                </m:sSub>
                                <m:r>
                                  <a:rPr kumimoji="0" lang="en-US" sz="1200" b="0" i="1" u="none" strike="noStrike" cap="none" normalizeH="0" baseline="0" smtClean="0">
                                    <a:ln>
                                      <a:noFill/>
                                    </a:ln>
                                    <a:solidFill>
                                      <a:schemeClr val="tx1"/>
                                    </a:solidFill>
                                    <a:effectLst/>
                                    <a:latin typeface="Cambria Math" panose="02040503050406030204" pitchFamily="18" charset="0"/>
                                  </a:rPr>
                                  <m:t>+</m:t>
                                </m:r>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3</m:t>
                                    </m:r>
                                  </m:sub>
                                </m:sSub>
                              </m:e>
                            </m:mr>
                            <m:mr>
                              <m:e>
                                <m:r>
                                  <a:rPr kumimoji="0" lang="en-US" sz="1200" b="0" i="1" u="none" strike="noStrike" cap="none" normalizeH="0" baseline="0" smtClean="0">
                                    <a:ln>
                                      <a:noFill/>
                                    </a:ln>
                                    <a:solidFill>
                                      <a:schemeClr val="tx1"/>
                                    </a:solidFill>
                                    <a:effectLst/>
                                    <a:latin typeface="Cambria Math" panose="02040503050406030204" pitchFamily="18" charset="0"/>
                                  </a:rPr>
                                  <m:t>𝑠</m:t>
                                </m:r>
                                <m:r>
                                  <a:rPr kumimoji="0" lang="en-US" sz="1200" b="0" i="1" u="none" strike="noStrike" cap="none" normalizeH="0" baseline="0" smtClean="0">
                                    <a:ln>
                                      <a:noFill/>
                                    </a:ln>
                                    <a:solidFill>
                                      <a:schemeClr val="tx1"/>
                                    </a:solidFill>
                                    <a:effectLst/>
                                    <a:latin typeface="Cambria Math" panose="02040503050406030204" pitchFamily="18" charset="0"/>
                                  </a:rPr>
                                  <m:t>.</m:t>
                                </m:r>
                                <m:r>
                                  <a:rPr kumimoji="0" lang="en-US" sz="1200" b="0" i="1" u="none" strike="noStrike" cap="none" normalizeH="0" baseline="0" smtClean="0">
                                    <a:ln>
                                      <a:noFill/>
                                    </a:ln>
                                    <a:solidFill>
                                      <a:schemeClr val="tx1"/>
                                    </a:solidFill>
                                    <a:effectLst/>
                                    <a:latin typeface="Cambria Math" panose="02040503050406030204" pitchFamily="18" charset="0"/>
                                  </a:rPr>
                                  <m:t>𝑡</m:t>
                                </m:r>
                                <m:r>
                                  <a:rPr kumimoji="0" lang="en-US" sz="1200" b="0" i="1" u="none" strike="noStrike" cap="none" normalizeH="0" baseline="0" smtClean="0">
                                    <a:ln>
                                      <a:noFill/>
                                    </a:ln>
                                    <a:solidFill>
                                      <a:schemeClr val="tx1"/>
                                    </a:solidFill>
                                    <a:effectLst/>
                                    <a:latin typeface="Cambria Math" panose="02040503050406030204" pitchFamily="18" charset="0"/>
                                  </a:rPr>
                                  <m:t>.</m:t>
                                </m:r>
                              </m:e>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1</m:t>
                                    </m:r>
                                  </m:sub>
                                </m:sSub>
                                <m:r>
                                  <a:rPr kumimoji="0" lang="en-US" sz="1200" b="0" i="1" u="none" strike="noStrike" cap="none" normalizeH="0" baseline="0" smtClean="0">
                                    <a:ln>
                                      <a:noFill/>
                                    </a:ln>
                                    <a:solidFill>
                                      <a:schemeClr val="tx1"/>
                                    </a:solidFill>
                                    <a:effectLst/>
                                    <a:latin typeface="Cambria Math" panose="02040503050406030204" pitchFamily="18" charset="0"/>
                                  </a:rPr>
                                  <m:t>≤1</m:t>
                                </m:r>
                              </m:e>
                            </m:mr>
                            <m:mr>
                              <m:e/>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1</m:t>
                                    </m:r>
                                  </m:sub>
                                </m:sSub>
                                <m:r>
                                  <a:rPr lang="en-US" sz="1200" b="0" i="1" smtClean="0">
                                    <a:latin typeface="Cambria Math" panose="02040503050406030204" pitchFamily="18" charset="0"/>
                                  </a:rPr>
                                  <m:t>+2</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2</m:t>
                                    </m:r>
                                  </m:sub>
                                </m:sSub>
                                <m:r>
                                  <a:rPr lang="en-US" sz="1200" i="1">
                                    <a:latin typeface="Cambria Math" panose="02040503050406030204" pitchFamily="18" charset="0"/>
                                  </a:rPr>
                                  <m:t>≤</m:t>
                                </m:r>
                                <m:r>
                                  <a:rPr lang="en-US" sz="1200" b="0" i="1" smtClean="0">
                                    <a:latin typeface="Cambria Math" panose="02040503050406030204" pitchFamily="18" charset="0"/>
                                  </a:rPr>
                                  <m:t>3</m:t>
                                </m:r>
                                <m:r>
                                  <a:rPr kumimoji="0" lang="en-US" sz="1200" b="0" i="1" u="none" strike="noStrike" cap="none" normalizeH="0" baseline="0" smtClean="0">
                                    <a:ln>
                                      <a:noFill/>
                                    </a:ln>
                                    <a:solidFill>
                                      <a:schemeClr val="tx1"/>
                                    </a:solidFill>
                                    <a:effectLst/>
                                    <a:latin typeface="Cambria Math" panose="02040503050406030204" pitchFamily="18" charset="0"/>
                                  </a:rPr>
                                  <m:t>, </m:t>
                                </m:r>
                              </m:e>
                            </m:mr>
                            <m:mr>
                              <m:e/>
                              <m:e>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1</m:t>
                                    </m:r>
                                  </m:sub>
                                </m:sSub>
                                <m:r>
                                  <a:rPr lang="en-US" sz="1200" i="1">
                                    <a:latin typeface="Cambria Math" panose="02040503050406030204" pitchFamily="18" charset="0"/>
                                  </a:rPr>
                                  <m:t>+2</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i="1">
                                        <a:latin typeface="Cambria Math" panose="02040503050406030204" pitchFamily="18" charset="0"/>
                                      </a:rPr>
                                      <m:t>2</m:t>
                                    </m:r>
                                  </m:sub>
                                </m:sSub>
                                <m:r>
                                  <a:rPr lang="en-US" sz="1200" i="1">
                                    <a:latin typeface="Cambria Math" panose="02040503050406030204" pitchFamily="18" charset="0"/>
                                  </a:rPr>
                                  <m:t>+2</m:t>
                                </m:r>
                                <m:sSub>
                                  <m:sSubPr>
                                    <m:ctrlPr>
                                      <a:rPr lang="en-US" sz="1200" i="1">
                                        <a:latin typeface="Cambria Math" panose="02040503050406030204" pitchFamily="18" charset="0"/>
                                      </a:rPr>
                                    </m:ctrlPr>
                                  </m:sSubPr>
                                  <m:e>
                                    <m:r>
                                      <a:rPr lang="en-US" sz="1200" i="1">
                                        <a:latin typeface="Cambria Math" panose="02040503050406030204" pitchFamily="18" charset="0"/>
                                      </a:rPr>
                                      <m:t>𝑦</m:t>
                                    </m:r>
                                  </m:e>
                                  <m:sub>
                                    <m:r>
                                      <a:rPr lang="en-US" sz="1200" b="0" i="1" smtClean="0">
                                        <a:latin typeface="Cambria Math" panose="02040503050406030204" pitchFamily="18" charset="0"/>
                                      </a:rPr>
                                      <m:t>3</m:t>
                                    </m:r>
                                  </m:sub>
                                </m:sSub>
                                <m:r>
                                  <a:rPr lang="en-US" sz="1200" i="1">
                                    <a:latin typeface="Cambria Math" panose="02040503050406030204" pitchFamily="18" charset="0"/>
                                  </a:rPr>
                                  <m:t>≤</m:t>
                                </m:r>
                                <m:r>
                                  <a:rPr lang="en-US" sz="1200" b="0" i="1" smtClean="0">
                                    <a:latin typeface="Cambria Math" panose="02040503050406030204" pitchFamily="18" charset="0"/>
                                  </a:rPr>
                                  <m:t>9</m:t>
                                </m:r>
                              </m:e>
                            </m:mr>
                            <m:mr>
                              <m:e/>
                              <m:e>
                                <m:sSub>
                                  <m:sSubPr>
                                    <m:ctrlPr>
                                      <a:rPr lang="en-US" sz="1200" i="1">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3</m:t>
                                    </m:r>
                                  </m:sub>
                                </m:sSub>
                                <m:r>
                                  <a:rPr lang="en-US" sz="1200" i="1">
                                    <a:latin typeface="Cambria Math" panose="02040503050406030204" pitchFamily="18" charset="0"/>
                                  </a:rPr>
                                  <m:t>≥0</m:t>
                                </m:r>
                              </m:e>
                            </m:mr>
                          </m:m>
                        </m:oMath>
                      </m:oMathPara>
                    </a14:m>
                    <a:endParaRPr kumimoji="0" lang="en-US" sz="1200" b="0" i="0" u="none" strike="noStrike" cap="none" normalizeH="0" baseline="0" dirty="0" smtClean="0">
                      <a:ln>
                        <a:noFill/>
                      </a:ln>
                      <a:solidFill>
                        <a:schemeClr val="tx1"/>
                      </a:solidFill>
                      <a:effectLst/>
                    </a:endParaRPr>
                  </a:p>
                </p:txBody>
              </p:sp>
            </mc:Choice>
            <mc:Fallback xmlns="">
              <p:sp>
                <p:nvSpPr>
                  <p:cNvPr id="30" name="Rectangle 29"/>
                  <p:cNvSpPr>
                    <a:spLocks noRot="1" noChangeAspect="1" noMove="1" noResize="1" noEditPoints="1" noAdjustHandles="1" noChangeArrowheads="1" noChangeShapeType="1" noTextEdit="1"/>
                  </p:cNvSpPr>
                  <p:nvPr/>
                </p:nvSpPr>
                <p:spPr bwMode="auto">
                  <a:xfrm>
                    <a:off x="6094057" y="3225767"/>
                    <a:ext cx="2003734" cy="1023729"/>
                  </a:xfrm>
                  <a:prstGeom prst="rect">
                    <a:avLst/>
                  </a:prstGeom>
                  <a:blipFill rotWithShape="0">
                    <a:blip r:embed="rId20"/>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sp>
            <p:nvSpPr>
              <p:cNvPr id="52" name="Right Arrow 51"/>
              <p:cNvSpPr/>
              <p:nvPr/>
            </p:nvSpPr>
            <p:spPr bwMode="auto">
              <a:xfrm rot="5400000">
                <a:off x="6892149" y="2752909"/>
                <a:ext cx="407550" cy="435429"/>
              </a:xfrm>
              <a:prstGeom prst="rightArrow">
                <a:avLst/>
              </a:prstGeom>
              <a:solidFill>
                <a:srgbClr val="0000FF"/>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grpSp>
      </p:grpSp>
      <p:grpSp>
        <p:nvGrpSpPr>
          <p:cNvPr id="30722" name="Group 30721"/>
          <p:cNvGrpSpPr/>
          <p:nvPr/>
        </p:nvGrpSpPr>
        <p:grpSpPr>
          <a:xfrm>
            <a:off x="492188" y="2419823"/>
            <a:ext cx="2691154" cy="4298671"/>
            <a:chOff x="492188" y="2419823"/>
            <a:chExt cx="2691154" cy="4298671"/>
          </a:xfrm>
        </p:grpSpPr>
        <p:pic>
          <p:nvPicPr>
            <p:cNvPr id="6" name="Picture 5"/>
            <p:cNvPicPr>
              <a:picLocks noChangeAspect="1"/>
            </p:cNvPicPr>
            <p:nvPr/>
          </p:nvPicPr>
          <p:blipFill>
            <a:blip r:embed="rId21"/>
            <a:stretch>
              <a:fillRect/>
            </a:stretch>
          </p:blipFill>
          <p:spPr>
            <a:xfrm>
              <a:off x="492188" y="4279827"/>
              <a:ext cx="2424035" cy="2438667"/>
            </a:xfrm>
            <a:prstGeom prst="rect">
              <a:avLst/>
            </a:prstGeom>
          </p:spPr>
        </p:pic>
        <p:grpSp>
          <p:nvGrpSpPr>
            <p:cNvPr id="3" name="Group 2"/>
            <p:cNvGrpSpPr/>
            <p:nvPr/>
          </p:nvGrpSpPr>
          <p:grpSpPr>
            <a:xfrm>
              <a:off x="557226" y="2419823"/>
              <a:ext cx="2626116" cy="1745067"/>
              <a:chOff x="557226" y="2504429"/>
              <a:chExt cx="2626116" cy="1745067"/>
            </a:xfrm>
          </p:grpSpPr>
          <mc:AlternateContent xmlns:mc="http://schemas.openxmlformats.org/markup-compatibility/2006" xmlns:a14="http://schemas.microsoft.com/office/drawing/2010/main">
            <mc:Choice Requires="a14">
              <p:sp>
                <p:nvSpPr>
                  <p:cNvPr id="29" name="Rectangle 28"/>
                  <p:cNvSpPr/>
                  <p:nvPr/>
                </p:nvSpPr>
                <p:spPr bwMode="auto">
                  <a:xfrm>
                    <a:off x="557226" y="3225767"/>
                    <a:ext cx="2626116" cy="10237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14:m>
                      <m:oMathPara xmlns:m="http://schemas.openxmlformats.org/officeDocument/2006/math">
                        <m:oMathParaPr>
                          <m:jc m:val="centerGroup"/>
                        </m:oMathParaPr>
                        <m:oMath xmlns:m="http://schemas.openxmlformats.org/officeDocument/2006/math">
                          <m:m>
                            <m:mPr>
                              <m:mcs>
                                <m:mc>
                                  <m:mcPr>
                                    <m:count m:val="2"/>
                                    <m:mcJc m:val="center"/>
                                  </m:mcPr>
                                </m:mc>
                              </m:mcs>
                              <m:ctrlPr>
                                <a:rPr kumimoji="0" lang="en-US" sz="1200" b="0" i="1" u="none" strike="noStrike" cap="none" normalizeH="0" baseline="0" smtClean="0">
                                  <a:ln>
                                    <a:noFill/>
                                  </a:ln>
                                  <a:solidFill>
                                    <a:schemeClr val="tx1"/>
                                  </a:solidFill>
                                  <a:effectLst/>
                                  <a:latin typeface="Cambria Math" panose="02040503050406030204" pitchFamily="18" charset="0"/>
                                </a:rPr>
                              </m:ctrlPr>
                            </m:mPr>
                            <m:mr>
                              <m:e>
                                <m:r>
                                  <m:rPr>
                                    <m:brk m:alnAt="7"/>
                                  </m:rPr>
                                  <a:rPr kumimoji="0" lang="en-US" sz="1200" b="0" i="1" u="none" strike="noStrike" cap="none" normalizeH="0" baseline="0" smtClean="0">
                                    <a:ln>
                                      <a:noFill/>
                                    </a:ln>
                                    <a:solidFill>
                                      <a:schemeClr val="tx1"/>
                                    </a:solidFill>
                                    <a:effectLst/>
                                    <a:latin typeface="Cambria Math" panose="02040503050406030204" pitchFamily="18" charset="0"/>
                                  </a:rPr>
                                  <m:t>𝑚</m:t>
                                </m:r>
                                <m:r>
                                  <a:rPr kumimoji="0" lang="en-US" sz="1200" b="0" i="1" u="none" strike="noStrike" cap="none" normalizeH="0" baseline="0" smtClean="0">
                                    <a:ln>
                                      <a:noFill/>
                                    </a:ln>
                                    <a:solidFill>
                                      <a:schemeClr val="tx1"/>
                                    </a:solidFill>
                                    <a:effectLst/>
                                    <a:latin typeface="Cambria Math" panose="02040503050406030204" pitchFamily="18" charset="0"/>
                                  </a:rPr>
                                  <m:t>𝑎𝑥</m:t>
                                </m:r>
                              </m:e>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3</m:t>
                                    </m:r>
                                  </m:sub>
                                </m:sSub>
                              </m:e>
                            </m:mr>
                            <m:mr>
                              <m:e>
                                <m:r>
                                  <a:rPr kumimoji="0" lang="en-US" sz="1200" b="0" i="1" u="none" strike="noStrike" cap="none" normalizeH="0" baseline="0" smtClean="0">
                                    <a:ln>
                                      <a:noFill/>
                                    </a:ln>
                                    <a:solidFill>
                                      <a:schemeClr val="tx1"/>
                                    </a:solidFill>
                                    <a:effectLst/>
                                    <a:latin typeface="Cambria Math" panose="02040503050406030204" pitchFamily="18" charset="0"/>
                                  </a:rPr>
                                  <m:t>𝑠</m:t>
                                </m:r>
                                <m:r>
                                  <a:rPr kumimoji="0" lang="en-US" sz="1200" b="0" i="1" u="none" strike="noStrike" cap="none" normalizeH="0" baseline="0" smtClean="0">
                                    <a:ln>
                                      <a:noFill/>
                                    </a:ln>
                                    <a:solidFill>
                                      <a:schemeClr val="tx1"/>
                                    </a:solidFill>
                                    <a:effectLst/>
                                    <a:latin typeface="Cambria Math" panose="02040503050406030204" pitchFamily="18" charset="0"/>
                                  </a:rPr>
                                  <m:t>.</m:t>
                                </m:r>
                                <m:r>
                                  <a:rPr kumimoji="0" lang="en-US" sz="1200" b="0" i="1" u="none" strike="noStrike" cap="none" normalizeH="0" baseline="0" smtClean="0">
                                    <a:ln>
                                      <a:noFill/>
                                    </a:ln>
                                    <a:solidFill>
                                      <a:schemeClr val="tx1"/>
                                    </a:solidFill>
                                    <a:effectLst/>
                                    <a:latin typeface="Cambria Math" panose="02040503050406030204" pitchFamily="18" charset="0"/>
                                  </a:rPr>
                                  <m:t>𝑡</m:t>
                                </m:r>
                                <m:r>
                                  <a:rPr kumimoji="0" lang="en-US" sz="1200" b="0" i="1" u="none" strike="noStrike" cap="none" normalizeH="0" baseline="0" smtClean="0">
                                    <a:ln>
                                      <a:noFill/>
                                    </a:ln>
                                    <a:solidFill>
                                      <a:schemeClr val="tx1"/>
                                    </a:solidFill>
                                    <a:effectLst/>
                                    <a:latin typeface="Cambria Math" panose="02040503050406030204" pitchFamily="18" charset="0"/>
                                  </a:rPr>
                                  <m:t>.</m:t>
                                </m:r>
                              </m:e>
                              <m:e>
                                <m:r>
                                  <a:rPr kumimoji="0" lang="en-US" sz="1200" b="0" i="1" u="none" strike="noStrike" cap="none" normalizeH="0" baseline="0" smtClean="0">
                                    <a:ln>
                                      <a:noFill/>
                                    </a:ln>
                                    <a:solidFill>
                                      <a:schemeClr val="tx1"/>
                                    </a:solidFill>
                                    <a:effectLst/>
                                    <a:latin typeface="Cambria Math" panose="02040503050406030204" pitchFamily="18" charset="0"/>
                                  </a:rPr>
                                  <m:t>0≤</m:t>
                                </m:r>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1</m:t>
                                    </m:r>
                                  </m:sub>
                                </m:sSub>
                                <m:r>
                                  <a:rPr kumimoji="0" lang="en-US" sz="1200" b="0" i="1" u="none" strike="noStrike" cap="none" normalizeH="0" baseline="0" smtClean="0">
                                    <a:ln>
                                      <a:noFill/>
                                    </a:ln>
                                    <a:solidFill>
                                      <a:schemeClr val="tx1"/>
                                    </a:solidFill>
                                    <a:effectLst/>
                                    <a:latin typeface="Cambria Math" panose="02040503050406030204" pitchFamily="18" charset="0"/>
                                  </a:rPr>
                                  <m:t>≤1</m:t>
                                </m:r>
                              </m:e>
                            </m:mr>
                            <m:mr>
                              <m:e/>
                              <m:e>
                                <m:d>
                                  <m:dPr>
                                    <m:ctrlPr>
                                      <a:rPr kumimoji="0" lang="en-US" sz="1200" b="0" i="1" u="none" strike="noStrike" cap="none" normalizeH="0" baseline="0" smtClean="0">
                                        <a:ln>
                                          <a:noFill/>
                                        </a:ln>
                                        <a:solidFill>
                                          <a:schemeClr val="tx1"/>
                                        </a:solidFill>
                                        <a:effectLst/>
                                        <a:latin typeface="Cambria Math" panose="02040503050406030204" pitchFamily="18" charset="0"/>
                                      </a:rPr>
                                    </m:ctrlPr>
                                  </m:dPr>
                                  <m:e>
                                    <m:r>
                                      <a:rPr kumimoji="0" lang="en-US" sz="1200" b="0" i="1" u="none" strike="noStrike" cap="none" normalizeH="0" baseline="0" smtClean="0">
                                        <a:ln>
                                          <a:noFill/>
                                        </a:ln>
                                        <a:solidFill>
                                          <a:schemeClr val="tx1"/>
                                        </a:solidFill>
                                        <a:effectLst/>
                                        <a:latin typeface="Cambria Math" panose="02040503050406030204" pitchFamily="18" charset="0"/>
                                      </a:rPr>
                                      <m:t>1/3</m:t>
                                    </m:r>
                                  </m:e>
                                </m:d>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1</m:t>
                                    </m:r>
                                  </m:sub>
                                </m:sSub>
                                <m:r>
                                  <a:rPr kumimoji="0" lang="en-US" sz="1200" b="0" i="1" u="none" strike="noStrike" cap="none" normalizeH="0" baseline="0" smtClean="0">
                                    <a:ln>
                                      <a:noFill/>
                                    </a:ln>
                                    <a:solidFill>
                                      <a:schemeClr val="tx1"/>
                                    </a:solidFill>
                                    <a:effectLst/>
                                    <a:latin typeface="Cambria Math" panose="02040503050406030204" pitchFamily="18" charset="0"/>
                                  </a:rPr>
                                  <m:t>≤</m:t>
                                </m:r>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2</m:t>
                                    </m:r>
                                  </m:sub>
                                </m:sSub>
                                <m:r>
                                  <a:rPr kumimoji="0" lang="en-US" sz="1200" b="0" i="1" u="none" strike="noStrike" cap="none" normalizeH="0" baseline="0" smtClean="0">
                                    <a:ln>
                                      <a:noFill/>
                                    </a:ln>
                                    <a:solidFill>
                                      <a:schemeClr val="tx1"/>
                                    </a:solidFill>
                                    <a:effectLst/>
                                    <a:latin typeface="Cambria Math" panose="02040503050406030204" pitchFamily="18" charset="0"/>
                                  </a:rPr>
                                  <m:t>≤1−</m:t>
                                </m:r>
                                <m:d>
                                  <m:dPr>
                                    <m:ctrlPr>
                                      <a:rPr lang="en-US" sz="1200" i="1">
                                        <a:latin typeface="Cambria Math" panose="02040503050406030204" pitchFamily="18" charset="0"/>
                                      </a:rPr>
                                    </m:ctrlPr>
                                  </m:dPr>
                                  <m:e>
                                    <m:r>
                                      <a:rPr lang="en-US" sz="1200" i="1">
                                        <a:latin typeface="Cambria Math" panose="02040503050406030204" pitchFamily="18" charset="0"/>
                                      </a:rPr>
                                      <m:t>1</m:t>
                                    </m:r>
                                    <m:r>
                                      <a:rPr lang="en-US" sz="1200" b="0" i="1" smtClean="0">
                                        <a:latin typeface="Cambria Math" panose="02040503050406030204" pitchFamily="18" charset="0"/>
                                      </a:rPr>
                                      <m:t>/</m:t>
                                    </m:r>
                                    <m:r>
                                      <a:rPr lang="en-US" sz="1200" i="1">
                                        <a:latin typeface="Cambria Math" panose="02040503050406030204" pitchFamily="18" charset="0"/>
                                      </a:rPr>
                                      <m:t>3</m:t>
                                    </m:r>
                                  </m:e>
                                </m:d>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i="1">
                                        <a:latin typeface="Cambria Math" panose="02040503050406030204" pitchFamily="18" charset="0"/>
                                      </a:rPr>
                                      <m:t>1</m:t>
                                    </m:r>
                                  </m:sub>
                                </m:sSub>
                                <m:r>
                                  <a:rPr kumimoji="0" lang="en-US" sz="1200" b="0" i="1" u="none" strike="noStrike" cap="none" normalizeH="0" baseline="0" smtClean="0">
                                    <a:ln>
                                      <a:noFill/>
                                    </a:ln>
                                    <a:solidFill>
                                      <a:schemeClr val="tx1"/>
                                    </a:solidFill>
                                    <a:effectLst/>
                                    <a:latin typeface="Cambria Math" panose="02040503050406030204" pitchFamily="18" charset="0"/>
                                  </a:rPr>
                                  <m:t>, </m:t>
                                </m:r>
                              </m:e>
                            </m:mr>
                            <m:mr>
                              <m:e/>
                              <m:e>
                                <m:d>
                                  <m:dPr>
                                    <m:ctrlPr>
                                      <a:rPr lang="en-US" sz="1200" i="1">
                                        <a:latin typeface="Cambria Math" panose="02040503050406030204" pitchFamily="18" charset="0"/>
                                      </a:rPr>
                                    </m:ctrlPr>
                                  </m:dPr>
                                  <m:e>
                                    <m:r>
                                      <a:rPr lang="en-US" sz="1200" i="1">
                                        <a:latin typeface="Cambria Math" panose="02040503050406030204" pitchFamily="18" charset="0"/>
                                      </a:rPr>
                                      <m:t>1</m:t>
                                    </m:r>
                                    <m:r>
                                      <a:rPr lang="en-US" sz="1200" b="0" i="1" smtClean="0">
                                        <a:latin typeface="Cambria Math" panose="02040503050406030204" pitchFamily="18" charset="0"/>
                                      </a:rPr>
                                      <m:t>/</m:t>
                                    </m:r>
                                    <m:r>
                                      <a:rPr lang="en-US" sz="1200" i="1">
                                        <a:latin typeface="Cambria Math" panose="02040503050406030204" pitchFamily="18" charset="0"/>
                                      </a:rPr>
                                      <m:t>3</m:t>
                                    </m:r>
                                  </m:e>
                                </m:d>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3</m:t>
                                    </m:r>
                                  </m:sub>
                                </m:sSub>
                                <m:r>
                                  <a:rPr lang="en-US" sz="1200" i="1">
                                    <a:latin typeface="Cambria Math" panose="02040503050406030204" pitchFamily="18" charset="0"/>
                                  </a:rPr>
                                  <m:t>≤1−</m:t>
                                </m:r>
                                <m:d>
                                  <m:dPr>
                                    <m:ctrlPr>
                                      <a:rPr lang="en-US" sz="1200" i="1">
                                        <a:latin typeface="Cambria Math" panose="02040503050406030204" pitchFamily="18" charset="0"/>
                                      </a:rPr>
                                    </m:ctrlPr>
                                  </m:dPr>
                                  <m:e>
                                    <m:r>
                                      <a:rPr lang="en-US" sz="1200" i="1">
                                        <a:latin typeface="Cambria Math" panose="02040503050406030204" pitchFamily="18" charset="0"/>
                                      </a:rPr>
                                      <m:t>1</m:t>
                                    </m:r>
                                    <m:r>
                                      <a:rPr lang="en-US" sz="1200" b="0" i="1" smtClean="0">
                                        <a:latin typeface="Cambria Math" panose="02040503050406030204" pitchFamily="18" charset="0"/>
                                      </a:rPr>
                                      <m:t>/</m:t>
                                    </m:r>
                                    <m:r>
                                      <a:rPr lang="en-US" sz="1200" i="1">
                                        <a:latin typeface="Cambria Math" panose="02040503050406030204" pitchFamily="18" charset="0"/>
                                      </a:rPr>
                                      <m:t>3</m:t>
                                    </m:r>
                                  </m:e>
                                </m:d>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e>
                            </m:mr>
                            <m:mr>
                              <m:e/>
                              <m:e>
                                <m:sSub>
                                  <m:sSubPr>
                                    <m:ctrlPr>
                                      <a:rPr lang="en-US" sz="1200" i="1">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3</m:t>
                                    </m:r>
                                  </m:sub>
                                </m:sSub>
                                <m:r>
                                  <a:rPr lang="en-US" sz="1200" i="1">
                                    <a:latin typeface="Cambria Math" panose="02040503050406030204" pitchFamily="18" charset="0"/>
                                  </a:rPr>
                                  <m:t>≥0</m:t>
                                </m:r>
                              </m:e>
                            </m:mr>
                          </m:m>
                        </m:oMath>
                      </m:oMathPara>
                    </a14:m>
                    <a:endParaRPr kumimoji="0" lang="en-US" sz="1200" b="0" i="0" u="none" strike="noStrike" cap="none" normalizeH="0" baseline="0" dirty="0" smtClean="0">
                      <a:ln>
                        <a:noFill/>
                      </a:ln>
                      <a:solidFill>
                        <a:schemeClr val="tx1"/>
                      </a:solidFill>
                      <a:effectLst/>
                    </a:endParaRPr>
                  </a:p>
                </p:txBody>
              </p:sp>
            </mc:Choice>
            <mc:Fallback xmlns="">
              <p:sp>
                <p:nvSpPr>
                  <p:cNvPr id="29" name="Rectangle 28"/>
                  <p:cNvSpPr>
                    <a:spLocks noRot="1" noChangeAspect="1" noMove="1" noResize="1" noEditPoints="1" noAdjustHandles="1" noChangeArrowheads="1" noChangeShapeType="1" noTextEdit="1"/>
                  </p:cNvSpPr>
                  <p:nvPr/>
                </p:nvSpPr>
                <p:spPr bwMode="auto">
                  <a:xfrm>
                    <a:off x="557226" y="3225767"/>
                    <a:ext cx="2626116" cy="1023729"/>
                  </a:xfrm>
                  <a:prstGeom prst="rect">
                    <a:avLst/>
                  </a:prstGeom>
                  <a:blipFill rotWithShape="0">
                    <a:blip r:embed="rId22"/>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sp>
            <p:nvSpPr>
              <p:cNvPr id="51" name="Right Arrow 50"/>
              <p:cNvSpPr/>
              <p:nvPr/>
            </p:nvSpPr>
            <p:spPr bwMode="auto">
              <a:xfrm rot="5400000">
                <a:off x="1615908" y="2541091"/>
                <a:ext cx="508753" cy="435429"/>
              </a:xfrm>
              <a:prstGeom prst="rightArrow">
                <a:avLst/>
              </a:prstGeom>
              <a:solidFill>
                <a:srgbClr val="0000FF"/>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grpSp>
      </p:grpSp>
      <mc:AlternateContent xmlns:mc="http://schemas.openxmlformats.org/markup-compatibility/2006" xmlns:a14="http://schemas.microsoft.com/office/drawing/2010/main">
        <mc:Choice Requires="a14">
          <p:sp>
            <p:nvSpPr>
              <p:cNvPr id="28" name="Rectangle 27"/>
              <p:cNvSpPr/>
              <p:nvPr/>
            </p:nvSpPr>
            <p:spPr bwMode="auto">
              <a:xfrm>
                <a:off x="4097622" y="2391835"/>
                <a:ext cx="857610" cy="479609"/>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sz="1200" b="0" i="1" u="none" strike="noStrike" cap="none" normalizeH="0" baseline="0" smtClean="0">
                          <a:ln>
                            <a:noFill/>
                          </a:ln>
                          <a:solidFill>
                            <a:schemeClr val="tx1"/>
                          </a:solidFill>
                          <a:effectLst/>
                          <a:latin typeface="Cambria Math" panose="02040503050406030204" pitchFamily="18" charset="0"/>
                        </a:rPr>
                        <m:t>𝑛</m:t>
                      </m:r>
                      <m:r>
                        <a:rPr kumimoji="0" lang="en-US" sz="1200" b="0" i="1" u="none" strike="noStrike" cap="none" normalizeH="0" baseline="0" smtClean="0">
                          <a:ln>
                            <a:noFill/>
                          </a:ln>
                          <a:solidFill>
                            <a:schemeClr val="tx1"/>
                          </a:solidFill>
                          <a:effectLst/>
                          <a:latin typeface="Cambria Math" panose="02040503050406030204" pitchFamily="18" charset="0"/>
                        </a:rPr>
                        <m:t>=3</m:t>
                      </m:r>
                    </m:oMath>
                  </m:oMathPara>
                </a14:m>
                <a:endParaRPr kumimoji="0" lang="en-US" sz="1200" b="0" i="0" u="none" strike="noStrike" cap="none" normalizeH="0" baseline="0" dirty="0" smtClean="0">
                  <a:ln>
                    <a:noFill/>
                  </a:ln>
                  <a:solidFill>
                    <a:schemeClr val="tx1"/>
                  </a:solidFill>
                  <a:effectLst/>
                </a:endParaRPr>
              </a:p>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sz="1200" b="0" i="1" u="none" strike="noStrike" cap="none" normalizeH="0" baseline="0" smtClean="0">
                          <a:ln>
                            <a:noFill/>
                          </a:ln>
                          <a:solidFill>
                            <a:schemeClr val="tx1"/>
                          </a:solidFill>
                          <a:effectLst/>
                          <a:latin typeface="Cambria Math" panose="02040503050406030204" pitchFamily="18" charset="0"/>
                        </a:rPr>
                        <m:t>𝜀</m:t>
                      </m:r>
                      <m:r>
                        <a:rPr kumimoji="0" lang="en-US" sz="1200" b="0" i="1" u="none" strike="noStrike" cap="none" normalizeH="0" baseline="0" smtClean="0">
                          <a:ln>
                            <a:noFill/>
                          </a:ln>
                          <a:solidFill>
                            <a:schemeClr val="tx1"/>
                          </a:solidFill>
                          <a:effectLst/>
                          <a:latin typeface="Cambria Math" panose="02040503050406030204" pitchFamily="18" charset="0"/>
                        </a:rPr>
                        <m:t>=1/3</m:t>
                      </m:r>
                    </m:oMath>
                  </m:oMathPara>
                </a14:m>
                <a:endParaRPr kumimoji="0" lang="en-US" sz="1200" b="0" i="0" u="none" strike="noStrike" cap="none" normalizeH="0" baseline="0" dirty="0" smtClean="0">
                  <a:ln>
                    <a:noFill/>
                  </a:ln>
                  <a:solidFill>
                    <a:schemeClr val="tx1"/>
                  </a:solidFill>
                  <a:effectLst/>
                </a:endParaRPr>
              </a:p>
            </p:txBody>
          </p:sp>
        </mc:Choice>
        <mc:Fallback xmlns="">
          <p:sp>
            <p:nvSpPr>
              <p:cNvPr id="28" name="Rectangle 27"/>
              <p:cNvSpPr>
                <a:spLocks noRot="1" noChangeAspect="1" noMove="1" noResize="1" noEditPoints="1" noAdjustHandles="1" noChangeArrowheads="1" noChangeShapeType="1" noTextEdit="1"/>
              </p:cNvSpPr>
              <p:nvPr/>
            </p:nvSpPr>
            <p:spPr bwMode="auto">
              <a:xfrm>
                <a:off x="4097622" y="2391835"/>
                <a:ext cx="857610" cy="479609"/>
              </a:xfrm>
              <a:prstGeom prst="rect">
                <a:avLst/>
              </a:prstGeom>
              <a:blipFill rotWithShape="0">
                <a:blip r:embed="rId4"/>
                <a:stretch>
                  <a:fillRect/>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p:cNvSpPr/>
              <p:nvPr/>
            </p:nvSpPr>
            <p:spPr bwMode="auto">
              <a:xfrm>
                <a:off x="5739384" y="1065476"/>
                <a:ext cx="2713081" cy="135434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m>
                        <m:mPr>
                          <m:mcs>
                            <m:mc>
                              <m:mcPr>
                                <m:count m:val="3"/>
                                <m:mcJc m:val="center"/>
                              </m:mcPr>
                            </m:mc>
                          </m:mcs>
                          <m:ctrlPr>
                            <a:rPr kumimoji="0" lang="en-US" sz="1200" b="0" i="1" u="none" strike="noStrike" cap="none" normalizeH="0" baseline="0" smtClean="0">
                              <a:ln>
                                <a:noFill/>
                              </a:ln>
                              <a:solidFill>
                                <a:schemeClr val="tx1"/>
                              </a:solidFill>
                              <a:effectLst/>
                              <a:latin typeface="Cambria Math" panose="02040503050406030204" pitchFamily="18" charset="0"/>
                            </a:rPr>
                          </m:ctrlPr>
                        </m:mPr>
                        <m:mr>
                          <m:e>
                            <m:r>
                              <m:rPr>
                                <m:brk m:alnAt="7"/>
                              </m:rPr>
                              <a:rPr kumimoji="0" lang="en-US" sz="1200" b="0" i="1" u="none" strike="noStrike" cap="none" normalizeH="0" baseline="0" smtClean="0">
                                <a:ln>
                                  <a:noFill/>
                                </a:ln>
                                <a:solidFill>
                                  <a:schemeClr val="tx1"/>
                                </a:solidFill>
                                <a:effectLst/>
                                <a:latin typeface="Cambria Math" panose="02040503050406030204" pitchFamily="18" charset="0"/>
                              </a:rPr>
                              <m:t>𝑚</m:t>
                            </m:r>
                            <m:r>
                              <a:rPr kumimoji="0" lang="en-US" sz="1200" b="0" i="1" u="none" strike="noStrike" cap="none" normalizeH="0" baseline="0" smtClean="0">
                                <a:ln>
                                  <a:noFill/>
                                </a:ln>
                                <a:solidFill>
                                  <a:schemeClr val="tx1"/>
                                </a:solidFill>
                                <a:effectLst/>
                                <a:latin typeface="Cambria Math" panose="02040503050406030204" pitchFamily="18" charset="0"/>
                              </a:rPr>
                              <m:t>𝑎𝑥</m:t>
                            </m:r>
                          </m:e>
                          <m:e>
                            <m:nary>
                              <m:naryPr>
                                <m:chr m:val="∑"/>
                                <m:ctrlPr>
                                  <a:rPr kumimoji="0" lang="en-US" sz="1200" b="0" i="1" u="none" strike="noStrike" cap="none" normalizeH="0" baseline="0" smtClean="0">
                                    <a:ln>
                                      <a:noFill/>
                                    </a:ln>
                                    <a:solidFill>
                                      <a:schemeClr val="tx1"/>
                                    </a:solidFill>
                                    <a:effectLst/>
                                    <a:latin typeface="Cambria Math" panose="02040503050406030204" pitchFamily="18" charset="0"/>
                                  </a:rPr>
                                </m:ctrlPr>
                              </m:naryPr>
                              <m:sub>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=1</m:t>
                                </m:r>
                              </m:sub>
                              <m:sup>
                                <m:r>
                                  <a:rPr kumimoji="0" lang="en-US" sz="1200" b="0" i="1" u="none" strike="noStrike" cap="none" normalizeH="0" baseline="0" smtClean="0">
                                    <a:ln>
                                      <a:noFill/>
                                    </a:ln>
                                    <a:solidFill>
                                      <a:schemeClr val="tx1"/>
                                    </a:solidFill>
                                    <a:effectLst/>
                                    <a:latin typeface="Cambria Math" panose="02040503050406030204" pitchFamily="18" charset="0"/>
                                  </a:rPr>
                                  <m:t>𝑛</m:t>
                                </m:r>
                              </m:sup>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𝑗</m:t>
                                    </m:r>
                                  </m:sub>
                                </m:sSub>
                              </m:e>
                            </m:nary>
                          </m:e>
                          <m:e/>
                        </m:mr>
                        <m:mr>
                          <m:e>
                            <m:r>
                              <a:rPr kumimoji="0" lang="en-US" sz="1200" b="0" i="1" u="none" strike="noStrike" cap="none" normalizeH="0" baseline="0" smtClean="0">
                                <a:ln>
                                  <a:noFill/>
                                </a:ln>
                                <a:solidFill>
                                  <a:schemeClr val="tx1"/>
                                </a:solidFill>
                                <a:effectLst/>
                                <a:latin typeface="Cambria Math" panose="02040503050406030204" pitchFamily="18" charset="0"/>
                              </a:rPr>
                              <m:t>𝑠</m:t>
                            </m:r>
                            <m:r>
                              <a:rPr kumimoji="0" lang="en-US" sz="1200" b="0" i="1" u="none" strike="noStrike" cap="none" normalizeH="0" baseline="0" smtClean="0">
                                <a:ln>
                                  <a:noFill/>
                                </a:ln>
                                <a:solidFill>
                                  <a:schemeClr val="tx1"/>
                                </a:solidFill>
                                <a:effectLst/>
                                <a:latin typeface="Cambria Math" panose="02040503050406030204" pitchFamily="18" charset="0"/>
                              </a:rPr>
                              <m:t>.</m:t>
                            </m:r>
                            <m:r>
                              <a:rPr kumimoji="0" lang="en-US" sz="1200" b="0" i="1" u="none" strike="noStrike" cap="none" normalizeH="0" baseline="0" smtClean="0">
                                <a:ln>
                                  <a:noFill/>
                                </a:ln>
                                <a:solidFill>
                                  <a:schemeClr val="tx1"/>
                                </a:solidFill>
                                <a:effectLst/>
                                <a:latin typeface="Cambria Math" panose="02040503050406030204" pitchFamily="18" charset="0"/>
                              </a:rPr>
                              <m:t>𝑡</m:t>
                            </m:r>
                            <m:r>
                              <a:rPr kumimoji="0" lang="en-US" sz="1200" b="0" i="1" u="none" strike="noStrike" cap="none" normalizeH="0" baseline="0" smtClean="0">
                                <a:ln>
                                  <a:noFill/>
                                </a:ln>
                                <a:solidFill>
                                  <a:schemeClr val="tx1"/>
                                </a:solidFill>
                                <a:effectLst/>
                                <a:latin typeface="Cambria Math" panose="02040503050406030204" pitchFamily="18" charset="0"/>
                              </a:rPr>
                              <m:t>.</m:t>
                            </m:r>
                          </m:e>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1</m:t>
                                </m:r>
                              </m:sub>
                            </m:sSub>
                            <m:r>
                              <a:rPr kumimoji="0" lang="en-US" sz="1200" b="0" i="1" u="none" strike="noStrike" cap="none" normalizeH="0" baseline="0" smtClean="0">
                                <a:ln>
                                  <a:noFill/>
                                </a:ln>
                                <a:solidFill>
                                  <a:schemeClr val="tx1"/>
                                </a:solidFill>
                                <a:effectLst/>
                                <a:latin typeface="Cambria Math" panose="02040503050406030204" pitchFamily="18" charset="0"/>
                              </a:rPr>
                              <m:t>≤1</m:t>
                            </m:r>
                          </m:e>
                          <m:e/>
                        </m:mr>
                        <m:mr>
                          <m:e/>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𝑗</m:t>
                                </m:r>
                              </m:sub>
                            </m:sSub>
                            <m:r>
                              <a:rPr kumimoji="0" lang="en-US" sz="1200" b="0" i="1" u="none" strike="noStrike" cap="none" normalizeH="0" baseline="0" smtClean="0">
                                <a:ln>
                                  <a:noFill/>
                                </a:ln>
                                <a:solidFill>
                                  <a:schemeClr val="tx1"/>
                                </a:solidFill>
                                <a:effectLst/>
                                <a:latin typeface="Cambria Math" panose="02040503050406030204" pitchFamily="18" charset="0"/>
                              </a:rPr>
                              <m:t>+2</m:t>
                            </m:r>
                            <m:nary>
                              <m:naryPr>
                                <m:chr m:val="∑"/>
                                <m:ctrlPr>
                                  <a:rPr kumimoji="0" lang="en-US" sz="1200" b="0" i="1" u="none" strike="noStrike" cap="none" normalizeH="0" baseline="0" smtClean="0">
                                    <a:ln>
                                      <a:noFill/>
                                    </a:ln>
                                    <a:solidFill>
                                      <a:schemeClr val="tx1"/>
                                    </a:solidFill>
                                    <a:effectLst/>
                                    <a:latin typeface="Cambria Math" panose="02040503050406030204" pitchFamily="18" charset="0"/>
                                  </a:rPr>
                                </m:ctrlPr>
                              </m:naryPr>
                              <m:sub>
                                <m:r>
                                  <a:rPr kumimoji="0" lang="en-US" sz="1200" b="0" i="1" u="none" strike="noStrike" cap="none" normalizeH="0" baseline="0" smtClean="0">
                                    <a:ln>
                                      <a:noFill/>
                                    </a:ln>
                                    <a:solidFill>
                                      <a:schemeClr val="tx1"/>
                                    </a:solidFill>
                                    <a:effectLst/>
                                    <a:latin typeface="Cambria Math" panose="02040503050406030204" pitchFamily="18" charset="0"/>
                                  </a:rPr>
                                  <m:t>𝑘</m:t>
                                </m:r>
                                <m:r>
                                  <a:rPr kumimoji="0" lang="en-US" sz="1200" b="0" i="1" u="none" strike="noStrike" cap="none" normalizeH="0" baseline="0" smtClean="0">
                                    <a:ln>
                                      <a:noFill/>
                                    </a:ln>
                                    <a:solidFill>
                                      <a:schemeClr val="tx1"/>
                                    </a:solidFill>
                                    <a:effectLst/>
                                    <a:latin typeface="Cambria Math" panose="02040503050406030204" pitchFamily="18" charset="0"/>
                                  </a:rPr>
                                  <m:t>=1</m:t>
                                </m:r>
                              </m:sub>
                              <m:sup>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−1</m:t>
                                </m:r>
                              </m:sup>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𝑘</m:t>
                                    </m:r>
                                  </m:sub>
                                </m:sSub>
                              </m:e>
                            </m:nary>
                            <m:r>
                              <a:rPr kumimoji="0" lang="en-US" sz="1200" b="0" i="1" u="none" strike="noStrike" cap="none" normalizeH="0" baseline="0" smtClean="0">
                                <a:ln>
                                  <a:noFill/>
                                </a:ln>
                                <a:solidFill>
                                  <a:schemeClr val="tx1"/>
                                </a:solidFill>
                                <a:effectLst/>
                                <a:latin typeface="Cambria Math" panose="02040503050406030204" pitchFamily="18" charset="0"/>
                              </a:rPr>
                              <m:t>≤</m:t>
                            </m:r>
                            <m:sSup>
                              <m:sSupPr>
                                <m:ctrlPr>
                                  <a:rPr kumimoji="0" lang="en-US" sz="1200" b="0" i="1" u="none" strike="noStrike" cap="none" normalizeH="0" baseline="0" smtClean="0">
                                    <a:ln>
                                      <a:noFill/>
                                    </a:ln>
                                    <a:solidFill>
                                      <a:schemeClr val="tx1"/>
                                    </a:solidFill>
                                    <a:effectLst/>
                                    <a:latin typeface="Cambria Math" panose="02040503050406030204" pitchFamily="18" charset="0"/>
                                  </a:rPr>
                                </m:ctrlPr>
                              </m:sSupPr>
                              <m:e>
                                <m:r>
                                  <a:rPr kumimoji="0" lang="en-US" sz="1200" b="0" i="1" u="none" strike="noStrike" cap="none" normalizeH="0" baseline="0" smtClean="0">
                                    <a:ln>
                                      <a:noFill/>
                                    </a:ln>
                                    <a:solidFill>
                                      <a:schemeClr val="tx1"/>
                                    </a:solidFill>
                                    <a:effectLst/>
                                    <a:latin typeface="Cambria Math" panose="02040503050406030204" pitchFamily="18" charset="0"/>
                                  </a:rPr>
                                  <m:t>𝜃</m:t>
                                </m:r>
                              </m:e>
                              <m:sup>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−1</m:t>
                                </m:r>
                              </m:sup>
                            </m:sSup>
                            <m:r>
                              <a:rPr kumimoji="0" lang="en-US" sz="1200" b="0" i="1" u="none" strike="noStrike" cap="none" normalizeH="0" baseline="0" smtClean="0">
                                <a:ln>
                                  <a:noFill/>
                                </a:ln>
                                <a:solidFill>
                                  <a:schemeClr val="tx1"/>
                                </a:solidFill>
                                <a:effectLst/>
                                <a:latin typeface="Cambria Math" panose="02040503050406030204" pitchFamily="18" charset="0"/>
                              </a:rPr>
                              <m:t>, </m:t>
                            </m:r>
                          </m:e>
                          <m:e>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=2,…,</m:t>
                            </m:r>
                            <m:r>
                              <a:rPr kumimoji="0" lang="en-US" sz="1200" b="0" i="1" u="none" strike="noStrike" cap="none" normalizeH="0" baseline="0" smtClean="0">
                                <a:ln>
                                  <a:noFill/>
                                </a:ln>
                                <a:solidFill>
                                  <a:schemeClr val="tx1"/>
                                </a:solidFill>
                                <a:effectLst/>
                                <a:latin typeface="Cambria Math" panose="02040503050406030204" pitchFamily="18" charset="0"/>
                              </a:rPr>
                              <m:t>𝑛</m:t>
                            </m:r>
                          </m:e>
                        </m:mr>
                        <m:mr>
                          <m:e/>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𝑦</m:t>
                                </m:r>
                              </m:e>
                              <m:sub>
                                <m:r>
                                  <a:rPr kumimoji="0" lang="en-US" sz="1200" b="0" i="1" u="none" strike="noStrike" cap="none" normalizeH="0" baseline="0" smtClean="0">
                                    <a:ln>
                                      <a:noFill/>
                                    </a:ln>
                                    <a:solidFill>
                                      <a:schemeClr val="tx1"/>
                                    </a:solidFill>
                                    <a:effectLst/>
                                    <a:latin typeface="Cambria Math" panose="02040503050406030204" pitchFamily="18" charset="0"/>
                                  </a:rPr>
                                  <m:t>𝑗</m:t>
                                </m:r>
                              </m:sub>
                            </m:sSub>
                            <m:r>
                              <a:rPr kumimoji="0" lang="en-US" sz="1200" b="0" i="1" u="none" strike="noStrike" cap="none" normalizeH="0" baseline="0" smtClean="0">
                                <a:ln>
                                  <a:noFill/>
                                </a:ln>
                                <a:solidFill>
                                  <a:schemeClr val="tx1"/>
                                </a:solidFill>
                                <a:effectLst/>
                                <a:latin typeface="Cambria Math" panose="02040503050406030204" pitchFamily="18" charset="0"/>
                              </a:rPr>
                              <m:t>≥0,</m:t>
                            </m:r>
                          </m:e>
                          <m:e>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=1,…,</m:t>
                            </m:r>
                            <m:r>
                              <a:rPr kumimoji="0" lang="en-US" sz="1200" b="0" i="1" u="none" strike="noStrike" cap="none" normalizeH="0" baseline="0" smtClean="0">
                                <a:ln>
                                  <a:noFill/>
                                </a:ln>
                                <a:solidFill>
                                  <a:schemeClr val="tx1"/>
                                </a:solidFill>
                                <a:effectLst/>
                                <a:latin typeface="Cambria Math" panose="02040503050406030204" pitchFamily="18" charset="0"/>
                              </a:rPr>
                              <m:t>𝑛</m:t>
                            </m:r>
                          </m:e>
                        </m:mr>
                      </m:m>
                    </m:oMath>
                  </m:oMathPara>
                </a14:m>
                <a:endParaRPr kumimoji="0" lang="en-US" sz="1200" b="0" i="0" u="none" strike="noStrike" cap="none" normalizeH="0" baseline="0" dirty="0" smtClean="0">
                  <a:ln>
                    <a:noFill/>
                  </a:ln>
                  <a:solidFill>
                    <a:schemeClr val="tx1"/>
                  </a:solidFill>
                  <a:effectLst/>
                </a:endParaRPr>
              </a:p>
            </p:txBody>
          </p:sp>
        </mc:Choice>
        <mc:Fallback xmlns="">
          <p:sp>
            <p:nvSpPr>
              <p:cNvPr id="26" name="Rectangle 25"/>
              <p:cNvSpPr>
                <a:spLocks noRot="1" noChangeAspect="1" noMove="1" noResize="1" noEditPoints="1" noAdjustHandles="1" noChangeArrowheads="1" noChangeShapeType="1" noTextEdit="1"/>
              </p:cNvSpPr>
              <p:nvPr/>
            </p:nvSpPr>
            <p:spPr bwMode="auto">
              <a:xfrm>
                <a:off x="5739384" y="1065476"/>
                <a:ext cx="2713081" cy="1354347"/>
              </a:xfrm>
              <a:prstGeom prst="rect">
                <a:avLst/>
              </a:prstGeom>
              <a:blipFill rotWithShape="0">
                <a:blip r:embed="rId23"/>
                <a:stretch>
                  <a:fillRect r="-2022" b="-13063"/>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p:cNvSpPr/>
              <p:nvPr/>
            </p:nvSpPr>
            <p:spPr bwMode="auto">
              <a:xfrm>
                <a:off x="193773" y="1238459"/>
                <a:ext cx="3353022" cy="1023729"/>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m>
                        <m:mPr>
                          <m:mcs>
                            <m:mc>
                              <m:mcPr>
                                <m:count m:val="3"/>
                                <m:mcJc m:val="center"/>
                              </m:mcPr>
                            </m:mc>
                          </m:mcs>
                          <m:ctrlPr>
                            <a:rPr kumimoji="0" lang="en-US" sz="1200" b="0" i="1" u="none" strike="noStrike" cap="none" normalizeH="0" baseline="0" smtClean="0">
                              <a:ln>
                                <a:noFill/>
                              </a:ln>
                              <a:solidFill>
                                <a:schemeClr val="tx1"/>
                              </a:solidFill>
                              <a:effectLst/>
                              <a:latin typeface="Cambria Math" panose="02040503050406030204" pitchFamily="18" charset="0"/>
                            </a:rPr>
                          </m:ctrlPr>
                        </m:mPr>
                        <m:mr>
                          <m:e>
                            <m:r>
                              <m:rPr>
                                <m:brk m:alnAt="7"/>
                              </m:rPr>
                              <a:rPr kumimoji="0" lang="en-US" sz="1200" b="0" i="1" u="none" strike="noStrike" cap="none" normalizeH="0" baseline="0" smtClean="0">
                                <a:ln>
                                  <a:noFill/>
                                </a:ln>
                                <a:solidFill>
                                  <a:schemeClr val="tx1"/>
                                </a:solidFill>
                                <a:effectLst/>
                                <a:latin typeface="Cambria Math" panose="02040503050406030204" pitchFamily="18" charset="0"/>
                              </a:rPr>
                              <m:t>𝑚</m:t>
                            </m:r>
                            <m:r>
                              <a:rPr kumimoji="0" lang="en-US" sz="1200" b="0" i="1" u="none" strike="noStrike" cap="none" normalizeH="0" baseline="0" smtClean="0">
                                <a:ln>
                                  <a:noFill/>
                                </a:ln>
                                <a:solidFill>
                                  <a:schemeClr val="tx1"/>
                                </a:solidFill>
                                <a:effectLst/>
                                <a:latin typeface="Cambria Math" panose="02040503050406030204" pitchFamily="18" charset="0"/>
                              </a:rPr>
                              <m:t>𝑎𝑥</m:t>
                            </m:r>
                          </m:e>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𝑛</m:t>
                                </m:r>
                              </m:sub>
                            </m:sSub>
                          </m:e>
                          <m:e/>
                        </m:mr>
                        <m:mr>
                          <m:e>
                            <m:r>
                              <a:rPr kumimoji="0" lang="en-US" sz="1200" b="0" i="1" u="none" strike="noStrike" cap="none" normalizeH="0" baseline="0" smtClean="0">
                                <a:ln>
                                  <a:noFill/>
                                </a:ln>
                                <a:solidFill>
                                  <a:schemeClr val="tx1"/>
                                </a:solidFill>
                                <a:effectLst/>
                                <a:latin typeface="Cambria Math" panose="02040503050406030204" pitchFamily="18" charset="0"/>
                              </a:rPr>
                              <m:t>𝑠</m:t>
                            </m:r>
                            <m:r>
                              <a:rPr kumimoji="0" lang="en-US" sz="1200" b="0" i="1" u="none" strike="noStrike" cap="none" normalizeH="0" baseline="0" smtClean="0">
                                <a:ln>
                                  <a:noFill/>
                                </a:ln>
                                <a:solidFill>
                                  <a:schemeClr val="tx1"/>
                                </a:solidFill>
                                <a:effectLst/>
                                <a:latin typeface="Cambria Math" panose="02040503050406030204" pitchFamily="18" charset="0"/>
                              </a:rPr>
                              <m:t>.</m:t>
                            </m:r>
                            <m:r>
                              <a:rPr kumimoji="0" lang="en-US" sz="1200" b="0" i="1" u="none" strike="noStrike" cap="none" normalizeH="0" baseline="0" smtClean="0">
                                <a:ln>
                                  <a:noFill/>
                                </a:ln>
                                <a:solidFill>
                                  <a:schemeClr val="tx1"/>
                                </a:solidFill>
                                <a:effectLst/>
                                <a:latin typeface="Cambria Math" panose="02040503050406030204" pitchFamily="18" charset="0"/>
                              </a:rPr>
                              <m:t>𝑡</m:t>
                            </m:r>
                            <m:r>
                              <a:rPr kumimoji="0" lang="en-US" sz="1200" b="0" i="1" u="none" strike="noStrike" cap="none" normalizeH="0" baseline="0" smtClean="0">
                                <a:ln>
                                  <a:noFill/>
                                </a:ln>
                                <a:solidFill>
                                  <a:schemeClr val="tx1"/>
                                </a:solidFill>
                                <a:effectLst/>
                                <a:latin typeface="Cambria Math" panose="02040503050406030204" pitchFamily="18" charset="0"/>
                              </a:rPr>
                              <m:t>.</m:t>
                            </m:r>
                          </m:e>
                          <m:e>
                            <m:r>
                              <a:rPr kumimoji="0" lang="en-US" sz="1200" b="0" i="1" u="none" strike="noStrike" cap="none" normalizeH="0" baseline="0" smtClean="0">
                                <a:ln>
                                  <a:noFill/>
                                </a:ln>
                                <a:solidFill>
                                  <a:schemeClr val="tx1"/>
                                </a:solidFill>
                                <a:effectLst/>
                                <a:latin typeface="Cambria Math" panose="02040503050406030204" pitchFamily="18" charset="0"/>
                              </a:rPr>
                              <m:t>0≤</m:t>
                            </m:r>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1</m:t>
                                </m:r>
                              </m:sub>
                            </m:sSub>
                            <m:r>
                              <a:rPr kumimoji="0" lang="en-US" sz="1200" b="0" i="1" u="none" strike="noStrike" cap="none" normalizeH="0" baseline="0" smtClean="0">
                                <a:ln>
                                  <a:noFill/>
                                </a:ln>
                                <a:solidFill>
                                  <a:schemeClr val="tx1"/>
                                </a:solidFill>
                                <a:effectLst/>
                                <a:latin typeface="Cambria Math" panose="02040503050406030204" pitchFamily="18" charset="0"/>
                              </a:rPr>
                              <m:t>≤1</m:t>
                            </m:r>
                          </m:e>
                          <m:e/>
                        </m:mr>
                        <m:mr>
                          <m:e/>
                          <m:e>
                            <m:r>
                              <a:rPr kumimoji="0" lang="en-US" sz="1200" b="0" i="1" u="none" strike="noStrike" cap="none" normalizeH="0" baseline="0" smtClean="0">
                                <a:ln>
                                  <a:noFill/>
                                </a:ln>
                                <a:solidFill>
                                  <a:schemeClr val="tx1"/>
                                </a:solidFill>
                                <a:effectLst/>
                                <a:latin typeface="Cambria Math" panose="02040503050406030204" pitchFamily="18" charset="0"/>
                              </a:rPr>
                              <m:t>𝜀</m:t>
                            </m:r>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−1</m:t>
                                </m:r>
                              </m:sub>
                            </m:sSub>
                            <m:r>
                              <a:rPr kumimoji="0" lang="en-US" sz="1200" b="0" i="1" u="none" strike="noStrike" cap="none" normalizeH="0" baseline="0" smtClean="0">
                                <a:ln>
                                  <a:noFill/>
                                </a:ln>
                                <a:solidFill>
                                  <a:schemeClr val="tx1"/>
                                </a:solidFill>
                                <a:effectLst/>
                                <a:latin typeface="Cambria Math" panose="02040503050406030204" pitchFamily="18" charset="0"/>
                              </a:rPr>
                              <m:t>≤</m:t>
                            </m:r>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𝑗</m:t>
                                </m:r>
                              </m:sub>
                            </m:sSub>
                            <m:r>
                              <a:rPr kumimoji="0" lang="en-US" sz="1200" b="0" i="1" u="none" strike="noStrike" cap="none" normalizeH="0" baseline="0" smtClean="0">
                                <a:ln>
                                  <a:noFill/>
                                </a:ln>
                                <a:solidFill>
                                  <a:schemeClr val="tx1"/>
                                </a:solidFill>
                                <a:effectLst/>
                                <a:latin typeface="Cambria Math" panose="02040503050406030204" pitchFamily="18" charset="0"/>
                              </a:rPr>
                              <m:t>≤1−</m:t>
                            </m:r>
                            <m:r>
                              <a:rPr kumimoji="0" lang="en-US" sz="1200" b="0" i="1" u="none" strike="noStrike" cap="none" normalizeH="0" baseline="0" smtClean="0">
                                <a:ln>
                                  <a:noFill/>
                                </a:ln>
                                <a:solidFill>
                                  <a:schemeClr val="tx1"/>
                                </a:solidFill>
                                <a:effectLst/>
                                <a:latin typeface="Cambria Math" panose="02040503050406030204" pitchFamily="18" charset="0"/>
                              </a:rPr>
                              <m:t>𝜀</m:t>
                            </m:r>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−1</m:t>
                                </m:r>
                              </m:sub>
                            </m:sSub>
                            <m:r>
                              <a:rPr kumimoji="0" lang="en-US" sz="1200" b="0" i="1" u="none" strike="noStrike" cap="none" normalizeH="0" baseline="0" smtClean="0">
                                <a:ln>
                                  <a:noFill/>
                                </a:ln>
                                <a:solidFill>
                                  <a:schemeClr val="tx1"/>
                                </a:solidFill>
                                <a:effectLst/>
                                <a:latin typeface="Cambria Math" panose="02040503050406030204" pitchFamily="18" charset="0"/>
                              </a:rPr>
                              <m:t>, </m:t>
                            </m:r>
                          </m:e>
                          <m:e>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=2,…,</m:t>
                            </m:r>
                            <m:r>
                              <a:rPr kumimoji="0" lang="en-US" sz="1200" b="0" i="1" u="none" strike="noStrike" cap="none" normalizeH="0" baseline="0" smtClean="0">
                                <a:ln>
                                  <a:noFill/>
                                </a:ln>
                                <a:solidFill>
                                  <a:schemeClr val="tx1"/>
                                </a:solidFill>
                                <a:effectLst/>
                                <a:latin typeface="Cambria Math" panose="02040503050406030204" pitchFamily="18" charset="0"/>
                              </a:rPr>
                              <m:t>𝑛</m:t>
                            </m:r>
                          </m:e>
                        </m:mr>
                        <m:mr>
                          <m:e/>
                          <m:e>
                            <m:sSub>
                              <m:sSubPr>
                                <m:ctrlPr>
                                  <a:rPr kumimoji="0" lang="en-US" sz="1200" b="0" i="1" u="none" strike="noStrike" cap="none" normalizeH="0" baseline="0" smtClean="0">
                                    <a:ln>
                                      <a:noFill/>
                                    </a:ln>
                                    <a:solidFill>
                                      <a:schemeClr val="tx1"/>
                                    </a:solidFill>
                                    <a:effectLst/>
                                    <a:latin typeface="Cambria Math" panose="02040503050406030204" pitchFamily="18" charset="0"/>
                                  </a:rPr>
                                </m:ctrlPr>
                              </m:sSubPr>
                              <m:e>
                                <m:r>
                                  <a:rPr kumimoji="0" lang="en-US" sz="1200" b="0" i="1" u="none" strike="noStrike" cap="none" normalizeH="0" baseline="0" smtClean="0">
                                    <a:ln>
                                      <a:noFill/>
                                    </a:ln>
                                    <a:solidFill>
                                      <a:schemeClr val="tx1"/>
                                    </a:solidFill>
                                    <a:effectLst/>
                                    <a:latin typeface="Cambria Math" panose="02040503050406030204" pitchFamily="18" charset="0"/>
                                  </a:rPr>
                                  <m:t>𝑥</m:t>
                                </m:r>
                              </m:e>
                              <m:sub>
                                <m:r>
                                  <a:rPr kumimoji="0" lang="en-US" sz="1200" b="0" i="1" u="none" strike="noStrike" cap="none" normalizeH="0" baseline="0" smtClean="0">
                                    <a:ln>
                                      <a:noFill/>
                                    </a:ln>
                                    <a:solidFill>
                                      <a:schemeClr val="tx1"/>
                                    </a:solidFill>
                                    <a:effectLst/>
                                    <a:latin typeface="Cambria Math" panose="02040503050406030204" pitchFamily="18" charset="0"/>
                                  </a:rPr>
                                  <m:t>𝑗</m:t>
                                </m:r>
                              </m:sub>
                            </m:sSub>
                            <m:r>
                              <a:rPr kumimoji="0" lang="en-US" sz="1200" b="0" i="1" u="none" strike="noStrike" cap="none" normalizeH="0" baseline="0" smtClean="0">
                                <a:ln>
                                  <a:noFill/>
                                </a:ln>
                                <a:solidFill>
                                  <a:schemeClr val="tx1"/>
                                </a:solidFill>
                                <a:effectLst/>
                                <a:latin typeface="Cambria Math" panose="02040503050406030204" pitchFamily="18" charset="0"/>
                              </a:rPr>
                              <m:t>≥0,</m:t>
                            </m:r>
                          </m:e>
                          <m:e>
                            <m:r>
                              <a:rPr kumimoji="0" lang="en-US" sz="1200" b="0" i="1" u="none" strike="noStrike" cap="none" normalizeH="0" baseline="0" smtClean="0">
                                <a:ln>
                                  <a:noFill/>
                                </a:ln>
                                <a:solidFill>
                                  <a:schemeClr val="tx1"/>
                                </a:solidFill>
                                <a:effectLst/>
                                <a:latin typeface="Cambria Math" panose="02040503050406030204" pitchFamily="18" charset="0"/>
                              </a:rPr>
                              <m:t>𝑗</m:t>
                            </m:r>
                            <m:r>
                              <a:rPr kumimoji="0" lang="en-US" sz="1200" b="0" i="1" u="none" strike="noStrike" cap="none" normalizeH="0" baseline="0" smtClean="0">
                                <a:ln>
                                  <a:noFill/>
                                </a:ln>
                                <a:solidFill>
                                  <a:schemeClr val="tx1"/>
                                </a:solidFill>
                                <a:effectLst/>
                                <a:latin typeface="Cambria Math" panose="02040503050406030204" pitchFamily="18" charset="0"/>
                              </a:rPr>
                              <m:t>=1,…,</m:t>
                            </m:r>
                            <m:r>
                              <a:rPr kumimoji="0" lang="en-US" sz="1200" b="0" i="1" u="none" strike="noStrike" cap="none" normalizeH="0" baseline="0" smtClean="0">
                                <a:ln>
                                  <a:noFill/>
                                </a:ln>
                                <a:solidFill>
                                  <a:schemeClr val="tx1"/>
                                </a:solidFill>
                                <a:effectLst/>
                                <a:latin typeface="Cambria Math" panose="02040503050406030204" pitchFamily="18" charset="0"/>
                              </a:rPr>
                              <m:t>𝑛</m:t>
                            </m:r>
                          </m:e>
                        </m:mr>
                      </m:m>
                    </m:oMath>
                  </m:oMathPara>
                </a14:m>
                <a:endParaRPr kumimoji="0" lang="en-US" sz="1200" b="0" i="0" u="none" strike="noStrike" cap="none" normalizeH="0" baseline="0" dirty="0" smtClean="0">
                  <a:ln>
                    <a:noFill/>
                  </a:ln>
                  <a:solidFill>
                    <a:schemeClr val="tx1"/>
                  </a:solidFill>
                  <a:effectLst/>
                </a:endParaRPr>
              </a:p>
            </p:txBody>
          </p:sp>
        </mc:Choice>
        <mc:Fallback xmlns="">
          <p:sp>
            <p:nvSpPr>
              <p:cNvPr id="27" name="Rectangle 26"/>
              <p:cNvSpPr>
                <a:spLocks noRot="1" noChangeAspect="1" noMove="1" noResize="1" noEditPoints="1" noAdjustHandles="1" noChangeArrowheads="1" noChangeShapeType="1" noTextEdit="1"/>
              </p:cNvSpPr>
              <p:nvPr/>
            </p:nvSpPr>
            <p:spPr bwMode="auto">
              <a:xfrm>
                <a:off x="193773" y="1238459"/>
                <a:ext cx="3353022" cy="1023729"/>
              </a:xfrm>
              <a:prstGeom prst="rect">
                <a:avLst/>
              </a:prstGeom>
              <a:blipFill rotWithShape="0">
                <a:blip r:embed="rId24"/>
                <a:stretch>
                  <a:fillRect/>
                </a:stretch>
              </a:blipFill>
              <a:ln w="9525" cap="flat" cmpd="sng" algn="ctr">
                <a:noFill/>
                <a:prstDash val="solid"/>
                <a:round/>
                <a:headEnd type="none" w="med" len="med"/>
                <a:tailEnd type="none" w="med" len="med"/>
              </a:ln>
              <a:effectLst/>
            </p:spPr>
            <p:txBody>
              <a:bodyPr/>
              <a:lstStyle/>
              <a:p>
                <a:r>
                  <a:rPr lang="en-US">
                    <a:noFill/>
                  </a:rPr>
                  <a:t> </a:t>
                </a:r>
              </a:p>
            </p:txBody>
          </p:sp>
        </mc:Fallback>
      </mc:AlternateContent>
      <p:grpSp>
        <p:nvGrpSpPr>
          <p:cNvPr id="81" name="Group 80"/>
          <p:cNvGrpSpPr/>
          <p:nvPr/>
        </p:nvGrpSpPr>
        <p:grpSpPr>
          <a:xfrm>
            <a:off x="4842390" y="4335976"/>
            <a:ext cx="3277673" cy="1664603"/>
            <a:chOff x="4402540" y="4475482"/>
            <a:chExt cx="3277673" cy="1664603"/>
          </a:xfrm>
        </p:grpSpPr>
        <mc:AlternateContent xmlns:mc="http://schemas.openxmlformats.org/markup-compatibility/2006" xmlns:a14="http://schemas.microsoft.com/office/drawing/2010/main">
          <mc:Choice Requires="a14">
            <p:sp>
              <p:nvSpPr>
                <p:cNvPr id="56" name="TextBox 55"/>
                <p:cNvSpPr txBox="1"/>
                <p:nvPr/>
              </p:nvSpPr>
              <p:spPr>
                <a:xfrm>
                  <a:off x="4402540" y="4939756"/>
                  <a:ext cx="1611750" cy="1200329"/>
                </a:xfrm>
                <a:prstGeom prst="rect">
                  <a:avLst/>
                </a:prstGeom>
                <a:noFill/>
              </p:spPr>
              <p:txBody>
                <a:bodyPr wrap="square" rtlCol="0">
                  <a:spAutoFit/>
                </a:bodyPr>
                <a:lstStyle/>
                <a:p>
                  <a:pPr>
                    <a:spcBef>
                      <a:spcPts val="0"/>
                    </a:spcBef>
                    <a:buNone/>
                  </a:pPr>
                  <a:r>
                    <a:rPr lang="en-US" sz="1200" dirty="0" smtClean="0">
                      <a:solidFill>
                        <a:schemeClr val="tx1"/>
                      </a:solidFill>
                    </a:rPr>
                    <a:t>6 faces</a:t>
                  </a:r>
                </a:p>
                <a:p>
                  <a:pPr>
                    <a:spcBef>
                      <a:spcPts val="0"/>
                    </a:spcBef>
                    <a:buNone/>
                  </a:pPr>
                  <a:r>
                    <a:rPr lang="en-US" sz="1200" dirty="0" smtClean="0">
                      <a:solidFill>
                        <a:schemeClr val="tx1"/>
                      </a:solidFill>
                    </a:rPr>
                    <a:t>8 vertices</a:t>
                  </a:r>
                </a:p>
                <a:p>
                  <a:pPr>
                    <a:spcBef>
                      <a:spcPts val="0"/>
                    </a:spcBef>
                    <a:buNone/>
                  </a:pPr>
                  <a:r>
                    <a:rPr lang="en-US" sz="1200" dirty="0" smtClean="0">
                      <a:solidFill>
                        <a:schemeClr val="tx1"/>
                      </a:solidFill>
                    </a:rPr>
                    <a:t>Danzig’s entering rule</a:t>
                  </a:r>
                </a:p>
                <a:p>
                  <a:pPr>
                    <a:spcBef>
                      <a:spcPts val="0"/>
                    </a:spcBef>
                    <a:buNone/>
                  </a:pPr>
                  <a14:m>
                    <m:oMath xmlns:m="http://schemas.openxmlformats.org/officeDocument/2006/math">
                      <m:r>
                        <a:rPr lang="en-US" sz="1200" i="1" dirty="0" smtClean="0">
                          <a:solidFill>
                            <a:schemeClr val="tx1"/>
                          </a:solidFill>
                          <a:latin typeface="Cambria Math" panose="02040503050406030204" pitchFamily="18" charset="0"/>
                        </a:rPr>
                        <m:t>2</m:t>
                      </m:r>
                      <m:r>
                        <a:rPr lang="en-US" sz="1200" i="1" baseline="30000" dirty="0" smtClean="0">
                          <a:solidFill>
                            <a:schemeClr val="tx1"/>
                          </a:solidFill>
                          <a:latin typeface="Cambria Math" panose="02040503050406030204" pitchFamily="18" charset="0"/>
                        </a:rPr>
                        <m:t>3</m:t>
                      </m:r>
                      <m:r>
                        <a:rPr lang="en-US" sz="1200" i="1" dirty="0" smtClean="0">
                          <a:solidFill>
                            <a:schemeClr val="tx1"/>
                          </a:solidFill>
                          <a:latin typeface="Cambria Math" panose="02040503050406030204" pitchFamily="18" charset="0"/>
                        </a:rPr>
                        <m:t>−1</m:t>
                      </m:r>
                    </m:oMath>
                  </a14:m>
                  <a:r>
                    <a:rPr lang="en-US" sz="1200" dirty="0" smtClean="0">
                      <a:solidFill>
                        <a:schemeClr val="tx1"/>
                      </a:solidFill>
                    </a:rPr>
                    <a:t> iterations</a:t>
                  </a:r>
                </a:p>
                <a:p>
                  <a:pPr>
                    <a:spcBef>
                      <a:spcPts val="0"/>
                    </a:spcBef>
                    <a:buNone/>
                  </a:pPr>
                  <a14:m>
                    <m:oMathPara xmlns:m="http://schemas.openxmlformats.org/officeDocument/2006/math">
                      <m:oMathParaPr>
                        <m:jc m:val="centerGroup"/>
                      </m:oMathParaPr>
                      <m:oMath xmlns:m="http://schemas.openxmlformats.org/officeDocument/2006/math">
                        <m:sSup>
                          <m:sSupPr>
                            <m:ctrlPr>
                              <a:rPr lang="en-US" sz="1200" b="0" i="1" dirty="0" smtClean="0">
                                <a:solidFill>
                                  <a:schemeClr val="tx1"/>
                                </a:solidFill>
                                <a:latin typeface="Cambria Math" panose="02040503050406030204" pitchFamily="18" charset="0"/>
                              </a:rPr>
                            </m:ctrlPr>
                          </m:sSupPr>
                          <m:e>
                            <m:d>
                              <m:dPr>
                                <m:ctrlPr>
                                  <a:rPr lang="en-US" sz="1200" b="0" i="1" dirty="0" smtClean="0">
                                    <a:solidFill>
                                      <a:schemeClr val="tx1"/>
                                    </a:solidFill>
                                    <a:latin typeface="Cambria Math" panose="02040503050406030204" pitchFamily="18" charset="0"/>
                                  </a:rPr>
                                </m:ctrlPr>
                              </m:dPr>
                              <m:e>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𝑦</m:t>
                                    </m:r>
                                  </m:e>
                                  <m:sub>
                                    <m:r>
                                      <a:rPr lang="en-US" sz="1200" i="1" dirty="0" smtClean="0">
                                        <a:solidFill>
                                          <a:schemeClr val="tx1"/>
                                        </a:solidFill>
                                        <a:latin typeface="Cambria Math" panose="02040503050406030204" pitchFamily="18" charset="0"/>
                                      </a:rPr>
                                      <m:t>1</m:t>
                                    </m:r>
                                  </m:sub>
                                </m:sSub>
                                <m:r>
                                  <a:rPr lang="en-US" sz="1200" i="1" dirty="0" smtClean="0">
                                    <a:solidFill>
                                      <a:schemeClr val="tx1"/>
                                    </a:solidFill>
                                    <a:latin typeface="Cambria Math" panose="02040503050406030204" pitchFamily="18" charset="0"/>
                                  </a:rPr>
                                  <m:t>,</m:t>
                                </m:r>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𝑦</m:t>
                                    </m:r>
                                  </m:e>
                                  <m:sub>
                                    <m:r>
                                      <a:rPr lang="en-US" sz="1200" i="1" dirty="0" smtClean="0">
                                        <a:solidFill>
                                          <a:schemeClr val="tx1"/>
                                        </a:solidFill>
                                        <a:latin typeface="Cambria Math" panose="02040503050406030204" pitchFamily="18" charset="0"/>
                                      </a:rPr>
                                      <m:t>2</m:t>
                                    </m:r>
                                  </m:sub>
                                </m:sSub>
                                <m:r>
                                  <a:rPr lang="en-US" sz="1200" i="1" dirty="0" smtClean="0">
                                    <a:solidFill>
                                      <a:schemeClr val="tx1"/>
                                    </a:solidFill>
                                    <a:latin typeface="Cambria Math" panose="02040503050406030204" pitchFamily="18" charset="0"/>
                                  </a:rPr>
                                  <m:t>,</m:t>
                                </m:r>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𝑦</m:t>
                                    </m:r>
                                  </m:e>
                                  <m:sub>
                                    <m:r>
                                      <a:rPr lang="en-US" sz="1200" i="1" dirty="0" smtClean="0">
                                        <a:solidFill>
                                          <a:schemeClr val="tx1"/>
                                        </a:solidFill>
                                        <a:latin typeface="Cambria Math" panose="02040503050406030204" pitchFamily="18" charset="0"/>
                                      </a:rPr>
                                      <m:t>3</m:t>
                                    </m:r>
                                  </m:sub>
                                </m:sSub>
                              </m:e>
                            </m:d>
                          </m:e>
                          <m:sup>
                            <m:r>
                              <a:rPr lang="en-US" sz="1200" i="1" dirty="0" smtClean="0">
                                <a:solidFill>
                                  <a:schemeClr val="tx1"/>
                                </a:solidFill>
                                <a:latin typeface="Cambria Math" panose="02040503050406030204" pitchFamily="18" charset="0"/>
                              </a:rPr>
                              <m:t>∗</m:t>
                            </m:r>
                          </m:sup>
                        </m:sSup>
                        <m:r>
                          <a:rPr lang="en-US" sz="1200" i="1" dirty="0" smtClean="0">
                            <a:solidFill>
                              <a:schemeClr val="tx1"/>
                            </a:solidFill>
                            <a:latin typeface="Cambria Math" panose="02040503050406030204" pitchFamily="18" charset="0"/>
                          </a:rPr>
                          <m:t>=(0,0,9)</m:t>
                        </m:r>
                      </m:oMath>
                    </m:oMathPara>
                  </a14:m>
                  <a:endParaRPr lang="en-US" sz="1200" dirty="0">
                    <a:solidFill>
                      <a:schemeClr val="tx1"/>
                    </a:solidFill>
                  </a:endParaRPr>
                </a:p>
              </p:txBody>
            </p:sp>
          </mc:Choice>
          <mc:Fallback xmlns="">
            <p:sp>
              <p:nvSpPr>
                <p:cNvPr id="56" name="TextBox 55"/>
                <p:cNvSpPr txBox="1">
                  <a:spLocks noRot="1" noChangeAspect="1" noMove="1" noResize="1" noEditPoints="1" noAdjustHandles="1" noChangeArrowheads="1" noChangeShapeType="1" noTextEdit="1"/>
                </p:cNvSpPr>
                <p:nvPr/>
              </p:nvSpPr>
              <p:spPr>
                <a:xfrm>
                  <a:off x="4402540" y="4939756"/>
                  <a:ext cx="1611750" cy="1200329"/>
                </a:xfrm>
                <a:prstGeom prst="rect">
                  <a:avLst/>
                </a:prstGeom>
                <a:blipFill rotWithShape="0">
                  <a:blip r:embed="rId25"/>
                  <a:stretch>
                    <a:fillRect t="-508" b="-1523"/>
                  </a:stretch>
                </a:blipFill>
              </p:spPr>
              <p:txBody>
                <a:bodyPr/>
                <a:lstStyle/>
                <a:p>
                  <a:r>
                    <a:rPr lang="en-US">
                      <a:noFill/>
                    </a:rPr>
                    <a:t> </a:t>
                  </a:r>
                </a:p>
              </p:txBody>
            </p:sp>
          </mc:Fallback>
        </mc:AlternateContent>
        <p:cxnSp>
          <p:nvCxnSpPr>
            <p:cNvPr id="58" name="Straight Arrow Connector 57"/>
            <p:cNvCxnSpPr/>
            <p:nvPr/>
          </p:nvCxnSpPr>
          <p:spPr bwMode="auto">
            <a:xfrm>
              <a:off x="6842013" y="5838825"/>
              <a:ext cx="266700" cy="80963"/>
            </a:xfrm>
            <a:prstGeom prst="straightConnector1">
              <a:avLst/>
            </a:prstGeom>
            <a:solidFill>
              <a:schemeClr val="accent1"/>
            </a:solidFill>
            <a:ln w="19050" cap="flat" cmpd="sng" algn="ctr">
              <a:solidFill>
                <a:srgbClr val="FF0000"/>
              </a:solidFill>
              <a:prstDash val="solid"/>
              <a:round/>
              <a:headEnd type="none" w="med" len="med"/>
              <a:tailEnd type="triangle" w="med" len="med"/>
            </a:ln>
            <a:effectLst/>
          </p:spPr>
        </p:cxnSp>
        <p:cxnSp>
          <p:nvCxnSpPr>
            <p:cNvPr id="59" name="Straight Arrow Connector 58"/>
            <p:cNvCxnSpPr/>
            <p:nvPr/>
          </p:nvCxnSpPr>
          <p:spPr bwMode="auto">
            <a:xfrm>
              <a:off x="7099188" y="5919788"/>
              <a:ext cx="581025" cy="35631"/>
            </a:xfrm>
            <a:prstGeom prst="straightConnector1">
              <a:avLst/>
            </a:prstGeom>
            <a:solidFill>
              <a:schemeClr val="accent1"/>
            </a:solidFill>
            <a:ln w="19050" cap="flat" cmpd="sng" algn="ctr">
              <a:solidFill>
                <a:srgbClr val="FF0000"/>
              </a:solidFill>
              <a:prstDash val="solid"/>
              <a:round/>
              <a:headEnd type="none" w="med" len="med"/>
              <a:tailEnd type="triangle" w="med" len="med"/>
            </a:ln>
            <a:effectLst/>
          </p:spPr>
        </p:cxnSp>
        <p:cxnSp>
          <p:nvCxnSpPr>
            <p:cNvPr id="62" name="Straight Arrow Connector 61"/>
            <p:cNvCxnSpPr/>
            <p:nvPr/>
          </p:nvCxnSpPr>
          <p:spPr bwMode="auto">
            <a:xfrm flipV="1">
              <a:off x="7665925" y="5514975"/>
              <a:ext cx="14288" cy="423864"/>
            </a:xfrm>
            <a:prstGeom prst="straightConnector1">
              <a:avLst/>
            </a:prstGeom>
            <a:solidFill>
              <a:schemeClr val="accent1"/>
            </a:solidFill>
            <a:ln w="19050" cap="flat" cmpd="sng" algn="ctr">
              <a:solidFill>
                <a:srgbClr val="FF0000"/>
              </a:solidFill>
              <a:prstDash val="solid"/>
              <a:round/>
              <a:headEnd type="none" w="med" len="med"/>
              <a:tailEnd type="triangle" w="med" len="med"/>
            </a:ln>
            <a:effectLst/>
          </p:spPr>
        </p:cxnSp>
        <p:cxnSp>
          <p:nvCxnSpPr>
            <p:cNvPr id="65" name="Straight Arrow Connector 64"/>
            <p:cNvCxnSpPr/>
            <p:nvPr/>
          </p:nvCxnSpPr>
          <p:spPr bwMode="auto">
            <a:xfrm flipH="1" flipV="1">
              <a:off x="7070614" y="5229225"/>
              <a:ext cx="609599" cy="290513"/>
            </a:xfrm>
            <a:prstGeom prst="straightConnector1">
              <a:avLst/>
            </a:prstGeom>
            <a:solidFill>
              <a:schemeClr val="accent1"/>
            </a:solidFill>
            <a:ln w="19050" cap="flat" cmpd="sng" algn="ctr">
              <a:solidFill>
                <a:srgbClr val="FF0000"/>
              </a:solidFill>
              <a:prstDash val="solid"/>
              <a:round/>
              <a:headEnd type="none" w="med" len="med"/>
              <a:tailEnd type="triangle" w="med" len="med"/>
            </a:ln>
            <a:effectLst/>
          </p:spPr>
        </p:cxnSp>
        <p:cxnSp>
          <p:nvCxnSpPr>
            <p:cNvPr id="68" name="Straight Arrow Connector 67"/>
            <p:cNvCxnSpPr/>
            <p:nvPr/>
          </p:nvCxnSpPr>
          <p:spPr bwMode="auto">
            <a:xfrm flipH="1" flipV="1">
              <a:off x="6827725" y="4831556"/>
              <a:ext cx="242889" cy="397669"/>
            </a:xfrm>
            <a:prstGeom prst="straightConnector1">
              <a:avLst/>
            </a:prstGeom>
            <a:solidFill>
              <a:schemeClr val="accent1"/>
            </a:solidFill>
            <a:ln w="19050" cap="flat" cmpd="sng" algn="ctr">
              <a:solidFill>
                <a:srgbClr val="FF0000"/>
              </a:solidFill>
              <a:prstDash val="solid"/>
              <a:round/>
              <a:headEnd type="none" w="med" len="med"/>
              <a:tailEnd type="triangle" w="med" len="med"/>
            </a:ln>
            <a:effectLst/>
          </p:spPr>
        </p:cxnSp>
        <p:cxnSp>
          <p:nvCxnSpPr>
            <p:cNvPr id="71" name="Straight Arrow Connector 70"/>
            <p:cNvCxnSpPr/>
            <p:nvPr/>
          </p:nvCxnSpPr>
          <p:spPr bwMode="auto">
            <a:xfrm flipV="1">
              <a:off x="6827725" y="4475482"/>
              <a:ext cx="179921" cy="367981"/>
            </a:xfrm>
            <a:prstGeom prst="straightConnector1">
              <a:avLst/>
            </a:prstGeom>
            <a:solidFill>
              <a:schemeClr val="accent1"/>
            </a:solidFill>
            <a:ln w="19050" cap="flat" cmpd="sng" algn="ctr">
              <a:solidFill>
                <a:srgbClr val="FF0000"/>
              </a:solidFill>
              <a:prstDash val="solid"/>
              <a:round/>
              <a:headEnd type="none" w="med" len="med"/>
              <a:tailEnd type="triangle" w="med" len="med"/>
            </a:ln>
            <a:effectLst/>
          </p:spPr>
        </p:cxnSp>
        <p:cxnSp>
          <p:nvCxnSpPr>
            <p:cNvPr id="74" name="Straight Arrow Connector 73"/>
            <p:cNvCxnSpPr/>
            <p:nvPr/>
          </p:nvCxnSpPr>
          <p:spPr bwMode="auto">
            <a:xfrm flipH="1">
              <a:off x="6861064" y="5753100"/>
              <a:ext cx="180974" cy="90489"/>
            </a:xfrm>
            <a:prstGeom prst="straightConnector1">
              <a:avLst/>
            </a:prstGeom>
            <a:solidFill>
              <a:schemeClr val="accent1"/>
            </a:solidFill>
            <a:ln w="19050" cap="flat" cmpd="sng" algn="ctr">
              <a:solidFill>
                <a:srgbClr val="FF0000"/>
              </a:solidFill>
              <a:prstDash val="sysDot"/>
              <a:round/>
              <a:headEnd type="none" w="med" len="med"/>
              <a:tailEnd type="triangle" w="med" len="med"/>
            </a:ln>
            <a:effectLst/>
          </p:spPr>
        </p:cxnSp>
      </p:grpSp>
      <p:grpSp>
        <p:nvGrpSpPr>
          <p:cNvPr id="80" name="Group 79"/>
          <p:cNvGrpSpPr/>
          <p:nvPr/>
        </p:nvGrpSpPr>
        <p:grpSpPr>
          <a:xfrm>
            <a:off x="2628900" y="4789682"/>
            <a:ext cx="2025816" cy="1223962"/>
            <a:chOff x="2628900" y="4906038"/>
            <a:chExt cx="2025816" cy="1223962"/>
          </a:xfrm>
        </p:grpSpPr>
        <mc:AlternateContent xmlns:mc="http://schemas.openxmlformats.org/markup-compatibility/2006" xmlns:a14="http://schemas.microsoft.com/office/drawing/2010/main">
          <mc:Choice Requires="a14">
            <p:sp>
              <p:nvSpPr>
                <p:cNvPr id="55" name="TextBox 54"/>
                <p:cNvSpPr txBox="1"/>
                <p:nvPr/>
              </p:nvSpPr>
              <p:spPr>
                <a:xfrm>
                  <a:off x="2868650" y="4951050"/>
                  <a:ext cx="1786066" cy="830997"/>
                </a:xfrm>
                <a:prstGeom prst="rect">
                  <a:avLst/>
                </a:prstGeom>
                <a:noFill/>
              </p:spPr>
              <p:txBody>
                <a:bodyPr wrap="none" rtlCol="0">
                  <a:spAutoFit/>
                </a:bodyPr>
                <a:lstStyle/>
                <a:p>
                  <a:pPr>
                    <a:spcBef>
                      <a:spcPts val="0"/>
                    </a:spcBef>
                    <a:buNone/>
                  </a:pPr>
                  <a:r>
                    <a:rPr lang="en-US" sz="1200" dirty="0" smtClean="0">
                      <a:solidFill>
                        <a:schemeClr val="tx1"/>
                      </a:solidFill>
                    </a:rPr>
                    <a:t>6 faces</a:t>
                  </a:r>
                </a:p>
                <a:p>
                  <a:pPr>
                    <a:spcBef>
                      <a:spcPts val="0"/>
                    </a:spcBef>
                    <a:buNone/>
                  </a:pPr>
                  <a:r>
                    <a:rPr lang="en-US" sz="1200" dirty="0" smtClean="0">
                      <a:solidFill>
                        <a:schemeClr val="tx1"/>
                      </a:solidFill>
                    </a:rPr>
                    <a:t>8 vertices</a:t>
                  </a:r>
                </a:p>
                <a:p>
                  <a:pPr>
                    <a:spcBef>
                      <a:spcPts val="0"/>
                    </a:spcBef>
                    <a:buNone/>
                  </a:pPr>
                  <a:r>
                    <a:rPr lang="en-US" sz="1200" dirty="0" smtClean="0">
                      <a:solidFill>
                        <a:schemeClr val="tx1"/>
                      </a:solidFill>
                    </a:rPr>
                    <a:t>1 iteration</a:t>
                  </a:r>
                </a:p>
                <a:p>
                  <a:pPr>
                    <a:spcBef>
                      <a:spcPts val="0"/>
                    </a:spcBef>
                    <a:buNone/>
                  </a:pPr>
                  <a14:m>
                    <m:oMathPara xmlns:m="http://schemas.openxmlformats.org/officeDocument/2006/math">
                      <m:oMathParaPr>
                        <m:jc m:val="centerGroup"/>
                      </m:oMathParaPr>
                      <m:oMath xmlns:m="http://schemas.openxmlformats.org/officeDocument/2006/math">
                        <m:sSup>
                          <m:sSupPr>
                            <m:ctrlPr>
                              <a:rPr lang="en-US" sz="1200" b="0" i="1" dirty="0" smtClean="0">
                                <a:solidFill>
                                  <a:schemeClr val="tx1"/>
                                </a:solidFill>
                                <a:latin typeface="Cambria Math" panose="02040503050406030204" pitchFamily="18" charset="0"/>
                              </a:rPr>
                            </m:ctrlPr>
                          </m:sSupPr>
                          <m:e>
                            <m:d>
                              <m:dPr>
                                <m:ctrlPr>
                                  <a:rPr lang="en-US" sz="1200" b="0" i="1" dirty="0" smtClean="0">
                                    <a:solidFill>
                                      <a:schemeClr val="tx1"/>
                                    </a:solidFill>
                                    <a:latin typeface="Cambria Math" panose="02040503050406030204" pitchFamily="18" charset="0"/>
                                  </a:rPr>
                                </m:ctrlPr>
                              </m:dPr>
                              <m:e>
                                <m:sSub>
                                  <m:sSubPr>
                                    <m:ctrlPr>
                                      <a:rPr lang="en-US" sz="1200" b="0" i="1" dirty="0" smtClean="0">
                                        <a:solidFill>
                                          <a:schemeClr val="tx1"/>
                                        </a:solidFill>
                                        <a:latin typeface="Cambria Math" panose="02040503050406030204" pitchFamily="18" charset="0"/>
                                      </a:rPr>
                                    </m:ctrlPr>
                                  </m:sSubPr>
                                  <m:e>
                                    <m:r>
                                      <a:rPr lang="en-US" sz="1200" b="0" i="1" dirty="0" smtClean="0">
                                        <a:solidFill>
                                          <a:schemeClr val="tx1"/>
                                        </a:solidFill>
                                        <a:latin typeface="Cambria Math" panose="02040503050406030204" pitchFamily="18" charset="0"/>
                                      </a:rPr>
                                      <m:t>𝑥</m:t>
                                    </m:r>
                                  </m:e>
                                  <m:sub>
                                    <m:r>
                                      <a:rPr lang="en-US" sz="1200" b="0" i="1" dirty="0" smtClean="0">
                                        <a:solidFill>
                                          <a:schemeClr val="tx1"/>
                                        </a:solidFill>
                                        <a:latin typeface="Cambria Math" panose="02040503050406030204" pitchFamily="18" charset="0"/>
                                      </a:rPr>
                                      <m:t>1</m:t>
                                    </m:r>
                                  </m:sub>
                                </m:sSub>
                                <m:r>
                                  <a:rPr lang="en-US" sz="1200" b="0" i="1" dirty="0" smtClean="0">
                                    <a:solidFill>
                                      <a:schemeClr val="tx1"/>
                                    </a:solidFill>
                                    <a:latin typeface="Cambria Math" panose="02040503050406030204" pitchFamily="18" charset="0"/>
                                  </a:rPr>
                                  <m:t>,</m:t>
                                </m:r>
                                <m:sSub>
                                  <m:sSubPr>
                                    <m:ctrlPr>
                                      <a:rPr lang="en-US" sz="1200" b="0" i="1" dirty="0" smtClean="0">
                                        <a:solidFill>
                                          <a:schemeClr val="tx1"/>
                                        </a:solidFill>
                                        <a:latin typeface="Cambria Math" panose="02040503050406030204" pitchFamily="18" charset="0"/>
                                      </a:rPr>
                                    </m:ctrlPr>
                                  </m:sSubPr>
                                  <m:e>
                                    <m:r>
                                      <a:rPr lang="en-US" sz="1200" i="1" dirty="0" smtClean="0">
                                        <a:solidFill>
                                          <a:schemeClr val="tx1"/>
                                        </a:solidFill>
                                        <a:latin typeface="Cambria Math" panose="02040503050406030204" pitchFamily="18" charset="0"/>
                                      </a:rPr>
                                      <m:t>𝑥</m:t>
                                    </m:r>
                                  </m:e>
                                  <m:sub>
                                    <m:r>
                                      <a:rPr lang="en-US" sz="1200" b="0" i="1" dirty="0" smtClean="0">
                                        <a:solidFill>
                                          <a:schemeClr val="tx1"/>
                                        </a:solidFill>
                                        <a:latin typeface="Cambria Math" panose="02040503050406030204" pitchFamily="18" charset="0"/>
                                      </a:rPr>
                                      <m:t>2</m:t>
                                    </m:r>
                                  </m:sub>
                                </m:sSub>
                                <m:r>
                                  <a:rPr lang="en-US" sz="1200" i="1" dirty="0" smtClean="0">
                                    <a:solidFill>
                                      <a:schemeClr val="tx1"/>
                                    </a:solidFill>
                                    <a:latin typeface="Cambria Math" panose="02040503050406030204" pitchFamily="18" charset="0"/>
                                  </a:rPr>
                                  <m:t>,</m:t>
                                </m:r>
                                <m:sSub>
                                  <m:sSubPr>
                                    <m:ctrlPr>
                                      <a:rPr lang="en-US" sz="1200" b="0" i="1" dirty="0" smtClean="0">
                                        <a:solidFill>
                                          <a:schemeClr val="tx1"/>
                                        </a:solidFill>
                                        <a:latin typeface="Cambria Math" panose="02040503050406030204" pitchFamily="18" charset="0"/>
                                      </a:rPr>
                                    </m:ctrlPr>
                                  </m:sSubPr>
                                  <m:e>
                                    <m:r>
                                      <a:rPr lang="en-US" sz="1200" i="1" dirty="0" smtClean="0">
                                        <a:solidFill>
                                          <a:schemeClr val="tx1"/>
                                        </a:solidFill>
                                        <a:latin typeface="Cambria Math" panose="02040503050406030204" pitchFamily="18" charset="0"/>
                                      </a:rPr>
                                      <m:t>𝑥</m:t>
                                    </m:r>
                                  </m:e>
                                  <m:sub>
                                    <m:r>
                                      <a:rPr lang="en-US" sz="1200" b="0" i="1" dirty="0" smtClean="0">
                                        <a:solidFill>
                                          <a:schemeClr val="tx1"/>
                                        </a:solidFill>
                                        <a:latin typeface="Cambria Math" panose="02040503050406030204" pitchFamily="18" charset="0"/>
                                      </a:rPr>
                                      <m:t>3</m:t>
                                    </m:r>
                                  </m:sub>
                                </m:sSub>
                              </m:e>
                            </m:d>
                          </m:e>
                          <m:sup>
                            <m:r>
                              <a:rPr lang="en-US" sz="1200" b="0" i="1" dirty="0" smtClean="0">
                                <a:solidFill>
                                  <a:schemeClr val="tx1"/>
                                </a:solidFill>
                                <a:latin typeface="Cambria Math" panose="02040503050406030204" pitchFamily="18" charset="0"/>
                              </a:rPr>
                              <m:t>∗</m:t>
                            </m:r>
                          </m:sup>
                        </m:sSup>
                        <m:r>
                          <a:rPr lang="en-US" sz="1200" i="1" dirty="0" smtClean="0">
                            <a:solidFill>
                              <a:schemeClr val="tx1"/>
                            </a:solidFill>
                            <a:latin typeface="Cambria Math" panose="02040503050406030204" pitchFamily="18" charset="0"/>
                          </a:rPr>
                          <m:t>=(0,0,1)</m:t>
                        </m:r>
                      </m:oMath>
                    </m:oMathPara>
                  </a14:m>
                  <a:endParaRPr lang="en-US" sz="1200" dirty="0">
                    <a:solidFill>
                      <a:schemeClr val="tx1"/>
                    </a:solidFill>
                  </a:endParaRPr>
                </a:p>
              </p:txBody>
            </p:sp>
          </mc:Choice>
          <mc:Fallback xmlns="">
            <p:sp>
              <p:nvSpPr>
                <p:cNvPr id="55" name="TextBox 54"/>
                <p:cNvSpPr txBox="1">
                  <a:spLocks noRot="1" noChangeAspect="1" noMove="1" noResize="1" noEditPoints="1" noAdjustHandles="1" noChangeArrowheads="1" noChangeShapeType="1" noTextEdit="1"/>
                </p:cNvSpPr>
                <p:nvPr/>
              </p:nvSpPr>
              <p:spPr>
                <a:xfrm>
                  <a:off x="2868650" y="4951050"/>
                  <a:ext cx="1786066" cy="830997"/>
                </a:xfrm>
                <a:prstGeom prst="rect">
                  <a:avLst/>
                </a:prstGeom>
                <a:blipFill rotWithShape="0">
                  <a:blip r:embed="rId26"/>
                  <a:stretch>
                    <a:fillRect l="-341" t="-735" b="-2941"/>
                  </a:stretch>
                </a:blipFill>
              </p:spPr>
              <p:txBody>
                <a:bodyPr/>
                <a:lstStyle/>
                <a:p>
                  <a:r>
                    <a:rPr lang="en-US">
                      <a:noFill/>
                    </a:rPr>
                    <a:t> </a:t>
                  </a:r>
                </a:p>
              </p:txBody>
            </p:sp>
          </mc:Fallback>
        </mc:AlternateContent>
        <p:cxnSp>
          <p:nvCxnSpPr>
            <p:cNvPr id="77" name="Straight Arrow Connector 76"/>
            <p:cNvCxnSpPr/>
            <p:nvPr/>
          </p:nvCxnSpPr>
          <p:spPr bwMode="auto">
            <a:xfrm flipV="1">
              <a:off x="2628900" y="4906038"/>
              <a:ext cx="57150" cy="1223962"/>
            </a:xfrm>
            <a:prstGeom prst="straightConnector1">
              <a:avLst/>
            </a:prstGeom>
            <a:solidFill>
              <a:schemeClr val="accent1"/>
            </a:solidFill>
            <a:ln w="19050" cap="flat" cmpd="sng" algn="ctr">
              <a:solidFill>
                <a:srgbClr val="FF0000"/>
              </a:solidFill>
              <a:prstDash val="solid"/>
              <a:round/>
              <a:headEnd type="none" w="med" len="med"/>
              <a:tailEnd type="triangle" w="med" len="med"/>
            </a:ln>
            <a:effectLst/>
          </p:spPr>
        </p:cxnSp>
      </p:grpSp>
      <p:sp>
        <p:nvSpPr>
          <p:cNvPr id="2" name="Title 1"/>
          <p:cNvSpPr>
            <a:spLocks noGrp="1"/>
          </p:cNvSpPr>
          <p:nvPr>
            <p:ph type="title"/>
          </p:nvPr>
        </p:nvSpPr>
        <p:spPr>
          <a:xfrm>
            <a:off x="439712" y="-114753"/>
            <a:ext cx="7586686" cy="1143239"/>
          </a:xfrm>
        </p:spPr>
        <p:txBody>
          <a:bodyPr/>
          <a:lstStyle/>
          <a:p>
            <a:r>
              <a:rPr lang="en-US" sz="2400" dirty="0" smtClean="0"/>
              <a:t>Klee-Minty </a:t>
            </a:r>
            <a:r>
              <a:rPr lang="en-US" sz="2400" dirty="0" err="1" smtClean="0"/>
              <a:t>Polytopes</a:t>
            </a:r>
            <a:r>
              <a:rPr lang="en-US" sz="2400" dirty="0" smtClean="0"/>
              <a:t> (3 of 4)</a:t>
            </a:r>
            <a:br>
              <a:rPr lang="en-US" sz="2400" dirty="0" smtClean="0"/>
            </a:br>
            <a:r>
              <a:rPr lang="en-US" sz="2400" dirty="0" smtClean="0"/>
              <a:t>Why make the transformation?</a:t>
            </a:r>
            <a:endParaRPr lang="en-US" sz="2400" dirty="0"/>
          </a:p>
        </p:txBody>
      </p:sp>
      <p:sp>
        <p:nvSpPr>
          <p:cNvPr id="25" name="Rectangle 24"/>
          <p:cNvSpPr/>
          <p:nvPr/>
        </p:nvSpPr>
        <p:spPr>
          <a:xfrm>
            <a:off x="3404997" y="6072163"/>
            <a:ext cx="2112169" cy="646331"/>
          </a:xfrm>
          <a:prstGeom prst="rect">
            <a:avLst/>
          </a:prstGeom>
          <a:solidFill>
            <a:srgbClr val="0000FF"/>
          </a:solidFill>
          <a:ln>
            <a:solidFill>
              <a:srgbClr val="0000FF"/>
            </a:solidFill>
          </a:ln>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lvl="0" algn="ctr">
              <a:spcBef>
                <a:spcPts val="0"/>
              </a:spcBef>
              <a:buNone/>
            </a:pPr>
            <a:r>
              <a:rPr lang="en-US" sz="1800" dirty="0" smtClean="0">
                <a:solidFill>
                  <a:schemeClr val="bg1"/>
                </a:solidFill>
              </a:rPr>
              <a:t>Pathological Instance!</a:t>
            </a:r>
          </a:p>
        </p:txBody>
      </p:sp>
    </p:spTree>
    <p:extLst>
      <p:ext uri="{BB962C8B-B14F-4D97-AF65-F5344CB8AC3E}">
        <p14:creationId xmlns:p14="http://schemas.microsoft.com/office/powerpoint/2010/main" val="417234019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solidFill>
                  <a:srgbClr val="000066"/>
                </a:solidFill>
              </a:rPr>
              <a:t>Klee-Minty </a:t>
            </a:r>
            <a:r>
              <a:rPr lang="en-US" sz="2400" dirty="0" err="1" smtClean="0">
                <a:solidFill>
                  <a:srgbClr val="000066"/>
                </a:solidFill>
              </a:rPr>
              <a:t>Polytopes</a:t>
            </a:r>
            <a:r>
              <a:rPr lang="en-US" sz="2400" dirty="0" smtClean="0">
                <a:solidFill>
                  <a:srgbClr val="000066"/>
                </a:solidFill>
              </a:rPr>
              <a:t> (4 of 4)</a:t>
            </a:r>
            <a:br>
              <a:rPr lang="en-US" sz="2400" dirty="0" smtClean="0">
                <a:solidFill>
                  <a:srgbClr val="000066"/>
                </a:solidFill>
              </a:rPr>
            </a:br>
            <a:r>
              <a:rPr lang="en-US" sz="2400" dirty="0" smtClean="0">
                <a:solidFill>
                  <a:srgbClr val="000066"/>
                </a:solidFill>
              </a:rPr>
              <a:t>Impact of Possible Exponential Effort</a:t>
            </a:r>
            <a:endParaRPr lang="en-US" dirty="0"/>
          </a:p>
        </p:txBody>
      </p:sp>
      <mc:AlternateContent xmlns:mc="http://schemas.openxmlformats.org/markup-compatibility/2006" xmlns:a14="http://schemas.microsoft.com/office/drawing/2010/main">
        <mc:Choice Requires="a14">
          <p:graphicFrame>
            <p:nvGraphicFramePr>
              <p:cNvPr id="6" name="Content Placeholder 5"/>
              <p:cNvGraphicFramePr>
                <a:graphicFrameLocks noGrp="1"/>
              </p:cNvGraphicFramePr>
              <p:nvPr>
                <p:ph idx="1"/>
                <p:extLst>
                  <p:ext uri="{D42A27DB-BD31-4B8C-83A1-F6EECF244321}">
                    <p14:modId xmlns:p14="http://schemas.microsoft.com/office/powerpoint/2010/main" val="919789519"/>
                  </p:ext>
                </p:extLst>
              </p:nvPr>
            </p:nvGraphicFramePr>
            <p:xfrm>
              <a:off x="1717866" y="2282508"/>
              <a:ext cx="5323331" cy="3261360"/>
            </p:xfrm>
            <a:graphic>
              <a:graphicData uri="http://schemas.openxmlformats.org/drawingml/2006/table">
                <a:tbl>
                  <a:tblPr firstRow="1" bandRow="1">
                    <a:tableStyleId>{21E4AEA4-8DFA-4A89-87EB-49C32662AFE0}</a:tableStyleId>
                  </a:tblPr>
                  <a:tblGrid>
                    <a:gridCol w="1644967">
                      <a:extLst>
                        <a:ext uri="{9D8B030D-6E8A-4147-A177-3AD203B41FA5}">
                          <a16:colId xmlns:a16="http://schemas.microsoft.com/office/drawing/2014/main" val="20000"/>
                        </a:ext>
                      </a:extLst>
                    </a:gridCol>
                    <a:gridCol w="1644967">
                      <a:extLst>
                        <a:ext uri="{9D8B030D-6E8A-4147-A177-3AD203B41FA5}">
                          <a16:colId xmlns:a16="http://schemas.microsoft.com/office/drawing/2014/main" val="20001"/>
                        </a:ext>
                      </a:extLst>
                    </a:gridCol>
                    <a:gridCol w="2033397">
                      <a:extLst>
                        <a:ext uri="{9D8B030D-6E8A-4147-A177-3AD203B41FA5}">
                          <a16:colId xmlns:a16="http://schemas.microsoft.com/office/drawing/2014/main" val="20002"/>
                        </a:ext>
                      </a:extLst>
                    </a:gridCol>
                  </a:tblGrid>
                  <a:tr h="454550">
                    <a:tc>
                      <a:txBody>
                        <a:bodyPr/>
                        <a:lstStyle/>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𝑛</m:t>
                                </m:r>
                              </m:oMath>
                            </m:oMathPara>
                          </a14:m>
                          <a:endParaRPr lang="en-US" sz="1400" dirty="0"/>
                        </a:p>
                      </a:txBody>
                      <a:tcPr anchor="ctr"/>
                    </a:tc>
                    <a:tc>
                      <a:txBody>
                        <a:bodyPr/>
                        <a:lstStyle/>
                        <a:p>
                          <a:pPr algn="ctr"/>
                          <a:r>
                            <a:rPr lang="en-US" sz="1400" dirty="0" smtClean="0"/>
                            <a:t>Max Iterations</a:t>
                          </a:r>
                        </a:p>
                        <a:p>
                          <a:pPr algn="ct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(2</m:t>
                                </m:r>
                                <m:r>
                                  <a:rPr lang="en-US" sz="1400" i="1" baseline="30000" dirty="0" smtClean="0">
                                    <a:latin typeface="Cambria Math" panose="02040503050406030204" pitchFamily="18" charset="0"/>
                                  </a:rPr>
                                  <m:t>𝑛</m:t>
                                </m:r>
                                <m:r>
                                  <a:rPr lang="en-US" sz="1400" i="1" dirty="0" smtClean="0">
                                    <a:latin typeface="Cambria Math" panose="02040503050406030204" pitchFamily="18" charset="0"/>
                                  </a:rPr>
                                  <m:t>−1)</m:t>
                                </m:r>
                              </m:oMath>
                            </m:oMathPara>
                          </a14:m>
                          <a:endParaRPr lang="en-US" sz="1400" dirty="0"/>
                        </a:p>
                      </a:txBody>
                      <a:tcPr/>
                    </a:tc>
                    <a:tc>
                      <a:txBody>
                        <a:bodyPr/>
                        <a:lstStyle/>
                        <a:p>
                          <a:pPr algn="ctr"/>
                          <a:r>
                            <a:rPr lang="en-US" sz="1400" dirty="0" smtClean="0"/>
                            <a:t>Max Solution</a:t>
                          </a:r>
                          <a:r>
                            <a:rPr lang="en-US" sz="1400" baseline="0" dirty="0" smtClean="0"/>
                            <a:t> Time</a:t>
                          </a:r>
                          <a:endParaRPr lang="en-US" sz="1400" dirty="0"/>
                        </a:p>
                      </a:txBody>
                      <a:tcPr anchor="ctr"/>
                    </a:tc>
                    <a:extLst>
                      <a:ext uri="{0D108BD9-81ED-4DB2-BD59-A6C34878D82A}">
                        <a16:rowId xmlns:a16="http://schemas.microsoft.com/office/drawing/2014/main" val="10000"/>
                      </a:ext>
                    </a:extLst>
                  </a:tr>
                  <a:tr h="267382">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10</a:t>
                          </a:r>
                          <a:r>
                            <a:rPr lang="en-US" sz="1400" baseline="30000" dirty="0" smtClean="0"/>
                            <a:t>-9</a:t>
                          </a:r>
                          <a:r>
                            <a:rPr lang="en-US" sz="1400" dirty="0" smtClean="0"/>
                            <a:t> seconds</a:t>
                          </a:r>
                          <a:endParaRPr lang="en-US" sz="1400" dirty="0"/>
                        </a:p>
                      </a:txBody>
                      <a:tcPr/>
                    </a:tc>
                    <a:extLst>
                      <a:ext uri="{0D108BD9-81ED-4DB2-BD59-A6C34878D82A}">
                        <a16:rowId xmlns:a16="http://schemas.microsoft.com/office/drawing/2014/main" val="10001"/>
                      </a:ext>
                    </a:extLst>
                  </a:tr>
                  <a:tr h="267382">
                    <a:tc>
                      <a:txBody>
                        <a:bodyPr/>
                        <a:lstStyle/>
                        <a:p>
                          <a:pPr algn="ctr"/>
                          <a:r>
                            <a:rPr lang="en-US" sz="1400" dirty="0" smtClean="0"/>
                            <a:t>10</a:t>
                          </a:r>
                          <a:endParaRPr lang="en-US" sz="1400" dirty="0"/>
                        </a:p>
                      </a:txBody>
                      <a:tcPr/>
                    </a:tc>
                    <a:tc>
                      <a:txBody>
                        <a:bodyPr/>
                        <a:lstStyle/>
                        <a:p>
                          <a:pPr algn="ctr"/>
                          <a:r>
                            <a:rPr lang="en-US" sz="1400" dirty="0" smtClean="0"/>
                            <a:t>1023</a:t>
                          </a:r>
                          <a:endParaRPr lang="en-US" sz="1400" dirty="0"/>
                        </a:p>
                      </a:txBody>
                      <a:tcPr/>
                    </a:tc>
                    <a:tc>
                      <a:txBody>
                        <a:bodyPr/>
                        <a:lstStyle/>
                        <a:p>
                          <a:pPr algn="ctr"/>
                          <a:r>
                            <a:rPr lang="en-US" sz="1400" dirty="0" smtClean="0"/>
                            <a:t>1.02 x 10</a:t>
                          </a:r>
                          <a:r>
                            <a:rPr lang="en-US" sz="1400" baseline="30000" dirty="0" smtClean="0"/>
                            <a:t>-6</a:t>
                          </a:r>
                          <a:r>
                            <a:rPr lang="en-US" sz="1400" dirty="0" smtClean="0"/>
                            <a:t> seconds</a:t>
                          </a:r>
                          <a:endParaRPr lang="en-US" sz="1400" dirty="0"/>
                        </a:p>
                      </a:txBody>
                      <a:tcPr/>
                    </a:tc>
                    <a:extLst>
                      <a:ext uri="{0D108BD9-81ED-4DB2-BD59-A6C34878D82A}">
                        <a16:rowId xmlns:a16="http://schemas.microsoft.com/office/drawing/2014/main" val="10002"/>
                      </a:ext>
                    </a:extLst>
                  </a:tr>
                  <a:tr h="267382">
                    <a:tc>
                      <a:txBody>
                        <a:bodyPr/>
                        <a:lstStyle/>
                        <a:p>
                          <a:pPr algn="ctr"/>
                          <a:r>
                            <a:rPr lang="en-US" sz="1400" dirty="0" smtClean="0"/>
                            <a:t>20</a:t>
                          </a:r>
                          <a:endParaRPr lang="en-US" sz="1400" dirty="0"/>
                        </a:p>
                      </a:txBody>
                      <a:tcPr/>
                    </a:tc>
                    <a:tc>
                      <a:txBody>
                        <a:bodyPr/>
                        <a:lstStyle/>
                        <a:p>
                          <a:pPr algn="ctr"/>
                          <a:r>
                            <a:rPr lang="en-US" sz="1400" dirty="0" smtClean="0"/>
                            <a:t>1,048,575</a:t>
                          </a:r>
                          <a:endParaRPr lang="en-US" sz="1400" dirty="0"/>
                        </a:p>
                      </a:txBody>
                      <a:tcPr/>
                    </a:tc>
                    <a:tc>
                      <a:txBody>
                        <a:bodyPr/>
                        <a:lstStyle/>
                        <a:p>
                          <a:pPr marL="0" marR="0" indent="0" algn="ctr" defTabSz="833298" rtl="0" eaLnBrk="1" fontAlgn="auto" latinLnBrk="0" hangingPunct="1">
                            <a:lnSpc>
                              <a:spcPct val="100000"/>
                            </a:lnSpc>
                            <a:spcBef>
                              <a:spcPts val="0"/>
                            </a:spcBef>
                            <a:spcAft>
                              <a:spcPts val="0"/>
                            </a:spcAft>
                            <a:buClrTx/>
                            <a:buSzTx/>
                            <a:buFontTx/>
                            <a:buNone/>
                            <a:tabLst/>
                            <a:defRPr/>
                          </a:pPr>
                          <a:r>
                            <a:rPr lang="en-US" sz="1400" dirty="0" smtClean="0"/>
                            <a:t>1.05 x 10</a:t>
                          </a:r>
                          <a:r>
                            <a:rPr lang="en-US" sz="1400" baseline="30000" dirty="0" smtClean="0"/>
                            <a:t>-3</a:t>
                          </a:r>
                          <a:r>
                            <a:rPr lang="en-US" sz="1400" dirty="0" smtClean="0"/>
                            <a:t> seconds</a:t>
                          </a:r>
                        </a:p>
                      </a:txBody>
                      <a:tcPr/>
                    </a:tc>
                    <a:extLst>
                      <a:ext uri="{0D108BD9-81ED-4DB2-BD59-A6C34878D82A}">
                        <a16:rowId xmlns:a16="http://schemas.microsoft.com/office/drawing/2014/main" val="10003"/>
                      </a:ext>
                    </a:extLst>
                  </a:tr>
                  <a:tr h="267382">
                    <a:tc>
                      <a:txBody>
                        <a:bodyPr/>
                        <a:lstStyle/>
                        <a:p>
                          <a:pPr algn="ctr"/>
                          <a:r>
                            <a:rPr lang="en-US" sz="1400" dirty="0" smtClean="0"/>
                            <a:t>30</a:t>
                          </a:r>
                          <a:endParaRPr lang="en-US" sz="1400" dirty="0"/>
                        </a:p>
                      </a:txBody>
                      <a:tcPr/>
                    </a:tc>
                    <a:tc>
                      <a:txBody>
                        <a:bodyPr/>
                        <a:lstStyle/>
                        <a:p>
                          <a:pPr algn="ctr"/>
                          <a:r>
                            <a:rPr lang="en-US" sz="1400" dirty="0" smtClean="0"/>
                            <a:t>1.07 x 10</a:t>
                          </a:r>
                          <a:r>
                            <a:rPr lang="en-US" sz="1400" baseline="30000" dirty="0" smtClean="0"/>
                            <a:t>9</a:t>
                          </a:r>
                          <a:endParaRPr lang="en-US" sz="1400" baseline="30000" dirty="0"/>
                        </a:p>
                      </a:txBody>
                      <a:tcPr/>
                    </a:tc>
                    <a:tc>
                      <a:txBody>
                        <a:bodyPr/>
                        <a:lstStyle/>
                        <a:p>
                          <a:pPr algn="ctr"/>
                          <a:r>
                            <a:rPr lang="en-US" sz="1400" dirty="0" smtClean="0"/>
                            <a:t>1.07 seconds</a:t>
                          </a:r>
                          <a:endParaRPr lang="en-US" sz="1400" dirty="0"/>
                        </a:p>
                      </a:txBody>
                      <a:tcPr/>
                    </a:tc>
                    <a:extLst>
                      <a:ext uri="{0D108BD9-81ED-4DB2-BD59-A6C34878D82A}">
                        <a16:rowId xmlns:a16="http://schemas.microsoft.com/office/drawing/2014/main" val="10004"/>
                      </a:ext>
                    </a:extLst>
                  </a:tr>
                  <a:tr h="267382">
                    <a:tc>
                      <a:txBody>
                        <a:bodyPr/>
                        <a:lstStyle/>
                        <a:p>
                          <a:pPr algn="ctr"/>
                          <a:r>
                            <a:rPr lang="en-US" sz="1400" dirty="0" smtClean="0"/>
                            <a:t>40</a:t>
                          </a:r>
                          <a:endParaRPr lang="en-US" sz="1400" dirty="0"/>
                        </a:p>
                      </a:txBody>
                      <a:tcPr/>
                    </a:tc>
                    <a:tc>
                      <a:txBody>
                        <a:bodyPr/>
                        <a:lstStyle/>
                        <a:p>
                          <a:pPr algn="ctr"/>
                          <a:r>
                            <a:rPr lang="en-US" sz="1400" dirty="0" smtClean="0"/>
                            <a:t>1.1 x 10</a:t>
                          </a:r>
                          <a:r>
                            <a:rPr lang="en-US" sz="1400" baseline="30000" dirty="0" smtClean="0"/>
                            <a:t>12</a:t>
                          </a:r>
                          <a:endParaRPr lang="en-US" sz="1400" baseline="30000" dirty="0"/>
                        </a:p>
                      </a:txBody>
                      <a:tcPr/>
                    </a:tc>
                    <a:tc>
                      <a:txBody>
                        <a:bodyPr/>
                        <a:lstStyle/>
                        <a:p>
                          <a:pPr algn="ctr"/>
                          <a:r>
                            <a:rPr lang="en-US" sz="1400" dirty="0" smtClean="0"/>
                            <a:t>18.35 minutes</a:t>
                          </a:r>
                          <a:endParaRPr lang="en-US" sz="1400" dirty="0"/>
                        </a:p>
                      </a:txBody>
                      <a:tcPr/>
                    </a:tc>
                    <a:extLst>
                      <a:ext uri="{0D108BD9-81ED-4DB2-BD59-A6C34878D82A}">
                        <a16:rowId xmlns:a16="http://schemas.microsoft.com/office/drawing/2014/main" val="10005"/>
                      </a:ext>
                    </a:extLst>
                  </a:tr>
                  <a:tr h="267382">
                    <a:tc>
                      <a:txBody>
                        <a:bodyPr/>
                        <a:lstStyle/>
                        <a:p>
                          <a:pPr algn="ctr"/>
                          <a:r>
                            <a:rPr lang="en-US" sz="1400" dirty="0" smtClean="0"/>
                            <a:t>50</a:t>
                          </a:r>
                          <a:endParaRPr lang="en-US" sz="1400" dirty="0"/>
                        </a:p>
                      </a:txBody>
                      <a:tcPr/>
                    </a:tc>
                    <a:tc>
                      <a:txBody>
                        <a:bodyPr/>
                        <a:lstStyle/>
                        <a:p>
                          <a:pPr algn="ctr"/>
                          <a:r>
                            <a:rPr lang="en-US" sz="1400" dirty="0" smtClean="0"/>
                            <a:t>1.13 x 10</a:t>
                          </a:r>
                          <a:r>
                            <a:rPr lang="en-US" sz="1400" baseline="30000" dirty="0" smtClean="0"/>
                            <a:t>15</a:t>
                          </a:r>
                          <a:endParaRPr lang="en-US" sz="1400" baseline="30000" dirty="0"/>
                        </a:p>
                      </a:txBody>
                      <a:tcPr/>
                    </a:tc>
                    <a:tc>
                      <a:txBody>
                        <a:bodyPr/>
                        <a:lstStyle/>
                        <a:p>
                          <a:pPr algn="ctr"/>
                          <a:r>
                            <a:rPr lang="en-US" sz="1400" dirty="0" smtClean="0"/>
                            <a:t>13.03 days</a:t>
                          </a:r>
                          <a:endParaRPr lang="en-US" sz="1400" dirty="0"/>
                        </a:p>
                      </a:txBody>
                      <a:tcPr/>
                    </a:tc>
                    <a:extLst>
                      <a:ext uri="{0D108BD9-81ED-4DB2-BD59-A6C34878D82A}">
                        <a16:rowId xmlns:a16="http://schemas.microsoft.com/office/drawing/2014/main" val="10006"/>
                      </a:ext>
                    </a:extLst>
                  </a:tr>
                  <a:tr h="267382">
                    <a:tc>
                      <a:txBody>
                        <a:bodyPr/>
                        <a:lstStyle/>
                        <a:p>
                          <a:pPr algn="ctr"/>
                          <a:r>
                            <a:rPr lang="en-US" sz="1400" dirty="0" smtClean="0"/>
                            <a:t>60</a:t>
                          </a:r>
                          <a:endParaRPr lang="en-US" sz="1400" dirty="0"/>
                        </a:p>
                      </a:txBody>
                      <a:tcPr/>
                    </a:tc>
                    <a:tc>
                      <a:txBody>
                        <a:bodyPr/>
                        <a:lstStyle/>
                        <a:p>
                          <a:pPr algn="ctr"/>
                          <a:r>
                            <a:rPr lang="en-US" sz="1400" dirty="0" smtClean="0"/>
                            <a:t>1.15 x 10</a:t>
                          </a:r>
                          <a:r>
                            <a:rPr lang="en-US" sz="1400" baseline="30000" dirty="0" smtClean="0"/>
                            <a:t>18</a:t>
                          </a:r>
                          <a:endParaRPr lang="en-US" sz="1400" baseline="30000" dirty="0"/>
                        </a:p>
                      </a:txBody>
                      <a:tcPr/>
                    </a:tc>
                    <a:tc>
                      <a:txBody>
                        <a:bodyPr/>
                        <a:lstStyle/>
                        <a:p>
                          <a:pPr algn="ctr"/>
                          <a:r>
                            <a:rPr lang="en-US" sz="1400" dirty="0" smtClean="0"/>
                            <a:t>36.56 years</a:t>
                          </a:r>
                          <a:endParaRPr lang="en-US" sz="1400" dirty="0"/>
                        </a:p>
                      </a:txBody>
                      <a:tcPr/>
                    </a:tc>
                    <a:extLst>
                      <a:ext uri="{0D108BD9-81ED-4DB2-BD59-A6C34878D82A}">
                        <a16:rowId xmlns:a16="http://schemas.microsoft.com/office/drawing/2014/main" val="10007"/>
                      </a:ext>
                    </a:extLst>
                  </a:tr>
                  <a:tr h="267382">
                    <a:tc>
                      <a:txBody>
                        <a:bodyPr/>
                        <a:lstStyle/>
                        <a:p>
                          <a:pPr algn="ctr"/>
                          <a:r>
                            <a:rPr lang="en-US" sz="1400" dirty="0" smtClean="0"/>
                            <a:t>70</a:t>
                          </a:r>
                          <a:endParaRPr lang="en-US" sz="1400" dirty="0"/>
                        </a:p>
                      </a:txBody>
                      <a:tcPr/>
                    </a:tc>
                    <a:tc>
                      <a:txBody>
                        <a:bodyPr/>
                        <a:lstStyle/>
                        <a:p>
                          <a:pPr algn="ctr"/>
                          <a:r>
                            <a:rPr lang="en-US" sz="1400" dirty="0" smtClean="0"/>
                            <a:t>1.18 x 10</a:t>
                          </a:r>
                          <a:r>
                            <a:rPr lang="en-US" sz="1400" baseline="30000" dirty="0" smtClean="0"/>
                            <a:t>21</a:t>
                          </a:r>
                          <a:endParaRPr lang="en-US" sz="1400" baseline="30000" dirty="0"/>
                        </a:p>
                      </a:txBody>
                      <a:tcPr/>
                    </a:tc>
                    <a:tc>
                      <a:txBody>
                        <a:bodyPr/>
                        <a:lstStyle/>
                        <a:p>
                          <a:pPr algn="ctr"/>
                          <a:r>
                            <a:rPr lang="en-US" sz="1400" dirty="0" smtClean="0"/>
                            <a:t>374.36 centuries</a:t>
                          </a:r>
                          <a:endParaRPr lang="en-US" sz="1400" dirty="0"/>
                        </a:p>
                      </a:txBody>
                      <a:tcPr/>
                    </a:tc>
                    <a:extLst>
                      <a:ext uri="{0D108BD9-81ED-4DB2-BD59-A6C34878D82A}">
                        <a16:rowId xmlns:a16="http://schemas.microsoft.com/office/drawing/2014/main" val="10008"/>
                      </a:ext>
                    </a:extLst>
                  </a:tr>
                  <a:tr h="267382">
                    <a:tc>
                      <a:txBody>
                        <a:bodyPr/>
                        <a:lstStyle/>
                        <a:p>
                          <a:pPr algn="ctr"/>
                          <a:r>
                            <a:rPr lang="en-US" sz="1400" dirty="0" smtClean="0"/>
                            <a:t>80</a:t>
                          </a:r>
                          <a:endParaRPr lang="en-US" sz="1400" dirty="0"/>
                        </a:p>
                      </a:txBody>
                      <a:tcPr/>
                    </a:tc>
                    <a:tc>
                      <a:txBody>
                        <a:bodyPr/>
                        <a:lstStyle/>
                        <a:p>
                          <a:pPr algn="ctr"/>
                          <a:r>
                            <a:rPr lang="en-US" sz="1400" dirty="0" smtClean="0"/>
                            <a:t>1.21 x 10</a:t>
                          </a:r>
                          <a:r>
                            <a:rPr lang="en-US" sz="1400" baseline="30000" dirty="0" smtClean="0"/>
                            <a:t>24</a:t>
                          </a:r>
                          <a:endParaRPr lang="en-US" sz="1400" baseline="30000" dirty="0"/>
                        </a:p>
                      </a:txBody>
                      <a:tcPr/>
                    </a:tc>
                    <a:tc>
                      <a:txBody>
                        <a:bodyPr/>
                        <a:lstStyle/>
                        <a:p>
                          <a:pPr algn="ctr"/>
                          <a:r>
                            <a:rPr lang="en-US" sz="1400" dirty="0" smtClean="0"/>
                            <a:t>38,334 </a:t>
                          </a:r>
                          <a:r>
                            <a:rPr lang="en-US" sz="1400" dirty="0" err="1" smtClean="0"/>
                            <a:t>millenia</a:t>
                          </a:r>
                          <a:endParaRPr lang="en-US" sz="1400" dirty="0"/>
                        </a:p>
                      </a:txBody>
                      <a:tcPr/>
                    </a:tc>
                    <a:extLst>
                      <a:ext uri="{0D108BD9-81ED-4DB2-BD59-A6C34878D82A}">
                        <a16:rowId xmlns:a16="http://schemas.microsoft.com/office/drawing/2014/main" val="10009"/>
                      </a:ext>
                    </a:extLst>
                  </a:tr>
                </a:tbl>
              </a:graphicData>
            </a:graphic>
          </p:graphicFrame>
        </mc:Choice>
        <mc:Fallback xmlns="">
          <p:graphicFrame>
            <p:nvGraphicFramePr>
              <p:cNvPr id="6" name="Content Placeholder 5"/>
              <p:cNvGraphicFramePr>
                <a:graphicFrameLocks noGrp="1"/>
              </p:cNvGraphicFramePr>
              <p:nvPr>
                <p:ph idx="1"/>
                <p:extLst>
                  <p:ext uri="{D42A27DB-BD31-4B8C-83A1-F6EECF244321}">
                    <p14:modId xmlns:p14="http://schemas.microsoft.com/office/powerpoint/2010/main" val="919789519"/>
                  </p:ext>
                </p:extLst>
              </p:nvPr>
            </p:nvGraphicFramePr>
            <p:xfrm>
              <a:off x="1717866" y="2282508"/>
              <a:ext cx="5323331" cy="3261360"/>
            </p:xfrm>
            <a:graphic>
              <a:graphicData uri="http://schemas.openxmlformats.org/drawingml/2006/table">
                <a:tbl>
                  <a:tblPr firstRow="1" bandRow="1">
                    <a:tableStyleId>{21E4AEA4-8DFA-4A89-87EB-49C32662AFE0}</a:tableStyleId>
                  </a:tblPr>
                  <a:tblGrid>
                    <a:gridCol w="1644967"/>
                    <a:gridCol w="1644967"/>
                    <a:gridCol w="2033397"/>
                  </a:tblGrid>
                  <a:tr h="518160">
                    <a:tc>
                      <a:txBody>
                        <a:bodyPr/>
                        <a:lstStyle/>
                        <a:p>
                          <a:endParaRPr lang="en-US"/>
                        </a:p>
                      </a:txBody>
                      <a:tcPr anchor="ctr">
                        <a:blipFill rotWithShape="0">
                          <a:blip r:embed="rId2"/>
                          <a:stretch>
                            <a:fillRect l="-370" t="-1176" r="-225556" b="-542353"/>
                          </a:stretch>
                        </a:blipFill>
                      </a:tcPr>
                    </a:tc>
                    <a:tc>
                      <a:txBody>
                        <a:bodyPr/>
                        <a:lstStyle/>
                        <a:p>
                          <a:endParaRPr lang="en-US"/>
                        </a:p>
                      </a:txBody>
                      <a:tcPr>
                        <a:blipFill rotWithShape="0">
                          <a:blip r:embed="rId2"/>
                          <a:stretch>
                            <a:fillRect l="-100000" t="-1176" r="-124723" b="-542353"/>
                          </a:stretch>
                        </a:blipFill>
                      </a:tcPr>
                    </a:tc>
                    <a:tc>
                      <a:txBody>
                        <a:bodyPr/>
                        <a:lstStyle/>
                        <a:p>
                          <a:pPr algn="ctr"/>
                          <a:r>
                            <a:rPr lang="en-US" sz="1400" dirty="0" smtClean="0"/>
                            <a:t>Max Solution</a:t>
                          </a:r>
                          <a:r>
                            <a:rPr lang="en-US" sz="1400" baseline="0" dirty="0" smtClean="0"/>
                            <a:t> Time</a:t>
                          </a:r>
                          <a:endParaRPr lang="en-US" sz="1400" dirty="0"/>
                        </a:p>
                      </a:txBody>
                      <a:tcPr anchor="ctr"/>
                    </a:tc>
                  </a:tr>
                  <a:tr h="304800">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10</a:t>
                          </a:r>
                          <a:r>
                            <a:rPr lang="en-US" sz="1400" baseline="30000" dirty="0" smtClean="0"/>
                            <a:t>-9</a:t>
                          </a:r>
                          <a:r>
                            <a:rPr lang="en-US" sz="1400" dirty="0" smtClean="0"/>
                            <a:t> seconds</a:t>
                          </a:r>
                          <a:endParaRPr lang="en-US" sz="1400" dirty="0"/>
                        </a:p>
                      </a:txBody>
                      <a:tcPr/>
                    </a:tc>
                  </a:tr>
                  <a:tr h="304800">
                    <a:tc>
                      <a:txBody>
                        <a:bodyPr/>
                        <a:lstStyle/>
                        <a:p>
                          <a:pPr algn="ctr"/>
                          <a:r>
                            <a:rPr lang="en-US" sz="1400" dirty="0" smtClean="0"/>
                            <a:t>10</a:t>
                          </a:r>
                          <a:endParaRPr lang="en-US" sz="1400" dirty="0"/>
                        </a:p>
                      </a:txBody>
                      <a:tcPr/>
                    </a:tc>
                    <a:tc>
                      <a:txBody>
                        <a:bodyPr/>
                        <a:lstStyle/>
                        <a:p>
                          <a:pPr algn="ctr"/>
                          <a:r>
                            <a:rPr lang="en-US" sz="1400" dirty="0" smtClean="0"/>
                            <a:t>1023</a:t>
                          </a:r>
                          <a:endParaRPr lang="en-US" sz="1400" dirty="0"/>
                        </a:p>
                      </a:txBody>
                      <a:tcPr/>
                    </a:tc>
                    <a:tc>
                      <a:txBody>
                        <a:bodyPr/>
                        <a:lstStyle/>
                        <a:p>
                          <a:pPr algn="ctr"/>
                          <a:r>
                            <a:rPr lang="en-US" sz="1400" dirty="0" smtClean="0"/>
                            <a:t>1.02 x 10</a:t>
                          </a:r>
                          <a:r>
                            <a:rPr lang="en-US" sz="1400" baseline="30000" dirty="0" smtClean="0"/>
                            <a:t>-6</a:t>
                          </a:r>
                          <a:r>
                            <a:rPr lang="en-US" sz="1400" dirty="0" smtClean="0"/>
                            <a:t> seconds</a:t>
                          </a:r>
                          <a:endParaRPr lang="en-US" sz="1400" dirty="0"/>
                        </a:p>
                      </a:txBody>
                      <a:tcPr/>
                    </a:tc>
                  </a:tr>
                  <a:tr h="304800">
                    <a:tc>
                      <a:txBody>
                        <a:bodyPr/>
                        <a:lstStyle/>
                        <a:p>
                          <a:pPr algn="ctr"/>
                          <a:r>
                            <a:rPr lang="en-US" sz="1400" dirty="0" smtClean="0"/>
                            <a:t>20</a:t>
                          </a:r>
                          <a:endParaRPr lang="en-US" sz="1400" dirty="0"/>
                        </a:p>
                      </a:txBody>
                      <a:tcPr/>
                    </a:tc>
                    <a:tc>
                      <a:txBody>
                        <a:bodyPr/>
                        <a:lstStyle/>
                        <a:p>
                          <a:pPr algn="ctr"/>
                          <a:r>
                            <a:rPr lang="en-US" sz="1400" dirty="0" smtClean="0"/>
                            <a:t>1,048,575</a:t>
                          </a:r>
                          <a:endParaRPr lang="en-US" sz="1400" dirty="0"/>
                        </a:p>
                      </a:txBody>
                      <a:tcPr/>
                    </a:tc>
                    <a:tc>
                      <a:txBody>
                        <a:bodyPr/>
                        <a:lstStyle/>
                        <a:p>
                          <a:pPr marL="0" marR="0" indent="0" algn="ctr" defTabSz="833298" rtl="0" eaLnBrk="1" fontAlgn="auto" latinLnBrk="0" hangingPunct="1">
                            <a:lnSpc>
                              <a:spcPct val="100000"/>
                            </a:lnSpc>
                            <a:spcBef>
                              <a:spcPts val="0"/>
                            </a:spcBef>
                            <a:spcAft>
                              <a:spcPts val="0"/>
                            </a:spcAft>
                            <a:buClrTx/>
                            <a:buSzTx/>
                            <a:buFontTx/>
                            <a:buNone/>
                            <a:tabLst/>
                            <a:defRPr/>
                          </a:pPr>
                          <a:r>
                            <a:rPr lang="en-US" sz="1400" dirty="0" smtClean="0"/>
                            <a:t>1.05 x 10</a:t>
                          </a:r>
                          <a:r>
                            <a:rPr lang="en-US" sz="1400" baseline="30000" dirty="0" smtClean="0"/>
                            <a:t>-3</a:t>
                          </a:r>
                          <a:r>
                            <a:rPr lang="en-US" sz="1400" dirty="0" smtClean="0"/>
                            <a:t> seconds</a:t>
                          </a:r>
                        </a:p>
                      </a:txBody>
                      <a:tcPr/>
                    </a:tc>
                  </a:tr>
                  <a:tr h="304800">
                    <a:tc>
                      <a:txBody>
                        <a:bodyPr/>
                        <a:lstStyle/>
                        <a:p>
                          <a:pPr algn="ctr"/>
                          <a:r>
                            <a:rPr lang="en-US" sz="1400" dirty="0" smtClean="0"/>
                            <a:t>30</a:t>
                          </a:r>
                          <a:endParaRPr lang="en-US" sz="1400" dirty="0"/>
                        </a:p>
                      </a:txBody>
                      <a:tcPr/>
                    </a:tc>
                    <a:tc>
                      <a:txBody>
                        <a:bodyPr/>
                        <a:lstStyle/>
                        <a:p>
                          <a:pPr algn="ctr"/>
                          <a:r>
                            <a:rPr lang="en-US" sz="1400" dirty="0" smtClean="0"/>
                            <a:t>1.07 x 10</a:t>
                          </a:r>
                          <a:r>
                            <a:rPr lang="en-US" sz="1400" baseline="30000" dirty="0" smtClean="0"/>
                            <a:t>9</a:t>
                          </a:r>
                          <a:endParaRPr lang="en-US" sz="1400" baseline="30000" dirty="0"/>
                        </a:p>
                      </a:txBody>
                      <a:tcPr/>
                    </a:tc>
                    <a:tc>
                      <a:txBody>
                        <a:bodyPr/>
                        <a:lstStyle/>
                        <a:p>
                          <a:pPr algn="ctr"/>
                          <a:r>
                            <a:rPr lang="en-US" sz="1400" dirty="0" smtClean="0"/>
                            <a:t>1.07 seconds</a:t>
                          </a:r>
                          <a:endParaRPr lang="en-US" sz="1400" dirty="0"/>
                        </a:p>
                      </a:txBody>
                      <a:tcPr/>
                    </a:tc>
                  </a:tr>
                  <a:tr h="304800">
                    <a:tc>
                      <a:txBody>
                        <a:bodyPr/>
                        <a:lstStyle/>
                        <a:p>
                          <a:pPr algn="ctr"/>
                          <a:r>
                            <a:rPr lang="en-US" sz="1400" dirty="0" smtClean="0"/>
                            <a:t>40</a:t>
                          </a:r>
                          <a:endParaRPr lang="en-US" sz="1400" dirty="0"/>
                        </a:p>
                      </a:txBody>
                      <a:tcPr/>
                    </a:tc>
                    <a:tc>
                      <a:txBody>
                        <a:bodyPr/>
                        <a:lstStyle/>
                        <a:p>
                          <a:pPr algn="ctr"/>
                          <a:r>
                            <a:rPr lang="en-US" sz="1400" dirty="0" smtClean="0"/>
                            <a:t>1.1 x 10</a:t>
                          </a:r>
                          <a:r>
                            <a:rPr lang="en-US" sz="1400" baseline="30000" dirty="0" smtClean="0"/>
                            <a:t>12</a:t>
                          </a:r>
                          <a:endParaRPr lang="en-US" sz="1400" baseline="30000" dirty="0"/>
                        </a:p>
                      </a:txBody>
                      <a:tcPr/>
                    </a:tc>
                    <a:tc>
                      <a:txBody>
                        <a:bodyPr/>
                        <a:lstStyle/>
                        <a:p>
                          <a:pPr algn="ctr"/>
                          <a:r>
                            <a:rPr lang="en-US" sz="1400" dirty="0" smtClean="0"/>
                            <a:t>18.35 minutes</a:t>
                          </a:r>
                          <a:endParaRPr lang="en-US" sz="1400" dirty="0"/>
                        </a:p>
                      </a:txBody>
                      <a:tcPr/>
                    </a:tc>
                  </a:tr>
                  <a:tr h="304800">
                    <a:tc>
                      <a:txBody>
                        <a:bodyPr/>
                        <a:lstStyle/>
                        <a:p>
                          <a:pPr algn="ctr"/>
                          <a:r>
                            <a:rPr lang="en-US" sz="1400" dirty="0" smtClean="0"/>
                            <a:t>50</a:t>
                          </a:r>
                          <a:endParaRPr lang="en-US" sz="1400" dirty="0"/>
                        </a:p>
                      </a:txBody>
                      <a:tcPr/>
                    </a:tc>
                    <a:tc>
                      <a:txBody>
                        <a:bodyPr/>
                        <a:lstStyle/>
                        <a:p>
                          <a:pPr algn="ctr"/>
                          <a:r>
                            <a:rPr lang="en-US" sz="1400" dirty="0" smtClean="0"/>
                            <a:t>1.13 x 10</a:t>
                          </a:r>
                          <a:r>
                            <a:rPr lang="en-US" sz="1400" baseline="30000" dirty="0" smtClean="0"/>
                            <a:t>15</a:t>
                          </a:r>
                          <a:endParaRPr lang="en-US" sz="1400" baseline="30000" dirty="0"/>
                        </a:p>
                      </a:txBody>
                      <a:tcPr/>
                    </a:tc>
                    <a:tc>
                      <a:txBody>
                        <a:bodyPr/>
                        <a:lstStyle/>
                        <a:p>
                          <a:pPr algn="ctr"/>
                          <a:r>
                            <a:rPr lang="en-US" sz="1400" dirty="0" smtClean="0"/>
                            <a:t>13.03 days</a:t>
                          </a:r>
                          <a:endParaRPr lang="en-US" sz="1400" dirty="0"/>
                        </a:p>
                      </a:txBody>
                      <a:tcPr/>
                    </a:tc>
                  </a:tr>
                  <a:tr h="304800">
                    <a:tc>
                      <a:txBody>
                        <a:bodyPr/>
                        <a:lstStyle/>
                        <a:p>
                          <a:pPr algn="ctr"/>
                          <a:r>
                            <a:rPr lang="en-US" sz="1400" dirty="0" smtClean="0"/>
                            <a:t>60</a:t>
                          </a:r>
                          <a:endParaRPr lang="en-US" sz="1400" dirty="0"/>
                        </a:p>
                      </a:txBody>
                      <a:tcPr/>
                    </a:tc>
                    <a:tc>
                      <a:txBody>
                        <a:bodyPr/>
                        <a:lstStyle/>
                        <a:p>
                          <a:pPr algn="ctr"/>
                          <a:r>
                            <a:rPr lang="en-US" sz="1400" dirty="0" smtClean="0"/>
                            <a:t>1.15 x 10</a:t>
                          </a:r>
                          <a:r>
                            <a:rPr lang="en-US" sz="1400" baseline="30000" dirty="0" smtClean="0"/>
                            <a:t>18</a:t>
                          </a:r>
                          <a:endParaRPr lang="en-US" sz="1400" baseline="30000" dirty="0"/>
                        </a:p>
                      </a:txBody>
                      <a:tcPr/>
                    </a:tc>
                    <a:tc>
                      <a:txBody>
                        <a:bodyPr/>
                        <a:lstStyle/>
                        <a:p>
                          <a:pPr algn="ctr"/>
                          <a:r>
                            <a:rPr lang="en-US" sz="1400" dirty="0" smtClean="0"/>
                            <a:t>36.56 years</a:t>
                          </a:r>
                          <a:endParaRPr lang="en-US" sz="1400" dirty="0"/>
                        </a:p>
                      </a:txBody>
                      <a:tcPr/>
                    </a:tc>
                  </a:tr>
                  <a:tr h="304800">
                    <a:tc>
                      <a:txBody>
                        <a:bodyPr/>
                        <a:lstStyle/>
                        <a:p>
                          <a:pPr algn="ctr"/>
                          <a:r>
                            <a:rPr lang="en-US" sz="1400" dirty="0" smtClean="0"/>
                            <a:t>70</a:t>
                          </a:r>
                          <a:endParaRPr lang="en-US" sz="1400" dirty="0"/>
                        </a:p>
                      </a:txBody>
                      <a:tcPr/>
                    </a:tc>
                    <a:tc>
                      <a:txBody>
                        <a:bodyPr/>
                        <a:lstStyle/>
                        <a:p>
                          <a:pPr algn="ctr"/>
                          <a:r>
                            <a:rPr lang="en-US" sz="1400" dirty="0" smtClean="0"/>
                            <a:t>1.18 x 10</a:t>
                          </a:r>
                          <a:r>
                            <a:rPr lang="en-US" sz="1400" baseline="30000" dirty="0" smtClean="0"/>
                            <a:t>21</a:t>
                          </a:r>
                          <a:endParaRPr lang="en-US" sz="1400" baseline="30000" dirty="0"/>
                        </a:p>
                      </a:txBody>
                      <a:tcPr/>
                    </a:tc>
                    <a:tc>
                      <a:txBody>
                        <a:bodyPr/>
                        <a:lstStyle/>
                        <a:p>
                          <a:pPr algn="ctr"/>
                          <a:r>
                            <a:rPr lang="en-US" sz="1400" dirty="0" smtClean="0"/>
                            <a:t>374.36 centuries</a:t>
                          </a:r>
                          <a:endParaRPr lang="en-US" sz="1400" dirty="0"/>
                        </a:p>
                      </a:txBody>
                      <a:tcPr/>
                    </a:tc>
                  </a:tr>
                  <a:tr h="304800">
                    <a:tc>
                      <a:txBody>
                        <a:bodyPr/>
                        <a:lstStyle/>
                        <a:p>
                          <a:pPr algn="ctr"/>
                          <a:r>
                            <a:rPr lang="en-US" sz="1400" dirty="0" smtClean="0"/>
                            <a:t>80</a:t>
                          </a:r>
                          <a:endParaRPr lang="en-US" sz="1400" dirty="0"/>
                        </a:p>
                      </a:txBody>
                      <a:tcPr/>
                    </a:tc>
                    <a:tc>
                      <a:txBody>
                        <a:bodyPr/>
                        <a:lstStyle/>
                        <a:p>
                          <a:pPr algn="ctr"/>
                          <a:r>
                            <a:rPr lang="en-US" sz="1400" dirty="0" smtClean="0"/>
                            <a:t>1.21 x 10</a:t>
                          </a:r>
                          <a:r>
                            <a:rPr lang="en-US" sz="1400" baseline="30000" dirty="0" smtClean="0"/>
                            <a:t>24</a:t>
                          </a:r>
                          <a:endParaRPr lang="en-US" sz="1400" baseline="30000" dirty="0"/>
                        </a:p>
                      </a:txBody>
                      <a:tcPr/>
                    </a:tc>
                    <a:tc>
                      <a:txBody>
                        <a:bodyPr/>
                        <a:lstStyle/>
                        <a:p>
                          <a:pPr algn="ctr"/>
                          <a:r>
                            <a:rPr lang="en-US" sz="1400" dirty="0" smtClean="0"/>
                            <a:t>38,334 </a:t>
                          </a:r>
                          <a:r>
                            <a:rPr lang="en-US" sz="1400" dirty="0" err="1" smtClean="0"/>
                            <a:t>millenia</a:t>
                          </a:r>
                          <a:endParaRPr lang="en-US" sz="1400" dirty="0"/>
                        </a:p>
                      </a:txBody>
                      <a:tcPr/>
                    </a:tc>
                  </a:tr>
                </a:tbl>
              </a:graphicData>
            </a:graphic>
          </p:graphicFrame>
        </mc:Fallback>
      </mc:AlternateContent>
      <mc:AlternateContent xmlns:mc="http://schemas.openxmlformats.org/markup-compatibility/2006" xmlns:a14="http://schemas.microsoft.com/office/drawing/2010/main">
        <mc:Choice Requires="a14">
          <p:sp>
            <p:nvSpPr>
              <p:cNvPr id="7" name="Rectangle 6"/>
              <p:cNvSpPr/>
              <p:nvPr/>
            </p:nvSpPr>
            <p:spPr>
              <a:xfrm>
                <a:off x="509429" y="1583088"/>
                <a:ext cx="8039485" cy="4708981"/>
              </a:xfrm>
              <a:prstGeom prst="rect">
                <a:avLst/>
              </a:prstGeom>
            </p:spPr>
            <p:txBody>
              <a:bodyPr wrap="square">
                <a:spAutoFit/>
              </a:bodyPr>
              <a:lstStyle/>
              <a:p>
                <a:pPr marL="231775" indent="-231775"/>
                <a:r>
                  <a:rPr lang="en-US" sz="2000" kern="0" dirty="0" smtClean="0">
                    <a:solidFill>
                      <a:srgbClr val="000000"/>
                    </a:solidFill>
                    <a:latin typeface="Arial"/>
                  </a:rPr>
                  <a:t>Assuming </a:t>
                </a:r>
                <a14:m>
                  <m:oMath xmlns:m="http://schemas.openxmlformats.org/officeDocument/2006/math">
                    <m:sSup>
                      <m:sSupPr>
                        <m:ctrlPr>
                          <a:rPr lang="en-US" sz="2000" b="0" i="1" kern="0" dirty="0" smtClean="0">
                            <a:solidFill>
                              <a:srgbClr val="000000"/>
                            </a:solidFill>
                            <a:latin typeface="Cambria Math" panose="02040503050406030204" pitchFamily="18" charset="0"/>
                          </a:rPr>
                        </m:ctrlPr>
                      </m:sSupPr>
                      <m:e>
                        <m:r>
                          <a:rPr lang="en-US" sz="2000" i="1" kern="0" dirty="0" smtClean="0">
                            <a:solidFill>
                              <a:srgbClr val="000000"/>
                            </a:solidFill>
                            <a:latin typeface="Cambria Math" panose="02040503050406030204" pitchFamily="18" charset="0"/>
                          </a:rPr>
                          <m:t>10</m:t>
                        </m:r>
                      </m:e>
                      <m:sup>
                        <m:r>
                          <a:rPr lang="en-US" sz="2000" b="0" i="1" kern="0" dirty="0" smtClean="0">
                            <a:solidFill>
                              <a:srgbClr val="000000"/>
                            </a:solidFill>
                            <a:latin typeface="Cambria Math" panose="02040503050406030204" pitchFamily="18" charset="0"/>
                          </a:rPr>
                          <m:t>−9</m:t>
                        </m:r>
                      </m:sup>
                    </m:sSup>
                  </m:oMath>
                </a14:m>
                <a:r>
                  <a:rPr lang="en-US" sz="2000" kern="0" dirty="0" smtClean="0">
                    <a:solidFill>
                      <a:srgbClr val="000000"/>
                    </a:solidFill>
                    <a:latin typeface="Arial"/>
                  </a:rPr>
                  <a:t> seconds per iteration (less than described in the text) and a worst-case algorithmic result of </a:t>
                </a:r>
                <a14:m>
                  <m:oMath xmlns:m="http://schemas.openxmlformats.org/officeDocument/2006/math">
                    <m:r>
                      <a:rPr lang="en-US" sz="2000" i="1" kern="0" dirty="0" smtClean="0">
                        <a:solidFill>
                          <a:srgbClr val="000000"/>
                        </a:solidFill>
                        <a:latin typeface="Cambria Math" panose="02040503050406030204" pitchFamily="18" charset="0"/>
                      </a:rPr>
                      <m:t>𝑂</m:t>
                    </m:r>
                    <m:r>
                      <a:rPr lang="en-US" sz="2000" i="1" kern="0" dirty="0" smtClean="0">
                        <a:solidFill>
                          <a:srgbClr val="000000"/>
                        </a:solidFill>
                        <a:latin typeface="Cambria Math" panose="02040503050406030204" pitchFamily="18" charset="0"/>
                      </a:rPr>
                      <m:t>(2</m:t>
                    </m:r>
                    <m:r>
                      <a:rPr lang="en-US" sz="2000" i="1" kern="0" baseline="30000" dirty="0" smtClean="0">
                        <a:solidFill>
                          <a:srgbClr val="000000"/>
                        </a:solidFill>
                        <a:latin typeface="Cambria Math" panose="02040503050406030204" pitchFamily="18" charset="0"/>
                      </a:rPr>
                      <m:t>𝑛</m:t>
                    </m:r>
                    <m:r>
                      <a:rPr lang="en-US" sz="2000" i="1" kern="0" dirty="0" smtClean="0">
                        <a:solidFill>
                          <a:srgbClr val="000000"/>
                        </a:solidFill>
                        <a:latin typeface="Cambria Math" panose="02040503050406030204" pitchFamily="18" charset="0"/>
                      </a:rPr>
                      <m:t>)</m:t>
                    </m:r>
                  </m:oMath>
                </a14:m>
                <a:endParaRPr lang="en-US" sz="2000" dirty="0" smtClean="0"/>
              </a:p>
              <a:p>
                <a:pPr marL="231775" indent="-231775"/>
                <a:endParaRPr lang="en-US" sz="2000" dirty="0"/>
              </a:p>
              <a:p>
                <a:pPr marL="231775" indent="-231775"/>
                <a:endParaRPr lang="en-US" sz="2000" dirty="0" smtClean="0"/>
              </a:p>
              <a:p>
                <a:pPr marL="231775" indent="-231775"/>
                <a:endParaRPr lang="en-US" sz="2000" dirty="0" smtClean="0"/>
              </a:p>
              <a:p>
                <a:pPr marL="231775" indent="-231775"/>
                <a:endParaRPr lang="en-US" sz="2000" dirty="0"/>
              </a:p>
              <a:p>
                <a:pPr marL="231775" indent="-231775"/>
                <a:endParaRPr lang="en-US" sz="2000" dirty="0" smtClean="0"/>
              </a:p>
              <a:p>
                <a:pPr marL="231775" indent="-231775"/>
                <a:endParaRPr lang="en-US" sz="2000" dirty="0"/>
              </a:p>
              <a:p>
                <a:pPr marL="231775" indent="-231775"/>
                <a:endParaRPr lang="en-US" sz="2000" dirty="0" smtClean="0"/>
              </a:p>
              <a:p>
                <a:pPr marL="231775" indent="-231775"/>
                <a:r>
                  <a:rPr lang="en-US" sz="2000" kern="0" dirty="0">
                    <a:solidFill>
                      <a:srgbClr val="000000"/>
                    </a:solidFill>
                    <a:latin typeface="Arial"/>
                  </a:rPr>
                  <a:t>We need a polynomial time algorithm to solve LPs, and the Simplex Method isn’t it</a:t>
                </a:r>
                <a:r>
                  <a:rPr lang="en-US" sz="2000" kern="0" dirty="0" smtClean="0">
                    <a:solidFill>
                      <a:srgbClr val="000000"/>
                    </a:solidFill>
                    <a:latin typeface="Arial"/>
                  </a:rPr>
                  <a:t>!</a:t>
                </a:r>
                <a:endParaRPr lang="en-US" sz="2000" dirty="0"/>
              </a:p>
            </p:txBody>
          </p:sp>
        </mc:Choice>
        <mc:Fallback xmlns="">
          <p:sp>
            <p:nvSpPr>
              <p:cNvPr id="7" name="Rectangle 6"/>
              <p:cNvSpPr>
                <a:spLocks noRot="1" noChangeAspect="1" noMove="1" noResize="1" noEditPoints="1" noAdjustHandles="1" noChangeArrowheads="1" noChangeShapeType="1" noTextEdit="1"/>
              </p:cNvSpPr>
              <p:nvPr/>
            </p:nvSpPr>
            <p:spPr>
              <a:xfrm>
                <a:off x="509429" y="1583088"/>
                <a:ext cx="8039485" cy="4708981"/>
              </a:xfrm>
              <a:prstGeom prst="rect">
                <a:avLst/>
              </a:prstGeom>
              <a:blipFill rotWithShape="0">
                <a:blip r:embed="rId3"/>
                <a:stretch>
                  <a:fillRect l="-683" t="-648" r="-1290" b="-1554"/>
                </a:stretch>
              </a:blipFill>
            </p:spPr>
            <p:txBody>
              <a:bodyPr/>
              <a:lstStyle/>
              <a:p>
                <a:r>
                  <a:rPr lang="en-US">
                    <a:noFill/>
                  </a:rPr>
                  <a:t> </a:t>
                </a:r>
              </a:p>
            </p:txBody>
          </p:sp>
        </mc:Fallback>
      </mc:AlternateContent>
    </p:spTree>
    <p:extLst>
      <p:ext uri="{BB962C8B-B14F-4D97-AF65-F5344CB8AC3E}">
        <p14:creationId xmlns:p14="http://schemas.microsoft.com/office/powerpoint/2010/main" val="1508822104"/>
      </p:ext>
    </p:extLst>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Khachian’s</a:t>
            </a:r>
            <a:r>
              <a:rPr lang="en-US" dirty="0" smtClean="0"/>
              <a:t> Ellipsoid Algorithm</a:t>
            </a:r>
            <a:br>
              <a:rPr lang="en-US" dirty="0" smtClean="0"/>
            </a:br>
            <a:r>
              <a:rPr lang="en-US" sz="2000" dirty="0" smtClean="0"/>
              <a:t>(1 of 2)</a:t>
            </a:r>
            <a:endParaRPr lang="en-US" dirty="0" smtClean="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8891" y="1170432"/>
                <a:ext cx="8224939" cy="5535168"/>
              </a:xfrm>
            </p:spPr>
            <p:txBody>
              <a:bodyPr>
                <a:normAutofit/>
              </a:bodyPr>
              <a:lstStyle/>
              <a:p>
                <a:r>
                  <a:rPr lang="en-US" sz="1800" dirty="0" smtClean="0"/>
                  <a:t>Interior Point algorithm; first polynomial time algorithm for LPs</a:t>
                </a:r>
              </a:p>
              <a:p>
                <a:r>
                  <a:rPr lang="en-US" sz="1800" dirty="0" smtClean="0"/>
                  <a:t>General concept – Iteratively solve a </a:t>
                </a:r>
                <a:r>
                  <a:rPr lang="en-US" sz="1800" u="sng" dirty="0" smtClean="0"/>
                  <a:t>decision problem</a:t>
                </a:r>
              </a:p>
              <a:p>
                <a:pPr marL="800058" lvl="1" indent="-342900">
                  <a:buFont typeface="+mj-lt"/>
                  <a:buAutoNum type="arabicPeriod"/>
                </a:pPr>
                <a:r>
                  <a:rPr lang="en-US" sz="1600" dirty="0" smtClean="0"/>
                  <a:t>Transform the problem for a given </a:t>
                </a:r>
                <a14:m>
                  <m:oMath xmlns:m="http://schemas.openxmlformats.org/officeDocument/2006/math">
                    <m:r>
                      <a:rPr lang="en-US" sz="1600" i="1" dirty="0" smtClean="0">
                        <a:latin typeface="Cambria Math" panose="02040503050406030204" pitchFamily="18" charset="0"/>
                      </a:rPr>
                      <m:t>𝑧</m:t>
                    </m:r>
                    <m:r>
                      <a:rPr lang="en-US" sz="1600" i="1" baseline="-25000" dirty="0" smtClean="0">
                        <a:latin typeface="Cambria Math" panose="02040503050406030204" pitchFamily="18" charset="0"/>
                      </a:rPr>
                      <m:t>0</m:t>
                    </m:r>
                  </m:oMath>
                </a14:m>
                <a:r>
                  <a:rPr lang="en-US" sz="1600" dirty="0" smtClean="0"/>
                  <a:t>-value </a:t>
                </a:r>
              </a:p>
              <a:p>
                <a:pPr marL="457158" lvl="1" indent="0">
                  <a:buNone/>
                </a:pPr>
                <a14:m>
                  <m:oMathPara xmlns:m="http://schemas.openxmlformats.org/officeDocument/2006/math">
                    <m:oMathParaPr>
                      <m:jc m:val="centerGroup"/>
                    </m:oMathParaPr>
                    <m:oMath xmlns:m="http://schemas.openxmlformats.org/officeDocument/2006/math">
                      <m:m>
                        <m:mPr>
                          <m:mcs>
                            <m:mc>
                              <m:mcPr>
                                <m:count m:val="3"/>
                                <m:mcJc m:val="center"/>
                              </m:mcPr>
                            </m:mc>
                          </m:mcs>
                          <m:ctrlPr>
                            <a:rPr lang="en-US" sz="1600" i="1" smtClean="0">
                              <a:latin typeface="Cambria Math" panose="02040503050406030204" pitchFamily="18" charset="0"/>
                            </a:rPr>
                          </m:ctrlPr>
                        </m:mPr>
                        <m:mr>
                          <m:e>
                            <m:m>
                              <m:mPr>
                                <m:mcs>
                                  <m:mc>
                                    <m:mcPr>
                                      <m:count m:val="2"/>
                                      <m:mcJc m:val="center"/>
                                    </m:mcPr>
                                  </m:mc>
                                </m:mcs>
                                <m:ctrlPr>
                                  <a:rPr lang="en-US" sz="1600" i="1" smtClean="0">
                                    <a:latin typeface="Cambria Math" panose="02040503050406030204" pitchFamily="18" charset="0"/>
                                  </a:rPr>
                                </m:ctrlPr>
                              </m:mPr>
                              <m:mr>
                                <m:e>
                                  <m:r>
                                    <m:rPr>
                                      <m:brk m:alnAt="7"/>
                                    </m:rPr>
                                    <a:rPr lang="en-US" sz="1600" b="0" i="1" smtClean="0">
                                      <a:latin typeface="Cambria Math" panose="02040503050406030204" pitchFamily="18" charset="0"/>
                                    </a:rPr>
                                    <m:t>𝑚</m:t>
                                  </m:r>
                                  <m:r>
                                    <a:rPr lang="en-US" sz="1600" b="0" i="1" smtClean="0">
                                      <a:latin typeface="Cambria Math" panose="02040503050406030204" pitchFamily="18" charset="0"/>
                                    </a:rPr>
                                    <m:t>𝑖𝑛</m:t>
                                  </m:r>
                                </m:e>
                                <m:e>
                                  <m:r>
                                    <a:rPr lang="en-US" sz="1600" b="1" i="1" smtClean="0">
                                      <a:latin typeface="Cambria Math" panose="02040503050406030204" pitchFamily="18" charset="0"/>
                                    </a:rPr>
                                    <m:t>𝒄𝒙</m:t>
                                  </m:r>
                                </m:e>
                              </m:mr>
                              <m:mr>
                                <m:e>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e>
                                <m:e>
                                  <m:r>
                                    <a:rPr lang="en-US" sz="1600" b="1" i="1" smtClean="0">
                                      <a:latin typeface="Cambria Math" panose="02040503050406030204" pitchFamily="18" charset="0"/>
                                    </a:rPr>
                                    <m:t>𝑨𝒙</m:t>
                                  </m:r>
                                  <m:r>
                                    <a:rPr lang="en-US" sz="1600" b="0" i="1" smtClean="0">
                                      <a:latin typeface="Cambria Math" panose="02040503050406030204" pitchFamily="18" charset="0"/>
                                    </a:rPr>
                                    <m:t>≤</m:t>
                                  </m:r>
                                  <m:r>
                                    <a:rPr lang="en-US" sz="1600" b="1" i="1" smtClean="0">
                                      <a:latin typeface="Cambria Math" panose="02040503050406030204" pitchFamily="18" charset="0"/>
                                    </a:rPr>
                                    <m:t>𝒃</m:t>
                                  </m:r>
                                </m:e>
                              </m:mr>
                              <m:mr>
                                <m:e/>
                                <m:e>
                                  <m:r>
                                    <a:rPr lang="en-US" sz="1600" b="1" i="1" smtClean="0">
                                      <a:latin typeface="Cambria Math" panose="02040503050406030204" pitchFamily="18" charset="0"/>
                                    </a:rPr>
                                    <m:t>𝒙</m:t>
                                  </m:r>
                                  <m:r>
                                    <a:rPr lang="en-US" sz="1600" b="0" i="1" smtClean="0">
                                      <a:latin typeface="Cambria Math" panose="02040503050406030204" pitchFamily="18" charset="0"/>
                                    </a:rPr>
                                    <m:t>≥</m:t>
                                  </m:r>
                                  <m:r>
                                    <a:rPr lang="en-US" sz="1600" b="1" i="1" smtClean="0">
                                      <a:latin typeface="Cambria Math" panose="02040503050406030204" pitchFamily="18" charset="0"/>
                                    </a:rPr>
                                    <m:t>𝟎</m:t>
                                  </m:r>
                                </m:e>
                              </m:mr>
                            </m:m>
                          </m:e>
                          <m:e>
                            <m:r>
                              <a:rPr lang="en-US" sz="1600" b="0" i="1" smtClean="0">
                                <a:latin typeface="Cambria Math" panose="02040503050406030204" pitchFamily="18" charset="0"/>
                              </a:rPr>
                              <m:t>→</m:t>
                            </m:r>
                          </m:e>
                          <m:e>
                            <m:sSub>
                              <m:sSubPr>
                                <m:ctrlPr>
                                  <a:rPr lang="en-US" sz="1600" b="1" i="1" smtClean="0">
                                    <a:latin typeface="Cambria Math" panose="02040503050406030204" pitchFamily="18" charset="0"/>
                                  </a:rPr>
                                </m:ctrlPr>
                              </m:sSubPr>
                              <m:e>
                                <m:r>
                                  <a:rPr lang="en-US" sz="1600" b="1" i="1">
                                    <a:latin typeface="Cambria Math" panose="02040503050406030204" pitchFamily="18" charset="0"/>
                                  </a:rPr>
                                  <m:t>𝑨</m:t>
                                </m:r>
                              </m:e>
                              <m:sub>
                                <m:r>
                                  <a:rPr lang="en-US" sz="1600" b="0" i="1" smtClean="0">
                                    <a:latin typeface="Cambria Math" panose="02040503050406030204" pitchFamily="18" charset="0"/>
                                  </a:rPr>
                                  <m:t>𝑛𝑒𝑤</m:t>
                                </m:r>
                              </m:sub>
                            </m:sSub>
                            <m:r>
                              <a:rPr lang="en-US" sz="1600" b="1" i="1">
                                <a:latin typeface="Cambria Math" panose="02040503050406030204" pitchFamily="18" charset="0"/>
                              </a:rPr>
                              <m:t>𝒙</m:t>
                            </m:r>
                            <m:r>
                              <a:rPr lang="en-US" sz="1600" i="1">
                                <a:latin typeface="Cambria Math" panose="02040503050406030204" pitchFamily="18" charset="0"/>
                              </a:rPr>
                              <m:t>≤</m:t>
                            </m:r>
                            <m:sSub>
                              <m:sSubPr>
                                <m:ctrlPr>
                                  <a:rPr lang="en-US" sz="1600" b="1" i="1" smtClean="0">
                                    <a:latin typeface="Cambria Math" panose="02040503050406030204" pitchFamily="18" charset="0"/>
                                  </a:rPr>
                                </m:ctrlPr>
                              </m:sSubPr>
                              <m:e>
                                <m:r>
                                  <a:rPr lang="en-US" sz="1600" b="1" i="1">
                                    <a:latin typeface="Cambria Math" panose="02040503050406030204" pitchFamily="18" charset="0"/>
                                  </a:rPr>
                                  <m:t>𝒃</m:t>
                                </m:r>
                              </m:e>
                              <m:sub>
                                <m:r>
                                  <a:rPr lang="en-US" sz="1600" b="0" i="1" smtClean="0">
                                    <a:latin typeface="Cambria Math" panose="02040503050406030204" pitchFamily="18" charset="0"/>
                                  </a:rPr>
                                  <m:t>𝑛𝑒𝑤</m:t>
                                </m:r>
                              </m:sub>
                            </m:sSub>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m>
                                  <m:mPr>
                                    <m:mcs>
                                      <m:mc>
                                        <m:mcPr>
                                          <m:count m:val="1"/>
                                          <m:mcJc m:val="center"/>
                                        </m:mcPr>
                                      </m:mc>
                                    </m:mcs>
                                    <m:ctrlPr>
                                      <a:rPr lang="en-US" sz="1600" b="0" i="1" smtClean="0">
                                        <a:latin typeface="Cambria Math" panose="02040503050406030204" pitchFamily="18" charset="0"/>
                                      </a:rPr>
                                    </m:ctrlPr>
                                  </m:mPr>
                                  <m:mr>
                                    <m:e>
                                      <m:r>
                                        <a:rPr lang="en-US" sz="1600" b="1" i="1">
                                          <a:latin typeface="Cambria Math" panose="02040503050406030204" pitchFamily="18" charset="0"/>
                                        </a:rPr>
                                        <m:t>𝒄𝒙</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0</m:t>
                                          </m:r>
                                        </m:sub>
                                      </m:sSub>
                                    </m:e>
                                  </m:mr>
                                  <m:mr>
                                    <m:e>
                                      <m:r>
                                        <a:rPr lang="en-US" sz="1600" b="1" i="1">
                                          <a:latin typeface="Cambria Math" panose="02040503050406030204" pitchFamily="18" charset="0"/>
                                        </a:rPr>
                                        <m:t>𝑨𝒙</m:t>
                                      </m:r>
                                      <m:r>
                                        <a:rPr lang="en-US" sz="1600" i="1">
                                          <a:latin typeface="Cambria Math" panose="02040503050406030204" pitchFamily="18" charset="0"/>
                                        </a:rPr>
                                        <m:t>≤</m:t>
                                      </m:r>
                                      <m:r>
                                        <a:rPr lang="en-US" sz="1600" b="1" i="1">
                                          <a:latin typeface="Cambria Math" panose="02040503050406030204" pitchFamily="18" charset="0"/>
                                        </a:rPr>
                                        <m:t>𝒃</m:t>
                                      </m:r>
                                    </m:e>
                                  </m:mr>
                                  <m:mr>
                                    <m:e>
                                      <m:r>
                                        <a:rPr lang="en-US" sz="1600" b="0" i="1" smtClean="0">
                                          <a:latin typeface="Cambria Math" panose="02040503050406030204" pitchFamily="18" charset="0"/>
                                        </a:rPr>
                                        <m:t>−</m:t>
                                      </m:r>
                                      <m:r>
                                        <a:rPr lang="en-US" sz="1600" b="1" i="1">
                                          <a:latin typeface="Cambria Math" panose="02040503050406030204" pitchFamily="18" charset="0"/>
                                        </a:rPr>
                                        <m:t>𝒙</m:t>
                                      </m:r>
                                      <m:r>
                                        <a:rPr lang="en-US" sz="1600" b="0" i="1" smtClean="0">
                                          <a:latin typeface="Cambria Math" panose="02040503050406030204" pitchFamily="18" charset="0"/>
                                        </a:rPr>
                                        <m:t>≤</m:t>
                                      </m:r>
                                      <m:r>
                                        <a:rPr lang="en-US" sz="1600" b="1" i="1">
                                          <a:latin typeface="Cambria Math" panose="02040503050406030204" pitchFamily="18" charset="0"/>
                                        </a:rPr>
                                        <m:t>𝟎</m:t>
                                      </m:r>
                                    </m:e>
                                  </m:mr>
                                </m:m>
                              </m:e>
                            </m:d>
                          </m:e>
                        </m:mr>
                      </m:m>
                    </m:oMath>
                  </m:oMathPara>
                </a14:m>
                <a:endParaRPr lang="en-US" sz="1600" dirty="0" smtClean="0"/>
              </a:p>
              <a:p>
                <a:pPr marL="800058" lvl="1" indent="-342900">
                  <a:buFont typeface="+mj-lt"/>
                  <a:buAutoNum type="arabicPeriod" startAt="2"/>
                </a:pPr>
                <a:r>
                  <a:rPr lang="en-US" sz="1600" dirty="0" smtClean="0"/>
                  <a:t>Start with an ellipsoid (a ball) that is sufficiently big (via </a:t>
                </a:r>
                <a14:m>
                  <m:oMath xmlns:m="http://schemas.openxmlformats.org/officeDocument/2006/math">
                    <m:r>
                      <a:rPr lang="en-US" sz="1600" b="0" i="1" smtClean="0">
                        <a:latin typeface="Cambria Math" panose="02040503050406030204" pitchFamily="18" charset="0"/>
                      </a:rPr>
                      <m:t>𝐾</m:t>
                    </m:r>
                  </m:oMath>
                </a14:m>
                <a:r>
                  <a:rPr lang="en-US" sz="1600" dirty="0" smtClean="0"/>
                  <a:t>)</a:t>
                </a:r>
              </a:p>
              <a:p>
                <a:pPr marL="457158" lvl="1"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𝐸</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r>
                            <a:rPr lang="en-US" sz="1600" b="1" i="1" smtClean="0">
                              <a:latin typeface="Cambria Math" panose="02040503050406030204" pitchFamily="18" charset="0"/>
                            </a:rPr>
                            <m:t>𝒙</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d>
                                <m:dPr>
                                  <m:ctrlPr>
                                    <a:rPr lang="en-US" sz="1600" b="0" i="1" smtClean="0">
                                      <a:latin typeface="Cambria Math" panose="02040503050406030204" pitchFamily="18" charset="0"/>
                                    </a:rPr>
                                  </m:ctrlPr>
                                </m:dPr>
                                <m:e>
                                  <m:r>
                                    <a:rPr lang="en-US" sz="1600" b="1" i="1" smtClean="0">
                                      <a:latin typeface="Cambria Math" panose="02040503050406030204" pitchFamily="18" charset="0"/>
                                    </a:rPr>
                                    <m:t>𝒙</m:t>
                                  </m:r>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1" i="1" smtClean="0">
                                          <a:latin typeface="Cambria Math" panose="02040503050406030204" pitchFamily="18" charset="0"/>
                                        </a:rPr>
                                        <m:t>𝒙</m:t>
                                      </m:r>
                                    </m:e>
                                    <m:sub>
                                      <m:r>
                                        <a:rPr lang="en-US" sz="1600" b="0" i="1" smtClean="0">
                                          <a:latin typeface="Cambria Math" panose="02040503050406030204" pitchFamily="18" charset="0"/>
                                        </a:rPr>
                                        <m:t>𝑐</m:t>
                                      </m:r>
                                    </m:sub>
                                  </m:sSub>
                                </m:e>
                              </m:d>
                            </m:e>
                            <m:sup>
                              <m:r>
                                <a:rPr lang="en-US" sz="1600" b="0" i="1" smtClean="0">
                                  <a:latin typeface="Cambria Math" panose="02040503050406030204" pitchFamily="18" charset="0"/>
                                </a:rPr>
                                <m:t>𝑡</m:t>
                              </m:r>
                            </m:sup>
                          </m:sSup>
                          <m:r>
                            <a:rPr lang="en-US" sz="1600" b="1" i="1" smtClean="0">
                              <a:latin typeface="Cambria Math" panose="02040503050406030204" pitchFamily="18" charset="0"/>
                            </a:rPr>
                            <m:t>𝑰</m:t>
                          </m:r>
                          <m:d>
                            <m:dPr>
                              <m:ctrlPr>
                                <a:rPr lang="en-US" sz="1600" i="1">
                                  <a:latin typeface="Cambria Math" panose="02040503050406030204" pitchFamily="18" charset="0"/>
                                </a:rPr>
                              </m:ctrlPr>
                            </m:dPr>
                            <m:e>
                              <m:r>
                                <a:rPr lang="en-US" sz="1600" b="1" i="1">
                                  <a:latin typeface="Cambria Math" panose="02040503050406030204" pitchFamily="18" charset="0"/>
                                </a:rPr>
                                <m:t>𝒙</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b="1" i="1">
                                      <a:latin typeface="Cambria Math" panose="02040503050406030204" pitchFamily="18" charset="0"/>
                                    </a:rPr>
                                    <m:t>𝒙</m:t>
                                  </m:r>
                                </m:e>
                                <m:sub>
                                  <m:r>
                                    <a:rPr lang="en-US" sz="1600" i="1">
                                      <a:latin typeface="Cambria Math" panose="02040503050406030204" pitchFamily="18" charset="0"/>
                                    </a:rPr>
                                    <m:t>𝑐</m:t>
                                  </m:r>
                                </m:sub>
                              </m:sSub>
                            </m:e>
                          </m:d>
                          <m:r>
                            <a:rPr lang="en-US" sz="1600" b="0" i="1" smtClean="0">
                              <a:latin typeface="Cambria Math" panose="02040503050406030204" pitchFamily="18" charset="0"/>
                            </a:rPr>
                            <m:t>≤</m:t>
                          </m:r>
                          <m:sSup>
                            <m:sSupPr>
                              <m:ctrlPr>
                                <a:rPr lang="en-US" sz="1600" i="1" smtClean="0">
                                  <a:latin typeface="Cambria Math" panose="02040503050406030204" pitchFamily="18" charset="0"/>
                                </a:rPr>
                              </m:ctrlPr>
                            </m:sSupPr>
                            <m:e>
                              <m:d>
                                <m:dPr>
                                  <m:ctrlPr>
                                    <a:rPr lang="en-US" sz="1600" i="1" smtClean="0">
                                      <a:latin typeface="Cambria Math" panose="02040503050406030204" pitchFamily="18" charset="0"/>
                                    </a:rPr>
                                  </m:ctrlPr>
                                </m:dPr>
                                <m:e>
                                  <m:r>
                                    <a:rPr lang="en-US" sz="1600" b="0" i="1" smtClean="0">
                                      <a:latin typeface="Cambria Math" panose="02040503050406030204" pitchFamily="18" charset="0"/>
                                    </a:rPr>
                                    <m:t>2</m:t>
                                  </m:r>
                                  <m:r>
                                    <a:rPr lang="en-US" sz="1600" b="0" i="1" smtClean="0">
                                      <a:latin typeface="Cambria Math" panose="02040503050406030204" pitchFamily="18" charset="0"/>
                                    </a:rPr>
                                    <m:t>𝑛</m:t>
                                  </m:r>
                                </m:e>
                              </m:d>
                            </m:e>
                            <m:sup>
                              <m:r>
                                <a:rPr lang="en-US" sz="1600" b="0" i="1" smtClean="0">
                                  <a:latin typeface="Cambria Math" panose="02040503050406030204" pitchFamily="18" charset="0"/>
                                </a:rPr>
                                <m:t>𝑛</m:t>
                              </m:r>
                            </m:sup>
                          </m:sSup>
                          <m:sSup>
                            <m:sSupPr>
                              <m:ctrlPr>
                                <a:rPr lang="en-US" sz="1600" i="1" smtClean="0">
                                  <a:latin typeface="Cambria Math" panose="02040503050406030204" pitchFamily="18" charset="0"/>
                                </a:rPr>
                              </m:ctrlPr>
                            </m:sSupPr>
                            <m:e>
                              <m:d>
                                <m:dPr>
                                  <m:ctrlPr>
                                    <a:rPr lang="en-US" sz="1600" i="1" smtClean="0">
                                      <a:latin typeface="Cambria Math" panose="02040503050406030204" pitchFamily="18" charset="0"/>
                                    </a:rPr>
                                  </m:ctrlPr>
                                </m:dPr>
                                <m:e>
                                  <m:r>
                                    <a:rPr lang="en-US" sz="1600" b="0" i="1" smtClean="0">
                                      <a:latin typeface="Cambria Math" panose="02040503050406030204" pitchFamily="18" charset="0"/>
                                    </a:rPr>
                                    <m:t>𝑛𝐾</m:t>
                                  </m:r>
                                </m:e>
                              </m:d>
                            </m:e>
                            <m:sup>
                              <m:sSup>
                                <m:sSupPr>
                                  <m:ctrlPr>
                                    <a:rPr lang="en-US" sz="1600" i="1" smtClean="0">
                                      <a:latin typeface="Cambria Math" panose="02040503050406030204" pitchFamily="18" charset="0"/>
                                    </a:rPr>
                                  </m:ctrlPr>
                                </m:sSupPr>
                                <m:e>
                                  <m:r>
                                    <a:rPr lang="en-US" sz="1600" b="0" i="1" smtClean="0">
                                      <a:latin typeface="Cambria Math" panose="02040503050406030204" pitchFamily="18" charset="0"/>
                                    </a:rPr>
                                    <m:t>𝑛</m:t>
                                  </m:r>
                                </m:e>
                                <m:sup>
                                  <m:r>
                                    <a:rPr lang="en-US" sz="1600" b="0" i="1" smtClean="0">
                                      <a:latin typeface="Cambria Math" panose="02040503050406030204" pitchFamily="18" charset="0"/>
                                    </a:rPr>
                                    <m:t>2</m:t>
                                  </m:r>
                                </m:sup>
                              </m:sSup>
                            </m:sup>
                          </m:sSup>
                        </m:e>
                      </m:d>
                    </m:oMath>
                  </m:oMathPara>
                </a14:m>
                <a:endParaRPr lang="en-US" sz="1600" dirty="0" smtClean="0"/>
              </a:p>
              <a:p>
                <a:pPr marL="800058" lvl="1" indent="-342900">
                  <a:buFont typeface="+mj-lt"/>
                  <a:buAutoNum type="arabicPeriod" startAt="2"/>
                </a:pPr>
                <a:r>
                  <a:rPr lang="en-US" sz="1600" dirty="0" smtClean="0"/>
                  <a:t>Check to see if the center is feasible.  If so, terminate with a feasible solution.</a:t>
                </a:r>
              </a:p>
              <a:p>
                <a:pPr marL="800058" lvl="1" indent="-342900">
                  <a:buFont typeface="+mj-lt"/>
                  <a:buAutoNum type="arabicPeriod" startAt="2"/>
                </a:pPr>
                <a:r>
                  <a:rPr lang="en-US" sz="1600" dirty="0" smtClean="0"/>
                  <a:t>Eliminate half of the ellipsoid based on a constraint violation at the center.</a:t>
                </a:r>
              </a:p>
              <a:p>
                <a:pPr marL="800058" lvl="1" indent="-342900">
                  <a:buFont typeface="+mj-lt"/>
                  <a:buAutoNum type="arabicPeriod" startAt="2"/>
                </a:pPr>
                <a:r>
                  <a:rPr lang="en-US" sz="1600" dirty="0" smtClean="0"/>
                  <a:t>Construct the smallest ellipsoid that contains the half not eliminated. </a:t>
                </a:r>
              </a:p>
              <a:p>
                <a:pPr marL="800058" lvl="1" indent="-342900">
                  <a:buFont typeface="+mj-lt"/>
                  <a:buAutoNum type="arabicPeriod" startAt="2"/>
                </a:pPr>
                <a:r>
                  <a:rPr lang="en-US" sz="1600" dirty="0" smtClean="0"/>
                  <a:t>Repeat Steps 3-5 until we either find a center that is feasible or our ellipsoid is small enough (i.e., </a:t>
                </a:r>
                <a14:m>
                  <m:oMath xmlns:m="http://schemas.openxmlformats.org/officeDocument/2006/math">
                    <m:r>
                      <a:rPr lang="en-US" sz="1600" i="1" dirty="0" smtClean="0">
                        <a:latin typeface="Cambria Math" panose="02040503050406030204" pitchFamily="18" charset="0"/>
                      </a:rPr>
                      <m:t>𝑣𝑜𝑙</m:t>
                    </m:r>
                    <m:r>
                      <a:rPr lang="en-US" sz="1600" i="1" dirty="0" smtClean="0">
                        <a:latin typeface="Cambria Math" panose="02040503050406030204" pitchFamily="18" charset="0"/>
                      </a:rPr>
                      <m:t>(</m:t>
                    </m:r>
                    <m:r>
                      <a:rPr lang="en-US" sz="1600" i="1" dirty="0" smtClean="0">
                        <a:latin typeface="Cambria Math" panose="02040503050406030204" pitchFamily="18" charset="0"/>
                      </a:rPr>
                      <m:t>𝐸</m:t>
                    </m:r>
                    <m:r>
                      <a:rPr lang="en-US" sz="1600" i="1" dirty="0" smtClean="0">
                        <a:latin typeface="Cambria Math" panose="02040503050406030204" pitchFamily="18" charset="0"/>
                      </a:rPr>
                      <m:t>)&lt;</m:t>
                    </m:r>
                    <m:sSup>
                      <m:sSupPr>
                        <m:ctrlPr>
                          <a:rPr lang="en-US" sz="1600" b="0" i="1" dirty="0" smtClean="0">
                            <a:latin typeface="Cambria Math" panose="02040503050406030204" pitchFamily="18" charset="0"/>
                          </a:rPr>
                        </m:ctrlPr>
                      </m:sSupPr>
                      <m:e>
                        <m:r>
                          <a:rPr lang="en-US" sz="1600" i="1" dirty="0" smtClean="0">
                            <a:latin typeface="Cambria Math" panose="02040503050406030204" pitchFamily="18" charset="0"/>
                          </a:rPr>
                          <m:t>2</m:t>
                        </m:r>
                      </m:e>
                      <m:sup>
                        <m:r>
                          <a:rPr lang="en-US" sz="1600" b="0" i="1" dirty="0" smtClean="0">
                            <a:latin typeface="Cambria Math" panose="02040503050406030204" pitchFamily="18" charset="0"/>
                          </a:rPr>
                          <m:t>−(</m:t>
                        </m:r>
                        <m:r>
                          <a:rPr lang="en-US" sz="1600" b="0" i="1" dirty="0" smtClean="0">
                            <a:latin typeface="Cambria Math" panose="02040503050406030204" pitchFamily="18" charset="0"/>
                          </a:rPr>
                          <m:t>𝑛</m:t>
                        </m:r>
                        <m:r>
                          <a:rPr lang="en-US" sz="1600" b="0" i="1" dirty="0" smtClean="0">
                            <a:latin typeface="Cambria Math" panose="02040503050406030204" pitchFamily="18" charset="0"/>
                          </a:rPr>
                          <m:t>+1)</m:t>
                        </m:r>
                        <m:r>
                          <a:rPr lang="en-US" sz="1600" b="0" i="1" dirty="0" smtClean="0">
                            <a:latin typeface="Cambria Math" panose="02040503050406030204" pitchFamily="18" charset="0"/>
                          </a:rPr>
                          <m:t>𝐿</m:t>
                        </m:r>
                      </m:sup>
                    </m:sSup>
                  </m:oMath>
                </a14:m>
                <a:r>
                  <a:rPr lang="en-US" sz="1600" dirty="0" smtClean="0"/>
                  <a:t>) to terminate with no feasible solution.</a:t>
                </a:r>
              </a:p>
              <a:p>
                <a:pPr marL="400769" indent="-342900"/>
                <a:r>
                  <a:rPr lang="en-US" sz="2000" dirty="0" smtClean="0"/>
                  <a:t>Apply the general concept iteratively as a bisection search, which will implement the general concept a polynomial number of times. </a:t>
                </a:r>
              </a:p>
              <a:p>
                <a:r>
                  <a:rPr lang="en-US" sz="1800" dirty="0" smtClean="0"/>
                  <a:t>Not extremely practical </a:t>
                </a:r>
                <a14:m>
                  <m:oMath xmlns:m="http://schemas.openxmlformats.org/officeDocument/2006/math">
                    <m:r>
                      <a:rPr lang="en-US" sz="1800" i="1" dirty="0" smtClean="0">
                        <a:latin typeface="Cambria Math" panose="02040503050406030204" pitchFamily="18" charset="0"/>
                      </a:rPr>
                      <m:t>(~1500 </m:t>
                    </m:r>
                  </m:oMath>
                </a14:m>
                <a:r>
                  <a:rPr lang="en-US" sz="1800" dirty="0" smtClean="0"/>
                  <a:t>iterations for </a:t>
                </a:r>
                <a14:m>
                  <m:oMath xmlns:m="http://schemas.openxmlformats.org/officeDocument/2006/math">
                    <m:r>
                      <a:rPr lang="en-US" sz="1800" i="1" dirty="0" smtClean="0">
                        <a:latin typeface="Cambria Math" panose="02040503050406030204" pitchFamily="18" charset="0"/>
                      </a:rPr>
                      <m:t>𝑛</m:t>
                    </m:r>
                    <m:r>
                      <a:rPr lang="en-US" sz="1800" i="1" dirty="0" smtClean="0">
                        <a:latin typeface="Cambria Math" panose="02040503050406030204" pitchFamily="18" charset="0"/>
                      </a:rPr>
                      <m:t>=3, </m:t>
                    </m:r>
                    <m:r>
                      <a:rPr lang="en-US" sz="1800" i="1" dirty="0" smtClean="0">
                        <a:latin typeface="Cambria Math" panose="02040503050406030204" pitchFamily="18" charset="0"/>
                      </a:rPr>
                      <m:t>𝐾</m:t>
                    </m:r>
                    <m:r>
                      <a:rPr lang="en-US" sz="1800" i="1" dirty="0" smtClean="0">
                        <a:latin typeface="Cambria Math" panose="02040503050406030204" pitchFamily="18" charset="0"/>
                      </a:rPr>
                      <m:t>=16</m:t>
                    </m:r>
                  </m:oMath>
                </a14:m>
                <a:r>
                  <a:rPr lang="en-US" sz="1800" dirty="0" smtClean="0"/>
                  <a:t>)</a:t>
                </a:r>
              </a:p>
              <a:p>
                <a:r>
                  <a:rPr lang="en-US" sz="1800" dirty="0" smtClean="0"/>
                  <a:t>Led to other, more practical polynomial time algorithms</a:t>
                </a:r>
              </a:p>
              <a:p>
                <a:pPr marL="800058" lvl="1" indent="-342900">
                  <a:buFont typeface="+mj-lt"/>
                  <a:buAutoNum type="arabicPeriod"/>
                </a:pPr>
                <a:endParaRPr lang="en-US" sz="1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8891" y="1170432"/>
                <a:ext cx="8224939" cy="5535168"/>
              </a:xfrm>
              <a:blipFill rotWithShape="0">
                <a:blip r:embed="rId3"/>
                <a:stretch>
                  <a:fillRect l="-519" t="-661"/>
                </a:stretch>
              </a:blipFill>
            </p:spPr>
            <p:txBody>
              <a:bodyPr/>
              <a:lstStyle/>
              <a:p>
                <a:r>
                  <a:rPr lang="en-US">
                    <a:noFill/>
                  </a:rPr>
                  <a:t> </a:t>
                </a:r>
              </a:p>
            </p:txBody>
          </p:sp>
        </mc:Fallback>
      </mc:AlternateContent>
      <p:pic>
        <p:nvPicPr>
          <p:cNvPr id="32774" name="Picture 6" descr="Photograph of Leonid Khachiyan"/>
          <p:cNvPicPr>
            <a:picLocks noChangeAspect="1" noChangeArrowheads="1"/>
          </p:cNvPicPr>
          <p:nvPr/>
        </p:nvPicPr>
        <p:blipFill>
          <a:blip r:embed="rId4" cstate="print"/>
          <a:srcRect/>
          <a:stretch>
            <a:fillRect/>
          </a:stretch>
        </p:blipFill>
        <p:spPr bwMode="auto">
          <a:xfrm>
            <a:off x="7582131" y="1202280"/>
            <a:ext cx="1353806" cy="2017170"/>
          </a:xfrm>
          <a:prstGeom prst="rect">
            <a:avLst/>
          </a:prstGeom>
          <a:noFill/>
        </p:spPr>
      </p:pic>
      <p:sp>
        <p:nvSpPr>
          <p:cNvPr id="9" name="Rectangle 8"/>
          <p:cNvSpPr/>
          <p:nvPr/>
        </p:nvSpPr>
        <p:spPr>
          <a:xfrm>
            <a:off x="7669770" y="3190875"/>
            <a:ext cx="1178528" cy="307777"/>
          </a:xfrm>
          <a:prstGeom prst="rect">
            <a:avLst/>
          </a:prstGeom>
        </p:spPr>
        <p:txBody>
          <a:bodyPr wrap="none">
            <a:spAutoFit/>
          </a:bodyPr>
          <a:lstStyle/>
          <a:p>
            <a:pPr algn="ctr">
              <a:buNone/>
            </a:pPr>
            <a:r>
              <a:rPr lang="en-US" sz="1400" dirty="0" smtClean="0">
                <a:solidFill>
                  <a:srgbClr val="0000FF"/>
                </a:solidFill>
              </a:rPr>
              <a:t>1952 – 2005</a:t>
            </a:r>
            <a:endParaRPr lang="en-US" sz="1400" dirty="0">
              <a:solidFill>
                <a:srgbClr val="0000FF"/>
              </a:solidFill>
            </a:endParaRPr>
          </a:p>
        </p:txBody>
      </p:sp>
    </p:spTree>
    <p:extLst>
      <p:ext uri="{BB962C8B-B14F-4D97-AF65-F5344CB8AC3E}">
        <p14:creationId xmlns:p14="http://schemas.microsoft.com/office/powerpoint/2010/main" val="2434093649"/>
      </p:ext>
    </p:extLst>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P-47 Escort Ranges</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0014" y="1550988"/>
            <a:ext cx="6422684" cy="41148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2004" y="4973934"/>
            <a:ext cx="2401996" cy="1884066"/>
          </a:xfrm>
          <a:prstGeom prst="rect">
            <a:avLst/>
          </a:prstGeom>
        </p:spPr>
      </p:pic>
    </p:spTree>
    <p:extLst>
      <p:ext uri="{BB962C8B-B14F-4D97-AF65-F5344CB8AC3E}">
        <p14:creationId xmlns:p14="http://schemas.microsoft.com/office/powerpoint/2010/main" val="3855638320"/>
      </p:ext>
    </p:extLst>
  </p:cSld>
  <p:clrMapOvr>
    <a:masterClrMapping/>
  </p:clrMapOvr>
  <p:transition advClick="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Straight Arrow Connector 83"/>
          <p:cNvCxnSpPr/>
          <p:nvPr/>
        </p:nvCxnSpPr>
        <p:spPr bwMode="auto">
          <a:xfrm>
            <a:off x="3389376" y="2688066"/>
            <a:ext cx="1938528"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85" name="Straight Arrow Connector 84"/>
          <p:cNvCxnSpPr/>
          <p:nvPr/>
        </p:nvCxnSpPr>
        <p:spPr bwMode="auto">
          <a:xfrm flipH="1" flipV="1">
            <a:off x="4347103" y="1716499"/>
            <a:ext cx="5769" cy="185853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86" name="Rectangle 85"/>
              <p:cNvSpPr/>
              <p:nvPr/>
            </p:nvSpPr>
            <p:spPr>
              <a:xfrm>
                <a:off x="5310079" y="2518194"/>
                <a:ext cx="380232" cy="302840"/>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400" i="1" kern="0" dirty="0" smtClean="0">
                          <a:solidFill>
                            <a:srgbClr val="000000"/>
                          </a:solidFill>
                          <a:latin typeface="Cambria Math" panose="02040503050406030204" pitchFamily="18" charset="0"/>
                        </a:rPr>
                        <m:t>𝑥</m:t>
                      </m:r>
                      <m:r>
                        <a:rPr lang="en-US" sz="1400" i="1" kern="0" baseline="-25000" dirty="0" smtClean="0">
                          <a:solidFill>
                            <a:srgbClr val="000000"/>
                          </a:solidFill>
                          <a:latin typeface="Cambria Math" panose="02040503050406030204" pitchFamily="18" charset="0"/>
                        </a:rPr>
                        <m:t>1</m:t>
                      </m:r>
                    </m:oMath>
                  </m:oMathPara>
                </a14:m>
                <a:endParaRPr lang="en-US" sz="2000" baseline="-25000" dirty="0"/>
              </a:p>
            </p:txBody>
          </p:sp>
        </mc:Choice>
        <mc:Fallback xmlns="">
          <p:sp>
            <p:nvSpPr>
              <p:cNvPr id="86" name="Rectangle 85"/>
              <p:cNvSpPr>
                <a:spLocks noRot="1" noChangeAspect="1" noMove="1" noResize="1" noEditPoints="1" noAdjustHandles="1" noChangeArrowheads="1" noChangeShapeType="1" noTextEdit="1"/>
              </p:cNvSpPr>
              <p:nvPr/>
            </p:nvSpPr>
            <p:spPr>
              <a:xfrm>
                <a:off x="5310079" y="2518194"/>
                <a:ext cx="380232" cy="30284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p:cNvSpPr/>
              <p:nvPr/>
            </p:nvSpPr>
            <p:spPr>
              <a:xfrm>
                <a:off x="4176223" y="1401466"/>
                <a:ext cx="380232" cy="302840"/>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400" i="1" kern="0" dirty="0" smtClean="0">
                          <a:solidFill>
                            <a:srgbClr val="000000"/>
                          </a:solidFill>
                          <a:latin typeface="Cambria Math" panose="02040503050406030204" pitchFamily="18" charset="0"/>
                        </a:rPr>
                        <m:t>𝑥</m:t>
                      </m:r>
                      <m:r>
                        <a:rPr lang="en-US" sz="1400" i="1" kern="0" baseline="-25000" dirty="0" smtClean="0">
                          <a:solidFill>
                            <a:srgbClr val="000000"/>
                          </a:solidFill>
                          <a:latin typeface="Cambria Math" panose="02040503050406030204" pitchFamily="18" charset="0"/>
                        </a:rPr>
                        <m:t>2</m:t>
                      </m:r>
                    </m:oMath>
                  </m:oMathPara>
                </a14:m>
                <a:endParaRPr lang="en-US" sz="2000" baseline="-25000" dirty="0"/>
              </a:p>
            </p:txBody>
          </p:sp>
        </mc:Choice>
        <mc:Fallback xmlns="">
          <p:sp>
            <p:nvSpPr>
              <p:cNvPr id="87" name="Rectangle 86"/>
              <p:cNvSpPr>
                <a:spLocks noRot="1" noChangeAspect="1" noMove="1" noResize="1" noEditPoints="1" noAdjustHandles="1" noChangeArrowheads="1" noChangeShapeType="1" noTextEdit="1"/>
              </p:cNvSpPr>
              <p:nvPr/>
            </p:nvSpPr>
            <p:spPr>
              <a:xfrm>
                <a:off x="4176223" y="1401466"/>
                <a:ext cx="380232" cy="302840"/>
              </a:xfrm>
              <a:prstGeom prst="rect">
                <a:avLst/>
              </a:prstGeom>
              <a:blipFill rotWithShape="0">
                <a:blip r:embed="rId3"/>
                <a:stretch>
                  <a:fillRect/>
                </a:stretch>
              </a:blipFill>
            </p:spPr>
            <p:txBody>
              <a:bodyPr/>
              <a:lstStyle/>
              <a:p>
                <a:r>
                  <a:rPr lang="en-US">
                    <a:noFill/>
                  </a:rPr>
                  <a:t> </a:t>
                </a:r>
              </a:p>
            </p:txBody>
          </p:sp>
        </mc:Fallback>
      </mc:AlternateContent>
      <p:sp>
        <p:nvSpPr>
          <p:cNvPr id="88" name="Freeform 87"/>
          <p:cNvSpPr/>
          <p:nvPr/>
        </p:nvSpPr>
        <p:spPr bwMode="auto">
          <a:xfrm>
            <a:off x="3614171" y="2290552"/>
            <a:ext cx="371840" cy="231495"/>
          </a:xfrm>
          <a:custGeom>
            <a:avLst/>
            <a:gdLst>
              <a:gd name="connsiteX0" fmla="*/ 231648 w 512064"/>
              <a:gd name="connsiteY0" fmla="*/ 0 h 463296"/>
              <a:gd name="connsiteX1" fmla="*/ 0 w 512064"/>
              <a:gd name="connsiteY1" fmla="*/ 207264 h 463296"/>
              <a:gd name="connsiteX2" fmla="*/ 158496 w 512064"/>
              <a:gd name="connsiteY2" fmla="*/ 463296 h 463296"/>
              <a:gd name="connsiteX3" fmla="*/ 451104 w 512064"/>
              <a:gd name="connsiteY3" fmla="*/ 426720 h 463296"/>
              <a:gd name="connsiteX4" fmla="*/ 512064 w 512064"/>
              <a:gd name="connsiteY4" fmla="*/ 134112 h 463296"/>
              <a:gd name="connsiteX5" fmla="*/ 231648 w 512064"/>
              <a:gd name="connsiteY5" fmla="*/ 0 h 463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064" h="463296">
                <a:moveTo>
                  <a:pt x="231648" y="0"/>
                </a:moveTo>
                <a:lnTo>
                  <a:pt x="0" y="207264"/>
                </a:lnTo>
                <a:lnTo>
                  <a:pt x="158496" y="463296"/>
                </a:lnTo>
                <a:lnTo>
                  <a:pt x="451104" y="426720"/>
                </a:lnTo>
                <a:lnTo>
                  <a:pt x="512064" y="134112"/>
                </a:lnTo>
                <a:lnTo>
                  <a:pt x="231648" y="0"/>
                </a:lnTo>
                <a:close/>
              </a:path>
            </a:pathLst>
          </a:cu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err="1" smtClean="0"/>
              <a:t>Khachian’s</a:t>
            </a:r>
            <a:r>
              <a:rPr lang="en-US" dirty="0" smtClean="0"/>
              <a:t> Ellipsoid Algorithm</a:t>
            </a:r>
            <a:br>
              <a:rPr lang="en-US" dirty="0" smtClean="0"/>
            </a:br>
            <a:r>
              <a:rPr lang="en-US" dirty="0" smtClean="0"/>
              <a:t>Notional Implementation</a:t>
            </a:r>
          </a:p>
        </p:txBody>
      </p:sp>
      <p:cxnSp>
        <p:nvCxnSpPr>
          <p:cNvPr id="10" name="Straight Arrow Connector 9"/>
          <p:cNvCxnSpPr/>
          <p:nvPr/>
        </p:nvCxnSpPr>
        <p:spPr bwMode="auto">
          <a:xfrm>
            <a:off x="560832" y="2688066"/>
            <a:ext cx="1938528"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1" name="Straight Arrow Connector 10"/>
          <p:cNvCxnSpPr/>
          <p:nvPr/>
        </p:nvCxnSpPr>
        <p:spPr bwMode="auto">
          <a:xfrm flipH="1" flipV="1">
            <a:off x="1518559" y="1716499"/>
            <a:ext cx="5769" cy="185853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14" name="Rectangle 13"/>
              <p:cNvSpPr/>
              <p:nvPr/>
            </p:nvSpPr>
            <p:spPr>
              <a:xfrm>
                <a:off x="2481535" y="2518194"/>
                <a:ext cx="380232" cy="302840"/>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400" i="1" kern="0" dirty="0" smtClean="0">
                          <a:solidFill>
                            <a:srgbClr val="000000"/>
                          </a:solidFill>
                          <a:latin typeface="Cambria Math" panose="02040503050406030204" pitchFamily="18" charset="0"/>
                        </a:rPr>
                        <m:t>𝑥</m:t>
                      </m:r>
                      <m:r>
                        <a:rPr lang="en-US" sz="1400" i="1" kern="0" baseline="-25000" dirty="0" smtClean="0">
                          <a:solidFill>
                            <a:srgbClr val="000000"/>
                          </a:solidFill>
                          <a:latin typeface="Cambria Math" panose="02040503050406030204" pitchFamily="18" charset="0"/>
                        </a:rPr>
                        <m:t>1</m:t>
                      </m:r>
                    </m:oMath>
                  </m:oMathPara>
                </a14:m>
                <a:endParaRPr lang="en-US" sz="2000" baseline="-25000" dirty="0"/>
              </a:p>
            </p:txBody>
          </p:sp>
        </mc:Choice>
        <mc:Fallback xmlns="">
          <p:sp>
            <p:nvSpPr>
              <p:cNvPr id="14" name="Rectangle 13"/>
              <p:cNvSpPr>
                <a:spLocks noRot="1" noChangeAspect="1" noMove="1" noResize="1" noEditPoints="1" noAdjustHandles="1" noChangeArrowheads="1" noChangeShapeType="1" noTextEdit="1"/>
              </p:cNvSpPr>
              <p:nvPr/>
            </p:nvSpPr>
            <p:spPr>
              <a:xfrm>
                <a:off x="2481535" y="2518194"/>
                <a:ext cx="380232" cy="30284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347679" y="1401466"/>
                <a:ext cx="380232" cy="302840"/>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400" i="1" kern="0" dirty="0" smtClean="0">
                          <a:solidFill>
                            <a:srgbClr val="000000"/>
                          </a:solidFill>
                          <a:latin typeface="Cambria Math" panose="02040503050406030204" pitchFamily="18" charset="0"/>
                        </a:rPr>
                        <m:t>𝑥</m:t>
                      </m:r>
                      <m:r>
                        <a:rPr lang="en-US" sz="1400" i="1" kern="0" baseline="-25000" dirty="0" smtClean="0">
                          <a:solidFill>
                            <a:srgbClr val="000000"/>
                          </a:solidFill>
                          <a:latin typeface="Cambria Math" panose="02040503050406030204" pitchFamily="18" charset="0"/>
                        </a:rPr>
                        <m:t>2</m:t>
                      </m:r>
                    </m:oMath>
                  </m:oMathPara>
                </a14:m>
                <a:endParaRPr lang="en-US" sz="2000" baseline="-25000" dirty="0"/>
              </a:p>
            </p:txBody>
          </p:sp>
        </mc:Choice>
        <mc:Fallback xmlns="">
          <p:sp>
            <p:nvSpPr>
              <p:cNvPr id="15" name="Rectangle 14"/>
              <p:cNvSpPr>
                <a:spLocks noRot="1" noChangeAspect="1" noMove="1" noResize="1" noEditPoints="1" noAdjustHandles="1" noChangeArrowheads="1" noChangeShapeType="1" noTextEdit="1"/>
              </p:cNvSpPr>
              <p:nvPr/>
            </p:nvSpPr>
            <p:spPr>
              <a:xfrm>
                <a:off x="1347679" y="1401466"/>
                <a:ext cx="380232" cy="302840"/>
              </a:xfrm>
              <a:prstGeom prst="rect">
                <a:avLst/>
              </a:prstGeom>
              <a:blipFill rotWithShape="0">
                <a:blip r:embed="rId3"/>
                <a:stretch>
                  <a:fillRect/>
                </a:stretch>
              </a:blipFill>
            </p:spPr>
            <p:txBody>
              <a:bodyPr/>
              <a:lstStyle/>
              <a:p>
                <a:r>
                  <a:rPr lang="en-US">
                    <a:noFill/>
                  </a:rPr>
                  <a:t> </a:t>
                </a:r>
              </a:p>
            </p:txBody>
          </p:sp>
        </mc:Fallback>
      </mc:AlternateContent>
      <p:sp>
        <p:nvSpPr>
          <p:cNvPr id="16" name="Freeform 15"/>
          <p:cNvSpPr/>
          <p:nvPr/>
        </p:nvSpPr>
        <p:spPr bwMode="auto">
          <a:xfrm>
            <a:off x="785627" y="2290552"/>
            <a:ext cx="371840" cy="231495"/>
          </a:xfrm>
          <a:custGeom>
            <a:avLst/>
            <a:gdLst>
              <a:gd name="connsiteX0" fmla="*/ 231648 w 512064"/>
              <a:gd name="connsiteY0" fmla="*/ 0 h 463296"/>
              <a:gd name="connsiteX1" fmla="*/ 0 w 512064"/>
              <a:gd name="connsiteY1" fmla="*/ 207264 h 463296"/>
              <a:gd name="connsiteX2" fmla="*/ 158496 w 512064"/>
              <a:gd name="connsiteY2" fmla="*/ 463296 h 463296"/>
              <a:gd name="connsiteX3" fmla="*/ 451104 w 512064"/>
              <a:gd name="connsiteY3" fmla="*/ 426720 h 463296"/>
              <a:gd name="connsiteX4" fmla="*/ 512064 w 512064"/>
              <a:gd name="connsiteY4" fmla="*/ 134112 h 463296"/>
              <a:gd name="connsiteX5" fmla="*/ 231648 w 512064"/>
              <a:gd name="connsiteY5" fmla="*/ 0 h 463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064" h="463296">
                <a:moveTo>
                  <a:pt x="231648" y="0"/>
                </a:moveTo>
                <a:lnTo>
                  <a:pt x="0" y="207264"/>
                </a:lnTo>
                <a:lnTo>
                  <a:pt x="158496" y="463296"/>
                </a:lnTo>
                <a:lnTo>
                  <a:pt x="451104" y="426720"/>
                </a:lnTo>
                <a:lnTo>
                  <a:pt x="512064" y="134112"/>
                </a:lnTo>
                <a:lnTo>
                  <a:pt x="231648" y="0"/>
                </a:lnTo>
                <a:close/>
              </a:path>
            </a:pathLst>
          </a:cu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20" name="Oval 19"/>
          <p:cNvSpPr/>
          <p:nvPr/>
        </p:nvSpPr>
        <p:spPr bwMode="auto">
          <a:xfrm>
            <a:off x="694944" y="1843770"/>
            <a:ext cx="1658112" cy="1658112"/>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23" name="Oval 22"/>
          <p:cNvSpPr/>
          <p:nvPr/>
        </p:nvSpPr>
        <p:spPr bwMode="auto">
          <a:xfrm flipV="1">
            <a:off x="1457996" y="2614914"/>
            <a:ext cx="123808" cy="123808"/>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24" name="Oval 23"/>
          <p:cNvSpPr/>
          <p:nvPr/>
        </p:nvSpPr>
        <p:spPr bwMode="auto">
          <a:xfrm rot="1438715">
            <a:off x="665181" y="1672366"/>
            <a:ext cx="1106546" cy="1981199"/>
          </a:xfrm>
          <a:prstGeom prst="ellipse">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mc:AlternateContent xmlns:mc="http://schemas.openxmlformats.org/markup-compatibility/2006" xmlns:a14="http://schemas.microsoft.com/office/drawing/2010/main">
        <mc:Choice Requires="a14">
          <p:sp>
            <p:nvSpPr>
              <p:cNvPr id="83" name="Rectangle 82"/>
              <p:cNvSpPr/>
              <p:nvPr/>
            </p:nvSpPr>
            <p:spPr>
              <a:xfrm>
                <a:off x="6177022" y="5126607"/>
                <a:ext cx="2568570" cy="830997"/>
              </a:xfrm>
              <a:prstGeom prst="rect">
                <a:avLst/>
              </a:prstGeom>
            </p:spPr>
            <p:txBody>
              <a:bodyPr wrap="square">
                <a:spAutoFit/>
              </a:bodyPr>
              <a:lstStyle/>
              <a:p>
                <a:pPr>
                  <a:spcBef>
                    <a:spcPts val="0"/>
                  </a:spcBef>
                  <a:buNone/>
                </a:pPr>
                <a:r>
                  <a:rPr lang="en-US" sz="1600" dirty="0" smtClean="0">
                    <a:solidFill>
                      <a:srgbClr val="0000FF"/>
                    </a:solidFill>
                  </a:rPr>
                  <a:t>Note: Iteratively changing </a:t>
                </a:r>
                <a14:m>
                  <m:oMath xmlns:m="http://schemas.openxmlformats.org/officeDocument/2006/math">
                    <m:sSub>
                      <m:sSubPr>
                        <m:ctrlPr>
                          <a:rPr lang="en-US" sz="1600" b="0" i="1" smtClean="0">
                            <a:solidFill>
                              <a:srgbClr val="0000FF"/>
                            </a:solidFill>
                            <a:latin typeface="Cambria Math" panose="02040503050406030204" pitchFamily="18" charset="0"/>
                          </a:rPr>
                        </m:ctrlPr>
                      </m:sSubPr>
                      <m:e>
                        <m:r>
                          <a:rPr lang="en-US" sz="1600" b="0" i="1" smtClean="0">
                            <a:solidFill>
                              <a:srgbClr val="0000FF"/>
                            </a:solidFill>
                            <a:latin typeface="Cambria Math" panose="02040503050406030204" pitchFamily="18" charset="0"/>
                          </a:rPr>
                          <m:t>𝑧</m:t>
                        </m:r>
                      </m:e>
                      <m:sub>
                        <m:r>
                          <a:rPr lang="en-US" sz="1600" b="0" i="1" smtClean="0">
                            <a:solidFill>
                              <a:srgbClr val="0000FF"/>
                            </a:solidFill>
                            <a:latin typeface="Cambria Math" panose="02040503050406030204" pitchFamily="18" charset="0"/>
                          </a:rPr>
                          <m:t>0</m:t>
                        </m:r>
                      </m:sub>
                    </m:sSub>
                  </m:oMath>
                </a14:m>
                <a:r>
                  <a:rPr lang="en-US" sz="1600" dirty="0" smtClean="0">
                    <a:solidFill>
                      <a:srgbClr val="0000FF"/>
                    </a:solidFill>
                  </a:rPr>
                  <a:t> will grow or shrink the shaded region.</a:t>
                </a:r>
              </a:p>
            </p:txBody>
          </p:sp>
        </mc:Choice>
        <mc:Fallback xmlns="">
          <p:sp>
            <p:nvSpPr>
              <p:cNvPr id="83" name="Rectangle 82"/>
              <p:cNvSpPr>
                <a:spLocks noRot="1" noChangeAspect="1" noMove="1" noResize="1" noEditPoints="1" noAdjustHandles="1" noChangeArrowheads="1" noChangeShapeType="1" noTextEdit="1"/>
              </p:cNvSpPr>
              <p:nvPr/>
            </p:nvSpPr>
            <p:spPr>
              <a:xfrm>
                <a:off x="6177022" y="5126607"/>
                <a:ext cx="2568570" cy="830997"/>
              </a:xfrm>
              <a:prstGeom prst="rect">
                <a:avLst/>
              </a:prstGeom>
              <a:blipFill rotWithShape="0">
                <a:blip r:embed="rId4"/>
                <a:stretch>
                  <a:fillRect l="-1185" t="-2206" b="-8824"/>
                </a:stretch>
              </a:blipFill>
            </p:spPr>
            <p:txBody>
              <a:bodyPr/>
              <a:lstStyle/>
              <a:p>
                <a:r>
                  <a:rPr lang="en-US">
                    <a:noFill/>
                  </a:rPr>
                  <a:t> </a:t>
                </a:r>
              </a:p>
            </p:txBody>
          </p:sp>
        </mc:Fallback>
      </mc:AlternateContent>
      <p:cxnSp>
        <p:nvCxnSpPr>
          <p:cNvPr id="79" name="Straight Connector 78"/>
          <p:cNvCxnSpPr/>
          <p:nvPr/>
        </p:nvCxnSpPr>
        <p:spPr bwMode="auto">
          <a:xfrm flipV="1">
            <a:off x="1194816" y="1685274"/>
            <a:ext cx="633984" cy="207264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90" name="Oval 89"/>
          <p:cNvSpPr/>
          <p:nvPr/>
        </p:nvSpPr>
        <p:spPr bwMode="auto">
          <a:xfrm flipV="1">
            <a:off x="3993556" y="2604825"/>
            <a:ext cx="123808" cy="123808"/>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91" name="Oval 90"/>
          <p:cNvSpPr/>
          <p:nvPr/>
        </p:nvSpPr>
        <p:spPr bwMode="auto">
          <a:xfrm rot="1438715">
            <a:off x="3511450" y="1676130"/>
            <a:ext cx="1088021" cy="1981199"/>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endParaRPr lang="en-US" sz="2200" smtClean="0"/>
          </a:p>
        </p:txBody>
      </p:sp>
      <p:cxnSp>
        <p:nvCxnSpPr>
          <p:cNvPr id="93" name="Straight Connector 92"/>
          <p:cNvCxnSpPr/>
          <p:nvPr/>
        </p:nvCxnSpPr>
        <p:spPr bwMode="auto">
          <a:xfrm flipV="1">
            <a:off x="3145536" y="2563098"/>
            <a:ext cx="2060448" cy="182880"/>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101" name="Oval 100"/>
          <p:cNvSpPr/>
          <p:nvPr/>
        </p:nvSpPr>
        <p:spPr bwMode="auto">
          <a:xfrm rot="4295713">
            <a:off x="3551038" y="1517225"/>
            <a:ext cx="1101086" cy="1599031"/>
          </a:xfrm>
          <a:prstGeom prst="ellipse">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cxnSp>
        <p:nvCxnSpPr>
          <p:cNvPr id="102" name="Straight Arrow Connector 101"/>
          <p:cNvCxnSpPr/>
          <p:nvPr/>
        </p:nvCxnSpPr>
        <p:spPr bwMode="auto">
          <a:xfrm>
            <a:off x="6547105" y="2688066"/>
            <a:ext cx="1938528"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03" name="Straight Arrow Connector 102"/>
          <p:cNvCxnSpPr/>
          <p:nvPr/>
        </p:nvCxnSpPr>
        <p:spPr bwMode="auto">
          <a:xfrm flipH="1" flipV="1">
            <a:off x="7504832" y="1716499"/>
            <a:ext cx="5769" cy="185853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104" name="Rectangle 103"/>
              <p:cNvSpPr/>
              <p:nvPr/>
            </p:nvSpPr>
            <p:spPr>
              <a:xfrm>
                <a:off x="8467808" y="2518194"/>
                <a:ext cx="380232" cy="302840"/>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400" i="1" kern="0" dirty="0" smtClean="0">
                          <a:solidFill>
                            <a:srgbClr val="000000"/>
                          </a:solidFill>
                          <a:latin typeface="Cambria Math" panose="02040503050406030204" pitchFamily="18" charset="0"/>
                        </a:rPr>
                        <m:t>𝑥</m:t>
                      </m:r>
                      <m:r>
                        <a:rPr lang="en-US" sz="1400" i="1" kern="0" baseline="-25000" dirty="0" smtClean="0">
                          <a:solidFill>
                            <a:srgbClr val="000000"/>
                          </a:solidFill>
                          <a:latin typeface="Cambria Math" panose="02040503050406030204" pitchFamily="18" charset="0"/>
                        </a:rPr>
                        <m:t>1</m:t>
                      </m:r>
                    </m:oMath>
                  </m:oMathPara>
                </a14:m>
                <a:endParaRPr lang="en-US" sz="2000" baseline="-25000" dirty="0"/>
              </a:p>
            </p:txBody>
          </p:sp>
        </mc:Choice>
        <mc:Fallback xmlns="">
          <p:sp>
            <p:nvSpPr>
              <p:cNvPr id="104" name="Rectangle 103"/>
              <p:cNvSpPr>
                <a:spLocks noRot="1" noChangeAspect="1" noMove="1" noResize="1" noEditPoints="1" noAdjustHandles="1" noChangeArrowheads="1" noChangeShapeType="1" noTextEdit="1"/>
              </p:cNvSpPr>
              <p:nvPr/>
            </p:nvSpPr>
            <p:spPr>
              <a:xfrm>
                <a:off x="8467808" y="2518194"/>
                <a:ext cx="380232" cy="302840"/>
              </a:xfrm>
              <a:prstGeom prst="rect">
                <a:avLst/>
              </a:prstGeom>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Rectangle 104"/>
              <p:cNvSpPr/>
              <p:nvPr/>
            </p:nvSpPr>
            <p:spPr>
              <a:xfrm>
                <a:off x="7333952" y="1401466"/>
                <a:ext cx="380232" cy="302840"/>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400" i="1" kern="0" dirty="0" smtClean="0">
                          <a:solidFill>
                            <a:srgbClr val="000000"/>
                          </a:solidFill>
                          <a:latin typeface="Cambria Math" panose="02040503050406030204" pitchFamily="18" charset="0"/>
                        </a:rPr>
                        <m:t>𝑥</m:t>
                      </m:r>
                      <m:r>
                        <a:rPr lang="en-US" sz="1400" i="1" kern="0" baseline="-25000" dirty="0" smtClean="0">
                          <a:solidFill>
                            <a:srgbClr val="000000"/>
                          </a:solidFill>
                          <a:latin typeface="Cambria Math" panose="02040503050406030204" pitchFamily="18" charset="0"/>
                        </a:rPr>
                        <m:t>2</m:t>
                      </m:r>
                    </m:oMath>
                  </m:oMathPara>
                </a14:m>
                <a:endParaRPr lang="en-US" sz="2000" baseline="-25000" dirty="0"/>
              </a:p>
            </p:txBody>
          </p:sp>
        </mc:Choice>
        <mc:Fallback xmlns="">
          <p:sp>
            <p:nvSpPr>
              <p:cNvPr id="105" name="Rectangle 104"/>
              <p:cNvSpPr>
                <a:spLocks noRot="1" noChangeAspect="1" noMove="1" noResize="1" noEditPoints="1" noAdjustHandles="1" noChangeArrowheads="1" noChangeShapeType="1" noTextEdit="1"/>
              </p:cNvSpPr>
              <p:nvPr/>
            </p:nvSpPr>
            <p:spPr>
              <a:xfrm>
                <a:off x="7333952" y="1401466"/>
                <a:ext cx="380232" cy="302840"/>
              </a:xfrm>
              <a:prstGeom prst="rect">
                <a:avLst/>
              </a:prstGeom>
              <a:blipFill rotWithShape="0">
                <a:blip r:embed="rId3"/>
                <a:stretch>
                  <a:fillRect/>
                </a:stretch>
              </a:blipFill>
            </p:spPr>
            <p:txBody>
              <a:bodyPr/>
              <a:lstStyle/>
              <a:p>
                <a:r>
                  <a:rPr lang="en-US">
                    <a:noFill/>
                  </a:rPr>
                  <a:t> </a:t>
                </a:r>
              </a:p>
            </p:txBody>
          </p:sp>
        </mc:Fallback>
      </mc:AlternateContent>
      <p:sp>
        <p:nvSpPr>
          <p:cNvPr id="106" name="Freeform 105"/>
          <p:cNvSpPr/>
          <p:nvPr/>
        </p:nvSpPr>
        <p:spPr bwMode="auto">
          <a:xfrm>
            <a:off x="6771900" y="2290552"/>
            <a:ext cx="371840" cy="231495"/>
          </a:xfrm>
          <a:custGeom>
            <a:avLst/>
            <a:gdLst>
              <a:gd name="connsiteX0" fmla="*/ 231648 w 512064"/>
              <a:gd name="connsiteY0" fmla="*/ 0 h 463296"/>
              <a:gd name="connsiteX1" fmla="*/ 0 w 512064"/>
              <a:gd name="connsiteY1" fmla="*/ 207264 h 463296"/>
              <a:gd name="connsiteX2" fmla="*/ 158496 w 512064"/>
              <a:gd name="connsiteY2" fmla="*/ 463296 h 463296"/>
              <a:gd name="connsiteX3" fmla="*/ 451104 w 512064"/>
              <a:gd name="connsiteY3" fmla="*/ 426720 h 463296"/>
              <a:gd name="connsiteX4" fmla="*/ 512064 w 512064"/>
              <a:gd name="connsiteY4" fmla="*/ 134112 h 463296"/>
              <a:gd name="connsiteX5" fmla="*/ 231648 w 512064"/>
              <a:gd name="connsiteY5" fmla="*/ 0 h 463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064" h="463296">
                <a:moveTo>
                  <a:pt x="231648" y="0"/>
                </a:moveTo>
                <a:lnTo>
                  <a:pt x="0" y="207264"/>
                </a:lnTo>
                <a:lnTo>
                  <a:pt x="158496" y="463296"/>
                </a:lnTo>
                <a:lnTo>
                  <a:pt x="451104" y="426720"/>
                </a:lnTo>
                <a:lnTo>
                  <a:pt x="512064" y="134112"/>
                </a:lnTo>
                <a:lnTo>
                  <a:pt x="231648" y="0"/>
                </a:lnTo>
                <a:close/>
              </a:path>
            </a:pathLst>
          </a:cu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07" name="Oval 106"/>
          <p:cNvSpPr/>
          <p:nvPr/>
        </p:nvSpPr>
        <p:spPr bwMode="auto">
          <a:xfrm flipV="1">
            <a:off x="7197406" y="2254836"/>
            <a:ext cx="123808" cy="123808"/>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08" name="Oval 107"/>
          <p:cNvSpPr/>
          <p:nvPr/>
        </p:nvSpPr>
        <p:spPr bwMode="auto">
          <a:xfrm rot="1008237">
            <a:off x="6477410" y="1556859"/>
            <a:ext cx="1073309" cy="1396847"/>
          </a:xfrm>
          <a:prstGeom prst="ellipse">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endParaRPr lang="en-US" sz="2200" smtClean="0"/>
          </a:p>
        </p:txBody>
      </p:sp>
      <p:cxnSp>
        <p:nvCxnSpPr>
          <p:cNvPr id="109" name="Straight Connector 108"/>
          <p:cNvCxnSpPr/>
          <p:nvPr/>
        </p:nvCxnSpPr>
        <p:spPr bwMode="auto">
          <a:xfrm flipH="1">
            <a:off x="7008820" y="1602318"/>
            <a:ext cx="452487" cy="1626124"/>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110" name="Oval 109"/>
          <p:cNvSpPr/>
          <p:nvPr/>
        </p:nvSpPr>
        <p:spPr bwMode="auto">
          <a:xfrm rot="4295713">
            <a:off x="6708767" y="1517225"/>
            <a:ext cx="1101086" cy="1599031"/>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defTabSz="914400" eaLnBrk="0" latinLnBrk="0" hangingPunct="0">
              <a:lnSpc>
                <a:spcPct val="100000"/>
              </a:lnSpc>
              <a:spcBef>
                <a:spcPct val="0"/>
              </a:spcBef>
              <a:buClrTx/>
              <a:buSzTx/>
              <a:buNone/>
              <a:tabLst/>
            </a:pPr>
            <a:endParaRPr lang="en-US" sz="2200" smtClean="0"/>
          </a:p>
        </p:txBody>
      </p:sp>
      <p:cxnSp>
        <p:nvCxnSpPr>
          <p:cNvPr id="116" name="Straight Arrow Connector 115"/>
          <p:cNvCxnSpPr/>
          <p:nvPr/>
        </p:nvCxnSpPr>
        <p:spPr bwMode="auto">
          <a:xfrm>
            <a:off x="576611" y="5490500"/>
            <a:ext cx="1938528"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17" name="Straight Arrow Connector 116"/>
          <p:cNvCxnSpPr/>
          <p:nvPr/>
        </p:nvCxnSpPr>
        <p:spPr bwMode="auto">
          <a:xfrm flipH="1" flipV="1">
            <a:off x="1534338" y="4518933"/>
            <a:ext cx="5769" cy="185853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118" name="Rectangle 117"/>
              <p:cNvSpPr/>
              <p:nvPr/>
            </p:nvSpPr>
            <p:spPr>
              <a:xfrm>
                <a:off x="2497314" y="5320628"/>
                <a:ext cx="380232" cy="302840"/>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400" i="1" kern="0" dirty="0" smtClean="0">
                          <a:solidFill>
                            <a:srgbClr val="000000"/>
                          </a:solidFill>
                          <a:latin typeface="Cambria Math" panose="02040503050406030204" pitchFamily="18" charset="0"/>
                        </a:rPr>
                        <m:t>𝑥</m:t>
                      </m:r>
                      <m:r>
                        <a:rPr lang="en-US" sz="1400" i="1" kern="0" baseline="-25000" dirty="0" smtClean="0">
                          <a:solidFill>
                            <a:srgbClr val="000000"/>
                          </a:solidFill>
                          <a:latin typeface="Cambria Math" panose="02040503050406030204" pitchFamily="18" charset="0"/>
                        </a:rPr>
                        <m:t>1</m:t>
                      </m:r>
                    </m:oMath>
                  </m:oMathPara>
                </a14:m>
                <a:endParaRPr lang="en-US" sz="2000" baseline="-25000" dirty="0"/>
              </a:p>
            </p:txBody>
          </p:sp>
        </mc:Choice>
        <mc:Fallback xmlns="">
          <p:sp>
            <p:nvSpPr>
              <p:cNvPr id="118" name="Rectangle 117"/>
              <p:cNvSpPr>
                <a:spLocks noRot="1" noChangeAspect="1" noMove="1" noResize="1" noEditPoints="1" noAdjustHandles="1" noChangeArrowheads="1" noChangeShapeType="1" noTextEdit="1"/>
              </p:cNvSpPr>
              <p:nvPr/>
            </p:nvSpPr>
            <p:spPr>
              <a:xfrm>
                <a:off x="2497314" y="5320628"/>
                <a:ext cx="380232" cy="30284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9" name="Rectangle 118"/>
              <p:cNvSpPr/>
              <p:nvPr/>
            </p:nvSpPr>
            <p:spPr>
              <a:xfrm>
                <a:off x="1363458" y="4203900"/>
                <a:ext cx="380232" cy="302840"/>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400" i="1" kern="0" dirty="0" smtClean="0">
                          <a:solidFill>
                            <a:srgbClr val="000000"/>
                          </a:solidFill>
                          <a:latin typeface="Cambria Math" panose="02040503050406030204" pitchFamily="18" charset="0"/>
                        </a:rPr>
                        <m:t>𝑥</m:t>
                      </m:r>
                      <m:r>
                        <a:rPr lang="en-US" sz="1400" i="1" kern="0" baseline="-25000" dirty="0" smtClean="0">
                          <a:solidFill>
                            <a:srgbClr val="000000"/>
                          </a:solidFill>
                          <a:latin typeface="Cambria Math" panose="02040503050406030204" pitchFamily="18" charset="0"/>
                        </a:rPr>
                        <m:t>2</m:t>
                      </m:r>
                    </m:oMath>
                  </m:oMathPara>
                </a14:m>
                <a:endParaRPr lang="en-US" sz="2000" baseline="-25000" dirty="0"/>
              </a:p>
            </p:txBody>
          </p:sp>
        </mc:Choice>
        <mc:Fallback xmlns="">
          <p:sp>
            <p:nvSpPr>
              <p:cNvPr id="119" name="Rectangle 118"/>
              <p:cNvSpPr>
                <a:spLocks noRot="1" noChangeAspect="1" noMove="1" noResize="1" noEditPoints="1" noAdjustHandles="1" noChangeArrowheads="1" noChangeShapeType="1" noTextEdit="1"/>
              </p:cNvSpPr>
              <p:nvPr/>
            </p:nvSpPr>
            <p:spPr>
              <a:xfrm>
                <a:off x="1363458" y="4203900"/>
                <a:ext cx="380232" cy="302840"/>
              </a:xfrm>
              <a:prstGeom prst="rect">
                <a:avLst/>
              </a:prstGeom>
              <a:blipFill rotWithShape="0">
                <a:blip r:embed="rId6"/>
                <a:stretch>
                  <a:fillRect/>
                </a:stretch>
              </a:blipFill>
            </p:spPr>
            <p:txBody>
              <a:bodyPr/>
              <a:lstStyle/>
              <a:p>
                <a:r>
                  <a:rPr lang="en-US">
                    <a:noFill/>
                  </a:rPr>
                  <a:t> </a:t>
                </a:r>
              </a:p>
            </p:txBody>
          </p:sp>
        </mc:Fallback>
      </mc:AlternateContent>
      <p:sp>
        <p:nvSpPr>
          <p:cNvPr id="120" name="Freeform 119"/>
          <p:cNvSpPr/>
          <p:nvPr/>
        </p:nvSpPr>
        <p:spPr bwMode="auto">
          <a:xfrm>
            <a:off x="801406" y="5092986"/>
            <a:ext cx="371840" cy="231495"/>
          </a:xfrm>
          <a:custGeom>
            <a:avLst/>
            <a:gdLst>
              <a:gd name="connsiteX0" fmla="*/ 231648 w 512064"/>
              <a:gd name="connsiteY0" fmla="*/ 0 h 463296"/>
              <a:gd name="connsiteX1" fmla="*/ 0 w 512064"/>
              <a:gd name="connsiteY1" fmla="*/ 207264 h 463296"/>
              <a:gd name="connsiteX2" fmla="*/ 158496 w 512064"/>
              <a:gd name="connsiteY2" fmla="*/ 463296 h 463296"/>
              <a:gd name="connsiteX3" fmla="*/ 451104 w 512064"/>
              <a:gd name="connsiteY3" fmla="*/ 426720 h 463296"/>
              <a:gd name="connsiteX4" fmla="*/ 512064 w 512064"/>
              <a:gd name="connsiteY4" fmla="*/ 134112 h 463296"/>
              <a:gd name="connsiteX5" fmla="*/ 231648 w 512064"/>
              <a:gd name="connsiteY5" fmla="*/ 0 h 463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064" h="463296">
                <a:moveTo>
                  <a:pt x="231648" y="0"/>
                </a:moveTo>
                <a:lnTo>
                  <a:pt x="0" y="207264"/>
                </a:lnTo>
                <a:lnTo>
                  <a:pt x="158496" y="463296"/>
                </a:lnTo>
                <a:lnTo>
                  <a:pt x="451104" y="426720"/>
                </a:lnTo>
                <a:lnTo>
                  <a:pt x="512064" y="134112"/>
                </a:lnTo>
                <a:lnTo>
                  <a:pt x="231648" y="0"/>
                </a:lnTo>
                <a:close/>
              </a:path>
            </a:pathLst>
          </a:cu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21" name="Oval 120"/>
          <p:cNvSpPr/>
          <p:nvPr/>
        </p:nvSpPr>
        <p:spPr bwMode="auto">
          <a:xfrm flipV="1">
            <a:off x="981666" y="4995812"/>
            <a:ext cx="123808" cy="123808"/>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22" name="Oval 121"/>
          <p:cNvSpPr/>
          <p:nvPr/>
        </p:nvSpPr>
        <p:spPr bwMode="auto">
          <a:xfrm rot="1008237">
            <a:off x="506916" y="4359293"/>
            <a:ext cx="1073309" cy="1396847"/>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endParaRPr lang="en-US" sz="2200" smtClean="0"/>
          </a:p>
        </p:txBody>
      </p:sp>
      <p:cxnSp>
        <p:nvCxnSpPr>
          <p:cNvPr id="123" name="Straight Connector 122"/>
          <p:cNvCxnSpPr/>
          <p:nvPr/>
        </p:nvCxnSpPr>
        <p:spPr bwMode="auto">
          <a:xfrm>
            <a:off x="284205" y="4803027"/>
            <a:ext cx="1711411" cy="586946"/>
          </a:xfrm>
          <a:prstGeom prst="line">
            <a:avLst/>
          </a:prstGeom>
          <a:solidFill>
            <a:schemeClr val="accent1"/>
          </a:solidFill>
          <a:ln w="9525" cap="flat" cmpd="sng" algn="ctr">
            <a:solidFill>
              <a:schemeClr val="tx1"/>
            </a:solidFill>
            <a:prstDash val="sysDash"/>
            <a:round/>
            <a:headEnd type="none" w="med" len="med"/>
            <a:tailEnd type="none" w="med" len="med"/>
          </a:ln>
          <a:effectLst/>
        </p:spPr>
      </p:cxnSp>
      <p:sp>
        <p:nvSpPr>
          <p:cNvPr id="124" name="Oval 123"/>
          <p:cNvSpPr/>
          <p:nvPr/>
        </p:nvSpPr>
        <p:spPr bwMode="auto">
          <a:xfrm rot="6334678">
            <a:off x="464023" y="4655908"/>
            <a:ext cx="1040566" cy="1160167"/>
          </a:xfrm>
          <a:prstGeom prst="ellipse">
            <a:avLst/>
          </a:prstGeom>
          <a:no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endParaRPr lang="en-US" sz="2200" smtClean="0"/>
          </a:p>
        </p:txBody>
      </p:sp>
      <p:cxnSp>
        <p:nvCxnSpPr>
          <p:cNvPr id="127" name="Straight Arrow Connector 126"/>
          <p:cNvCxnSpPr/>
          <p:nvPr/>
        </p:nvCxnSpPr>
        <p:spPr bwMode="auto">
          <a:xfrm>
            <a:off x="3423983" y="5490500"/>
            <a:ext cx="1938528" cy="0"/>
          </a:xfrm>
          <a:prstGeom prst="straightConnector1">
            <a:avLst/>
          </a:prstGeom>
          <a:solidFill>
            <a:schemeClr val="accent1"/>
          </a:solidFill>
          <a:ln w="19050" cap="flat" cmpd="sng" algn="ctr">
            <a:solidFill>
              <a:schemeClr val="tx1"/>
            </a:solidFill>
            <a:prstDash val="solid"/>
            <a:round/>
            <a:headEnd type="none" w="med" len="med"/>
            <a:tailEnd type="arrow"/>
          </a:ln>
          <a:effectLst/>
        </p:spPr>
      </p:cxnSp>
      <p:cxnSp>
        <p:nvCxnSpPr>
          <p:cNvPr id="128" name="Straight Arrow Connector 127"/>
          <p:cNvCxnSpPr/>
          <p:nvPr/>
        </p:nvCxnSpPr>
        <p:spPr bwMode="auto">
          <a:xfrm flipH="1" flipV="1">
            <a:off x="4381710" y="4518933"/>
            <a:ext cx="5769" cy="1858535"/>
          </a:xfrm>
          <a:prstGeom prst="straightConnector1">
            <a:avLst/>
          </a:prstGeom>
          <a:solidFill>
            <a:schemeClr val="accent1"/>
          </a:solidFill>
          <a:ln w="19050" cap="flat" cmpd="sng" algn="ctr">
            <a:solidFill>
              <a:schemeClr val="tx1"/>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129" name="Rectangle 128"/>
              <p:cNvSpPr/>
              <p:nvPr/>
            </p:nvSpPr>
            <p:spPr>
              <a:xfrm>
                <a:off x="5344686" y="5320628"/>
                <a:ext cx="380232" cy="302840"/>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400" i="1" kern="0" dirty="0" smtClean="0">
                          <a:solidFill>
                            <a:srgbClr val="000000"/>
                          </a:solidFill>
                          <a:latin typeface="Cambria Math" panose="02040503050406030204" pitchFamily="18" charset="0"/>
                        </a:rPr>
                        <m:t>𝑥</m:t>
                      </m:r>
                      <m:r>
                        <a:rPr lang="en-US" sz="1400" i="1" kern="0" baseline="-25000" dirty="0" smtClean="0">
                          <a:solidFill>
                            <a:srgbClr val="000000"/>
                          </a:solidFill>
                          <a:latin typeface="Cambria Math" panose="02040503050406030204" pitchFamily="18" charset="0"/>
                        </a:rPr>
                        <m:t>1</m:t>
                      </m:r>
                    </m:oMath>
                  </m:oMathPara>
                </a14:m>
                <a:endParaRPr lang="en-US" sz="2000" baseline="-25000" dirty="0"/>
              </a:p>
            </p:txBody>
          </p:sp>
        </mc:Choice>
        <mc:Fallback xmlns="">
          <p:sp>
            <p:nvSpPr>
              <p:cNvPr id="129" name="Rectangle 128"/>
              <p:cNvSpPr>
                <a:spLocks noRot="1" noChangeAspect="1" noMove="1" noResize="1" noEditPoints="1" noAdjustHandles="1" noChangeArrowheads="1" noChangeShapeType="1" noTextEdit="1"/>
              </p:cNvSpPr>
              <p:nvPr/>
            </p:nvSpPr>
            <p:spPr>
              <a:xfrm>
                <a:off x="5344686" y="5320628"/>
                <a:ext cx="380232" cy="302840"/>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Rectangle 129"/>
              <p:cNvSpPr/>
              <p:nvPr/>
            </p:nvSpPr>
            <p:spPr>
              <a:xfrm>
                <a:off x="4210830" y="4203900"/>
                <a:ext cx="380232" cy="302840"/>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r>
                        <a:rPr lang="en-US" sz="1400" i="1" kern="0" dirty="0" smtClean="0">
                          <a:solidFill>
                            <a:srgbClr val="000000"/>
                          </a:solidFill>
                          <a:latin typeface="Cambria Math" panose="02040503050406030204" pitchFamily="18" charset="0"/>
                        </a:rPr>
                        <m:t>𝑥</m:t>
                      </m:r>
                      <m:r>
                        <a:rPr lang="en-US" sz="1400" i="1" kern="0" baseline="-25000" dirty="0" smtClean="0">
                          <a:solidFill>
                            <a:srgbClr val="000000"/>
                          </a:solidFill>
                          <a:latin typeface="Cambria Math" panose="02040503050406030204" pitchFamily="18" charset="0"/>
                        </a:rPr>
                        <m:t>2</m:t>
                      </m:r>
                    </m:oMath>
                  </m:oMathPara>
                </a14:m>
                <a:endParaRPr lang="en-US" sz="2000" baseline="-25000" dirty="0"/>
              </a:p>
            </p:txBody>
          </p:sp>
        </mc:Choice>
        <mc:Fallback xmlns="">
          <p:sp>
            <p:nvSpPr>
              <p:cNvPr id="130" name="Rectangle 129"/>
              <p:cNvSpPr>
                <a:spLocks noRot="1" noChangeAspect="1" noMove="1" noResize="1" noEditPoints="1" noAdjustHandles="1" noChangeArrowheads="1" noChangeShapeType="1" noTextEdit="1"/>
              </p:cNvSpPr>
              <p:nvPr/>
            </p:nvSpPr>
            <p:spPr>
              <a:xfrm>
                <a:off x="4210830" y="4203900"/>
                <a:ext cx="380232" cy="302840"/>
              </a:xfrm>
              <a:prstGeom prst="rect">
                <a:avLst/>
              </a:prstGeom>
              <a:blipFill rotWithShape="0">
                <a:blip r:embed="rId6"/>
                <a:stretch>
                  <a:fillRect/>
                </a:stretch>
              </a:blipFill>
            </p:spPr>
            <p:txBody>
              <a:bodyPr/>
              <a:lstStyle/>
              <a:p>
                <a:r>
                  <a:rPr lang="en-US">
                    <a:noFill/>
                  </a:rPr>
                  <a:t> </a:t>
                </a:r>
              </a:p>
            </p:txBody>
          </p:sp>
        </mc:Fallback>
      </mc:AlternateContent>
      <p:sp>
        <p:nvSpPr>
          <p:cNvPr id="131" name="Freeform 130"/>
          <p:cNvSpPr/>
          <p:nvPr/>
        </p:nvSpPr>
        <p:spPr bwMode="auto">
          <a:xfrm>
            <a:off x="3648778" y="5092986"/>
            <a:ext cx="371840" cy="231495"/>
          </a:xfrm>
          <a:custGeom>
            <a:avLst/>
            <a:gdLst>
              <a:gd name="connsiteX0" fmla="*/ 231648 w 512064"/>
              <a:gd name="connsiteY0" fmla="*/ 0 h 463296"/>
              <a:gd name="connsiteX1" fmla="*/ 0 w 512064"/>
              <a:gd name="connsiteY1" fmla="*/ 207264 h 463296"/>
              <a:gd name="connsiteX2" fmla="*/ 158496 w 512064"/>
              <a:gd name="connsiteY2" fmla="*/ 463296 h 463296"/>
              <a:gd name="connsiteX3" fmla="*/ 451104 w 512064"/>
              <a:gd name="connsiteY3" fmla="*/ 426720 h 463296"/>
              <a:gd name="connsiteX4" fmla="*/ 512064 w 512064"/>
              <a:gd name="connsiteY4" fmla="*/ 134112 h 463296"/>
              <a:gd name="connsiteX5" fmla="*/ 231648 w 512064"/>
              <a:gd name="connsiteY5" fmla="*/ 0 h 463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2064" h="463296">
                <a:moveTo>
                  <a:pt x="231648" y="0"/>
                </a:moveTo>
                <a:lnTo>
                  <a:pt x="0" y="207264"/>
                </a:lnTo>
                <a:lnTo>
                  <a:pt x="158496" y="463296"/>
                </a:lnTo>
                <a:lnTo>
                  <a:pt x="451104" y="426720"/>
                </a:lnTo>
                <a:lnTo>
                  <a:pt x="512064" y="134112"/>
                </a:lnTo>
                <a:lnTo>
                  <a:pt x="231648" y="0"/>
                </a:lnTo>
                <a:close/>
              </a:path>
            </a:pathLst>
          </a:cu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32" name="Oval 131"/>
          <p:cNvSpPr/>
          <p:nvPr/>
        </p:nvSpPr>
        <p:spPr bwMode="auto">
          <a:xfrm flipV="1">
            <a:off x="3769774" y="5174087"/>
            <a:ext cx="123808" cy="123808"/>
          </a:xfrm>
          <a:prstGeom prst="ellipse">
            <a:avLst/>
          </a:prstGeom>
          <a:solidFill>
            <a:srgbClr val="0099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135" name="Oval 134"/>
          <p:cNvSpPr/>
          <p:nvPr/>
        </p:nvSpPr>
        <p:spPr bwMode="auto">
          <a:xfrm rot="6334678">
            <a:off x="3311395" y="4655908"/>
            <a:ext cx="1040566" cy="1160167"/>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hangingPunct="0">
              <a:spcBef>
                <a:spcPct val="0"/>
              </a:spcBef>
              <a:buNone/>
            </a:pPr>
            <a:endParaRPr lang="en-US" sz="2200" smtClean="0"/>
          </a:p>
        </p:txBody>
      </p:sp>
      <mc:AlternateContent xmlns:mc="http://schemas.openxmlformats.org/markup-compatibility/2006" xmlns:a14="http://schemas.microsoft.com/office/drawing/2010/main">
        <mc:Choice Requires="a14">
          <p:sp>
            <p:nvSpPr>
              <p:cNvPr id="4" name="Rectangle 3"/>
              <p:cNvSpPr/>
              <p:nvPr/>
            </p:nvSpPr>
            <p:spPr>
              <a:xfrm>
                <a:off x="83290" y="1185697"/>
                <a:ext cx="922560" cy="754630"/>
              </a:xfrm>
              <a:prstGeom prst="rect">
                <a:avLst/>
              </a:prstGeom>
            </p:spPr>
            <p:txBody>
              <a:bodyPr wrap="none">
                <a:spAutoFit/>
              </a:bodyPr>
              <a:lstStyle/>
              <a:p>
                <a:pPr>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600" i="1">
                              <a:latin typeface="Cambria Math" panose="02040503050406030204" pitchFamily="18" charset="0"/>
                            </a:rPr>
                          </m:ctrlPr>
                        </m:mPr>
                        <m:mr>
                          <m:e>
                            <m:r>
                              <a:rPr lang="en-US" sz="1600" b="1" i="1">
                                <a:latin typeface="Cambria Math" panose="02040503050406030204" pitchFamily="18" charset="0"/>
                              </a:rPr>
                              <m:t>𝒄𝒙</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𝑧</m:t>
                                </m:r>
                              </m:e>
                              <m:sub>
                                <m:r>
                                  <a:rPr lang="en-US" sz="1600" i="1">
                                    <a:latin typeface="Cambria Math" panose="02040503050406030204" pitchFamily="18" charset="0"/>
                                  </a:rPr>
                                  <m:t>0</m:t>
                                </m:r>
                              </m:sub>
                            </m:sSub>
                          </m:e>
                        </m:mr>
                        <m:mr>
                          <m:e>
                            <m:r>
                              <a:rPr lang="en-US" sz="1600" b="1" i="1">
                                <a:latin typeface="Cambria Math" panose="02040503050406030204" pitchFamily="18" charset="0"/>
                              </a:rPr>
                              <m:t>𝑨𝒙</m:t>
                            </m:r>
                            <m:r>
                              <a:rPr lang="en-US" sz="1600" i="1">
                                <a:latin typeface="Cambria Math" panose="02040503050406030204" pitchFamily="18" charset="0"/>
                              </a:rPr>
                              <m:t>≤</m:t>
                            </m:r>
                            <m:r>
                              <a:rPr lang="en-US" sz="1600" b="1" i="1">
                                <a:latin typeface="Cambria Math" panose="02040503050406030204" pitchFamily="18" charset="0"/>
                              </a:rPr>
                              <m:t>𝒃</m:t>
                            </m:r>
                          </m:e>
                        </m:mr>
                        <m:mr>
                          <m:e>
                            <m:r>
                              <a:rPr lang="en-US" sz="1600" i="1">
                                <a:latin typeface="Cambria Math" panose="02040503050406030204" pitchFamily="18" charset="0"/>
                              </a:rPr>
                              <m:t>−</m:t>
                            </m:r>
                            <m:r>
                              <a:rPr lang="en-US" sz="1600" b="1" i="1">
                                <a:latin typeface="Cambria Math" panose="02040503050406030204" pitchFamily="18" charset="0"/>
                              </a:rPr>
                              <m:t>𝒙</m:t>
                            </m:r>
                            <m:r>
                              <a:rPr lang="en-US" sz="1600" i="1">
                                <a:latin typeface="Cambria Math" panose="02040503050406030204" pitchFamily="18" charset="0"/>
                              </a:rPr>
                              <m:t>≤</m:t>
                            </m:r>
                            <m:r>
                              <a:rPr lang="en-US" sz="1600" b="1" i="1">
                                <a:latin typeface="Cambria Math" panose="02040503050406030204" pitchFamily="18" charset="0"/>
                              </a:rPr>
                              <m:t>𝟎</m:t>
                            </m:r>
                          </m:e>
                        </m:mr>
                      </m:m>
                    </m:oMath>
                  </m:oMathPara>
                </a14:m>
                <a:endParaRPr lang="en-US" sz="1600" dirty="0"/>
              </a:p>
            </p:txBody>
          </p:sp>
        </mc:Choice>
        <mc:Fallback xmlns="">
          <p:sp>
            <p:nvSpPr>
              <p:cNvPr id="4" name="Rectangle 3"/>
              <p:cNvSpPr>
                <a:spLocks noRot="1" noChangeAspect="1" noMove="1" noResize="1" noEditPoints="1" noAdjustHandles="1" noChangeArrowheads="1" noChangeShapeType="1" noTextEdit="1"/>
              </p:cNvSpPr>
              <p:nvPr/>
            </p:nvSpPr>
            <p:spPr>
              <a:xfrm>
                <a:off x="83290" y="1185697"/>
                <a:ext cx="922560" cy="754630"/>
              </a:xfrm>
              <a:prstGeom prst="rect">
                <a:avLst/>
              </a:prstGeom>
              <a:blipFill rotWithShape="0">
                <a:blip r:embed="rId7"/>
                <a:stretch>
                  <a:fillRect/>
                </a:stretch>
              </a:blipFill>
            </p:spPr>
            <p:txBody>
              <a:bodyPr/>
              <a:lstStyle/>
              <a:p>
                <a:r>
                  <a:rPr lang="en-US">
                    <a:noFill/>
                  </a:rPr>
                  <a:t> </a:t>
                </a:r>
              </a:p>
            </p:txBody>
          </p:sp>
        </mc:Fallback>
      </mc:AlternateContent>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1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2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2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2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24"/>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127"/>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2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30"/>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5"/>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32"/>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p:bldP spid="87" grpId="0"/>
      <p:bldP spid="88" grpId="0" animBg="1"/>
      <p:bldP spid="20" grpId="0" animBg="1"/>
      <p:bldP spid="23" grpId="0" animBg="1"/>
      <p:bldP spid="24" grpId="0" animBg="1"/>
      <p:bldP spid="83" grpId="0" build="p"/>
      <p:bldP spid="90" grpId="0" animBg="1"/>
      <p:bldP spid="91" grpId="0" animBg="1"/>
      <p:bldP spid="101" grpId="0" animBg="1"/>
      <p:bldP spid="104" grpId="0"/>
      <p:bldP spid="105" grpId="0"/>
      <p:bldP spid="106" grpId="0" animBg="1"/>
      <p:bldP spid="107" grpId="0" animBg="1"/>
      <p:bldP spid="108" grpId="0" animBg="1"/>
      <p:bldP spid="110" grpId="0" animBg="1"/>
      <p:bldP spid="118" grpId="0"/>
      <p:bldP spid="119" grpId="0"/>
      <p:bldP spid="120" grpId="0" animBg="1"/>
      <p:bldP spid="121" grpId="0" animBg="1"/>
      <p:bldP spid="122" grpId="0" animBg="1"/>
      <p:bldP spid="124" grpId="0" animBg="1"/>
      <p:bldP spid="129" grpId="0"/>
      <p:bldP spid="130" grpId="0"/>
      <p:bldP spid="131" grpId="0" animBg="1"/>
      <p:bldP spid="132" grpId="0" animBg="1"/>
      <p:bldP spid="1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Questions &amp; Discussion</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869150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 Next Class</a:t>
            </a:r>
            <a:endParaRPr lang="en-US" dirty="0"/>
          </a:p>
        </p:txBody>
      </p:sp>
      <p:sp>
        <p:nvSpPr>
          <p:cNvPr id="3" name="Content Placeholder 2"/>
          <p:cNvSpPr>
            <a:spLocks noGrp="1"/>
          </p:cNvSpPr>
          <p:nvPr>
            <p:ph idx="1"/>
          </p:nvPr>
        </p:nvSpPr>
        <p:spPr>
          <a:xfrm>
            <a:off x="388891" y="1550618"/>
            <a:ext cx="8224939" cy="4675370"/>
          </a:xfrm>
        </p:spPr>
        <p:txBody>
          <a:bodyPr>
            <a:normAutofit fontScale="92500"/>
          </a:bodyPr>
          <a:lstStyle/>
          <a:p>
            <a:r>
              <a:rPr lang="en-US" dirty="0" smtClean="0"/>
              <a:t>Section 8.4 (pp 402-414): </a:t>
            </a:r>
            <a:r>
              <a:rPr lang="en-US" dirty="0" err="1" smtClean="0"/>
              <a:t>Karmarkar’s</a:t>
            </a:r>
            <a:r>
              <a:rPr lang="en-US" dirty="0" smtClean="0"/>
              <a:t> Algorithm.  </a:t>
            </a:r>
          </a:p>
          <a:p>
            <a:pPr lvl="1"/>
            <a:r>
              <a:rPr lang="en-US" dirty="0" smtClean="0"/>
              <a:t>Identify the underlying assumptions</a:t>
            </a:r>
          </a:p>
          <a:p>
            <a:pPr lvl="1"/>
            <a:r>
              <a:rPr lang="en-US" dirty="0" smtClean="0"/>
              <a:t>Validate the transform and inverse transform mechanisms</a:t>
            </a:r>
          </a:p>
          <a:p>
            <a:pPr lvl="1"/>
            <a:r>
              <a:rPr lang="en-US" dirty="0" smtClean="0"/>
              <a:t>Seek to understand what Figures 8.2-8.6 demonstrate</a:t>
            </a:r>
          </a:p>
          <a:p>
            <a:pPr lvl="1"/>
            <a:r>
              <a:rPr lang="en-US" dirty="0" smtClean="0"/>
              <a:t>Look for convergence and complexity (pg. 409)</a:t>
            </a:r>
          </a:p>
          <a:p>
            <a:pPr lvl="1"/>
            <a:r>
              <a:rPr lang="en-US" dirty="0" smtClean="0"/>
              <a:t>Follow the example (pp. 410-414) for algorithmic implementation</a:t>
            </a:r>
          </a:p>
          <a:p>
            <a:pPr lvl="1"/>
            <a:r>
              <a:rPr lang="en-US" dirty="0" smtClean="0"/>
              <a:t>Optimal Rounding Routine </a:t>
            </a:r>
          </a:p>
          <a:p>
            <a:pPr lvl="2"/>
            <a:r>
              <a:rPr lang="en-US" dirty="0" smtClean="0"/>
              <a:t>Discussed on pp. 410 &amp; 408 as a “purification scheme”</a:t>
            </a:r>
          </a:p>
          <a:p>
            <a:pPr lvl="2"/>
            <a:r>
              <a:rPr lang="en-US" dirty="0" smtClean="0"/>
              <a:t>What’s it doing?  How is it doing it?</a:t>
            </a:r>
          </a:p>
          <a:p>
            <a:endParaRPr lang="en-US" dirty="0" smtClean="0"/>
          </a:p>
          <a:p>
            <a:r>
              <a:rPr lang="en-US" dirty="0" smtClean="0"/>
              <a:t>Homework #11: Problem 6.27</a:t>
            </a:r>
          </a:p>
          <a:p>
            <a:pPr lvl="1"/>
            <a:r>
              <a:rPr lang="en-US" dirty="0" smtClean="0"/>
              <a:t>Note the text errata</a:t>
            </a:r>
          </a:p>
          <a:p>
            <a:endParaRPr lang="en-US" dirty="0" smtClean="0"/>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Bomber Losses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4593" y="1223191"/>
            <a:ext cx="7020108" cy="5634809"/>
          </a:xfrm>
          <a:prstGeom prst="rect">
            <a:avLst/>
          </a:prstGeom>
        </p:spPr>
      </p:pic>
    </p:spTree>
    <p:extLst>
      <p:ext uri="{BB962C8B-B14F-4D97-AF65-F5344CB8AC3E}">
        <p14:creationId xmlns:p14="http://schemas.microsoft.com/office/powerpoint/2010/main" val="3312122783"/>
      </p:ext>
    </p:extLst>
  </p:cSld>
  <p:clrMapOvr>
    <a:masterClrMapping/>
  </p:clrMapOvr>
  <p:transition advClick="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Longer Range Escorts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9838" y="1550988"/>
            <a:ext cx="6463036" cy="4114800"/>
          </a:xfr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002597"/>
            <a:ext cx="2353519" cy="1863969"/>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33032" y="5040814"/>
            <a:ext cx="2410968" cy="1825752"/>
          </a:xfrm>
          <a:prstGeom prst="rect">
            <a:avLst/>
          </a:prstGeom>
        </p:spPr>
      </p:pic>
    </p:spTree>
    <p:extLst>
      <p:ext uri="{BB962C8B-B14F-4D97-AF65-F5344CB8AC3E}">
        <p14:creationId xmlns:p14="http://schemas.microsoft.com/office/powerpoint/2010/main" val="4173044475"/>
      </p:ext>
    </p:extLst>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0" dirty="0">
                <a:solidFill>
                  <a:schemeClr val="tx1"/>
                </a:solidFill>
              </a:rPr>
              <a:t>OPER 610 </a:t>
            </a:r>
            <a:r>
              <a:rPr lang="en-US" b="0">
                <a:solidFill>
                  <a:schemeClr val="tx1"/>
                </a:solidFill>
              </a:rPr>
              <a:t>Lesson </a:t>
            </a:r>
            <a:r>
              <a:rPr lang="en-US" b="0" smtClean="0">
                <a:solidFill>
                  <a:schemeClr val="tx1"/>
                </a:solidFill>
              </a:rPr>
              <a:t>14</a:t>
            </a:r>
            <a:r>
              <a:rPr lang="en-US" dirty="0">
                <a:solidFill>
                  <a:schemeClr val="tx1"/>
                </a:solidFill>
              </a:rPr>
              <a:t/>
            </a:r>
            <a:br>
              <a:rPr lang="en-US" dirty="0">
                <a:solidFill>
                  <a:schemeClr val="tx1"/>
                </a:solidFill>
              </a:rPr>
            </a:br>
            <a:r>
              <a:rPr lang="en-US" dirty="0" smtClean="0">
                <a:solidFill>
                  <a:schemeClr val="tx1"/>
                </a:solidFill>
              </a:rPr>
              <a:t/>
            </a:r>
            <a:br>
              <a:rPr lang="en-US" dirty="0" smtClean="0">
                <a:solidFill>
                  <a:schemeClr val="tx1"/>
                </a:solidFill>
              </a:rPr>
            </a:br>
            <a:r>
              <a:rPr lang="en-US" dirty="0"/>
              <a:t>Computational </a:t>
            </a:r>
            <a:r>
              <a:rPr lang="en-US" dirty="0" smtClean="0"/>
              <a:t>Complexity &amp;</a:t>
            </a:r>
            <a:br>
              <a:rPr lang="en-US" dirty="0" smtClean="0"/>
            </a:br>
            <a:r>
              <a:rPr lang="en-US" dirty="0" smtClean="0"/>
              <a:t>The Ellipsoid Method</a:t>
            </a:r>
            <a:endParaRPr lang="en-US" dirty="0"/>
          </a:p>
        </p:txBody>
      </p:sp>
      <p:sp>
        <p:nvSpPr>
          <p:cNvPr id="3" name="Subtitle 2"/>
          <p:cNvSpPr>
            <a:spLocks noGrp="1"/>
          </p:cNvSpPr>
          <p:nvPr>
            <p:ph type="subTitle" idx="1"/>
          </p:nvPr>
        </p:nvSpPr>
        <p:spPr>
          <a:xfrm>
            <a:off x="1371600" y="5239871"/>
            <a:ext cx="6400800" cy="1195435"/>
          </a:xfrm>
        </p:spPr>
        <p:txBody>
          <a:bodyPr>
            <a:normAutofit/>
          </a:bodyPr>
          <a:lstStyle/>
          <a:p>
            <a:r>
              <a:rPr lang="en-US" sz="2400" dirty="0" smtClean="0">
                <a:solidFill>
                  <a:schemeClr val="tx1"/>
                </a:solidFill>
              </a:rPr>
              <a:t>Dr Brian J. Lunday</a:t>
            </a:r>
          </a:p>
          <a:p>
            <a:r>
              <a:rPr lang="en-US" sz="2400" dirty="0" smtClean="0">
                <a:solidFill>
                  <a:schemeClr val="tx1"/>
                </a:solidFill>
              </a:rPr>
              <a:t>Office:  Rm 201E, Bldg 641</a:t>
            </a:r>
          </a:p>
        </p:txBody>
      </p:sp>
    </p:spTree>
    <p:extLst>
      <p:ext uri="{BB962C8B-B14F-4D97-AF65-F5344CB8AC3E}">
        <p14:creationId xmlns:p14="http://schemas.microsoft.com/office/powerpoint/2010/main" val="282625869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How Can We Evaluate and </a:t>
            </a:r>
            <a:br>
              <a:rPr lang="en-US" sz="2800" dirty="0" smtClean="0"/>
            </a:br>
            <a:r>
              <a:rPr lang="en-US" sz="2800" dirty="0" smtClean="0"/>
              <a:t>Compare Algorithms?</a:t>
            </a:r>
            <a:endParaRPr lang="en-US" sz="28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54394988"/>
              </p:ext>
            </p:extLst>
          </p:nvPr>
        </p:nvGraphicFramePr>
        <p:xfrm>
          <a:off x="388938" y="1199298"/>
          <a:ext cx="8203519" cy="4185920"/>
        </p:xfrm>
        <a:graphic>
          <a:graphicData uri="http://schemas.openxmlformats.org/drawingml/2006/table">
            <a:tbl>
              <a:tblPr firstRow="1" bandRow="1">
                <a:tableStyleId>{21E4AEA4-8DFA-4A89-87EB-49C32662AFE0}</a:tableStyleId>
              </a:tblPr>
              <a:tblGrid>
                <a:gridCol w="2288858">
                  <a:extLst>
                    <a:ext uri="{9D8B030D-6E8A-4147-A177-3AD203B41FA5}">
                      <a16:colId xmlns:a16="http://schemas.microsoft.com/office/drawing/2014/main" val="20000"/>
                    </a:ext>
                  </a:extLst>
                </a:gridCol>
                <a:gridCol w="5914661">
                  <a:extLst>
                    <a:ext uri="{9D8B030D-6E8A-4147-A177-3AD203B41FA5}">
                      <a16:colId xmlns:a16="http://schemas.microsoft.com/office/drawing/2014/main" val="20001"/>
                    </a:ext>
                  </a:extLst>
                </a:gridCol>
              </a:tblGrid>
              <a:tr h="370840">
                <a:tc>
                  <a:txBody>
                    <a:bodyPr/>
                    <a:lstStyle/>
                    <a:p>
                      <a:r>
                        <a:rPr lang="en-US" dirty="0" smtClean="0"/>
                        <a:t>Method</a:t>
                      </a:r>
                      <a:endParaRPr lang="en-US" dirty="0"/>
                    </a:p>
                  </a:txBody>
                  <a:tcPr/>
                </a:tc>
                <a:tc>
                  <a:txBody>
                    <a:bodyPr/>
                    <a:lstStyle/>
                    <a:p>
                      <a:r>
                        <a:rPr lang="en-US" dirty="0" smtClean="0"/>
                        <a:t>Disadvantages</a:t>
                      </a:r>
                      <a:endParaRPr lang="en-US" dirty="0"/>
                    </a:p>
                  </a:txBody>
                  <a:tcPr/>
                </a:tc>
                <a:extLst>
                  <a:ext uri="{0D108BD9-81ED-4DB2-BD59-A6C34878D82A}">
                    <a16:rowId xmlns:a16="http://schemas.microsoft.com/office/drawing/2014/main" val="10000"/>
                  </a:ext>
                </a:extLst>
              </a:tr>
              <a:tr h="370840">
                <a:tc>
                  <a:txBody>
                    <a:bodyPr/>
                    <a:lstStyle/>
                    <a:p>
                      <a:r>
                        <a:rPr lang="en-US" dirty="0" smtClean="0"/>
                        <a:t>Empirical Analysis</a:t>
                      </a:r>
                    </a:p>
                    <a:p>
                      <a:r>
                        <a:rPr lang="en-US" dirty="0" smtClean="0"/>
                        <a:t>(Sample</a:t>
                      </a:r>
                      <a:r>
                        <a:rPr lang="en-US" baseline="0" dirty="0" smtClean="0"/>
                        <a:t> average</a:t>
                      </a:r>
                      <a:r>
                        <a:rPr lang="en-US" dirty="0" smtClean="0"/>
                        <a:t>)</a:t>
                      </a:r>
                      <a:endParaRPr lang="en-US" dirty="0"/>
                    </a:p>
                  </a:txBody>
                  <a:tcPr/>
                </a:tc>
                <a:tc>
                  <a:txBody>
                    <a:bodyPr/>
                    <a:lstStyle/>
                    <a:p>
                      <a:pPr marL="228600" indent="-228600">
                        <a:buFont typeface="Arial" panose="020B0604020202020204" pitchFamily="34" charset="0"/>
                        <a:buChar char="•"/>
                      </a:pPr>
                      <a:r>
                        <a:rPr lang="en-US" dirty="0" smtClean="0"/>
                        <a:t>Performance depends on programming language (and version);</a:t>
                      </a:r>
                      <a:r>
                        <a:rPr lang="en-US" baseline="0" dirty="0" smtClean="0"/>
                        <a:t> computer processor, RAM and speed; compiler.</a:t>
                      </a:r>
                    </a:p>
                    <a:p>
                      <a:pPr marL="228600" indent="-228600">
                        <a:buFont typeface="Arial" panose="020B0604020202020204" pitchFamily="34" charset="0"/>
                        <a:buChar char="•"/>
                      </a:pPr>
                      <a:r>
                        <a:rPr lang="en-US" baseline="0" dirty="0" smtClean="0"/>
                        <a:t>Time consuming and expensive.</a:t>
                      </a:r>
                    </a:p>
                    <a:p>
                      <a:pPr marL="228600" marR="0" lvl="0" indent="-228600" algn="l" defTabSz="833298"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May perform differently on different classes of problems, yielding contradictory results. </a:t>
                      </a:r>
                      <a:r>
                        <a:rPr lang="en-US" dirty="0" smtClean="0"/>
                        <a:t>(</a:t>
                      </a:r>
                      <a:r>
                        <a:rPr lang="en-US" dirty="0" smtClean="0">
                          <a:hlinkClick r:id="rId2"/>
                        </a:rPr>
                        <a:t>link</a:t>
                      </a:r>
                      <a:r>
                        <a:rPr lang="en-US" dirty="0" smtClean="0"/>
                        <a:t>)</a:t>
                      </a:r>
                    </a:p>
                  </a:txBody>
                  <a:tcPr/>
                </a:tc>
                <a:extLst>
                  <a:ext uri="{0D108BD9-81ED-4DB2-BD59-A6C34878D82A}">
                    <a16:rowId xmlns:a16="http://schemas.microsoft.com/office/drawing/2014/main" val="10001"/>
                  </a:ext>
                </a:extLst>
              </a:tr>
              <a:tr h="370840">
                <a:tc>
                  <a:txBody>
                    <a:bodyPr/>
                    <a:lstStyle/>
                    <a:p>
                      <a:r>
                        <a:rPr lang="en-US" dirty="0" smtClean="0"/>
                        <a:t>(Theoretical) Average</a:t>
                      </a:r>
                      <a:r>
                        <a:rPr lang="en-US" baseline="0" dirty="0" smtClean="0"/>
                        <a:t>-case Analysis</a:t>
                      </a:r>
                      <a:endParaRPr lang="en-US" dirty="0"/>
                    </a:p>
                  </a:txBody>
                  <a:tcPr/>
                </a:tc>
                <a:tc>
                  <a:txBody>
                    <a:bodyPr/>
                    <a:lstStyle/>
                    <a:p>
                      <a:pPr marL="228600" indent="-228600">
                        <a:buFont typeface="Arial" panose="020B0604020202020204" pitchFamily="34" charset="0"/>
                        <a:buChar char="•"/>
                      </a:pPr>
                      <a:r>
                        <a:rPr lang="en-US" dirty="0" smtClean="0"/>
                        <a:t>Analysis depends on probability distribution(s) used.</a:t>
                      </a:r>
                    </a:p>
                    <a:p>
                      <a:pPr marL="228600" indent="-228600">
                        <a:buFont typeface="Arial" panose="020B0604020202020204" pitchFamily="34" charset="0"/>
                        <a:buChar char="•"/>
                      </a:pPr>
                      <a:r>
                        <a:rPr lang="en-US" dirty="0" smtClean="0"/>
                        <a:t>Difficult to determine appropriate</a:t>
                      </a:r>
                      <a:r>
                        <a:rPr lang="en-US" baseline="0" dirty="0" smtClean="0"/>
                        <a:t> probability distribution(s).</a:t>
                      </a:r>
                    </a:p>
                    <a:p>
                      <a:pPr marL="228600" indent="-228600">
                        <a:buFont typeface="Arial" panose="020B0604020202020204" pitchFamily="34" charset="0"/>
                        <a:buChar char="•"/>
                      </a:pPr>
                      <a:r>
                        <a:rPr lang="en-US" baseline="0" dirty="0" smtClean="0"/>
                        <a:t>Requires challenging mathematics for even very simple problems.</a:t>
                      </a:r>
                      <a:endParaRPr lang="en-US" dirty="0"/>
                    </a:p>
                  </a:txBody>
                  <a:tcPr/>
                </a:tc>
                <a:extLst>
                  <a:ext uri="{0D108BD9-81ED-4DB2-BD59-A6C34878D82A}">
                    <a16:rowId xmlns:a16="http://schemas.microsoft.com/office/drawing/2014/main" val="10002"/>
                  </a:ext>
                </a:extLst>
              </a:tr>
              <a:tr h="370840">
                <a:tc>
                  <a:txBody>
                    <a:bodyPr/>
                    <a:lstStyle/>
                    <a:p>
                      <a:r>
                        <a:rPr lang="en-US" dirty="0" smtClean="0"/>
                        <a:t>Worst-case</a:t>
                      </a:r>
                      <a:r>
                        <a:rPr lang="en-US" baseline="0" dirty="0" smtClean="0"/>
                        <a:t> Analysis</a:t>
                      </a:r>
                      <a:endParaRPr lang="en-US" dirty="0"/>
                    </a:p>
                  </a:txBody>
                  <a:tcPr/>
                </a:tc>
                <a:tc>
                  <a:txBody>
                    <a:bodyPr/>
                    <a:lstStyle/>
                    <a:p>
                      <a:pPr marL="228600" marR="0" lvl="0" indent="-228600" algn="l" defTabSz="833298" rtl="0" eaLnBrk="1" fontAlgn="auto" latinLnBrk="0" hangingPunct="1">
                        <a:lnSpc>
                          <a:spcPct val="100000"/>
                        </a:lnSpc>
                        <a:spcBef>
                          <a:spcPts val="0"/>
                        </a:spcBef>
                        <a:spcAft>
                          <a:spcPts val="0"/>
                        </a:spcAft>
                        <a:buClrTx/>
                        <a:buSzTx/>
                        <a:buFont typeface="Arial" pitchFamily="34" charset="0"/>
                        <a:buChar char="•"/>
                        <a:tabLst/>
                        <a:defRPr/>
                      </a:pPr>
                      <a:r>
                        <a:rPr lang="en-US" dirty="0" smtClean="0"/>
                        <a:t>Provide upper bounds on the number of steps required for </a:t>
                      </a:r>
                      <a:r>
                        <a:rPr lang="en-US" i="1" dirty="0" smtClean="0"/>
                        <a:t>any</a:t>
                      </a:r>
                      <a:r>
                        <a:rPr lang="en-US" dirty="0" smtClean="0"/>
                        <a:t> instance</a:t>
                      </a:r>
                    </a:p>
                    <a:p>
                      <a:pPr marL="228600" indent="-228600">
                        <a:buFont typeface="Arial" pitchFamily="34" charset="0"/>
                        <a:buChar char="•"/>
                      </a:pPr>
                      <a:r>
                        <a:rPr lang="en-US" dirty="0" smtClean="0"/>
                        <a:t>A “pathological” instance</a:t>
                      </a:r>
                      <a:r>
                        <a:rPr lang="en-US" baseline="0" dirty="0" smtClean="0"/>
                        <a:t> may dominate the analysis, but it may (almost) never be encountered in practice.</a:t>
                      </a:r>
                      <a:endParaRPr lang="en-US" dirty="0"/>
                    </a:p>
                  </a:txBody>
                  <a:tcPr/>
                </a:tc>
                <a:extLst>
                  <a:ext uri="{0D108BD9-81ED-4DB2-BD59-A6C34878D82A}">
                    <a16:rowId xmlns:a16="http://schemas.microsoft.com/office/drawing/2014/main" val="10003"/>
                  </a:ext>
                </a:extLst>
              </a:tr>
              <a:tr h="370840">
                <a:tc>
                  <a:txBody>
                    <a:bodyPr/>
                    <a:lstStyle/>
                    <a:p>
                      <a:r>
                        <a:rPr lang="en-US" dirty="0" smtClean="0"/>
                        <a:t>Best-case Analysis</a:t>
                      </a:r>
                      <a:endParaRPr lang="en-US" dirty="0"/>
                    </a:p>
                  </a:txBody>
                  <a:tcPr/>
                </a:tc>
                <a:tc>
                  <a:txBody>
                    <a:bodyPr/>
                    <a:lstStyle/>
                    <a:p>
                      <a:pPr marL="228600" indent="-228600">
                        <a:buFont typeface="Arial" pitchFamily="34" charset="0"/>
                        <a:buChar char="•"/>
                      </a:pPr>
                      <a:r>
                        <a:rPr lang="en-US" dirty="0" smtClean="0"/>
                        <a:t>Optimism</a:t>
                      </a:r>
                      <a:r>
                        <a:rPr lang="en-US" baseline="0" dirty="0" smtClean="0"/>
                        <a:t> is rarely rewarded.</a:t>
                      </a:r>
                      <a:endParaRPr lang="en-US" dirty="0"/>
                    </a:p>
                  </a:txBody>
                  <a:tcPr/>
                </a:tc>
                <a:extLst>
                  <a:ext uri="{0D108BD9-81ED-4DB2-BD59-A6C34878D82A}">
                    <a16:rowId xmlns:a16="http://schemas.microsoft.com/office/drawing/2014/main" val="10004"/>
                  </a:ext>
                </a:extLst>
              </a:tr>
            </a:tbl>
          </a:graphicData>
        </a:graphic>
      </p:graphicFrame>
      <p:sp>
        <p:nvSpPr>
          <p:cNvPr id="6" name="Content Placeholder 2"/>
          <p:cNvSpPr txBox="1">
            <a:spLocks/>
          </p:cNvSpPr>
          <p:nvPr/>
        </p:nvSpPr>
        <p:spPr bwMode="auto">
          <a:xfrm>
            <a:off x="388891" y="5371013"/>
            <a:ext cx="8224939" cy="624114"/>
          </a:xfrm>
          <a:prstGeom prst="rect">
            <a:avLst/>
          </a:prstGeom>
          <a:noFill/>
          <a:ln w="9525">
            <a:noFill/>
            <a:miter lim="800000"/>
            <a:headEnd/>
            <a:tailEnd/>
          </a:ln>
        </p:spPr>
        <p:txBody>
          <a:bodyPr vert="horz" wrap="square" lIns="91406" tIns="45703" rIns="91406" bIns="45703" numCol="1" anchor="t" anchorCtr="0" compatLnSpc="1">
            <a:prstTxWarp prst="textNoShape">
              <a:avLst/>
            </a:prstTxWarp>
          </a:bodyPr>
          <a:lstStyle/>
          <a:p>
            <a:pPr marL="342868" indent="-342868" defTabSz="914314" eaLnBrk="0" hangingPunct="0">
              <a:spcBef>
                <a:spcPct val="20000"/>
              </a:spcBef>
              <a:defRPr/>
            </a:pPr>
            <a:r>
              <a:rPr lang="en-US" sz="1800" kern="0" dirty="0"/>
              <a:t>Empirical analysis dominates most publications.</a:t>
            </a:r>
          </a:p>
          <a:p>
            <a:pPr marL="342868" marR="0" lvl="0" indent="-342868" algn="l" defTabSz="914314" rtl="0" eaLnBrk="0" fontAlgn="base" latinLnBrk="0" hangingPunct="0">
              <a:lnSpc>
                <a:spcPct val="100000"/>
              </a:lnSpc>
              <a:spcBef>
                <a:spcPct val="20000"/>
              </a:spcBef>
              <a:spcAft>
                <a:spcPct val="0"/>
              </a:spcAft>
              <a:buClrTx/>
              <a:buSzTx/>
              <a:buFontTx/>
              <a:buChar char="•"/>
              <a:tabLst/>
              <a:defRPr/>
            </a:pPr>
            <a:r>
              <a:rPr kumimoji="0" lang="en-US" sz="1800" b="0" i="0" u="none" strike="noStrike" kern="0" cap="none" spc="0" normalizeH="0" baseline="0" noProof="0" dirty="0" smtClean="0">
                <a:ln>
                  <a:noFill/>
                </a:ln>
                <a:solidFill>
                  <a:schemeClr val="tx1"/>
                </a:solidFill>
                <a:effectLst/>
                <a:uLnTx/>
                <a:uFillTx/>
                <a:latin typeface="+mn-lt"/>
              </a:rPr>
              <a:t>Worst-case analysis dominates our field.</a:t>
            </a:r>
          </a:p>
          <a:p>
            <a:pPr marL="342868" marR="0" lvl="0" indent="-342868" algn="l" defTabSz="914314" rtl="0" eaLnBrk="0" fontAlgn="base" latinLnBrk="0" hangingPunct="0">
              <a:lnSpc>
                <a:spcPct val="100000"/>
              </a:lnSpc>
              <a:spcBef>
                <a:spcPct val="20000"/>
              </a:spcBef>
              <a:spcAft>
                <a:spcPct val="0"/>
              </a:spcAft>
              <a:buClrTx/>
              <a:buSzTx/>
              <a:buFontTx/>
              <a:buChar char="•"/>
              <a:tabLst/>
              <a:defRPr/>
            </a:pPr>
            <a:r>
              <a:rPr lang="en-US" sz="1800" kern="0" dirty="0" smtClean="0">
                <a:latin typeface="+mn-lt"/>
              </a:rPr>
              <a:t>Worst and/or best case analyses elevate the theoretical contributions of published work.</a:t>
            </a:r>
            <a:endParaRPr kumimoji="0" lang="en-US" sz="1800" b="0" i="0" u="none" strike="noStrike" kern="0" cap="none" spc="0" normalizeH="0" baseline="0" noProof="0" dirty="0" smtClean="0">
              <a:ln>
                <a:noFill/>
              </a:ln>
              <a:solidFill>
                <a:schemeClr val="tx1"/>
              </a:solidFill>
              <a:effectLst/>
              <a:uLnTx/>
              <a:uFillTx/>
              <a:latin typeface="+mn-lt"/>
            </a:endParaRPr>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a:t>
            </a:r>
            <a:r>
              <a:rPr lang="en-US" dirty="0"/>
              <a:t>/</a:t>
            </a:r>
            <a:r>
              <a:rPr lang="en-US" dirty="0" smtClean="0"/>
              <a:t>Worst-/Exact-case Complexity Analysis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25829" y="1166647"/>
                <a:ext cx="8224939" cy="4950374"/>
              </a:xfrm>
            </p:spPr>
            <p:txBody>
              <a:bodyPr>
                <a:normAutofit fontScale="70000" lnSpcReduction="20000"/>
              </a:bodyPr>
              <a:lstStyle/>
              <a:p>
                <a:pPr>
                  <a:buNone/>
                </a:pPr>
                <a:r>
                  <a:rPr lang="en-US" sz="2900" u="sng" dirty="0" smtClean="0"/>
                  <a:t>Count Operations</a:t>
                </a:r>
                <a:r>
                  <a:rPr lang="en-US" sz="2900" dirty="0" smtClean="0"/>
                  <a:t> (</a:t>
                </a:r>
                <a:r>
                  <a:rPr lang="en-US" sz="2900" u="sng" dirty="0" smtClean="0"/>
                  <a:t>not</a:t>
                </a:r>
                <a:r>
                  <a:rPr lang="en-US" sz="2900" dirty="0" smtClean="0"/>
                  <a:t> seconds)</a:t>
                </a:r>
                <a:endParaRPr lang="en-US" sz="2900" u="sng" dirty="0" smtClean="0"/>
              </a:p>
              <a:p>
                <a:r>
                  <a:rPr lang="en-US" dirty="0" smtClean="0"/>
                  <a:t>Simple arithmetic (+, -, *, ÷)</a:t>
                </a:r>
              </a:p>
              <a:p>
                <a:r>
                  <a:rPr lang="en-US" dirty="0" smtClean="0"/>
                  <a:t>Comparison (&lt;, &gt;, =, ≠)</a:t>
                </a:r>
              </a:p>
              <a:p>
                <a:r>
                  <a:rPr lang="en-US" dirty="0" smtClean="0"/>
                  <a:t>Read from memory</a:t>
                </a:r>
              </a:p>
              <a:p>
                <a:r>
                  <a:rPr lang="en-US" dirty="0" smtClean="0"/>
                  <a:t>Write to memory</a:t>
                </a:r>
              </a:p>
              <a:p>
                <a:endParaRPr lang="en-US" i="1" dirty="0" smtClean="0"/>
              </a:p>
              <a:p>
                <a:pPr>
                  <a:buNone/>
                </a:pPr>
                <a:r>
                  <a:rPr lang="en-US" sz="2900" u="sng" dirty="0" smtClean="0"/>
                  <a:t>Comparison Parameters: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𝑛</m:t>
                    </m:r>
                  </m:oMath>
                </a14:m>
                <a:r>
                  <a:rPr lang="en-US" b="0" i="1" dirty="0" smtClean="0"/>
                  <a:t>: </a:t>
                </a:r>
                <a:r>
                  <a:rPr lang="en-US" b="0" dirty="0" smtClean="0"/>
                  <a:t>The “size” of the problem instance</a:t>
                </a:r>
                <a:endParaRPr lang="en-US" b="0" dirty="0" smtClean="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𝑓</m:t>
                    </m:r>
                  </m:oMath>
                </a14:m>
                <a:r>
                  <a:rPr lang="en-US" i="1" dirty="0" smtClean="0"/>
                  <a:t>: </a:t>
                </a:r>
                <a:r>
                  <a:rPr lang="en-US" dirty="0" smtClean="0"/>
                  <a:t>A function (the number of operations)</a:t>
                </a:r>
              </a:p>
              <a:p>
                <a14:m>
                  <m:oMath xmlns:m="http://schemas.openxmlformats.org/officeDocument/2006/math">
                    <m:r>
                      <a:rPr lang="en-US" i="1" dirty="0" smtClean="0">
                        <a:latin typeface="Cambria Math" panose="02040503050406030204" pitchFamily="18" charset="0"/>
                      </a:rPr>
                      <m:t>𝑔</m:t>
                    </m:r>
                  </m:oMath>
                </a14:m>
                <a:r>
                  <a:rPr lang="en-US" i="1" dirty="0" smtClean="0"/>
                  <a:t>: </a:t>
                </a:r>
                <a:r>
                  <a:rPr lang="en-US" dirty="0" smtClean="0"/>
                  <a:t>Another function (the complexity function)</a:t>
                </a:r>
              </a:p>
              <a:p>
                <a14:m>
                  <m:oMath xmlns:m="http://schemas.openxmlformats.org/officeDocument/2006/math">
                    <m:r>
                      <a:rPr lang="en-US" b="0" i="1" smtClean="0">
                        <a:latin typeface="Cambria Math" panose="02040503050406030204" pitchFamily="18" charset="0"/>
                      </a:rPr>
                      <m:t>𝑐</m:t>
                    </m:r>
                  </m:oMath>
                </a14:m>
                <a:r>
                  <a:rPr lang="en-US" i="1" dirty="0" smtClean="0"/>
                  <a:t>: </a:t>
                </a:r>
                <a:r>
                  <a:rPr lang="en-US" dirty="0" smtClean="0"/>
                  <a:t>A constant</a:t>
                </a:r>
              </a:p>
              <a:p>
                <a:endParaRPr lang="en-US" i="1" dirty="0" smtClean="0"/>
              </a:p>
              <a:p>
                <a:pPr marL="0" indent="0">
                  <a:buNone/>
                </a:pPr>
                <a:r>
                  <a:rPr lang="en-US" sz="2900" i="1" u="sng" dirty="0" smtClean="0"/>
                  <a:t>Comparison Conclusions</a:t>
                </a:r>
              </a:p>
              <a:p>
                <a:r>
                  <a:rPr lang="en-US" b="1" dirty="0" smtClean="0"/>
                  <a:t>Worst case </a:t>
                </a:r>
                <a:r>
                  <a:rPr lang="en-US" i="1" dirty="0" smtClean="0"/>
                  <a:t>(“Big O”): </a:t>
                </a:r>
              </a:p>
              <a:p>
                <a:pPr marL="0" indent="0" algn="ctr">
                  <a:buNone/>
                </a:pP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O</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oMath>
                </a14:m>
                <a:r>
                  <a:rPr lang="en-US" i="1" dirty="0" smtClean="0"/>
                  <a:t> </a:t>
                </a:r>
                <a:r>
                  <a:rPr lang="en-US" dirty="0" smtClean="0"/>
                  <a:t>if</a:t>
                </a:r>
                <a:r>
                  <a:rPr lang="en-US" i="1"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r>
                  <a:rPr lang="en-US" i="1" dirty="0" smtClean="0"/>
                  <a:t> </a:t>
                </a:r>
                <a:r>
                  <a:rPr lang="en-US" dirty="0" smtClean="0"/>
                  <a:t>and</a:t>
                </a:r>
                <a:r>
                  <a:rPr lang="en-US" i="1" dirty="0" smtClean="0"/>
                  <a:t> </a:t>
                </a:r>
                <a14:m>
                  <m:oMath xmlns:m="http://schemas.openxmlformats.org/officeDocument/2006/math">
                    <m:r>
                      <a:rPr lang="en-US" b="0" i="1" smtClean="0">
                        <a:latin typeface="Cambria Math" panose="02040503050406030204" pitchFamily="18" charset="0"/>
                      </a:rPr>
                      <m:t>𝑐</m:t>
                    </m:r>
                  </m:oMath>
                </a14:m>
                <a:r>
                  <a:rPr lang="en-US" i="1" dirty="0" smtClean="0"/>
                  <a:t> such that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&gt;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i="1" dirty="0" smtClean="0"/>
                  <a:t>.</a:t>
                </a:r>
              </a:p>
              <a:p>
                <a:r>
                  <a:rPr lang="en-US" b="1" dirty="0" smtClean="0"/>
                  <a:t>Best case </a:t>
                </a:r>
                <a:r>
                  <a:rPr lang="en-US" i="1" dirty="0" smtClean="0"/>
                  <a:t>(“Big Omega”):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m:t>
                    </m:r>
                    <m:r>
                      <m:rPr>
                        <m:sty m:val="p"/>
                      </m:rPr>
                      <a:rPr lang="en-US">
                        <a:latin typeface="Cambria Math" panose="02040503050406030204" pitchFamily="18" charset="0"/>
                      </a:rPr>
                      <m:t>is</m:t>
                    </m:r>
                    <m:r>
                      <a:rPr lang="en-US">
                        <a:latin typeface="Cambria Math" panose="02040503050406030204" pitchFamily="18" charset="0"/>
                      </a:rPr>
                      <m:t> </m:t>
                    </m:r>
                    <m:r>
                      <m:rPr>
                        <m:sty m:val="p"/>
                      </m:rPr>
                      <a:rPr lang="en-US" b="0" i="0" smtClean="0">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oMath>
                </a14:m>
                <a:r>
                  <a:rPr lang="en-US" i="1" dirty="0"/>
                  <a:t> </a:t>
                </a:r>
                <a:r>
                  <a:rPr lang="en-US" dirty="0"/>
                  <a:t>if</a:t>
                </a:r>
                <a:r>
                  <a:rPr lang="en-US" i="1" dirty="0"/>
                  <a:t>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O</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oMath>
                </a14:m>
                <a:r>
                  <a:rPr lang="en-US" i="1" dirty="0"/>
                  <a:t>.</a:t>
                </a:r>
                <a:endParaRPr lang="en-US" i="1" dirty="0" smtClean="0"/>
              </a:p>
              <a:p>
                <a:r>
                  <a:rPr lang="en-US" b="1" dirty="0" smtClean="0"/>
                  <a:t>Exact Case </a:t>
                </a:r>
                <a:r>
                  <a:rPr lang="en-US" i="1" dirty="0" smtClean="0"/>
                  <a:t>(“Big Theta”):</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m:t>
                    </m:r>
                    <m:r>
                      <m:rPr>
                        <m:sty m:val="p"/>
                      </m:rPr>
                      <a:rPr lang="en-US">
                        <a:latin typeface="Cambria Math" panose="02040503050406030204" pitchFamily="18" charset="0"/>
                      </a:rPr>
                      <m:t>is</m:t>
                    </m:r>
                    <m:r>
                      <a:rPr lang="en-US">
                        <a:latin typeface="Cambria Math" panose="02040503050406030204" pitchFamily="18" charset="0"/>
                      </a:rPr>
                      <m:t> </m:t>
                    </m:r>
                    <m:r>
                      <m:rPr>
                        <m:sty m:val="p"/>
                      </m:rPr>
                      <a:rPr lang="en-US" b="0" i="0" smtClean="0">
                        <a:latin typeface="Cambria Math" panose="02040503050406030204" pitchFamily="18" charset="0"/>
                      </a:rPr>
                      <m:t>Θ</m:t>
                    </m:r>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oMath>
                </a14:m>
                <a:r>
                  <a:rPr lang="en-US" i="1" dirty="0"/>
                  <a:t> </a:t>
                </a:r>
                <a:r>
                  <a:rPr lang="en-US" dirty="0" smtClean="0"/>
                  <a:t>if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m:t>
                    </m:r>
                    <m:r>
                      <m:rPr>
                        <m:sty m:val="p"/>
                      </m:rPr>
                      <a:rPr lang="en-US">
                        <a:latin typeface="Cambria Math" panose="02040503050406030204" pitchFamily="18" charset="0"/>
                      </a:rPr>
                      <m:t>is</m:t>
                    </m:r>
                    <m:r>
                      <a:rPr lang="en-US">
                        <a:latin typeface="Cambria Math" panose="02040503050406030204" pitchFamily="18" charset="0"/>
                      </a:rPr>
                      <m:t> </m:t>
                    </m:r>
                    <m:r>
                      <m:rPr>
                        <m:sty m:val="p"/>
                      </m:rPr>
                      <a:rPr lang="en-US">
                        <a:latin typeface="Cambria Math" panose="02040503050406030204" pitchFamily="18" charset="0"/>
                      </a:rPr>
                      <m:t>O</m:t>
                    </m:r>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oMath>
                </a14:m>
                <a:r>
                  <a:rPr lang="en-US" i="1" dirty="0" smtClean="0"/>
                  <a:t> </a:t>
                </a:r>
                <a:r>
                  <a:rPr lang="en-US" dirty="0" smtClean="0"/>
                  <a:t>and</a:t>
                </a:r>
                <a:r>
                  <a:rPr lang="en-US" i="1" dirty="0" smtClean="0"/>
                  <a:t>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m:t>
                    </m:r>
                    <m:r>
                      <m:rPr>
                        <m:sty m:val="p"/>
                      </m:rPr>
                      <a:rPr lang="en-US">
                        <a:latin typeface="Cambria Math" panose="02040503050406030204" pitchFamily="18" charset="0"/>
                      </a:rPr>
                      <m:t>is</m:t>
                    </m:r>
                    <m:r>
                      <a:rPr lang="en-US">
                        <a:latin typeface="Cambria Math" panose="02040503050406030204" pitchFamily="18" charset="0"/>
                      </a:rPr>
                      <m:t> </m:t>
                    </m:r>
                    <m:r>
                      <m:rPr>
                        <m:sty m:val="p"/>
                      </m:rPr>
                      <a:rPr lang="en-US">
                        <a:latin typeface="Cambria Math" panose="02040503050406030204" pitchFamily="18" charset="0"/>
                      </a:rPr>
                      <m:t>Ω</m:t>
                    </m:r>
                    <m:r>
                      <a:rPr lang="en-US" i="1">
                        <a:latin typeface="Cambria Math" panose="02040503050406030204" pitchFamily="18" charset="0"/>
                      </a:rPr>
                      <m:t>(</m:t>
                    </m:r>
                    <m:r>
                      <a:rPr lang="en-US" i="1">
                        <a:latin typeface="Cambria Math" panose="02040503050406030204" pitchFamily="18" charset="0"/>
                      </a:rPr>
                      <m:t>𝑔</m:t>
                    </m:r>
                    <m:r>
                      <a:rPr lang="en-US" i="1">
                        <a:latin typeface="Cambria Math" panose="02040503050406030204" pitchFamily="18" charset="0"/>
                      </a:rPr>
                      <m:t>)</m:t>
                    </m:r>
                  </m:oMath>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25829" y="1166647"/>
                <a:ext cx="8224939" cy="4950374"/>
              </a:xfrm>
              <a:blipFill rotWithShape="0">
                <a:blip r:embed="rId2"/>
                <a:stretch>
                  <a:fillRect l="-741" t="-17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5303225" y="4649821"/>
                <a:ext cx="2206566" cy="338554"/>
              </a:xfrm>
              <a:prstGeom prst="rect">
                <a:avLst/>
              </a:prstGeom>
              <a:noFill/>
            </p:spPr>
            <p:txBody>
              <a:bodyPr wrap="none" rtlCol="0">
                <a:spAutoFit/>
              </a:bodyPr>
              <a:lstStyle/>
              <a:p>
                <a:pPr>
                  <a:buNone/>
                </a:pPr>
                <a:r>
                  <a:rPr lang="en-US" sz="1600" b="1" dirty="0" smtClean="0">
                    <a:solidFill>
                      <a:schemeClr val="accent2"/>
                    </a:solidFill>
                  </a:rPr>
                  <a:t>Why do we need </a:t>
                </a:r>
                <a14:m>
                  <m:oMath xmlns:m="http://schemas.openxmlformats.org/officeDocument/2006/math">
                    <m:sSub>
                      <m:sSubPr>
                        <m:ctrlPr>
                          <a:rPr lang="en-US" sz="1600" b="1" i="1" smtClean="0">
                            <a:solidFill>
                              <a:schemeClr val="accent2"/>
                            </a:solidFill>
                            <a:latin typeface="Cambria Math" panose="02040503050406030204" pitchFamily="18" charset="0"/>
                          </a:rPr>
                        </m:ctrlPr>
                      </m:sSubPr>
                      <m:e>
                        <m:r>
                          <a:rPr lang="en-US" sz="1600" b="1" i="1" smtClean="0">
                            <a:solidFill>
                              <a:schemeClr val="accent2"/>
                            </a:solidFill>
                            <a:latin typeface="Cambria Math" panose="02040503050406030204" pitchFamily="18" charset="0"/>
                          </a:rPr>
                          <m:t>𝒏</m:t>
                        </m:r>
                      </m:e>
                      <m:sub>
                        <m:r>
                          <a:rPr lang="en-US" sz="1600" b="1" i="1" smtClean="0">
                            <a:solidFill>
                              <a:schemeClr val="accent2"/>
                            </a:solidFill>
                            <a:latin typeface="Cambria Math" panose="02040503050406030204" pitchFamily="18" charset="0"/>
                          </a:rPr>
                          <m:t>𝟎</m:t>
                        </m:r>
                      </m:sub>
                    </m:sSub>
                  </m:oMath>
                </a14:m>
                <a:r>
                  <a:rPr lang="en-US" sz="1600" b="1" dirty="0" smtClean="0">
                    <a:solidFill>
                      <a:schemeClr val="accent2"/>
                    </a:solidFill>
                  </a:rPr>
                  <a:t>?</a:t>
                </a:r>
                <a:endParaRPr lang="en-US" sz="1600" b="1" dirty="0">
                  <a:solidFill>
                    <a:schemeClr val="accent2"/>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303225" y="4649821"/>
                <a:ext cx="2206566" cy="338554"/>
              </a:xfrm>
              <a:prstGeom prst="rect">
                <a:avLst/>
              </a:prstGeom>
              <a:blipFill>
                <a:blip r:embed="rId3"/>
                <a:stretch>
                  <a:fillRect l="-1657" t="-5455" r="-552" b="-23636"/>
                </a:stretch>
              </a:blipFill>
            </p:spPr>
            <p:txBody>
              <a:bodyPr/>
              <a:lstStyle/>
              <a:p>
                <a:r>
                  <a:rPr lang="en-US">
                    <a:noFill/>
                  </a:rPr>
                  <a:t> </a:t>
                </a:r>
              </a:p>
            </p:txBody>
          </p:sp>
        </mc:Fallback>
      </mc:AlternateContent>
      <p:sp>
        <p:nvSpPr>
          <p:cNvPr id="5" name="Oval 4"/>
          <p:cNvSpPr/>
          <p:nvPr/>
        </p:nvSpPr>
        <p:spPr bwMode="auto">
          <a:xfrm>
            <a:off x="4729656" y="5057455"/>
            <a:ext cx="832295" cy="355372"/>
          </a:xfrm>
          <a:prstGeom prst="ellipse">
            <a:avLst/>
          </a:prstGeom>
          <a:no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Worst-case Complexity Examples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514350" indent="-514350">
                  <a:buFont typeface="+mj-lt"/>
                  <a:buAutoNum type="arabicPeriod"/>
                </a:pPr>
                <a:r>
                  <a:rPr lang="en-US" dirty="0" smtClean="0"/>
                  <a:t>If the running time of an algorithm is </a:t>
                </a:r>
              </a:p>
              <a:p>
                <a:pPr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100</m:t>
                      </m:r>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𝑛</m:t>
                      </m:r>
                      <m:r>
                        <a:rPr lang="en-US" i="1" baseline="30000" dirty="0" smtClean="0">
                          <a:latin typeface="Cambria Math" panose="02040503050406030204" pitchFamily="18" charset="0"/>
                        </a:rPr>
                        <m:t>2</m:t>
                      </m:r>
                      <m:r>
                        <a:rPr lang="en-US" i="1" dirty="0" smtClean="0">
                          <a:latin typeface="Cambria Math" panose="02040503050406030204" pitchFamily="18" charset="0"/>
                        </a:rPr>
                        <m:t> + 0.0001</m:t>
                      </m:r>
                      <m:r>
                        <a:rPr lang="en-US" i="1" dirty="0" smtClean="0">
                          <a:latin typeface="Cambria Math" panose="02040503050406030204" pitchFamily="18" charset="0"/>
                        </a:rPr>
                        <m:t>𝑛</m:t>
                      </m:r>
                      <m:r>
                        <a:rPr lang="en-US" i="1" baseline="30000" dirty="0" smtClean="0">
                          <a:latin typeface="Cambria Math" panose="02040503050406030204" pitchFamily="18" charset="0"/>
                        </a:rPr>
                        <m:t>3</m:t>
                      </m:r>
                    </m:oMath>
                  </m:oMathPara>
                </a14:m>
                <a:endParaRPr lang="en-US" baseline="30000" dirty="0" smtClean="0"/>
              </a:p>
              <a:p>
                <a:pPr>
                  <a:buNone/>
                </a:pPr>
                <a:r>
                  <a:rPr lang="en-US" dirty="0" smtClean="0"/>
                  <a:t>	what is the worst-case complexity, and for what </a:t>
                </a:r>
                <a14:m>
                  <m:oMath xmlns:m="http://schemas.openxmlformats.org/officeDocument/2006/math">
                    <m:r>
                      <a:rPr lang="en-US" i="1" dirty="0" smtClean="0">
                        <a:latin typeface="Cambria Math" panose="02040503050406030204" pitchFamily="18" charset="0"/>
                      </a:rPr>
                      <m:t>𝑛</m:t>
                    </m:r>
                    <m:r>
                      <a:rPr lang="en-US" i="1" baseline="-25000" dirty="0" smtClean="0">
                        <a:latin typeface="Cambria Math" panose="02040503050406030204" pitchFamily="18" charset="0"/>
                      </a:rPr>
                      <m:t>0</m:t>
                    </m:r>
                  </m:oMath>
                </a14:m>
                <a:r>
                  <a:rPr lang="en-US" dirty="0" smtClean="0"/>
                  <a:t> value does it hold?</a:t>
                </a:r>
              </a:p>
              <a:p>
                <a:pPr>
                  <a:buNone/>
                </a:pPr>
                <a:endParaRPr lang="en-US" dirty="0" smtClean="0"/>
              </a:p>
              <a:p>
                <a:pPr marL="514350" indent="-514350">
                  <a:buFont typeface="+mj-lt"/>
                  <a:buAutoNum type="arabicPeriod" startAt="2"/>
                </a:pPr>
                <a:r>
                  <a:rPr lang="en-US" dirty="0" smtClean="0"/>
                  <a:t>If the running time of an algorithm is </a:t>
                </a:r>
              </a:p>
              <a:p>
                <a:pPr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3</m:t>
                      </m:r>
                      <m:r>
                        <a:rPr lang="en-US" i="1" dirty="0" smtClean="0">
                          <a:latin typeface="Cambria Math" panose="02040503050406030204" pitchFamily="18" charset="0"/>
                        </a:rPr>
                        <m:t>𝑛</m:t>
                      </m:r>
                      <m:r>
                        <a:rPr lang="en-US" i="1" baseline="30000" dirty="0" smtClean="0">
                          <a:latin typeface="Cambria Math" panose="02040503050406030204" pitchFamily="18" charset="0"/>
                        </a:rPr>
                        <m:t>2</m:t>
                      </m:r>
                      <m:r>
                        <a:rPr lang="en-US" i="1" dirty="0" smtClean="0">
                          <a:latin typeface="Cambria Math" panose="02040503050406030204" pitchFamily="18" charset="0"/>
                        </a:rPr>
                        <m:t> + 2</m:t>
                      </m:r>
                      <m:r>
                        <a:rPr lang="en-US" i="1" baseline="30000" dirty="0" smtClean="0">
                          <a:latin typeface="Cambria Math" panose="02040503050406030204" pitchFamily="18" charset="0"/>
                        </a:rPr>
                        <m:t>𝑛</m:t>
                      </m:r>
                    </m:oMath>
                  </m:oMathPara>
                </a14:m>
                <a:endParaRPr lang="en-US" baseline="30000" dirty="0" smtClean="0"/>
              </a:p>
              <a:p>
                <a:pPr>
                  <a:buNone/>
                </a:pPr>
                <a:r>
                  <a:rPr lang="en-US" dirty="0" smtClean="0"/>
                  <a:t>	what is the worst-case complexity, and for what </a:t>
                </a:r>
                <a14:m>
                  <m:oMath xmlns:m="http://schemas.openxmlformats.org/officeDocument/2006/math">
                    <m:r>
                      <a:rPr lang="en-US" i="1" dirty="0" smtClean="0">
                        <a:latin typeface="Cambria Math" panose="02040503050406030204" pitchFamily="18" charset="0"/>
                      </a:rPr>
                      <m:t>𝑛</m:t>
                    </m:r>
                    <m:r>
                      <a:rPr lang="en-US" i="1" baseline="-25000" dirty="0" smtClean="0">
                        <a:latin typeface="Cambria Math" panose="02040503050406030204" pitchFamily="18" charset="0"/>
                      </a:rPr>
                      <m:t>0</m:t>
                    </m:r>
                  </m:oMath>
                </a14:m>
                <a:r>
                  <a:rPr lang="en-US" dirty="0" smtClean="0"/>
                  <a:t> value does it hold?</a:t>
                </a:r>
              </a:p>
              <a:p>
                <a:pP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186" t="-1333"/>
                </a:stretch>
              </a:blipFill>
            </p:spPr>
            <p:txBody>
              <a:bodyPr/>
              <a:lstStyle/>
              <a:p>
                <a:r>
                  <a:rPr lang="en-US">
                    <a:noFill/>
                  </a:rPr>
                  <a:t> </a:t>
                </a:r>
              </a:p>
            </p:txBody>
          </p:sp>
        </mc:Fallback>
      </mc:AlternateContent>
      <p:sp>
        <p:nvSpPr>
          <p:cNvPr id="4" name="Rectangle 3"/>
          <p:cNvSpPr/>
          <p:nvPr/>
        </p:nvSpPr>
        <p:spPr>
          <a:xfrm>
            <a:off x="3774013" y="3059271"/>
            <a:ext cx="1649811" cy="461665"/>
          </a:xfrm>
          <a:prstGeom prst="rect">
            <a:avLst/>
          </a:prstGeom>
        </p:spPr>
        <p:txBody>
          <a:bodyPr wrap="none">
            <a:spAutoFit/>
          </a:bodyPr>
          <a:lstStyle/>
          <a:p>
            <a:pPr>
              <a:buNone/>
            </a:pPr>
            <a:r>
              <a:rPr lang="en-US" i="1" dirty="0">
                <a:solidFill>
                  <a:srgbClr val="0000FF"/>
                </a:solidFill>
              </a:rPr>
              <a:t>n</a:t>
            </a:r>
            <a:r>
              <a:rPr lang="en-US" i="1" baseline="-25000" dirty="0">
                <a:solidFill>
                  <a:srgbClr val="0000FF"/>
                </a:solidFill>
              </a:rPr>
              <a:t>0 </a:t>
            </a:r>
            <a:r>
              <a:rPr lang="en-US" i="1" dirty="0" smtClean="0">
                <a:solidFill>
                  <a:srgbClr val="0000FF"/>
                </a:solidFill>
              </a:rPr>
              <a:t>=10,000</a:t>
            </a:r>
            <a:endParaRPr lang="en-US" dirty="0">
              <a:solidFill>
                <a:srgbClr val="0000FF"/>
              </a:solidFill>
            </a:endParaRPr>
          </a:p>
        </p:txBody>
      </p:sp>
      <p:sp>
        <p:nvSpPr>
          <p:cNvPr id="5" name="Rectangle 4"/>
          <p:cNvSpPr/>
          <p:nvPr/>
        </p:nvSpPr>
        <p:spPr>
          <a:xfrm>
            <a:off x="3774012" y="5455231"/>
            <a:ext cx="1295547" cy="461665"/>
          </a:xfrm>
          <a:prstGeom prst="rect">
            <a:avLst/>
          </a:prstGeom>
        </p:spPr>
        <p:txBody>
          <a:bodyPr wrap="none">
            <a:spAutoFit/>
          </a:bodyPr>
          <a:lstStyle/>
          <a:p>
            <a:pPr>
              <a:buNone/>
            </a:pPr>
            <a:r>
              <a:rPr lang="en-US" i="1" dirty="0">
                <a:solidFill>
                  <a:srgbClr val="0000FF"/>
                </a:solidFill>
              </a:rPr>
              <a:t>n</a:t>
            </a:r>
            <a:r>
              <a:rPr lang="en-US" i="1" baseline="-25000" dirty="0">
                <a:solidFill>
                  <a:srgbClr val="0000FF"/>
                </a:solidFill>
              </a:rPr>
              <a:t>0 </a:t>
            </a:r>
            <a:r>
              <a:rPr lang="en-US" i="1" dirty="0" smtClean="0">
                <a:solidFill>
                  <a:srgbClr val="0000FF"/>
                </a:solidFill>
                <a:sym typeface="Symbol"/>
              </a:rPr>
              <a:t></a:t>
            </a:r>
            <a:r>
              <a:rPr lang="en-US" i="1" dirty="0" smtClean="0">
                <a:solidFill>
                  <a:srgbClr val="0000FF"/>
                </a:solidFill>
              </a:rPr>
              <a:t>7.33</a:t>
            </a:r>
            <a:endParaRPr lang="en-US" dirty="0">
              <a:solidFill>
                <a:srgbClr val="0000FF"/>
              </a:solidFill>
            </a:endParaRPr>
          </a:p>
        </p:txBody>
      </p:sp>
      <p:sp>
        <p:nvSpPr>
          <p:cNvPr id="6" name="Rectangle 5"/>
          <p:cNvSpPr/>
          <p:nvPr/>
        </p:nvSpPr>
        <p:spPr bwMode="auto">
          <a:xfrm>
            <a:off x="3774012" y="3059271"/>
            <a:ext cx="1758687" cy="56360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
        <p:nvSpPr>
          <p:cNvPr id="7" name="Rectangle 6"/>
          <p:cNvSpPr/>
          <p:nvPr/>
        </p:nvSpPr>
        <p:spPr bwMode="auto">
          <a:xfrm>
            <a:off x="3774012" y="5326131"/>
            <a:ext cx="1758687" cy="56360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200" b="0" i="0" u="none" strike="noStrike" cap="none" normalizeH="0" baseline="0" smtClean="0">
              <a:ln>
                <a:noFill/>
              </a:ln>
              <a:solidFill>
                <a:schemeClr val="tx1"/>
              </a:solidFill>
              <a:effectLst/>
              <a:latin typeface="Arial" charset="0"/>
            </a:endParaRP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“size” of a problem</a:t>
            </a:r>
            <a:endParaRPr lang="en-US" dirty="0"/>
          </a:p>
        </p:txBody>
      </p:sp>
      <p:sp>
        <p:nvSpPr>
          <p:cNvPr id="3" name="Content Placeholder 2"/>
          <p:cNvSpPr>
            <a:spLocks noGrp="1"/>
          </p:cNvSpPr>
          <p:nvPr>
            <p:ph idx="1"/>
          </p:nvPr>
        </p:nvSpPr>
        <p:spPr>
          <a:xfrm>
            <a:off x="388891" y="1129712"/>
            <a:ext cx="8224939" cy="5123943"/>
          </a:xfrm>
        </p:spPr>
        <p:txBody>
          <a:bodyPr/>
          <a:lstStyle/>
          <a:p>
            <a:pPr>
              <a:buNone/>
            </a:pPr>
            <a:endParaRPr lang="en-US" sz="1800" dirty="0" smtClean="0"/>
          </a:p>
          <a:p>
            <a:pPr>
              <a:buNone/>
            </a:pPr>
            <a:endParaRPr lang="en-US" sz="1800" dirty="0"/>
          </a:p>
          <a:p>
            <a:pPr>
              <a:buNone/>
            </a:pPr>
            <a:endParaRPr lang="en-US" sz="1800" dirty="0" smtClean="0"/>
          </a:p>
          <a:p>
            <a:pPr>
              <a:buNone/>
            </a:pPr>
            <a:endParaRPr lang="en-US" sz="1800" dirty="0"/>
          </a:p>
          <a:p>
            <a:pPr>
              <a:buNone/>
            </a:pPr>
            <a:endParaRPr lang="en-US" sz="1800" dirty="0" smtClean="0"/>
          </a:p>
          <a:p>
            <a:pPr>
              <a:buNone/>
            </a:pPr>
            <a:r>
              <a:rPr lang="en-US" sz="1800" dirty="0" smtClean="0"/>
              <a:t>How </a:t>
            </a:r>
            <a:r>
              <a:rPr lang="en-US" sz="1800" dirty="0" smtClean="0"/>
              <a:t>much memory does it take to store a constraint?</a:t>
            </a:r>
          </a:p>
        </p:txBody>
      </p:sp>
      <p:graphicFrame>
        <p:nvGraphicFramePr>
          <p:cNvPr id="9" name="Content Placeholder 5"/>
          <p:cNvGraphicFramePr>
            <a:graphicFrameLocks/>
          </p:cNvGraphicFramePr>
          <p:nvPr>
            <p:extLst>
              <p:ext uri="{D42A27DB-BD31-4B8C-83A1-F6EECF244321}">
                <p14:modId xmlns:p14="http://schemas.microsoft.com/office/powerpoint/2010/main" val="3968254822"/>
              </p:ext>
            </p:extLst>
          </p:nvPr>
        </p:nvGraphicFramePr>
        <p:xfrm>
          <a:off x="427141" y="1158877"/>
          <a:ext cx="3208972" cy="1371600"/>
        </p:xfrm>
        <a:graphic>
          <a:graphicData uri="http://schemas.openxmlformats.org/drawingml/2006/table">
            <a:tbl>
              <a:tblPr firstRow="1" bandRow="1">
                <a:tableStyleId>{21E4AEA4-8DFA-4A89-87EB-49C32662AFE0}</a:tableStyleId>
              </a:tblPr>
              <a:tblGrid>
                <a:gridCol w="1359217">
                  <a:extLst>
                    <a:ext uri="{9D8B030D-6E8A-4147-A177-3AD203B41FA5}">
                      <a16:colId xmlns:a16="http://schemas.microsoft.com/office/drawing/2014/main" val="20000"/>
                    </a:ext>
                  </a:extLst>
                </a:gridCol>
                <a:gridCol w="1849755">
                  <a:extLst>
                    <a:ext uri="{9D8B030D-6E8A-4147-A177-3AD203B41FA5}">
                      <a16:colId xmlns:a16="http://schemas.microsoft.com/office/drawing/2014/main" val="20001"/>
                    </a:ext>
                  </a:extLst>
                </a:gridCol>
              </a:tblGrid>
              <a:tr h="0">
                <a:tc>
                  <a:txBody>
                    <a:bodyPr/>
                    <a:lstStyle/>
                    <a:p>
                      <a:pPr algn="ctr"/>
                      <a:r>
                        <a:rPr lang="en-US" sz="1200" dirty="0" smtClean="0"/>
                        <a:t>Decimal</a:t>
                      </a:r>
                      <a:r>
                        <a:rPr lang="en-US" sz="1200" baseline="0" dirty="0" smtClean="0"/>
                        <a:t> Integer</a:t>
                      </a:r>
                      <a:endParaRPr lang="en-US" sz="1200" dirty="0"/>
                    </a:p>
                  </a:txBody>
                  <a:tcPr/>
                </a:tc>
                <a:tc>
                  <a:txBody>
                    <a:bodyPr/>
                    <a:lstStyle/>
                    <a:p>
                      <a:pPr algn="ctr"/>
                      <a:r>
                        <a:rPr lang="en-US" sz="1200" dirty="0" smtClean="0"/>
                        <a:t>Binary Representation</a:t>
                      </a:r>
                      <a:endParaRPr lang="en-US" sz="1200" dirty="0"/>
                    </a:p>
                  </a:txBody>
                  <a:tcPr/>
                </a:tc>
                <a:extLst>
                  <a:ext uri="{0D108BD9-81ED-4DB2-BD59-A6C34878D82A}">
                    <a16:rowId xmlns:a16="http://schemas.microsoft.com/office/drawing/2014/main" val="10000"/>
                  </a:ext>
                </a:extLst>
              </a:tr>
              <a:tr h="0">
                <a:tc>
                  <a:txBody>
                    <a:bodyPr/>
                    <a:lstStyle/>
                    <a:p>
                      <a:pPr algn="ctr"/>
                      <a:r>
                        <a:rPr lang="en-US" sz="1200" dirty="0" smtClean="0"/>
                        <a:t>1</a:t>
                      </a:r>
                      <a:endParaRPr lang="en-US" sz="1200" dirty="0"/>
                    </a:p>
                  </a:txBody>
                  <a:tcPr/>
                </a:tc>
                <a:tc>
                  <a:txBody>
                    <a:bodyPr/>
                    <a:lstStyle/>
                    <a:p>
                      <a:pPr algn="ctr"/>
                      <a:r>
                        <a:rPr lang="en-US" sz="1200" dirty="0" smtClean="0"/>
                        <a:t>1</a:t>
                      </a:r>
                      <a:endParaRPr lang="en-US" sz="1200" dirty="0"/>
                    </a:p>
                  </a:txBody>
                  <a:tcPr/>
                </a:tc>
                <a:extLst>
                  <a:ext uri="{0D108BD9-81ED-4DB2-BD59-A6C34878D82A}">
                    <a16:rowId xmlns:a16="http://schemas.microsoft.com/office/drawing/2014/main" val="10001"/>
                  </a:ext>
                </a:extLst>
              </a:tr>
              <a:tr h="0">
                <a:tc>
                  <a:txBody>
                    <a:bodyPr/>
                    <a:lstStyle/>
                    <a:p>
                      <a:pPr algn="ctr"/>
                      <a:r>
                        <a:rPr lang="en-US" sz="1200" dirty="0" smtClean="0"/>
                        <a:t>3</a:t>
                      </a:r>
                      <a:endParaRPr lang="en-US" sz="1200" dirty="0"/>
                    </a:p>
                  </a:txBody>
                  <a:tcPr/>
                </a:tc>
                <a:tc>
                  <a:txBody>
                    <a:bodyPr/>
                    <a:lstStyle/>
                    <a:p>
                      <a:pPr algn="ctr"/>
                      <a:r>
                        <a:rPr lang="en-US" sz="1200" dirty="0" smtClean="0"/>
                        <a:t>11</a:t>
                      </a:r>
                      <a:endParaRPr lang="en-US" sz="1200" dirty="0"/>
                    </a:p>
                  </a:txBody>
                  <a:tcPr/>
                </a:tc>
                <a:extLst>
                  <a:ext uri="{0D108BD9-81ED-4DB2-BD59-A6C34878D82A}">
                    <a16:rowId xmlns:a16="http://schemas.microsoft.com/office/drawing/2014/main" val="10003"/>
                  </a:ext>
                </a:extLst>
              </a:tr>
              <a:tr h="0">
                <a:tc>
                  <a:txBody>
                    <a:bodyPr/>
                    <a:lstStyle/>
                    <a:p>
                      <a:pPr algn="ctr"/>
                      <a:r>
                        <a:rPr lang="en-US" sz="1200" dirty="0" smtClean="0"/>
                        <a:t>4</a:t>
                      </a:r>
                      <a:endParaRPr lang="en-US" sz="1200" dirty="0"/>
                    </a:p>
                  </a:txBody>
                  <a:tcPr/>
                </a:tc>
                <a:tc>
                  <a:txBody>
                    <a:bodyPr/>
                    <a:lstStyle/>
                    <a:p>
                      <a:pPr algn="ctr"/>
                      <a:r>
                        <a:rPr lang="en-US" sz="1200" dirty="0" smtClean="0"/>
                        <a:t>100</a:t>
                      </a:r>
                      <a:endParaRPr lang="en-US" sz="1200" dirty="0"/>
                    </a:p>
                  </a:txBody>
                  <a:tcPr/>
                </a:tc>
                <a:extLst>
                  <a:ext uri="{0D108BD9-81ED-4DB2-BD59-A6C34878D82A}">
                    <a16:rowId xmlns:a16="http://schemas.microsoft.com/office/drawing/2014/main" val="10004"/>
                  </a:ext>
                </a:extLst>
              </a:tr>
              <a:tr h="0">
                <a:tc>
                  <a:txBody>
                    <a:bodyPr/>
                    <a:lstStyle/>
                    <a:p>
                      <a:pPr algn="ctr"/>
                      <a:r>
                        <a:rPr lang="en-US" sz="1200" dirty="0" smtClean="0"/>
                        <a:t>25</a:t>
                      </a:r>
                      <a:endParaRPr lang="en-US" sz="1200" dirty="0"/>
                    </a:p>
                  </a:txBody>
                  <a:tcPr/>
                </a:tc>
                <a:tc>
                  <a:txBody>
                    <a:bodyPr/>
                    <a:lstStyle/>
                    <a:p>
                      <a:pPr algn="ctr"/>
                      <a:r>
                        <a:rPr lang="en-US" sz="1200" dirty="0" smtClean="0"/>
                        <a:t>11001</a:t>
                      </a:r>
                      <a:endParaRPr lang="en-US" sz="1200" dirty="0"/>
                    </a:p>
                  </a:txBody>
                  <a:tcPr/>
                </a:tc>
                <a:extLst>
                  <a:ext uri="{0D108BD9-81ED-4DB2-BD59-A6C34878D82A}">
                    <a16:rowId xmlns:a16="http://schemas.microsoft.com/office/drawing/2014/main" val="10007"/>
                  </a:ext>
                </a:extLst>
              </a:tr>
            </a:tbl>
          </a:graphicData>
        </a:graphic>
      </p:graphicFrame>
      <mc:AlternateContent xmlns:mc="http://schemas.openxmlformats.org/markup-compatibility/2006">
        <mc:Choice xmlns:a14="http://schemas.microsoft.com/office/drawing/2010/main" Requires="a14">
          <p:sp>
            <p:nvSpPr>
              <p:cNvPr id="8" name="TextBox 7"/>
              <p:cNvSpPr txBox="1"/>
              <p:nvPr/>
            </p:nvSpPr>
            <p:spPr>
              <a:xfrm>
                <a:off x="1345840" y="3181692"/>
                <a:ext cx="554639" cy="246221"/>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rPr>
                        <m:t>≤1</m:t>
                      </m:r>
                    </m:oMath>
                  </m:oMathPara>
                </a14:m>
                <a:endParaRPr lang="en-US" sz="1600" dirty="0"/>
              </a:p>
            </p:txBody>
          </p:sp>
        </mc:Choice>
        <mc:Fallback>
          <p:sp>
            <p:nvSpPr>
              <p:cNvPr id="8" name="TextBox 7"/>
              <p:cNvSpPr txBox="1">
                <a:spLocks noRot="1" noChangeAspect="1" noMove="1" noResize="1" noEditPoints="1" noAdjustHandles="1" noChangeArrowheads="1" noChangeShapeType="1" noTextEdit="1"/>
              </p:cNvSpPr>
              <p:nvPr/>
            </p:nvSpPr>
            <p:spPr>
              <a:xfrm>
                <a:off x="1345840" y="3181692"/>
                <a:ext cx="554639" cy="246221"/>
              </a:xfrm>
              <a:prstGeom prst="rect">
                <a:avLst/>
              </a:prstGeom>
              <a:blipFill>
                <a:blip r:embed="rId2"/>
                <a:stretch>
                  <a:fillRect l="-4396" r="-5495"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3229400" y="3181692"/>
                <a:ext cx="708527" cy="246221"/>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rPr>
                        <m:t>≤−1</m:t>
                      </m:r>
                    </m:oMath>
                  </m:oMathPara>
                </a14:m>
                <a:endParaRPr lang="en-US" sz="1600" dirty="0"/>
              </a:p>
            </p:txBody>
          </p:sp>
        </mc:Choice>
        <mc:Fallback>
          <p:sp>
            <p:nvSpPr>
              <p:cNvPr id="10" name="TextBox 9"/>
              <p:cNvSpPr txBox="1">
                <a:spLocks noRot="1" noChangeAspect="1" noMove="1" noResize="1" noEditPoints="1" noAdjustHandles="1" noChangeArrowheads="1" noChangeShapeType="1" noTextEdit="1"/>
              </p:cNvSpPr>
              <p:nvPr/>
            </p:nvSpPr>
            <p:spPr>
              <a:xfrm>
                <a:off x="3229400" y="3181692"/>
                <a:ext cx="708527" cy="246221"/>
              </a:xfrm>
              <a:prstGeom prst="rect">
                <a:avLst/>
              </a:prstGeom>
              <a:blipFill>
                <a:blip r:embed="rId3"/>
                <a:stretch>
                  <a:fillRect l="-3448" r="-4310" b="-1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5276779" y="3181692"/>
                <a:ext cx="1578957" cy="246221"/>
              </a:xfrm>
              <a:prstGeom prst="rect">
                <a:avLst/>
              </a:prstGeom>
              <a:noFill/>
            </p:spPr>
            <p:txBody>
              <a:bodyPr wrap="none" lIns="0" tIns="0" rIns="0" bIns="0" rtlCol="0">
                <a:spAutoFit/>
              </a:bodyPr>
              <a:lstStyle/>
              <a:p>
                <a:pPr>
                  <a:buNone/>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1</m:t>
                      </m:r>
                      <m:r>
                        <a:rPr lang="en-US" sz="1600" b="0" i="1" smtClean="0">
                          <a:latin typeface="Cambria Math" panose="02040503050406030204" pitchFamily="18" charset="0"/>
                        </a:rPr>
                        <m:t>1913</m:t>
                      </m:r>
                      <m:r>
                        <a:rPr lang="en-US" sz="1600" b="0" i="1" smtClean="0">
                          <a:latin typeface="Cambria Math" panose="02040503050406030204" pitchFamily="18" charset="0"/>
                        </a:rPr>
                        <m:t>𝑥</m:t>
                      </m:r>
                      <m:r>
                        <a:rPr lang="en-US" sz="1600" b="0" i="1" smtClean="0">
                          <a:latin typeface="Cambria Math" panose="02040503050406030204" pitchFamily="18" charset="0"/>
                        </a:rPr>
                        <m:t>≤91741</m:t>
                      </m:r>
                    </m:oMath>
                  </m:oMathPara>
                </a14:m>
                <a:endParaRPr lang="en-US" sz="1600" dirty="0"/>
              </a:p>
            </p:txBody>
          </p:sp>
        </mc:Choice>
        <mc:Fallback>
          <p:sp>
            <p:nvSpPr>
              <p:cNvPr id="11" name="TextBox 10"/>
              <p:cNvSpPr txBox="1">
                <a:spLocks noRot="1" noChangeAspect="1" noMove="1" noResize="1" noEditPoints="1" noAdjustHandles="1" noChangeArrowheads="1" noChangeShapeType="1" noTextEdit="1"/>
              </p:cNvSpPr>
              <p:nvPr/>
            </p:nvSpPr>
            <p:spPr>
              <a:xfrm>
                <a:off x="5276779" y="3181692"/>
                <a:ext cx="1578957" cy="246221"/>
              </a:xfrm>
              <a:prstGeom prst="rect">
                <a:avLst/>
              </a:prstGeom>
              <a:blipFill>
                <a:blip r:embed="rId4"/>
                <a:stretch>
                  <a:fillRect l="-2317" r="-1544" b="-10000"/>
                </a:stretch>
              </a:blipFill>
            </p:spPr>
            <p:txBody>
              <a:bodyPr/>
              <a:lstStyle/>
              <a:p>
                <a:r>
                  <a:rPr lang="en-US">
                    <a:noFill/>
                  </a:rPr>
                  <a:t> </a:t>
                </a:r>
              </a:p>
            </p:txBody>
          </p:sp>
        </mc:Fallback>
      </mc:AlternateContent>
      <p:sp>
        <p:nvSpPr>
          <p:cNvPr id="12" name="TextBox 11"/>
          <p:cNvSpPr txBox="1"/>
          <p:nvPr/>
        </p:nvSpPr>
        <p:spPr>
          <a:xfrm>
            <a:off x="1345840" y="3418590"/>
            <a:ext cx="572593" cy="338554"/>
          </a:xfrm>
          <a:prstGeom prst="rect">
            <a:avLst/>
          </a:prstGeom>
          <a:noFill/>
        </p:spPr>
        <p:txBody>
          <a:bodyPr wrap="none" rtlCol="0">
            <a:spAutoFit/>
          </a:bodyPr>
          <a:lstStyle/>
          <a:p>
            <a:pPr>
              <a:buNone/>
            </a:pPr>
            <a:r>
              <a:rPr lang="en-US" sz="1600" dirty="0" smtClean="0"/>
              <a:t>1 bit</a:t>
            </a:r>
            <a:endParaRPr lang="en-US" sz="1600" dirty="0"/>
          </a:p>
        </p:txBody>
      </p:sp>
      <p:sp>
        <p:nvSpPr>
          <p:cNvPr id="13" name="TextBox 12"/>
          <p:cNvSpPr txBox="1"/>
          <p:nvPr/>
        </p:nvSpPr>
        <p:spPr>
          <a:xfrm>
            <a:off x="3298521" y="3418590"/>
            <a:ext cx="675185" cy="338554"/>
          </a:xfrm>
          <a:prstGeom prst="rect">
            <a:avLst/>
          </a:prstGeom>
          <a:noFill/>
        </p:spPr>
        <p:txBody>
          <a:bodyPr wrap="none" rtlCol="0">
            <a:spAutoFit/>
          </a:bodyPr>
          <a:lstStyle/>
          <a:p>
            <a:pPr>
              <a:buNone/>
            </a:pPr>
            <a:r>
              <a:rPr lang="en-US" sz="1600" dirty="0"/>
              <a:t>2</a:t>
            </a:r>
            <a:r>
              <a:rPr lang="en-US" sz="1600" dirty="0" smtClean="0"/>
              <a:t> bits</a:t>
            </a:r>
            <a:endParaRPr lang="en-US" sz="1600" dirty="0"/>
          </a:p>
        </p:txBody>
      </p:sp>
      <p:sp>
        <p:nvSpPr>
          <p:cNvPr id="14" name="TextBox 13"/>
          <p:cNvSpPr txBox="1"/>
          <p:nvPr/>
        </p:nvSpPr>
        <p:spPr>
          <a:xfrm>
            <a:off x="5816056" y="3418590"/>
            <a:ext cx="788999" cy="338554"/>
          </a:xfrm>
          <a:prstGeom prst="rect">
            <a:avLst/>
          </a:prstGeom>
          <a:noFill/>
        </p:spPr>
        <p:txBody>
          <a:bodyPr wrap="none" rtlCol="0">
            <a:spAutoFit/>
          </a:bodyPr>
          <a:lstStyle/>
          <a:p>
            <a:pPr>
              <a:buNone/>
            </a:pPr>
            <a:r>
              <a:rPr lang="en-US" sz="1600" dirty="0" smtClean="0"/>
              <a:t>31 bits</a:t>
            </a:r>
            <a:endParaRPr lang="en-US" sz="1600" dirty="0"/>
          </a:p>
        </p:txBody>
      </p:sp>
      <mc:AlternateContent xmlns:mc="http://schemas.openxmlformats.org/markup-compatibility/2006">
        <mc:Choice xmlns:a14="http://schemas.microsoft.com/office/drawing/2010/main" Requires="a14">
          <p:sp>
            <p:nvSpPr>
              <p:cNvPr id="15" name="TextBox 14"/>
              <p:cNvSpPr txBox="1"/>
              <p:nvPr/>
            </p:nvSpPr>
            <p:spPr>
              <a:xfrm>
                <a:off x="3901087" y="1468328"/>
                <a:ext cx="3894912" cy="707886"/>
              </a:xfrm>
              <a:prstGeom prst="rect">
                <a:avLst/>
              </a:prstGeom>
              <a:noFill/>
            </p:spPr>
            <p:txBody>
              <a:bodyPr wrap="none" rtlCol="0">
                <a:spAutoFit/>
              </a:bodyPr>
              <a:lstStyle/>
              <a:p>
                <a:pPr marL="285750" indent="-285750"/>
                <a:r>
                  <a:rPr lang="en-US" sz="1600" dirty="0" smtClean="0"/>
                  <a:t># bits to store integer </a:t>
                </a:r>
                <a14:m>
                  <m:oMath xmlns:m="http://schemas.openxmlformats.org/officeDocument/2006/math">
                    <m:r>
                      <a:rPr lang="en-US" sz="1600" b="0" i="1" smtClean="0">
                        <a:latin typeface="Cambria Math" panose="02040503050406030204" pitchFamily="18" charset="0"/>
                      </a:rPr>
                      <m:t>𝑥</m:t>
                    </m:r>
                  </m:oMath>
                </a14:m>
                <a:r>
                  <a:rPr lang="en-US" sz="1600" dirty="0" smtClean="0"/>
                  <a:t>: </a:t>
                </a:r>
                <a14:m>
                  <m:oMath xmlns:m="http://schemas.openxmlformats.org/officeDocument/2006/math">
                    <m:d>
                      <m:dPr>
                        <m:begChr m:val="⌈"/>
                        <m:endChr m:val="⌉"/>
                        <m:ctrlPr>
                          <a:rPr lang="en-US" sz="1600" i="1" smtClean="0">
                            <a:latin typeface="Cambria Math" panose="02040503050406030204" pitchFamily="18" charset="0"/>
                          </a:rPr>
                        </m:ctrlPr>
                      </m:dPr>
                      <m:e>
                        <m:func>
                          <m:funcPr>
                            <m:ctrlPr>
                              <a:rPr lang="en-US" sz="1600" b="0" i="1" smtClean="0">
                                <a:latin typeface="Cambria Math" panose="02040503050406030204" pitchFamily="18" charset="0"/>
                              </a:rPr>
                            </m:ctrlPr>
                          </m:funcPr>
                          <m:fName>
                            <m:sSub>
                              <m:sSubPr>
                                <m:ctrlPr>
                                  <a:rPr lang="en-US" sz="1600" b="0" i="1" smtClean="0">
                                    <a:latin typeface="Cambria Math" panose="02040503050406030204" pitchFamily="18" charset="0"/>
                                  </a:rPr>
                                </m:ctrlPr>
                              </m:sSubPr>
                              <m:e>
                                <m:r>
                                  <m:rPr>
                                    <m:sty m:val="p"/>
                                  </m:rPr>
                                  <a:rPr lang="en-US" sz="1600" b="0" i="0" smtClean="0">
                                    <a:latin typeface="Cambria Math" panose="02040503050406030204" pitchFamily="18" charset="0"/>
                                  </a:rPr>
                                  <m:t>log</m:t>
                                </m:r>
                              </m:e>
                              <m:sub>
                                <m:r>
                                  <a:rPr lang="en-US" sz="1600" b="0" i="1" smtClean="0">
                                    <a:latin typeface="Cambria Math" panose="02040503050406030204" pitchFamily="18" charset="0"/>
                                  </a:rPr>
                                  <m:t>2</m:t>
                                </m:r>
                              </m:sub>
                            </m:sSub>
                          </m:fName>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𝑥</m:t>
                                </m:r>
                              </m:e>
                            </m:d>
                          </m:e>
                        </m:func>
                      </m:e>
                    </m:d>
                  </m:oMath>
                </a14:m>
                <a:r>
                  <a:rPr lang="en-US" sz="1600" dirty="0" smtClean="0"/>
                  <a:t> </a:t>
                </a:r>
              </a:p>
              <a:p>
                <a:pPr marL="285750" indent="-285750"/>
                <a:r>
                  <a:rPr lang="en-US" sz="1600" dirty="0" smtClean="0"/>
                  <a:t>One more for positive/negative</a:t>
                </a:r>
              </a:p>
            </p:txBody>
          </p:sp>
        </mc:Choice>
        <mc:Fallback>
          <p:sp>
            <p:nvSpPr>
              <p:cNvPr id="15" name="TextBox 14"/>
              <p:cNvSpPr txBox="1">
                <a:spLocks noRot="1" noChangeAspect="1" noMove="1" noResize="1" noEditPoints="1" noAdjustHandles="1" noChangeArrowheads="1" noChangeShapeType="1" noTextEdit="1"/>
              </p:cNvSpPr>
              <p:nvPr/>
            </p:nvSpPr>
            <p:spPr>
              <a:xfrm>
                <a:off x="3901087" y="1468328"/>
                <a:ext cx="3894912" cy="707886"/>
              </a:xfrm>
              <a:prstGeom prst="rect">
                <a:avLst/>
              </a:prstGeom>
              <a:blipFill>
                <a:blip r:embed="rId5"/>
                <a:stretch>
                  <a:fillRect l="-626" t="-2586" b="-10345"/>
                </a:stretch>
              </a:blipFill>
            </p:spPr>
            <p:txBody>
              <a:bodyPr/>
              <a:lstStyle/>
              <a:p>
                <a:r>
                  <a:rPr lang="en-US">
                    <a:noFill/>
                  </a:rPr>
                  <a:t> </a:t>
                </a:r>
              </a:p>
            </p:txBody>
          </p:sp>
        </mc:Fallback>
      </mc:AlternateContent>
      <p:sp>
        <p:nvSpPr>
          <p:cNvPr id="17" name="TextBox 16"/>
          <p:cNvSpPr txBox="1"/>
          <p:nvPr/>
        </p:nvSpPr>
        <p:spPr>
          <a:xfrm>
            <a:off x="7301377" y="4529095"/>
            <a:ext cx="65" cy="246221"/>
          </a:xfrm>
          <a:prstGeom prst="rect">
            <a:avLst/>
          </a:prstGeom>
          <a:noFill/>
        </p:spPr>
        <p:txBody>
          <a:bodyPr wrap="none" lIns="0" tIns="0" rIns="0" bIns="0" rtlCol="0">
            <a:spAutoFit/>
          </a:bodyPr>
          <a:lstStyle/>
          <a:p>
            <a:pPr>
              <a:buNone/>
            </a:pPr>
            <a:endParaRPr lang="en-US" sz="1600" dirty="0" smtClean="0"/>
          </a:p>
        </p:txBody>
      </p:sp>
      <p:grpSp>
        <p:nvGrpSpPr>
          <p:cNvPr id="38" name="Group 37"/>
          <p:cNvGrpSpPr/>
          <p:nvPr/>
        </p:nvGrpSpPr>
        <p:grpSpPr>
          <a:xfrm>
            <a:off x="733402" y="3960625"/>
            <a:ext cx="7656455" cy="2049641"/>
            <a:chOff x="733402" y="3960625"/>
            <a:chExt cx="7656455" cy="2049641"/>
          </a:xfrm>
        </p:grpSpPr>
        <p:grpSp>
          <p:nvGrpSpPr>
            <p:cNvPr id="36" name="Group 35"/>
            <p:cNvGrpSpPr/>
            <p:nvPr/>
          </p:nvGrpSpPr>
          <p:grpSpPr>
            <a:xfrm>
              <a:off x="733402" y="3960625"/>
              <a:ext cx="5574104" cy="692100"/>
              <a:chOff x="733402" y="3960625"/>
              <a:chExt cx="5574104" cy="692100"/>
            </a:xfrm>
          </p:grpSpPr>
          <mc:AlternateContent xmlns:mc="http://schemas.openxmlformats.org/markup-compatibility/2006" xmlns:a14="http://schemas.microsoft.com/office/drawing/2010/main">
            <mc:Choice Requires="a14">
              <p:sp>
                <p:nvSpPr>
                  <p:cNvPr id="16" name="TextBox 15"/>
                  <p:cNvSpPr txBox="1"/>
                  <p:nvPr/>
                </p:nvSpPr>
                <p:spPr>
                  <a:xfrm>
                    <a:off x="980437" y="4406504"/>
                    <a:ext cx="418877" cy="246221"/>
                  </a:xfrm>
                  <a:prstGeom prst="rect">
                    <a:avLst/>
                  </a:prstGeom>
                  <a:noFill/>
                </p:spPr>
                <p:txBody>
                  <a:bodyPr wrap="square" lIns="0" tIns="0" rIns="0" bIns="0" rtlCol="0">
                    <a:spAutoFit/>
                  </a:bodyPr>
                  <a:lstStyle/>
                  <a:p>
                    <a:pPr>
                      <a:buNone/>
                    </a:pPr>
                    <a14:m>
                      <m:oMath xmlns:m="http://schemas.openxmlformats.org/officeDocument/2006/math">
                        <m:r>
                          <a:rPr lang="en-US" sz="1600" b="0" i="1" smtClean="0">
                            <a:latin typeface="Cambria Math" panose="02040503050406030204" pitchFamily="18" charset="0"/>
                          </a:rPr>
                          <m:t>𝐿</m:t>
                        </m:r>
                        <m:r>
                          <m:rPr>
                            <m:aln/>
                          </m:rPr>
                          <a:rPr lang="en-US" sz="1600" b="0" i="1" smtClean="0">
                            <a:latin typeface="Cambria Math" panose="02040503050406030204" pitchFamily="18" charset="0"/>
                          </a:rPr>
                          <m:t>=</m:t>
                        </m:r>
                      </m:oMath>
                    </a14:m>
                    <a:r>
                      <a:rPr lang="en-US" sz="1600" b="0" i="1" dirty="0" smtClean="0">
                        <a:latin typeface="Cambria Math" panose="02040503050406030204" pitchFamily="18" charset="0"/>
                      </a:rPr>
                      <a:t> </a:t>
                    </a:r>
                    <a:endParaRPr lang="en-US" sz="1600" i="1" dirty="0" smtClean="0">
                      <a:latin typeface="Cambria Math" panose="02040503050406030204" pitchFamily="18" charset="0"/>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980437" y="4406504"/>
                    <a:ext cx="418877" cy="246221"/>
                  </a:xfrm>
                  <a:prstGeom prst="rect">
                    <a:avLst/>
                  </a:prstGeom>
                  <a:blipFill>
                    <a:blip r:embed="rId6"/>
                    <a:stretch>
                      <a:fillRect l="-17391" b="-7500"/>
                    </a:stretch>
                  </a:blipFill>
                </p:spPr>
                <p:txBody>
                  <a:bodyPr/>
                  <a:lstStyle/>
                  <a:p>
                    <a:r>
                      <a:rPr lang="en-US">
                        <a:noFill/>
                      </a:rPr>
                      <a:t> </a:t>
                    </a:r>
                  </a:p>
                </p:txBody>
              </p:sp>
            </mc:Fallback>
          </mc:AlternateContent>
          <p:sp>
            <p:nvSpPr>
              <p:cNvPr id="25" name="Rectangle 24"/>
              <p:cNvSpPr/>
              <p:nvPr/>
            </p:nvSpPr>
            <p:spPr>
              <a:xfrm>
                <a:off x="733402" y="3960625"/>
                <a:ext cx="5574104" cy="400110"/>
              </a:xfrm>
              <a:prstGeom prst="rect">
                <a:avLst/>
              </a:prstGeom>
            </p:spPr>
            <p:txBody>
              <a:bodyPr wrap="square">
                <a:spAutoFit/>
              </a:bodyPr>
              <a:lstStyle/>
              <a:p>
                <a:pPr>
                  <a:buNone/>
                </a:pPr>
                <a:r>
                  <a:rPr lang="en-US" sz="2000" dirty="0"/>
                  <a:t>How </a:t>
                </a:r>
                <a:r>
                  <a:rPr lang="en-US" sz="2000" dirty="0" smtClean="0"/>
                  <a:t>many bits does </a:t>
                </a:r>
                <a:r>
                  <a:rPr lang="en-US" sz="2000" dirty="0"/>
                  <a:t>it take to store an LP?</a:t>
                </a:r>
              </a:p>
            </p:txBody>
          </p:sp>
        </p:grpSp>
        <p:grpSp>
          <p:nvGrpSpPr>
            <p:cNvPr id="18" name="Group 17"/>
            <p:cNvGrpSpPr/>
            <p:nvPr/>
          </p:nvGrpSpPr>
          <p:grpSpPr>
            <a:xfrm>
              <a:off x="1294214" y="4353954"/>
              <a:ext cx="6270941" cy="338554"/>
              <a:chOff x="1294214" y="4353954"/>
              <a:chExt cx="6270941" cy="338554"/>
            </a:xfrm>
          </p:grpSpPr>
          <p:sp>
            <p:nvSpPr>
              <p:cNvPr id="19" name="TextBox 18"/>
              <p:cNvSpPr txBox="1"/>
              <p:nvPr/>
            </p:nvSpPr>
            <p:spPr>
              <a:xfrm>
                <a:off x="5415758" y="4353954"/>
                <a:ext cx="2149397" cy="307777"/>
              </a:xfrm>
              <a:prstGeom prst="rect">
                <a:avLst/>
              </a:prstGeom>
              <a:noFill/>
            </p:spPr>
            <p:txBody>
              <a:bodyPr wrap="square" rtlCol="0">
                <a:spAutoFit/>
              </a:bodyPr>
              <a:lstStyle/>
              <a:p>
                <a:pPr>
                  <a:buNone/>
                </a:pPr>
                <a:r>
                  <a:rPr lang="en-US" sz="1400" dirty="0" smtClean="0"/>
                  <a:t>Number of constraints</a:t>
                </a:r>
                <a:endParaRPr lang="en-US" sz="1400" dirty="0"/>
              </a:p>
            </p:txBody>
          </p:sp>
          <mc:AlternateContent xmlns:mc="http://schemas.openxmlformats.org/markup-compatibility/2006" xmlns:a14="http://schemas.microsoft.com/office/drawing/2010/main">
            <mc:Choice Requires="a14">
              <p:sp>
                <p:nvSpPr>
                  <p:cNvPr id="26" name="Rectangle 25"/>
                  <p:cNvSpPr/>
                  <p:nvPr/>
                </p:nvSpPr>
                <p:spPr>
                  <a:xfrm>
                    <a:off x="1294214" y="4353954"/>
                    <a:ext cx="1988621" cy="338554"/>
                  </a:xfrm>
                  <a:prstGeom prst="rect">
                    <a:avLst/>
                  </a:prstGeom>
                </p:spPr>
                <p:txBody>
                  <a:bodyPr wrap="none">
                    <a:spAutoFit/>
                  </a:bodyPr>
                  <a:lstStyle/>
                  <a:p>
                    <a:pPr>
                      <a:buNone/>
                    </a:pPr>
                    <a14:m>
                      <m:oMath xmlns:m="http://schemas.openxmlformats.org/officeDocument/2006/math">
                        <m:d>
                          <m:dPr>
                            <m:ctrlPr>
                              <a:rPr lang="en-US" sz="1600" i="1">
                                <a:latin typeface="Cambria Math" panose="02040503050406030204" pitchFamily="18" charset="0"/>
                              </a:rPr>
                            </m:ctrlPr>
                          </m:dPr>
                          <m:e>
                            <m:r>
                              <a:rPr lang="en-US" sz="1600" i="1">
                                <a:latin typeface="Cambria Math" panose="02040503050406030204" pitchFamily="18" charset="0"/>
                              </a:rPr>
                              <m:t>1</m:t>
                            </m:r>
                            <m:r>
                              <m:rPr>
                                <m:aln/>
                              </m:rPr>
                              <a:rPr lang="en-US" sz="1600" i="1">
                                <a:latin typeface="Cambria Math" panose="02040503050406030204" pitchFamily="18" charset="0"/>
                              </a:rPr>
                              <m:t>+</m:t>
                            </m:r>
                            <m:d>
                              <m:dPr>
                                <m:begChr m:val="⌈"/>
                                <m:endChr m:val="⌉"/>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d>
                                      <m:dPr>
                                        <m:ctrlPr>
                                          <a:rPr lang="en-US" sz="1600" i="1">
                                            <a:latin typeface="Cambria Math" panose="02040503050406030204" pitchFamily="18" charset="0"/>
                                          </a:rPr>
                                        </m:ctrlPr>
                                      </m:dPr>
                                      <m:e>
                                        <m:r>
                                          <a:rPr lang="en-US" sz="1600" i="1">
                                            <a:latin typeface="Cambria Math" panose="02040503050406030204" pitchFamily="18" charset="0"/>
                                          </a:rPr>
                                          <m:t>1+</m:t>
                                        </m:r>
                                        <m:r>
                                          <a:rPr lang="en-US" sz="1600" i="1">
                                            <a:latin typeface="Cambria Math" panose="02040503050406030204" pitchFamily="18" charset="0"/>
                                          </a:rPr>
                                          <m:t>𝑚</m:t>
                                        </m:r>
                                      </m:e>
                                    </m:d>
                                  </m:e>
                                </m:func>
                              </m:e>
                            </m:d>
                          </m:e>
                        </m:d>
                      </m:oMath>
                    </a14:m>
                    <a:r>
                      <a:rPr lang="en-US" sz="1600" dirty="0" smtClean="0"/>
                      <a:t> </a:t>
                    </a:r>
                    <a:endParaRPr lang="en-US" sz="1600" dirty="0"/>
                  </a:p>
                </p:txBody>
              </p:sp>
            </mc:Choice>
            <mc:Fallback xmlns="">
              <p:sp>
                <p:nvSpPr>
                  <p:cNvPr id="26" name="Rectangle 25"/>
                  <p:cNvSpPr>
                    <a:spLocks noRot="1" noChangeAspect="1" noMove="1" noResize="1" noEditPoints="1" noAdjustHandles="1" noChangeArrowheads="1" noChangeShapeType="1" noTextEdit="1"/>
                  </p:cNvSpPr>
                  <p:nvPr/>
                </p:nvSpPr>
                <p:spPr>
                  <a:xfrm>
                    <a:off x="1294214" y="4353954"/>
                    <a:ext cx="1988621" cy="338554"/>
                  </a:xfrm>
                  <a:prstGeom prst="rect">
                    <a:avLst/>
                  </a:prstGeom>
                  <a:blipFill>
                    <a:blip r:embed="rId11"/>
                    <a:stretch>
                      <a:fillRect b="-10714"/>
                    </a:stretch>
                  </a:blipFill>
                </p:spPr>
                <p:txBody>
                  <a:bodyPr/>
                  <a:lstStyle/>
                  <a:p>
                    <a:r>
                      <a:rPr lang="en-US">
                        <a:noFill/>
                      </a:rPr>
                      <a:t> </a:t>
                    </a:r>
                  </a:p>
                </p:txBody>
              </p:sp>
            </mc:Fallback>
          </mc:AlternateContent>
        </p:grpSp>
        <p:grpSp>
          <p:nvGrpSpPr>
            <p:cNvPr id="20" name="Group 19"/>
            <p:cNvGrpSpPr/>
            <p:nvPr/>
          </p:nvGrpSpPr>
          <p:grpSpPr>
            <a:xfrm>
              <a:off x="1345840" y="4660005"/>
              <a:ext cx="7044017" cy="338860"/>
              <a:chOff x="1345840" y="4660005"/>
              <a:chExt cx="7044017" cy="338860"/>
            </a:xfrm>
          </p:grpSpPr>
          <mc:AlternateContent xmlns:mc="http://schemas.openxmlformats.org/markup-compatibility/2006" xmlns:a14="http://schemas.microsoft.com/office/drawing/2010/main">
            <mc:Choice Requires="a14">
              <p:sp>
                <p:nvSpPr>
                  <p:cNvPr id="21" name="Rectangle 20"/>
                  <p:cNvSpPr/>
                  <p:nvPr/>
                </p:nvSpPr>
                <p:spPr>
                  <a:xfrm>
                    <a:off x="1345840" y="4660005"/>
                    <a:ext cx="3226321" cy="338554"/>
                  </a:xfrm>
                  <a:prstGeom prst="rect">
                    <a:avLst/>
                  </a:prstGeom>
                </p:spPr>
                <p:txBody>
                  <a:bodyPr wrap="square">
                    <a:spAutoFit/>
                  </a:bodyPr>
                  <a:lstStyle/>
                  <a:p>
                    <a:pPr>
                      <a:buNone/>
                    </a:pPr>
                    <a14:m>
                      <m:oMath xmlns:m="http://schemas.openxmlformats.org/officeDocument/2006/math">
                        <m:r>
                          <a:rPr lang="en-US" sz="1600" i="1" smtClean="0">
                            <a:latin typeface="Cambria Math" panose="02040503050406030204" pitchFamily="18" charset="0"/>
                          </a:rPr>
                          <m:t>+</m:t>
                        </m:r>
                        <m:d>
                          <m:dPr>
                            <m:ctrlPr>
                              <a:rPr lang="en-US" sz="1600" i="1">
                                <a:latin typeface="Cambria Math" panose="02040503050406030204" pitchFamily="18" charset="0"/>
                              </a:rPr>
                            </m:ctrlPr>
                          </m:dPr>
                          <m:e>
                            <m:r>
                              <a:rPr lang="en-US" sz="1600" i="1">
                                <a:latin typeface="Cambria Math" panose="02040503050406030204" pitchFamily="18" charset="0"/>
                              </a:rPr>
                              <m:t>1+</m:t>
                            </m:r>
                            <m:d>
                              <m:dPr>
                                <m:begChr m:val="⌈"/>
                                <m:endChr m:val="⌉"/>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d>
                                      <m:dPr>
                                        <m:ctrlPr>
                                          <a:rPr lang="en-US" sz="1600" i="1">
                                            <a:latin typeface="Cambria Math" panose="02040503050406030204" pitchFamily="18" charset="0"/>
                                          </a:rPr>
                                        </m:ctrlPr>
                                      </m:dPr>
                                      <m:e>
                                        <m:r>
                                          <a:rPr lang="en-US" sz="1600" i="1">
                                            <a:latin typeface="Cambria Math" panose="02040503050406030204" pitchFamily="18" charset="0"/>
                                          </a:rPr>
                                          <m:t>1+</m:t>
                                        </m:r>
                                        <m:r>
                                          <a:rPr lang="en-US" sz="1600" i="1">
                                            <a:latin typeface="Cambria Math" panose="02040503050406030204" pitchFamily="18" charset="0"/>
                                          </a:rPr>
                                          <m:t>𝑛</m:t>
                                        </m:r>
                                      </m:e>
                                    </m:d>
                                  </m:e>
                                </m:func>
                              </m:e>
                            </m:d>
                          </m:e>
                        </m:d>
                      </m:oMath>
                    </a14:m>
                    <a:r>
                      <a:rPr lang="en-US" sz="1600" i="1" dirty="0" smtClean="0">
                        <a:latin typeface="Cambria Math" panose="02040503050406030204" pitchFamily="18" charset="0"/>
                      </a:rPr>
                      <a:t> </a:t>
                    </a:r>
                    <a:endParaRPr lang="en-US" sz="1600" dirty="0"/>
                  </a:p>
                </p:txBody>
              </p:sp>
            </mc:Choice>
            <mc:Fallback xmlns="">
              <p:sp>
                <p:nvSpPr>
                  <p:cNvPr id="21" name="Rectangle 20"/>
                  <p:cNvSpPr>
                    <a:spLocks noRot="1" noChangeAspect="1" noMove="1" noResize="1" noEditPoints="1" noAdjustHandles="1" noChangeArrowheads="1" noChangeShapeType="1" noTextEdit="1"/>
                  </p:cNvSpPr>
                  <p:nvPr/>
                </p:nvSpPr>
                <p:spPr>
                  <a:xfrm>
                    <a:off x="1345840" y="4660005"/>
                    <a:ext cx="3226321" cy="338554"/>
                  </a:xfrm>
                  <a:prstGeom prst="rect">
                    <a:avLst/>
                  </a:prstGeom>
                  <a:blipFill>
                    <a:blip r:embed="rId7"/>
                    <a:stretch>
                      <a:fillRect b="-10714"/>
                    </a:stretch>
                  </a:blipFill>
                </p:spPr>
                <p:txBody>
                  <a:bodyPr/>
                  <a:lstStyle/>
                  <a:p>
                    <a:r>
                      <a:rPr lang="en-US">
                        <a:noFill/>
                      </a:rPr>
                      <a:t> </a:t>
                    </a:r>
                  </a:p>
                </p:txBody>
              </p:sp>
            </mc:Fallback>
          </mc:AlternateContent>
          <p:sp>
            <p:nvSpPr>
              <p:cNvPr id="27" name="TextBox 26"/>
              <p:cNvSpPr txBox="1"/>
              <p:nvPr/>
            </p:nvSpPr>
            <p:spPr>
              <a:xfrm>
                <a:off x="5415758" y="4691088"/>
                <a:ext cx="2974099" cy="307777"/>
              </a:xfrm>
              <a:prstGeom prst="rect">
                <a:avLst/>
              </a:prstGeom>
              <a:noFill/>
            </p:spPr>
            <p:txBody>
              <a:bodyPr wrap="square" rtlCol="0">
                <a:spAutoFit/>
              </a:bodyPr>
              <a:lstStyle/>
              <a:p>
                <a:pPr>
                  <a:buNone/>
                </a:pPr>
                <a:r>
                  <a:rPr lang="en-US" sz="1400" dirty="0" smtClean="0"/>
                  <a:t>Number of decision variables</a:t>
                </a:r>
                <a:endParaRPr lang="en-US" sz="1400" dirty="0"/>
              </a:p>
            </p:txBody>
          </p:sp>
        </p:grpSp>
        <p:grpSp>
          <p:nvGrpSpPr>
            <p:cNvPr id="31" name="Group 30"/>
            <p:cNvGrpSpPr/>
            <p:nvPr/>
          </p:nvGrpSpPr>
          <p:grpSpPr>
            <a:xfrm>
              <a:off x="1345840" y="4966056"/>
              <a:ext cx="7044017" cy="384914"/>
              <a:chOff x="1345840" y="4966056"/>
              <a:chExt cx="7044017" cy="384914"/>
            </a:xfrm>
          </p:grpSpPr>
          <mc:AlternateContent xmlns:mc="http://schemas.openxmlformats.org/markup-compatibility/2006" xmlns:a14="http://schemas.microsoft.com/office/drawing/2010/main">
            <mc:Choice Requires="a14">
              <p:sp>
                <p:nvSpPr>
                  <p:cNvPr id="23" name="Rectangle 22"/>
                  <p:cNvSpPr/>
                  <p:nvPr/>
                </p:nvSpPr>
                <p:spPr>
                  <a:xfrm>
                    <a:off x="1345840" y="4966056"/>
                    <a:ext cx="3226321" cy="384914"/>
                  </a:xfrm>
                  <a:prstGeom prst="rect">
                    <a:avLst/>
                  </a:prstGeom>
                </p:spPr>
                <p:txBody>
                  <a:bodyPr wrap="square">
                    <a:spAutoFit/>
                  </a:bodyPr>
                  <a:lstStyle/>
                  <a:p>
                    <a:pPr>
                      <a:buNone/>
                    </a:pPr>
                    <a14:m>
                      <m:oMath xmlns:m="http://schemas.openxmlformats.org/officeDocument/2006/math">
                        <m:r>
                          <a:rPr lang="en-US" sz="1600" i="1">
                            <a:latin typeface="Cambria Math" panose="02040503050406030204" pitchFamily="18" charset="0"/>
                          </a:rPr>
                          <m:t>+</m:t>
                        </m:r>
                        <m:nary>
                          <m:naryPr>
                            <m:chr m:val="∑"/>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𝑚</m:t>
                            </m:r>
                          </m:sup>
                          <m:e>
                            <m:nary>
                              <m:naryPr>
                                <m:chr m:val="∑"/>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𝑛</m:t>
                                </m:r>
                              </m:sup>
                              <m:e>
                                <m:d>
                                  <m:dPr>
                                    <m:ctrlPr>
                                      <a:rPr lang="en-US" sz="1600" i="1">
                                        <a:latin typeface="Cambria Math" panose="02040503050406030204" pitchFamily="18" charset="0"/>
                                      </a:rPr>
                                    </m:ctrlPr>
                                  </m:dPr>
                                  <m:e>
                                    <m:r>
                                      <a:rPr lang="en-US" sz="1600" i="1">
                                        <a:latin typeface="Cambria Math" panose="02040503050406030204" pitchFamily="18" charset="0"/>
                                      </a:rPr>
                                      <m:t>1+</m:t>
                                    </m:r>
                                    <m:d>
                                      <m:dPr>
                                        <m:begChr m:val="⌈"/>
                                        <m:endChr m:val="⌉"/>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𝑎</m:t>
                                                    </m:r>
                                                  </m:e>
                                                  <m:sub>
                                                    <m:r>
                                                      <a:rPr lang="en-US" sz="1600" i="1">
                                                        <a:latin typeface="Cambria Math" panose="02040503050406030204" pitchFamily="18" charset="0"/>
                                                      </a:rPr>
                                                      <m:t>𝑖𝑗</m:t>
                                                    </m:r>
                                                  </m:sub>
                                                </m:sSub>
                                                <m:r>
                                                  <a:rPr lang="en-US" sz="1600" i="1">
                                                    <a:latin typeface="Cambria Math" panose="02040503050406030204" pitchFamily="18" charset="0"/>
                                                  </a:rPr>
                                                  <m:t>|</m:t>
                                                </m:r>
                                              </m:e>
                                            </m:d>
                                          </m:e>
                                        </m:func>
                                      </m:e>
                                    </m:d>
                                  </m:e>
                                </m:d>
                              </m:e>
                            </m:nary>
                          </m:e>
                        </m:nary>
                      </m:oMath>
                    </a14:m>
                    <a:r>
                      <a:rPr lang="en-US" sz="1600" i="1" dirty="0" smtClean="0">
                        <a:latin typeface="Cambria Math" panose="02040503050406030204" pitchFamily="18" charset="0"/>
                      </a:rPr>
                      <a:t> </a:t>
                    </a:r>
                    <a:endParaRPr lang="en-US" sz="1600" dirty="0"/>
                  </a:p>
                </p:txBody>
              </p:sp>
            </mc:Choice>
            <mc:Fallback xmlns="">
              <p:sp>
                <p:nvSpPr>
                  <p:cNvPr id="23" name="Rectangle 22"/>
                  <p:cNvSpPr>
                    <a:spLocks noRot="1" noChangeAspect="1" noMove="1" noResize="1" noEditPoints="1" noAdjustHandles="1" noChangeArrowheads="1" noChangeShapeType="1" noTextEdit="1"/>
                  </p:cNvSpPr>
                  <p:nvPr/>
                </p:nvSpPr>
                <p:spPr>
                  <a:xfrm>
                    <a:off x="1345840" y="4966056"/>
                    <a:ext cx="3226321" cy="384914"/>
                  </a:xfrm>
                  <a:prstGeom prst="rect">
                    <a:avLst/>
                  </a:prstGeom>
                  <a:blipFill>
                    <a:blip r:embed="rId9"/>
                    <a:stretch>
                      <a:fillRect l="-2836" t="-90476" b="-144444"/>
                    </a:stretch>
                  </a:blipFill>
                </p:spPr>
                <p:txBody>
                  <a:bodyPr/>
                  <a:lstStyle/>
                  <a:p>
                    <a:r>
                      <a:rPr lang="en-US">
                        <a:noFill/>
                      </a:rPr>
                      <a:t> </a:t>
                    </a:r>
                  </a:p>
                </p:txBody>
              </p:sp>
            </mc:Fallback>
          </mc:AlternateContent>
          <p:sp>
            <p:nvSpPr>
              <p:cNvPr id="28" name="TextBox 27"/>
              <p:cNvSpPr txBox="1"/>
              <p:nvPr/>
            </p:nvSpPr>
            <p:spPr>
              <a:xfrm>
                <a:off x="5415758" y="5028222"/>
                <a:ext cx="2974099" cy="307777"/>
              </a:xfrm>
              <a:prstGeom prst="rect">
                <a:avLst/>
              </a:prstGeom>
              <a:noFill/>
            </p:spPr>
            <p:txBody>
              <a:bodyPr wrap="square" rtlCol="0">
                <a:spAutoFit/>
              </a:bodyPr>
              <a:lstStyle/>
              <a:p>
                <a:pPr>
                  <a:buNone/>
                </a:pPr>
                <a:r>
                  <a:rPr lang="en-US" sz="1400" dirty="0" smtClean="0"/>
                  <a:t>Technical variable values</a:t>
                </a:r>
                <a:endParaRPr lang="en-US" sz="1400" dirty="0"/>
              </a:p>
            </p:txBody>
          </p:sp>
        </p:grpSp>
        <p:grpSp>
          <p:nvGrpSpPr>
            <p:cNvPr id="33" name="Group 32"/>
            <p:cNvGrpSpPr/>
            <p:nvPr/>
          </p:nvGrpSpPr>
          <p:grpSpPr>
            <a:xfrm>
              <a:off x="1345840" y="5318467"/>
              <a:ext cx="7044017" cy="384914"/>
              <a:chOff x="1345840" y="5318467"/>
              <a:chExt cx="7044017" cy="384914"/>
            </a:xfrm>
          </p:grpSpPr>
          <mc:AlternateContent xmlns:mc="http://schemas.openxmlformats.org/markup-compatibility/2006" xmlns:a14="http://schemas.microsoft.com/office/drawing/2010/main">
            <mc:Choice Requires="a14">
              <p:sp>
                <p:nvSpPr>
                  <p:cNvPr id="22" name="Rectangle 21"/>
                  <p:cNvSpPr/>
                  <p:nvPr/>
                </p:nvSpPr>
                <p:spPr>
                  <a:xfrm>
                    <a:off x="1345840" y="5318467"/>
                    <a:ext cx="3226321" cy="384914"/>
                  </a:xfrm>
                  <a:prstGeom prst="rect">
                    <a:avLst/>
                  </a:prstGeom>
                </p:spPr>
                <p:txBody>
                  <a:bodyPr wrap="square">
                    <a:spAutoFit/>
                  </a:bodyPr>
                  <a:lstStyle/>
                  <a:p>
                    <a:pPr>
                      <a:buNone/>
                    </a:pPr>
                    <a14:m>
                      <m:oMath xmlns:m="http://schemas.openxmlformats.org/officeDocument/2006/math">
                        <m:r>
                          <a:rPr lang="en-US" sz="1600" i="1">
                            <a:latin typeface="Cambria Math" panose="02040503050406030204" pitchFamily="18" charset="0"/>
                          </a:rPr>
                          <m:t>+</m:t>
                        </m:r>
                        <m:nary>
                          <m:naryPr>
                            <m:chr m:val="∑"/>
                            <m:ctrlPr>
                              <a:rPr lang="en-US" sz="1600" i="1">
                                <a:latin typeface="Cambria Math" panose="02040503050406030204" pitchFamily="18" charset="0"/>
                              </a:rPr>
                            </m:ctrlPr>
                          </m:naryPr>
                          <m:sub>
                            <m:r>
                              <a:rPr lang="en-US" sz="1600" i="1">
                                <a:latin typeface="Cambria Math" panose="02040503050406030204" pitchFamily="18" charset="0"/>
                              </a:rPr>
                              <m:t>𝑗</m:t>
                            </m:r>
                            <m:r>
                              <a:rPr lang="en-US" sz="1600" i="1">
                                <a:latin typeface="Cambria Math" panose="02040503050406030204" pitchFamily="18" charset="0"/>
                              </a:rPr>
                              <m:t>=1</m:t>
                            </m:r>
                          </m:sub>
                          <m:sup>
                            <m:r>
                              <a:rPr lang="en-US" sz="1600" i="1">
                                <a:latin typeface="Cambria Math" panose="02040503050406030204" pitchFamily="18" charset="0"/>
                              </a:rPr>
                              <m:t>𝑛</m:t>
                            </m:r>
                          </m:sup>
                          <m:e>
                            <m:d>
                              <m:dPr>
                                <m:ctrlPr>
                                  <a:rPr lang="en-US" sz="1600" i="1">
                                    <a:latin typeface="Cambria Math" panose="02040503050406030204" pitchFamily="18" charset="0"/>
                                  </a:rPr>
                                </m:ctrlPr>
                              </m:dPr>
                              <m:e>
                                <m:r>
                                  <a:rPr lang="en-US" sz="1600" i="1">
                                    <a:latin typeface="Cambria Math" panose="02040503050406030204" pitchFamily="18" charset="0"/>
                                  </a:rPr>
                                  <m:t>1+</m:t>
                                </m:r>
                                <m:d>
                                  <m:dPr>
                                    <m:begChr m:val="⌈"/>
                                    <m:endChr m:val="⌉"/>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𝑐</m:t>
                                                </m:r>
                                              </m:e>
                                              <m:sub>
                                                <m:r>
                                                  <a:rPr lang="en-US" sz="1600" i="1">
                                                    <a:latin typeface="Cambria Math" panose="02040503050406030204" pitchFamily="18" charset="0"/>
                                                  </a:rPr>
                                                  <m:t>𝑗</m:t>
                                                </m:r>
                                              </m:sub>
                                            </m:sSub>
                                            <m:r>
                                              <a:rPr lang="en-US" sz="1600" i="1">
                                                <a:latin typeface="Cambria Math" panose="02040503050406030204" pitchFamily="18" charset="0"/>
                                              </a:rPr>
                                              <m:t>|</m:t>
                                            </m:r>
                                          </m:e>
                                        </m:d>
                                      </m:e>
                                    </m:func>
                                  </m:e>
                                </m:d>
                              </m:e>
                            </m:d>
                          </m:e>
                        </m:nary>
                      </m:oMath>
                    </a14:m>
                    <a:r>
                      <a:rPr lang="en-US" sz="1600" i="1" dirty="0" smtClean="0">
                        <a:latin typeface="Cambria Math" panose="02040503050406030204" pitchFamily="18" charset="0"/>
                      </a:rPr>
                      <a:t> </a:t>
                    </a:r>
                    <a:endParaRPr lang="en-US" sz="1600" dirty="0"/>
                  </a:p>
                </p:txBody>
              </p:sp>
            </mc:Choice>
            <mc:Fallback xmlns="">
              <p:sp>
                <p:nvSpPr>
                  <p:cNvPr id="22" name="Rectangle 21"/>
                  <p:cNvSpPr>
                    <a:spLocks noRot="1" noChangeAspect="1" noMove="1" noResize="1" noEditPoints="1" noAdjustHandles="1" noChangeArrowheads="1" noChangeShapeType="1" noTextEdit="1"/>
                  </p:cNvSpPr>
                  <p:nvPr/>
                </p:nvSpPr>
                <p:spPr>
                  <a:xfrm>
                    <a:off x="1345840" y="5318467"/>
                    <a:ext cx="3226321" cy="384914"/>
                  </a:xfrm>
                  <a:prstGeom prst="rect">
                    <a:avLst/>
                  </a:prstGeom>
                  <a:blipFill>
                    <a:blip r:embed="rId8"/>
                    <a:stretch>
                      <a:fillRect l="-2836" t="-89063" b="-140625"/>
                    </a:stretch>
                  </a:blipFill>
                </p:spPr>
                <p:txBody>
                  <a:bodyPr/>
                  <a:lstStyle/>
                  <a:p>
                    <a:r>
                      <a:rPr lang="en-US">
                        <a:noFill/>
                      </a:rPr>
                      <a:t> </a:t>
                    </a:r>
                  </a:p>
                </p:txBody>
              </p:sp>
            </mc:Fallback>
          </mc:AlternateContent>
          <p:sp>
            <p:nvSpPr>
              <p:cNvPr id="29" name="TextBox 28"/>
              <p:cNvSpPr txBox="1"/>
              <p:nvPr/>
            </p:nvSpPr>
            <p:spPr>
              <a:xfrm>
                <a:off x="5415758" y="5365356"/>
                <a:ext cx="2974099" cy="307777"/>
              </a:xfrm>
              <a:prstGeom prst="rect">
                <a:avLst/>
              </a:prstGeom>
              <a:noFill/>
            </p:spPr>
            <p:txBody>
              <a:bodyPr wrap="square" rtlCol="0">
                <a:spAutoFit/>
              </a:bodyPr>
              <a:lstStyle/>
              <a:p>
                <a:pPr>
                  <a:buNone/>
                </a:pPr>
                <a:r>
                  <a:rPr lang="en-US" sz="1400" dirty="0" smtClean="0"/>
                  <a:t>Cost coefficient values</a:t>
                </a:r>
                <a:endParaRPr lang="en-US" sz="1400" dirty="0"/>
              </a:p>
            </p:txBody>
          </p:sp>
        </p:grpSp>
        <p:grpSp>
          <p:nvGrpSpPr>
            <p:cNvPr id="35" name="Group 34"/>
            <p:cNvGrpSpPr/>
            <p:nvPr/>
          </p:nvGrpSpPr>
          <p:grpSpPr>
            <a:xfrm>
              <a:off x="1345840" y="5670878"/>
              <a:ext cx="7044017" cy="339388"/>
              <a:chOff x="1345840" y="5670878"/>
              <a:chExt cx="7044017" cy="339388"/>
            </a:xfrm>
          </p:grpSpPr>
          <mc:AlternateContent xmlns:mc="http://schemas.openxmlformats.org/markup-compatibility/2006" xmlns:a14="http://schemas.microsoft.com/office/drawing/2010/main">
            <mc:Choice Requires="a14">
              <p:sp>
                <p:nvSpPr>
                  <p:cNvPr id="24" name="Rectangle 23"/>
                  <p:cNvSpPr/>
                  <p:nvPr/>
                </p:nvSpPr>
                <p:spPr>
                  <a:xfrm>
                    <a:off x="1345840" y="5670878"/>
                    <a:ext cx="3226321" cy="339388"/>
                  </a:xfrm>
                  <a:prstGeom prst="rect">
                    <a:avLst/>
                  </a:prstGeom>
                </p:spPr>
                <p:txBody>
                  <a:bodyPr wrap="square">
                    <a:spAutoFit/>
                  </a:bodyPr>
                  <a:lstStyle/>
                  <a:p>
                    <a:pPr>
                      <a:buNone/>
                    </a:pPr>
                    <a14:m>
                      <m:oMath xmlns:m="http://schemas.openxmlformats.org/officeDocument/2006/math">
                        <m:r>
                          <a:rPr lang="en-US" sz="1600" i="1" smtClean="0">
                            <a:latin typeface="Cambria Math" panose="02040503050406030204" pitchFamily="18" charset="0"/>
                          </a:rPr>
                          <m:t>+</m:t>
                        </m:r>
                        <m:nary>
                          <m:naryPr>
                            <m:chr m:val="∑"/>
                            <m:ctrlPr>
                              <a:rPr lang="en-US" sz="1600" i="1">
                                <a:latin typeface="Cambria Math" panose="02040503050406030204" pitchFamily="18" charset="0"/>
                              </a:rPr>
                            </m:ctrlPr>
                          </m:naryPr>
                          <m:sub>
                            <m:r>
                              <a:rPr lang="en-US" sz="1600" i="1">
                                <a:latin typeface="Cambria Math" panose="02040503050406030204" pitchFamily="18" charset="0"/>
                              </a:rPr>
                              <m:t>𝑖</m:t>
                            </m:r>
                            <m:r>
                              <a:rPr lang="en-US" sz="1600" i="1">
                                <a:latin typeface="Cambria Math" panose="02040503050406030204" pitchFamily="18" charset="0"/>
                              </a:rPr>
                              <m:t>=1</m:t>
                            </m:r>
                          </m:sub>
                          <m:sup>
                            <m:r>
                              <a:rPr lang="en-US" sz="1600" i="1">
                                <a:latin typeface="Cambria Math" panose="02040503050406030204" pitchFamily="18" charset="0"/>
                              </a:rPr>
                              <m:t>𝑚</m:t>
                            </m:r>
                          </m:sup>
                          <m:e>
                            <m:d>
                              <m:dPr>
                                <m:ctrlPr>
                                  <a:rPr lang="en-US" sz="1600" i="1">
                                    <a:latin typeface="Cambria Math" panose="02040503050406030204" pitchFamily="18" charset="0"/>
                                  </a:rPr>
                                </m:ctrlPr>
                              </m:dPr>
                              <m:e>
                                <m:r>
                                  <a:rPr lang="en-US" sz="1600" i="1">
                                    <a:latin typeface="Cambria Math" panose="02040503050406030204" pitchFamily="18" charset="0"/>
                                  </a:rPr>
                                  <m:t>1+</m:t>
                                </m:r>
                                <m:d>
                                  <m:dPr>
                                    <m:begChr m:val="⌈"/>
                                    <m:endChr m:val="⌉"/>
                                    <m:ctrlPr>
                                      <a:rPr lang="en-US" sz="1600" i="1">
                                        <a:latin typeface="Cambria Math" panose="02040503050406030204" pitchFamily="18" charset="0"/>
                                      </a:rPr>
                                    </m:ctrlPr>
                                  </m:dPr>
                                  <m:e>
                                    <m:func>
                                      <m:funcPr>
                                        <m:ctrlPr>
                                          <a:rPr lang="en-US" sz="1600" i="1">
                                            <a:latin typeface="Cambria Math" panose="02040503050406030204" pitchFamily="18" charset="0"/>
                                          </a:rPr>
                                        </m:ctrlPr>
                                      </m:funcPr>
                                      <m:fName>
                                        <m:sSub>
                                          <m:sSubPr>
                                            <m:ctrlPr>
                                              <a:rPr lang="en-US" sz="1600" i="1">
                                                <a:latin typeface="Cambria Math" panose="02040503050406030204" pitchFamily="18" charset="0"/>
                                              </a:rPr>
                                            </m:ctrlPr>
                                          </m:sSubPr>
                                          <m:e>
                                            <m:r>
                                              <m:rPr>
                                                <m:sty m:val="p"/>
                                              </m:rPr>
                                              <a:rPr lang="en-US" sz="1600">
                                                <a:latin typeface="Cambria Math" panose="02040503050406030204" pitchFamily="18" charset="0"/>
                                              </a:rPr>
                                              <m:t>log</m:t>
                                            </m:r>
                                          </m:e>
                                          <m:sub>
                                            <m:r>
                                              <a:rPr lang="en-US" sz="1600" i="1">
                                                <a:latin typeface="Cambria Math" panose="02040503050406030204" pitchFamily="18" charset="0"/>
                                              </a:rPr>
                                              <m:t>2</m:t>
                                            </m:r>
                                          </m:sub>
                                        </m:sSub>
                                      </m:fName>
                                      <m:e>
                                        <m:d>
                                          <m:dPr>
                                            <m:ctrlPr>
                                              <a:rPr lang="en-US" sz="1600" i="1">
                                                <a:latin typeface="Cambria Math" panose="02040503050406030204" pitchFamily="18" charset="0"/>
                                              </a:rPr>
                                            </m:ctrlPr>
                                          </m:dPr>
                                          <m:e>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𝑏</m:t>
                                                </m:r>
                                              </m:e>
                                              <m:sub>
                                                <m:r>
                                                  <a:rPr lang="en-US" sz="1600" i="1">
                                                    <a:latin typeface="Cambria Math" panose="02040503050406030204" pitchFamily="18" charset="0"/>
                                                  </a:rPr>
                                                  <m:t>𝑖</m:t>
                                                </m:r>
                                              </m:sub>
                                            </m:sSub>
                                            <m:r>
                                              <a:rPr lang="en-US" sz="1600" i="1">
                                                <a:latin typeface="Cambria Math" panose="02040503050406030204" pitchFamily="18" charset="0"/>
                                              </a:rPr>
                                              <m:t>|</m:t>
                                            </m:r>
                                          </m:e>
                                        </m:d>
                                      </m:e>
                                    </m:func>
                                  </m:e>
                                </m:d>
                              </m:e>
                            </m:d>
                          </m:e>
                        </m:nary>
                      </m:oMath>
                    </a14:m>
                    <a:r>
                      <a:rPr lang="en-US" sz="1600" dirty="0" smtClean="0"/>
                      <a:t> </a:t>
                    </a:r>
                    <a:endParaRPr lang="en-US" sz="1600" dirty="0"/>
                  </a:p>
                </p:txBody>
              </p:sp>
            </mc:Choice>
            <mc:Fallback xmlns="">
              <p:sp>
                <p:nvSpPr>
                  <p:cNvPr id="24" name="Rectangle 23"/>
                  <p:cNvSpPr>
                    <a:spLocks noRot="1" noChangeAspect="1" noMove="1" noResize="1" noEditPoints="1" noAdjustHandles="1" noChangeArrowheads="1" noChangeShapeType="1" noTextEdit="1"/>
                  </p:cNvSpPr>
                  <p:nvPr/>
                </p:nvSpPr>
                <p:spPr>
                  <a:xfrm>
                    <a:off x="1345840" y="5670878"/>
                    <a:ext cx="3226321" cy="339388"/>
                  </a:xfrm>
                  <a:prstGeom prst="rect">
                    <a:avLst/>
                  </a:prstGeom>
                  <a:blipFill>
                    <a:blip r:embed="rId10"/>
                    <a:stretch>
                      <a:fillRect l="-2836" t="-107143" b="-169643"/>
                    </a:stretch>
                  </a:blipFill>
                </p:spPr>
                <p:txBody>
                  <a:bodyPr/>
                  <a:lstStyle/>
                  <a:p>
                    <a:r>
                      <a:rPr lang="en-US">
                        <a:noFill/>
                      </a:rPr>
                      <a:t> </a:t>
                    </a:r>
                  </a:p>
                </p:txBody>
              </p:sp>
            </mc:Fallback>
          </mc:AlternateContent>
          <p:sp>
            <p:nvSpPr>
              <p:cNvPr id="30" name="TextBox 29"/>
              <p:cNvSpPr txBox="1"/>
              <p:nvPr/>
            </p:nvSpPr>
            <p:spPr>
              <a:xfrm>
                <a:off x="5415758" y="5702489"/>
                <a:ext cx="2974099" cy="307777"/>
              </a:xfrm>
              <a:prstGeom prst="rect">
                <a:avLst/>
              </a:prstGeom>
              <a:noFill/>
            </p:spPr>
            <p:txBody>
              <a:bodyPr wrap="square" rtlCol="0">
                <a:spAutoFit/>
              </a:bodyPr>
              <a:lstStyle/>
              <a:p>
                <a:pPr>
                  <a:buNone/>
                </a:pPr>
                <a:r>
                  <a:rPr lang="en-US" sz="1400" dirty="0" smtClean="0"/>
                  <a:t>RHS values</a:t>
                </a:r>
                <a:endParaRPr lang="en-US" sz="1400" dirty="0"/>
              </a:p>
            </p:txBody>
          </p:sp>
        </p:grpSp>
      </p:grpSp>
      <p:grpSp>
        <p:nvGrpSpPr>
          <p:cNvPr id="7" name="Group 6"/>
          <p:cNvGrpSpPr/>
          <p:nvPr/>
        </p:nvGrpSpPr>
        <p:grpSpPr>
          <a:xfrm>
            <a:off x="742148" y="4325704"/>
            <a:ext cx="6583167" cy="2405457"/>
            <a:chOff x="742148" y="4325704"/>
            <a:chExt cx="6583167" cy="2405457"/>
          </a:xfrm>
        </p:grpSpPr>
        <p:grpSp>
          <p:nvGrpSpPr>
            <p:cNvPr id="5" name="Group 4"/>
            <p:cNvGrpSpPr/>
            <p:nvPr/>
          </p:nvGrpSpPr>
          <p:grpSpPr>
            <a:xfrm>
              <a:off x="1345840" y="4325704"/>
              <a:ext cx="3889428" cy="1699534"/>
              <a:chOff x="1345840" y="4325704"/>
              <a:chExt cx="3889428" cy="1699534"/>
            </a:xfrm>
          </p:grpSpPr>
          <p:cxnSp>
            <p:nvCxnSpPr>
              <p:cNvPr id="34" name="Straight Connector 33"/>
              <p:cNvCxnSpPr>
                <a:endCxn id="26" idx="3"/>
              </p:cNvCxnSpPr>
              <p:nvPr/>
            </p:nvCxnSpPr>
            <p:spPr bwMode="auto">
              <a:xfrm flipV="1">
                <a:off x="1345840" y="4523231"/>
                <a:ext cx="1828800" cy="6383"/>
              </a:xfrm>
              <a:prstGeom prst="line">
                <a:avLst/>
              </a:prstGeom>
              <a:ln w="28575">
                <a:solidFill>
                  <a:srgbClr val="0000FF"/>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7" name="Straight Connector 36"/>
              <p:cNvCxnSpPr/>
              <p:nvPr/>
            </p:nvCxnSpPr>
            <p:spPr bwMode="auto">
              <a:xfrm>
                <a:off x="1604211" y="4829283"/>
                <a:ext cx="1678624" cy="0"/>
              </a:xfrm>
              <a:prstGeom prst="line">
                <a:avLst/>
              </a:prstGeom>
              <a:ln w="28575">
                <a:solidFill>
                  <a:srgbClr val="0000FF"/>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39" name="Straight Connector 38"/>
              <p:cNvCxnSpPr/>
              <p:nvPr/>
            </p:nvCxnSpPr>
            <p:spPr bwMode="auto">
              <a:xfrm flipV="1">
                <a:off x="1604210" y="5154107"/>
                <a:ext cx="2834640" cy="6383"/>
              </a:xfrm>
              <a:prstGeom prst="line">
                <a:avLst/>
              </a:prstGeom>
              <a:ln w="28575">
                <a:solidFill>
                  <a:srgbClr val="0000FF"/>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bwMode="auto">
              <a:xfrm flipV="1">
                <a:off x="1583458" y="5536089"/>
                <a:ext cx="2377440" cy="0"/>
              </a:xfrm>
              <a:prstGeom prst="line">
                <a:avLst/>
              </a:prstGeom>
              <a:ln w="28575">
                <a:solidFill>
                  <a:srgbClr val="0000FF"/>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41" name="Straight Connector 40"/>
              <p:cNvCxnSpPr/>
              <p:nvPr/>
            </p:nvCxnSpPr>
            <p:spPr bwMode="auto">
              <a:xfrm flipV="1">
                <a:off x="1623158" y="5847249"/>
                <a:ext cx="2286000" cy="6383"/>
              </a:xfrm>
              <a:prstGeom prst="line">
                <a:avLst/>
              </a:prstGeom>
              <a:ln w="28575">
                <a:solidFill>
                  <a:srgbClr val="0000FF"/>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3220887" y="4325704"/>
                    <a:ext cx="505267"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sz="1800" i="1" dirty="0" smtClean="0">
                              <a:solidFill>
                                <a:srgbClr val="0000FF"/>
                              </a:solidFill>
                              <a:latin typeface="Cambria Math" panose="02040503050406030204" pitchFamily="18" charset="0"/>
                            </a:rPr>
                            <m:t>32</m:t>
                          </m:r>
                        </m:oMath>
                      </m:oMathPara>
                    </a14:m>
                    <a:endParaRPr lang="en-US" dirty="0">
                      <a:solidFill>
                        <a:srgbClr val="0000FF"/>
                      </a:solidFill>
                    </a:endParaRPr>
                  </a:p>
                </p:txBody>
              </p:sp>
            </mc:Choice>
            <mc:Fallback xmlns="">
              <p:sp>
                <p:nvSpPr>
                  <p:cNvPr id="42" name="TextBox 41"/>
                  <p:cNvSpPr txBox="1">
                    <a:spLocks noRot="1" noChangeAspect="1" noMove="1" noResize="1" noEditPoints="1" noAdjustHandles="1" noChangeArrowheads="1" noChangeShapeType="1" noTextEdit="1"/>
                  </p:cNvSpPr>
                  <p:nvPr/>
                </p:nvSpPr>
                <p:spPr>
                  <a:xfrm>
                    <a:off x="3220887" y="4325704"/>
                    <a:ext cx="505267" cy="369332"/>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3221856" y="4637067"/>
                    <a:ext cx="505267"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sz="1800" i="1" dirty="0" smtClean="0">
                              <a:solidFill>
                                <a:srgbClr val="0000FF"/>
                              </a:solidFill>
                              <a:latin typeface="Cambria Math" panose="02040503050406030204" pitchFamily="18" charset="0"/>
                            </a:rPr>
                            <m:t>32</m:t>
                          </m:r>
                        </m:oMath>
                      </m:oMathPara>
                    </a14:m>
                    <a:endParaRPr lang="en-US" dirty="0">
                      <a:solidFill>
                        <a:srgbClr val="0000FF"/>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3221856" y="4637067"/>
                    <a:ext cx="505267" cy="36933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4399013" y="4961291"/>
                    <a:ext cx="836255"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sz="1800" i="1" dirty="0" smtClean="0">
                              <a:solidFill>
                                <a:srgbClr val="0000FF"/>
                              </a:solidFill>
                              <a:latin typeface="Cambria Math" panose="02040503050406030204" pitchFamily="18" charset="0"/>
                            </a:rPr>
                            <m:t>32</m:t>
                          </m:r>
                          <m:r>
                            <a:rPr lang="en-US" sz="1800" i="1" dirty="0" smtClean="0">
                              <a:solidFill>
                                <a:srgbClr val="0000FF"/>
                              </a:solidFill>
                              <a:latin typeface="Cambria Math" panose="02040503050406030204" pitchFamily="18" charset="0"/>
                            </a:rPr>
                            <m:t>𝑚𝑛</m:t>
                          </m:r>
                        </m:oMath>
                      </m:oMathPara>
                    </a14:m>
                    <a:endParaRPr lang="en-US" i="1" dirty="0">
                      <a:solidFill>
                        <a:srgbClr val="0000FF"/>
                      </a:solidFill>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4399013" y="4961291"/>
                    <a:ext cx="836255" cy="369332"/>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3902209" y="5382262"/>
                    <a:ext cx="642292"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sz="1800" i="1" dirty="0" smtClean="0">
                              <a:solidFill>
                                <a:srgbClr val="0000FF"/>
                              </a:solidFill>
                              <a:latin typeface="Cambria Math" panose="02040503050406030204" pitchFamily="18" charset="0"/>
                            </a:rPr>
                            <m:t>32</m:t>
                          </m:r>
                          <m:r>
                            <a:rPr lang="en-US" sz="1800" i="1" dirty="0">
                              <a:solidFill>
                                <a:srgbClr val="0000FF"/>
                              </a:solidFill>
                              <a:latin typeface="Cambria Math" panose="02040503050406030204" pitchFamily="18" charset="0"/>
                            </a:rPr>
                            <m:t>𝑛</m:t>
                          </m:r>
                        </m:oMath>
                      </m:oMathPara>
                    </a14:m>
                    <a:endParaRPr lang="en-US" dirty="0">
                      <a:solidFill>
                        <a:srgbClr val="0000FF"/>
                      </a:solidFill>
                    </a:endParaRPr>
                  </a:p>
                </p:txBody>
              </p:sp>
            </mc:Choice>
            <mc:Fallback xmlns="">
              <p:sp>
                <p:nvSpPr>
                  <p:cNvPr id="45" name="TextBox 44"/>
                  <p:cNvSpPr txBox="1">
                    <a:spLocks noRot="1" noChangeAspect="1" noMove="1" noResize="1" noEditPoints="1" noAdjustHandles="1" noChangeArrowheads="1" noChangeShapeType="1" noTextEdit="1"/>
                  </p:cNvSpPr>
                  <p:nvPr/>
                </p:nvSpPr>
                <p:spPr>
                  <a:xfrm>
                    <a:off x="3902209" y="5382262"/>
                    <a:ext cx="642292"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3858972" y="5655906"/>
                    <a:ext cx="703206" cy="369332"/>
                  </a:xfrm>
                  <a:prstGeom prst="rect">
                    <a:avLst/>
                  </a:prstGeom>
                  <a:noFill/>
                </p:spPr>
                <p:txBody>
                  <a:bodyPr wrap="none" rtlCol="0">
                    <a:spAutoFit/>
                  </a:bodyPr>
                  <a:lstStyle/>
                  <a:p>
                    <a:pPr>
                      <a:buNone/>
                    </a:pPr>
                    <a14:m>
                      <m:oMathPara xmlns:m="http://schemas.openxmlformats.org/officeDocument/2006/math">
                        <m:oMathParaPr>
                          <m:jc m:val="centerGroup"/>
                        </m:oMathParaPr>
                        <m:oMath xmlns:m="http://schemas.openxmlformats.org/officeDocument/2006/math">
                          <m:r>
                            <a:rPr lang="en-US" sz="1800" i="1" dirty="0" smtClean="0">
                              <a:solidFill>
                                <a:srgbClr val="0000FF"/>
                              </a:solidFill>
                              <a:latin typeface="Cambria Math" panose="02040503050406030204" pitchFamily="18" charset="0"/>
                            </a:rPr>
                            <m:t>32</m:t>
                          </m:r>
                          <m:r>
                            <a:rPr lang="en-US" sz="1800" i="1" dirty="0" smtClean="0">
                              <a:solidFill>
                                <a:srgbClr val="0000FF"/>
                              </a:solidFill>
                              <a:latin typeface="Cambria Math" panose="02040503050406030204" pitchFamily="18" charset="0"/>
                            </a:rPr>
                            <m:t>𝑚</m:t>
                          </m:r>
                        </m:oMath>
                      </m:oMathPara>
                    </a14:m>
                    <a:endParaRPr lang="en-US" i="1" dirty="0">
                      <a:solidFill>
                        <a:srgbClr val="0000FF"/>
                      </a:solidFill>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3858972" y="5655906"/>
                    <a:ext cx="703206" cy="369332"/>
                  </a:xfrm>
                  <a:prstGeom prst="rect">
                    <a:avLst/>
                  </a:prstGeom>
                  <a:blipFill rotWithShape="0">
                    <a:blip r:embed="rId1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 name="TextBox 3"/>
                <p:cNvSpPr txBox="1"/>
                <p:nvPr/>
              </p:nvSpPr>
              <p:spPr>
                <a:xfrm>
                  <a:off x="742148" y="6146386"/>
                  <a:ext cx="6583167" cy="584775"/>
                </a:xfrm>
                <a:prstGeom prst="rect">
                  <a:avLst/>
                </a:prstGeom>
                <a:noFill/>
              </p:spPr>
              <p:txBody>
                <a:bodyPr wrap="square" rtlCol="0">
                  <a:spAutoFit/>
                </a:bodyPr>
                <a:lstStyle/>
                <a:p>
                  <a:pPr marL="285750" indent="-285750">
                    <a:spcBef>
                      <a:spcPts val="0"/>
                    </a:spcBef>
                  </a:pPr>
                  <a:r>
                    <a:rPr lang="en-US" sz="1600" dirty="0" smtClean="0">
                      <a:solidFill>
                        <a:schemeClr val="tx1"/>
                      </a:solidFill>
                    </a:rPr>
                    <a:t>Using </a:t>
                  </a:r>
                  <a:r>
                    <a:rPr lang="en-US" sz="1600" dirty="0" smtClean="0">
                      <a:solidFill>
                        <a:srgbClr val="0000FF"/>
                      </a:solidFill>
                    </a:rPr>
                    <a:t>Int32 encodings </a:t>
                  </a:r>
                  <a:r>
                    <a:rPr lang="en-US" sz="1600" dirty="0" smtClean="0">
                      <a:solidFill>
                        <a:schemeClr val="tx1"/>
                      </a:solidFill>
                      <a:sym typeface="Wingdings" panose="05000000000000000000" pitchFamily="2" charset="2"/>
                    </a:rPr>
                    <a:t> Max value is ~1B</a:t>
                  </a:r>
                </a:p>
                <a:p>
                  <a:pPr marL="285750" indent="-285750">
                    <a:spcBef>
                      <a:spcPts val="0"/>
                    </a:spcBef>
                  </a:pPr>
                  <a14:m>
                    <m:oMath xmlns:m="http://schemas.openxmlformats.org/officeDocument/2006/math">
                      <m:r>
                        <a:rPr lang="en-US" sz="1600" i="1" dirty="0">
                          <a:solidFill>
                            <a:schemeClr val="tx1"/>
                          </a:solidFill>
                          <a:latin typeface="Cambria Math" panose="02040503050406030204" pitchFamily="18" charset="0"/>
                        </a:rPr>
                        <m:t>𝑔</m:t>
                      </m:r>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𝑚</m:t>
                      </m:r>
                      <m:r>
                        <a:rPr lang="en-US" sz="1600" i="1" dirty="0">
                          <a:solidFill>
                            <a:schemeClr val="tx1"/>
                          </a:solidFill>
                          <a:latin typeface="Cambria Math" panose="02040503050406030204" pitchFamily="18" charset="0"/>
                        </a:rPr>
                        <m:t>,</m:t>
                      </m:r>
                      <m:r>
                        <a:rPr lang="en-US" sz="1600" i="1" dirty="0">
                          <a:solidFill>
                            <a:schemeClr val="tx1"/>
                          </a:solidFill>
                          <a:latin typeface="Cambria Math" panose="02040503050406030204" pitchFamily="18" charset="0"/>
                        </a:rPr>
                        <m:t>𝑛</m:t>
                      </m:r>
                      <m:r>
                        <a:rPr lang="en-US" sz="1600" i="1" dirty="0">
                          <a:solidFill>
                            <a:schemeClr val="tx1"/>
                          </a:solidFill>
                          <a:latin typeface="Cambria Math" panose="02040503050406030204" pitchFamily="18" charset="0"/>
                        </a:rPr>
                        <m:t>)</m:t>
                      </m:r>
                    </m:oMath>
                  </a14:m>
                  <a:r>
                    <a:rPr lang="en-US" sz="1600" dirty="0">
                      <a:solidFill>
                        <a:schemeClr val="tx1"/>
                      </a:solidFill>
                    </a:rPr>
                    <a:t> is commonly used instead of </a:t>
                  </a:r>
                  <a14:m>
                    <m:oMath xmlns:m="http://schemas.openxmlformats.org/officeDocument/2006/math">
                      <m:r>
                        <a:rPr lang="en-US" sz="1600" i="1">
                          <a:solidFill>
                            <a:schemeClr val="tx1"/>
                          </a:solidFill>
                          <a:latin typeface="Cambria Math" panose="02040503050406030204" pitchFamily="18" charset="0"/>
                        </a:rPr>
                        <m:t>𝑔</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𝑚</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𝑛</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𝐿</m:t>
                      </m:r>
                      <m:r>
                        <a:rPr lang="en-US" sz="1600" i="1">
                          <a:solidFill>
                            <a:schemeClr val="tx1"/>
                          </a:solidFill>
                          <a:latin typeface="Cambria Math" panose="02040503050406030204" pitchFamily="18" charset="0"/>
                        </a:rPr>
                        <m:t>)</m:t>
                      </m:r>
                    </m:oMath>
                  </a14:m>
                  <a:r>
                    <a:rPr lang="en-US" sz="1600" dirty="0">
                      <a:solidFill>
                        <a:schemeClr val="tx1"/>
                      </a:solidFill>
                    </a:rPr>
                    <a:t> </a:t>
                  </a:r>
                </a:p>
              </p:txBody>
            </p:sp>
          </mc:Choice>
          <mc:Fallback xmlns="">
            <p:sp>
              <p:nvSpPr>
                <p:cNvPr id="4" name="TextBox 3"/>
                <p:cNvSpPr txBox="1">
                  <a:spLocks noRot="1" noChangeAspect="1" noMove="1" noResize="1" noEditPoints="1" noAdjustHandles="1" noChangeArrowheads="1" noChangeShapeType="1" noTextEdit="1"/>
                </p:cNvSpPr>
                <p:nvPr/>
              </p:nvSpPr>
              <p:spPr>
                <a:xfrm>
                  <a:off x="742148" y="6146386"/>
                  <a:ext cx="6583167" cy="584775"/>
                </a:xfrm>
                <a:prstGeom prst="rect">
                  <a:avLst/>
                </a:prstGeom>
                <a:blipFill rotWithShape="0">
                  <a:blip r:embed="rId17"/>
                  <a:stretch>
                    <a:fillRect l="-463" t="-3125" b="-12500"/>
                  </a:stretch>
                </a:blipFill>
              </p:spPr>
              <p:txBody>
                <a:bodyPr/>
                <a:lstStyle/>
                <a:p>
                  <a:r>
                    <a:rPr lang="en-US">
                      <a:noFill/>
                    </a:rPr>
                    <a:t> </a:t>
                  </a:r>
                </a:p>
              </p:txBody>
            </p:sp>
          </mc:Fallback>
        </mc:AlternateContent>
      </p:grpSp>
    </p:spTree>
    <p:extLst>
      <p:ext uri="{BB962C8B-B14F-4D97-AF65-F5344CB8AC3E}">
        <p14:creationId xmlns:p14="http://schemas.microsoft.com/office/powerpoint/2010/main" val="368461512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 PowerPoint Brief - Templat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AFIT-AU PowerPoint Brief -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AFIT-AU PowerPoint Brief -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FIT-AU PowerPoint Brief -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FIT-AU PowerPoint Brief -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FIT-AU PowerPoint Brief -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FIT-AU PowerPoint Brief -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FIT-AU PowerPoint Brief -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FIT-AU PowerPoint Brief -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16603</TotalTime>
  <Words>1301</Words>
  <Application>Microsoft Office PowerPoint</Application>
  <PresentationFormat>On-screen Show (4:3)</PresentationFormat>
  <Paragraphs>330</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Cambria Math</vt:lpstr>
      <vt:lpstr>Lucida Handwriting</vt:lpstr>
      <vt:lpstr>Symbol</vt:lpstr>
      <vt:lpstr>Wingdings</vt:lpstr>
      <vt:lpstr>Standard PowerPoint Brief - Template</vt:lpstr>
      <vt:lpstr>PowerPoint Presentation</vt:lpstr>
      <vt:lpstr>P-47 Escort Ranges</vt:lpstr>
      <vt:lpstr>Bomber Losses</vt:lpstr>
      <vt:lpstr>Longer Range Escorts</vt:lpstr>
      <vt:lpstr>OPER 610 Lesson 14  Computational Complexity &amp; The Ellipsoid Method</vt:lpstr>
      <vt:lpstr>How Can We Evaluate and  Compare Algorithms?</vt:lpstr>
      <vt:lpstr>Best-/Worst-/Exact-case Complexity Analysis</vt:lpstr>
      <vt:lpstr>Worst-case Complexity Examples</vt:lpstr>
      <vt:lpstr>The “size” of a problem</vt:lpstr>
      <vt:lpstr>Complexity Examples</vt:lpstr>
      <vt:lpstr>PowerPoint Presentation</vt:lpstr>
      <vt:lpstr>P, NP, and the Rest…</vt:lpstr>
      <vt:lpstr>On NP…</vt:lpstr>
      <vt:lpstr>Worst-case Analysis  for the Simplex Method</vt:lpstr>
      <vt:lpstr>Klee-Minty Polytopes (1 of 4) Pathological Instance for the Simplex Method</vt:lpstr>
      <vt:lpstr>Klee-Minty Polytopes (2 of 4) Does the transformation really work?</vt:lpstr>
      <vt:lpstr>Klee-Minty Polytopes (3 of 4) Why make the transformation?</vt:lpstr>
      <vt:lpstr>Klee-Minty Polytopes (4 of 4) Impact of Possible Exponential Effort</vt:lpstr>
      <vt:lpstr>Khachian’s Ellipsoid Algorithm (1 of 2)</vt:lpstr>
      <vt:lpstr>Khachian’s Ellipsoid Algorithm Notional Implementation</vt:lpstr>
      <vt:lpstr>Questions &amp; Discussion</vt:lpstr>
      <vt:lpstr>For Next Class</vt:lpstr>
    </vt:vector>
  </TitlesOfParts>
  <Company>IETD USMA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MA381 Nonlinear Programming</dc:title>
  <dc:creator>CTSB</dc:creator>
  <cp:lastModifiedBy>Lunday, Brian J Civ USAF AETC AFIT/ENS</cp:lastModifiedBy>
  <cp:revision>1048</cp:revision>
  <dcterms:created xsi:type="dcterms:W3CDTF">2004-05-05T12:20:29Z</dcterms:created>
  <dcterms:modified xsi:type="dcterms:W3CDTF">2023-02-16T22:01:00Z</dcterms:modified>
</cp:coreProperties>
</file>