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5" r:id="rId5"/>
  </p:sldMasterIdLst>
  <p:notesMasterIdLst>
    <p:notesMasterId r:id="rId40"/>
  </p:notesMasterIdLst>
  <p:sldIdLst>
    <p:sldId id="541" r:id="rId6"/>
    <p:sldId id="636" r:id="rId7"/>
    <p:sldId id="646" r:id="rId8"/>
    <p:sldId id="578" r:id="rId9"/>
    <p:sldId id="440" r:id="rId10"/>
    <p:sldId id="653" r:id="rId11"/>
    <p:sldId id="658" r:id="rId12"/>
    <p:sldId id="659" r:id="rId13"/>
    <p:sldId id="663" r:id="rId14"/>
    <p:sldId id="665" r:id="rId15"/>
    <p:sldId id="662" r:id="rId16"/>
    <p:sldId id="664" r:id="rId17"/>
    <p:sldId id="666" r:id="rId18"/>
    <p:sldId id="672" r:id="rId19"/>
    <p:sldId id="660" r:id="rId20"/>
    <p:sldId id="673" r:id="rId21"/>
    <p:sldId id="674" r:id="rId22"/>
    <p:sldId id="675" r:id="rId23"/>
    <p:sldId id="676" r:id="rId24"/>
    <p:sldId id="677" r:id="rId25"/>
    <p:sldId id="668" r:id="rId26"/>
    <p:sldId id="647" r:id="rId27"/>
    <p:sldId id="654" r:id="rId28"/>
    <p:sldId id="680" r:id="rId29"/>
    <p:sldId id="678" r:id="rId30"/>
    <p:sldId id="681" r:id="rId31"/>
    <p:sldId id="679" r:id="rId32"/>
    <p:sldId id="648" r:id="rId33"/>
    <p:sldId id="657" r:id="rId34"/>
    <p:sldId id="656" r:id="rId35"/>
    <p:sldId id="655" r:id="rId36"/>
    <p:sldId id="650" r:id="rId37"/>
    <p:sldId id="651" r:id="rId38"/>
    <p:sldId id="577" r:id="rId39"/>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6BB516DB-55BE-4C37-90B3-1322DCD23C95}">
          <p14:sldIdLst>
            <p14:sldId id="541"/>
            <p14:sldId id="636"/>
            <p14:sldId id="646"/>
            <p14:sldId id="578"/>
          </p14:sldIdLst>
        </p14:section>
        <p14:section name="DES concepts" id="{64B1FEE9-1084-4821-86B3-96854BAE037B}">
          <p14:sldIdLst>
            <p14:sldId id="440"/>
            <p14:sldId id="653"/>
            <p14:sldId id="658"/>
            <p14:sldId id="659"/>
            <p14:sldId id="663"/>
            <p14:sldId id="665"/>
            <p14:sldId id="662"/>
            <p14:sldId id="664"/>
            <p14:sldId id="666"/>
            <p14:sldId id="672"/>
            <p14:sldId id="660"/>
            <p14:sldId id="673"/>
            <p14:sldId id="674"/>
            <p14:sldId id="675"/>
            <p14:sldId id="676"/>
            <p14:sldId id="677"/>
            <p14:sldId id="668"/>
          </p14:sldIdLst>
        </p14:section>
        <p14:section name="Conceptual modeling" id="{2F113CA5-E7DF-49F1-88DB-0AD39BFB8D7F}">
          <p14:sldIdLst>
            <p14:sldId id="647"/>
            <p14:sldId id="654"/>
            <p14:sldId id="680"/>
            <p14:sldId id="678"/>
            <p14:sldId id="681"/>
            <p14:sldId id="679"/>
          </p14:sldIdLst>
        </p14:section>
        <p14:section name="DES by hand" id="{D2F42056-EF5A-4472-99BB-E721D91F0A61}">
          <p14:sldIdLst>
            <p14:sldId id="648"/>
            <p14:sldId id="657"/>
            <p14:sldId id="656"/>
          </p14:sldIdLst>
        </p14:section>
        <p14:section name="Conceptual modeling revisited" id="{F97EB6EF-2AF2-49DC-8F26-4303E3C218EF}">
          <p14:sldIdLst>
            <p14:sldId id="655"/>
          </p14:sldIdLst>
        </p14:section>
        <p14:section name="Closing" id="{79A0C593-F1C3-48EE-B6F8-7964285765B7}">
          <p14:sldIdLst>
            <p14:sldId id="650"/>
            <p14:sldId id="651"/>
          </p14:sldIdLst>
        </p14:section>
        <p14:section name="Backups" id="{A20BBC9A-CA91-4EC2-A5E1-5862018BB4E5}">
          <p14:sldIdLst>
            <p14:sldId id="5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DA8AC"/>
    <a:srgbClr val="112C63"/>
    <a:srgbClr val="9315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3425" autoAdjust="0"/>
  </p:normalViewPr>
  <p:slideViewPr>
    <p:cSldViewPr snapToGrid="0">
      <p:cViewPr>
        <p:scale>
          <a:sx n="75" d="100"/>
          <a:sy n="75" d="100"/>
        </p:scale>
        <p:origin x="432" y="27"/>
      </p:cViewPr>
      <p:guideLst/>
    </p:cSldViewPr>
  </p:slideViewPr>
  <p:notesTextViewPr>
    <p:cViewPr>
      <p:scale>
        <a:sx n="3" d="2"/>
        <a:sy n="3" d="2"/>
      </p:scale>
      <p:origin x="0" y="0"/>
    </p:cViewPr>
  </p:notesTextViewPr>
  <p:sorterViewPr>
    <p:cViewPr>
      <p:scale>
        <a:sx n="387" d="500"/>
        <a:sy n="387" d="500"/>
      </p:scale>
      <p:origin x="0" y="-70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77" tIns="46589" rIns="93177" bIns="46589" rtlCol="0"/>
          <a:lstStyle>
            <a:lvl1pPr algn="r">
              <a:defRPr sz="1200"/>
            </a:lvl1pPr>
          </a:lstStyle>
          <a:p>
            <a:fld id="{5E65684B-EC77-43F8-AFFF-1E0D5F1B365A}" type="datetimeFigureOut">
              <a:rPr lang="en-US" smtClean="0"/>
              <a:t>2022.01.08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5"/>
            <a:ext cx="7437120" cy="2760345"/>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01CD1344-69AD-499E-A67F-B4368FB7EAA7}" type="slidenum">
              <a:rPr lang="en-US" smtClean="0"/>
              <a:t>‹#›</a:t>
            </a:fld>
            <a:endParaRPr lang="en-US"/>
          </a:p>
        </p:txBody>
      </p:sp>
    </p:spTree>
    <p:extLst>
      <p:ext uri="{BB962C8B-B14F-4D97-AF65-F5344CB8AC3E}">
        <p14:creationId xmlns:p14="http://schemas.microsoft.com/office/powerpoint/2010/main" val="361809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01CD1344-69AD-499E-A67F-B4368FB7EAA7}" type="slidenum">
              <a:rPr lang="en-US" smtClean="0"/>
              <a:t>1</a:t>
            </a:fld>
            <a:endParaRPr lang="en-US"/>
          </a:p>
        </p:txBody>
      </p:sp>
    </p:spTree>
    <p:extLst>
      <p:ext uri="{BB962C8B-B14F-4D97-AF65-F5344CB8AC3E}">
        <p14:creationId xmlns:p14="http://schemas.microsoft.com/office/powerpoint/2010/main" val="10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Entities can access and change variables, as can other elements of the model</a:t>
            </a:r>
          </a:p>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11</a:t>
            </a:fld>
            <a:endParaRPr lang="en-US"/>
          </a:p>
        </p:txBody>
      </p:sp>
    </p:spTree>
    <p:extLst>
      <p:ext uri="{BB962C8B-B14F-4D97-AF65-F5344CB8AC3E}">
        <p14:creationId xmlns:p14="http://schemas.microsoft.com/office/powerpoint/2010/main" val="1597707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point is these are not the output/response variables themselves (usually), but they are inputs into the calculation of those responses, e.g., </a:t>
            </a:r>
            <a:r>
              <a:rPr lang="en-US" dirty="0" err="1"/>
              <a:t>AuC</a:t>
            </a:r>
            <a:r>
              <a:rPr lang="en-US" dirty="0"/>
              <a:t> of Q(t) will likely be divided by total time to get mean queue length.</a:t>
            </a:r>
          </a:p>
        </p:txBody>
      </p:sp>
      <p:sp>
        <p:nvSpPr>
          <p:cNvPr id="4" name="Slide Number Placeholder 3"/>
          <p:cNvSpPr>
            <a:spLocks noGrp="1"/>
          </p:cNvSpPr>
          <p:nvPr>
            <p:ph type="sldNum" sz="quarter" idx="5"/>
          </p:nvPr>
        </p:nvSpPr>
        <p:spPr/>
        <p:txBody>
          <a:bodyPr/>
          <a:lstStyle/>
          <a:p>
            <a:fld id="{01CD1344-69AD-499E-A67F-B4368FB7EAA7}" type="slidenum">
              <a:rPr lang="en-US" smtClean="0"/>
              <a:t>13</a:t>
            </a:fld>
            <a:endParaRPr lang="en-US"/>
          </a:p>
        </p:txBody>
      </p:sp>
    </p:spTree>
    <p:extLst>
      <p:ext uri="{BB962C8B-B14F-4D97-AF65-F5344CB8AC3E}">
        <p14:creationId xmlns:p14="http://schemas.microsoft.com/office/powerpoint/2010/main" val="381849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event logic for arrivals &amp; departures on board; will be slightly different than what’s on next slide (that’s okay).</a:t>
            </a:r>
          </a:p>
        </p:txBody>
      </p:sp>
      <p:sp>
        <p:nvSpPr>
          <p:cNvPr id="4" name="Slide Number Placeholder 3"/>
          <p:cNvSpPr>
            <a:spLocks noGrp="1"/>
          </p:cNvSpPr>
          <p:nvPr>
            <p:ph type="sldNum" sz="quarter" idx="5"/>
          </p:nvPr>
        </p:nvSpPr>
        <p:spPr/>
        <p:txBody>
          <a:bodyPr/>
          <a:lstStyle/>
          <a:p>
            <a:fld id="{01CD1344-69AD-499E-A67F-B4368FB7EAA7}" type="slidenum">
              <a:rPr lang="en-US" smtClean="0"/>
              <a:t>14</a:t>
            </a:fld>
            <a:endParaRPr lang="en-US"/>
          </a:p>
        </p:txBody>
      </p:sp>
    </p:spTree>
    <p:extLst>
      <p:ext uri="{BB962C8B-B14F-4D97-AF65-F5344CB8AC3E}">
        <p14:creationId xmlns:p14="http://schemas.microsoft.com/office/powerpoint/2010/main" val="106097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Transcribe to board, both for describing in detail now &amp; use later for DES by hand</a:t>
            </a:r>
          </a:p>
        </p:txBody>
      </p:sp>
      <p:sp>
        <p:nvSpPr>
          <p:cNvPr id="4" name="Slide Number Placeholder 3"/>
          <p:cNvSpPr>
            <a:spLocks noGrp="1"/>
          </p:cNvSpPr>
          <p:nvPr>
            <p:ph type="sldNum" sz="quarter" idx="5"/>
          </p:nvPr>
        </p:nvSpPr>
        <p:spPr/>
        <p:txBody>
          <a:bodyPr/>
          <a:lstStyle/>
          <a:p>
            <a:fld id="{01CD1344-69AD-499E-A67F-B4368FB7EAA7}" type="slidenum">
              <a:rPr lang="en-US" smtClean="0"/>
              <a:t>15</a:t>
            </a:fld>
            <a:endParaRPr lang="en-US"/>
          </a:p>
        </p:txBody>
      </p:sp>
    </p:spTree>
    <p:extLst>
      <p:ext uri="{BB962C8B-B14F-4D97-AF65-F5344CB8AC3E}">
        <p14:creationId xmlns:p14="http://schemas.microsoft.com/office/powerpoint/2010/main" val="313548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 - Important detail to think about…if there are parts in the queue at the end of the simulation, how do we handle those? Large sample size, it probably doesn’t matter so much, &amp; we’ll mostly let the software handle that. But if it matters a lot, then you need to decide what to do.</a:t>
            </a:r>
          </a:p>
        </p:txBody>
      </p:sp>
      <p:sp>
        <p:nvSpPr>
          <p:cNvPr id="4" name="Slide Number Placeholder 3"/>
          <p:cNvSpPr>
            <a:spLocks noGrp="1"/>
          </p:cNvSpPr>
          <p:nvPr>
            <p:ph type="sldNum" sz="quarter" idx="5"/>
          </p:nvPr>
        </p:nvSpPr>
        <p:spPr/>
        <p:txBody>
          <a:bodyPr/>
          <a:lstStyle/>
          <a:p>
            <a:fld id="{01CD1344-69AD-499E-A67F-B4368FB7EAA7}" type="slidenum">
              <a:rPr lang="en-US" smtClean="0"/>
              <a:t>16</a:t>
            </a:fld>
            <a:endParaRPr lang="en-US"/>
          </a:p>
        </p:txBody>
      </p:sp>
    </p:spTree>
    <p:extLst>
      <p:ext uri="{BB962C8B-B14F-4D97-AF65-F5344CB8AC3E}">
        <p14:creationId xmlns:p14="http://schemas.microsoft.com/office/powerpoint/2010/main" val="981808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Sidebar: Time-weighted vs. observational statistics—dig into the distinction a bit, maybe draw a graph</a:t>
            </a:r>
          </a:p>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17</a:t>
            </a:fld>
            <a:endParaRPr lang="en-US"/>
          </a:p>
        </p:txBody>
      </p:sp>
    </p:spTree>
    <p:extLst>
      <p:ext uri="{BB962C8B-B14F-4D97-AF65-F5344CB8AC3E}">
        <p14:creationId xmlns:p14="http://schemas.microsoft.com/office/powerpoint/2010/main" val="4267138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careful to avoid information overload through proper prior planning</a:t>
            </a:r>
          </a:p>
        </p:txBody>
      </p:sp>
      <p:sp>
        <p:nvSpPr>
          <p:cNvPr id="4" name="Slide Number Placeholder 3"/>
          <p:cNvSpPr>
            <a:spLocks noGrp="1"/>
          </p:cNvSpPr>
          <p:nvPr>
            <p:ph type="sldNum" sz="quarter" idx="5"/>
          </p:nvPr>
        </p:nvSpPr>
        <p:spPr/>
        <p:txBody>
          <a:bodyPr/>
          <a:lstStyle/>
          <a:p>
            <a:fld id="{01CD1344-69AD-499E-A67F-B4368FB7EAA7}" type="slidenum">
              <a:rPr lang="en-US" smtClean="0"/>
              <a:t>18</a:t>
            </a:fld>
            <a:endParaRPr lang="en-US"/>
          </a:p>
        </p:txBody>
      </p:sp>
    </p:spTree>
    <p:extLst>
      <p:ext uri="{BB962C8B-B14F-4D97-AF65-F5344CB8AC3E}">
        <p14:creationId xmlns:p14="http://schemas.microsoft.com/office/powerpoint/2010/main" val="1214285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Steady state: you run the system until t </a:t>
            </a:r>
            <a:r>
              <a:rPr lang="en-US" dirty="0">
                <a:sym typeface="Wingdings" panose="05000000000000000000" pitchFamily="2" charset="2"/>
              </a:rPr>
              <a:t></a:t>
            </a:r>
            <a:r>
              <a:rPr lang="en-US" dirty="0"/>
              <a:t> infinity (or at least long enough that the bias due to starting empty &amp; idle gets small enough)</a:t>
            </a:r>
          </a:p>
        </p:txBody>
      </p:sp>
      <p:sp>
        <p:nvSpPr>
          <p:cNvPr id="4" name="Slide Number Placeholder 3"/>
          <p:cNvSpPr>
            <a:spLocks noGrp="1"/>
          </p:cNvSpPr>
          <p:nvPr>
            <p:ph type="sldNum" sz="quarter" idx="5"/>
          </p:nvPr>
        </p:nvSpPr>
        <p:spPr/>
        <p:txBody>
          <a:bodyPr/>
          <a:lstStyle/>
          <a:p>
            <a:fld id="{01CD1344-69AD-499E-A67F-B4368FB7EAA7}" type="slidenum">
              <a:rPr lang="en-US" smtClean="0"/>
              <a:t>19</a:t>
            </a:fld>
            <a:endParaRPr lang="en-US"/>
          </a:p>
        </p:txBody>
      </p:sp>
    </p:spTree>
    <p:extLst>
      <p:ext uri="{BB962C8B-B14F-4D97-AF65-F5344CB8AC3E}">
        <p14:creationId xmlns:p14="http://schemas.microsoft.com/office/powerpoint/2010/main" val="363185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taxonomy, others exist. The important point is that there are different perspectives you can take for simulation, and that awareness can lead you to consider other design possibilities.</a:t>
            </a:r>
          </a:p>
          <a:p>
            <a:endParaRPr lang="en-US" dirty="0"/>
          </a:p>
          <a:p>
            <a:r>
              <a:rPr lang="en-US" dirty="0"/>
              <a:t>Event scheduling is easier to do by hand, so that’s what we’ll use later today.</a:t>
            </a:r>
          </a:p>
        </p:txBody>
      </p:sp>
      <p:sp>
        <p:nvSpPr>
          <p:cNvPr id="4" name="Slide Number Placeholder 3"/>
          <p:cNvSpPr>
            <a:spLocks noGrp="1"/>
          </p:cNvSpPr>
          <p:nvPr>
            <p:ph type="sldNum" sz="quarter" idx="5"/>
          </p:nvPr>
        </p:nvSpPr>
        <p:spPr/>
        <p:txBody>
          <a:bodyPr/>
          <a:lstStyle/>
          <a:p>
            <a:fld id="{01CD1344-69AD-499E-A67F-B4368FB7EAA7}" type="slidenum">
              <a:rPr lang="en-US" smtClean="0"/>
              <a:t>21</a:t>
            </a:fld>
            <a:endParaRPr lang="en-US"/>
          </a:p>
        </p:txBody>
      </p:sp>
    </p:spTree>
    <p:extLst>
      <p:ext uri="{BB962C8B-B14F-4D97-AF65-F5344CB8AC3E}">
        <p14:creationId xmlns:p14="http://schemas.microsoft.com/office/powerpoint/2010/main" val="3511815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22</a:t>
            </a:fld>
            <a:endParaRPr lang="en-US"/>
          </a:p>
        </p:txBody>
      </p:sp>
    </p:spTree>
    <p:extLst>
      <p:ext uri="{BB962C8B-B14F-4D97-AF65-F5344CB8AC3E}">
        <p14:creationId xmlns:p14="http://schemas.microsoft.com/office/powerpoint/2010/main" val="41856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said I’d talk more about these last time and skipped right over them by mistake…</a:t>
            </a:r>
          </a:p>
          <a:p>
            <a:endParaRPr lang="en-US" dirty="0"/>
          </a:p>
          <a:p>
            <a:r>
              <a:rPr lang="en-US" dirty="0"/>
              <a:t>Learning outcomes (objectives, course goals, etc.) are important to me. I work to ensure content and assessments are related to these</a:t>
            </a:r>
            <a:r>
              <a:rPr lang="en-US" baseline="0" dirty="0"/>
              <a:t> outcomes. Study guides for tests will reference these a lot. Throughout the course, you should ensure that you are progressing on each of these.</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2</a:t>
            </a:fld>
            <a:endParaRPr lang="en-US"/>
          </a:p>
        </p:txBody>
      </p:sp>
    </p:spTree>
    <p:extLst>
      <p:ext uri="{BB962C8B-B14F-4D97-AF65-F5344CB8AC3E}">
        <p14:creationId xmlns:p14="http://schemas.microsoft.com/office/powerpoint/2010/main" val="1121968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Solo: brainstorm any variables, inputs, factors etc. needed to model it</a:t>
            </a:r>
          </a:p>
          <a:p>
            <a:r>
              <a:rPr lang="en-US" dirty="0"/>
              <a:t>2”: get input from students</a:t>
            </a:r>
          </a:p>
        </p:txBody>
      </p:sp>
      <p:sp>
        <p:nvSpPr>
          <p:cNvPr id="4" name="Slide Number Placeholder 3"/>
          <p:cNvSpPr>
            <a:spLocks noGrp="1"/>
          </p:cNvSpPr>
          <p:nvPr>
            <p:ph type="sldNum" sz="quarter" idx="5"/>
          </p:nvPr>
        </p:nvSpPr>
        <p:spPr/>
        <p:txBody>
          <a:bodyPr/>
          <a:lstStyle/>
          <a:p>
            <a:fld id="{01CD1344-69AD-499E-A67F-B4368FB7EAA7}" type="slidenum">
              <a:rPr lang="en-US" smtClean="0"/>
              <a:t>23</a:t>
            </a:fld>
            <a:endParaRPr lang="en-US"/>
          </a:p>
        </p:txBody>
      </p:sp>
    </p:spTree>
    <p:extLst>
      <p:ext uri="{BB962C8B-B14F-4D97-AF65-F5344CB8AC3E}">
        <p14:creationId xmlns:p14="http://schemas.microsoft.com/office/powerpoint/2010/main" val="280072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Groups: refine brainstorming to support modeling this specific scenario/objective</a:t>
            </a:r>
          </a:p>
        </p:txBody>
      </p:sp>
      <p:sp>
        <p:nvSpPr>
          <p:cNvPr id="4" name="Slide Number Placeholder 3"/>
          <p:cNvSpPr>
            <a:spLocks noGrp="1"/>
          </p:cNvSpPr>
          <p:nvPr>
            <p:ph type="sldNum" sz="quarter" idx="5"/>
          </p:nvPr>
        </p:nvSpPr>
        <p:spPr/>
        <p:txBody>
          <a:bodyPr/>
          <a:lstStyle/>
          <a:p>
            <a:fld id="{01CD1344-69AD-499E-A67F-B4368FB7EAA7}" type="slidenum">
              <a:rPr lang="en-US" smtClean="0"/>
              <a:t>25</a:t>
            </a:fld>
            <a:endParaRPr lang="en-US"/>
          </a:p>
        </p:txBody>
      </p:sp>
    </p:spTree>
    <p:extLst>
      <p:ext uri="{BB962C8B-B14F-4D97-AF65-F5344CB8AC3E}">
        <p14:creationId xmlns:p14="http://schemas.microsoft.com/office/powerpoint/2010/main" val="2190205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have a group write on board &amp; have other groups announce details to add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a little structure to our conceptual models—use template for board writing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 variables? Assumptions?</a:t>
            </a:r>
          </a:p>
        </p:txBody>
      </p:sp>
      <p:sp>
        <p:nvSpPr>
          <p:cNvPr id="4" name="Slide Number Placeholder 3"/>
          <p:cNvSpPr>
            <a:spLocks noGrp="1"/>
          </p:cNvSpPr>
          <p:nvPr>
            <p:ph type="sldNum" sz="quarter" idx="5"/>
          </p:nvPr>
        </p:nvSpPr>
        <p:spPr/>
        <p:txBody>
          <a:bodyPr/>
          <a:lstStyle/>
          <a:p>
            <a:fld id="{01CD1344-69AD-499E-A67F-B4368FB7EAA7}" type="slidenum">
              <a:rPr lang="en-US" smtClean="0"/>
              <a:t>26</a:t>
            </a:fld>
            <a:endParaRPr lang="en-US"/>
          </a:p>
        </p:txBody>
      </p:sp>
    </p:spTree>
    <p:extLst>
      <p:ext uri="{BB962C8B-B14F-4D97-AF65-F5344CB8AC3E}">
        <p14:creationId xmlns:p14="http://schemas.microsoft.com/office/powerpoint/2010/main" val="3266295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for break</a:t>
            </a:r>
          </a:p>
        </p:txBody>
      </p:sp>
      <p:sp>
        <p:nvSpPr>
          <p:cNvPr id="4" name="Slide Number Placeholder 3"/>
          <p:cNvSpPr>
            <a:spLocks noGrp="1"/>
          </p:cNvSpPr>
          <p:nvPr>
            <p:ph type="sldNum" sz="quarter" idx="5"/>
          </p:nvPr>
        </p:nvSpPr>
        <p:spPr/>
        <p:txBody>
          <a:bodyPr/>
          <a:lstStyle/>
          <a:p>
            <a:fld id="{01CD1344-69AD-499E-A67F-B4368FB7EAA7}" type="slidenum">
              <a:rPr lang="en-US" smtClean="0"/>
              <a:t>27</a:t>
            </a:fld>
            <a:endParaRPr lang="en-US"/>
          </a:p>
        </p:txBody>
      </p:sp>
    </p:spTree>
    <p:extLst>
      <p:ext uri="{BB962C8B-B14F-4D97-AF65-F5344CB8AC3E}">
        <p14:creationId xmlns:p14="http://schemas.microsoft.com/office/powerpoint/2010/main" val="372294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28</a:t>
            </a:fld>
            <a:endParaRPr lang="en-US"/>
          </a:p>
        </p:txBody>
      </p:sp>
    </p:spTree>
    <p:extLst>
      <p:ext uri="{BB962C8B-B14F-4D97-AF65-F5344CB8AC3E}">
        <p14:creationId xmlns:p14="http://schemas.microsoft.com/office/powerpoint/2010/main" val="2441252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build one from scratch again, but you will see partial/complete calendars and need to add an event or two and read them to compute response variables.</a:t>
            </a:r>
          </a:p>
        </p:txBody>
      </p:sp>
      <p:sp>
        <p:nvSpPr>
          <p:cNvPr id="4" name="Slide Number Placeholder 3"/>
          <p:cNvSpPr>
            <a:spLocks noGrp="1"/>
          </p:cNvSpPr>
          <p:nvPr>
            <p:ph type="sldNum" sz="quarter" idx="5"/>
          </p:nvPr>
        </p:nvSpPr>
        <p:spPr/>
        <p:txBody>
          <a:bodyPr/>
          <a:lstStyle/>
          <a:p>
            <a:fld id="{01CD1344-69AD-499E-A67F-B4368FB7EAA7}" type="slidenum">
              <a:rPr lang="en-US" smtClean="0"/>
              <a:t>29</a:t>
            </a:fld>
            <a:endParaRPr lang="en-US"/>
          </a:p>
        </p:txBody>
      </p:sp>
    </p:spTree>
    <p:extLst>
      <p:ext uri="{BB962C8B-B14F-4D97-AF65-F5344CB8AC3E}">
        <p14:creationId xmlns:p14="http://schemas.microsoft.com/office/powerpoint/2010/main" val="1133215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sort of structure to the textbook examples, but we’ll take a trimmed-down approach. The textbook’s methods are great for if you’re writing a DES from scratch in programming, but a little overkill for our purposes.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15 minutes, long enough to get bored, but not quite to tears...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visit quiz question 5 re: Ex 3.5</a:t>
            </a:r>
          </a:p>
        </p:txBody>
      </p:sp>
      <p:sp>
        <p:nvSpPr>
          <p:cNvPr id="4" name="Slide Number Placeholder 3"/>
          <p:cNvSpPr>
            <a:spLocks noGrp="1"/>
          </p:cNvSpPr>
          <p:nvPr>
            <p:ph type="sldNum" sz="quarter" idx="5"/>
          </p:nvPr>
        </p:nvSpPr>
        <p:spPr/>
        <p:txBody>
          <a:bodyPr/>
          <a:lstStyle/>
          <a:p>
            <a:fld id="{01CD1344-69AD-499E-A67F-B4368FB7EAA7}" type="slidenum">
              <a:rPr lang="en-US" smtClean="0"/>
              <a:t>30</a:t>
            </a:fld>
            <a:endParaRPr lang="en-US"/>
          </a:p>
        </p:txBody>
      </p:sp>
    </p:spTree>
    <p:extLst>
      <p:ext uri="{BB962C8B-B14F-4D97-AF65-F5344CB8AC3E}">
        <p14:creationId xmlns:p14="http://schemas.microsoft.com/office/powerpoint/2010/main" val="3460554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group-work for several minutes, I’ll interject with questions, repeat.</a:t>
            </a:r>
          </a:p>
          <a:p>
            <a:pPr marL="171450" indent="-171450">
              <a:buFontTx/>
              <a:buChar char="-"/>
            </a:pPr>
            <a:r>
              <a:rPr lang="en-US" dirty="0"/>
              <a:t>Opening/closing lane rules (event logic)</a:t>
            </a:r>
          </a:p>
          <a:p>
            <a:pPr marL="171450" indent="-171450">
              <a:buFontTx/>
              <a:buChar char="-"/>
            </a:pPr>
            <a:r>
              <a:rPr lang="en-US" dirty="0"/>
              <a:t>Queue movement (balk/</a:t>
            </a:r>
            <a:r>
              <a:rPr lang="en-US" dirty="0" err="1"/>
              <a:t>reneg</a:t>
            </a:r>
            <a:r>
              <a:rPr lang="en-US" dirty="0"/>
              <a:t>/jockeying)</a:t>
            </a:r>
          </a:p>
          <a:p>
            <a:pPr marL="171450" indent="-171450">
              <a:buFontTx/>
              <a:buChar char="-"/>
            </a:pPr>
            <a:r>
              <a:rPr lang="en-US" dirty="0"/>
              <a:t>Batching of inbounds</a:t>
            </a:r>
          </a:p>
          <a:p>
            <a:pPr marL="171450" indent="-171450">
              <a:buFontTx/>
              <a:buChar char="-"/>
            </a:pPr>
            <a:r>
              <a:rPr lang="en-US" dirty="0"/>
              <a:t>Backups off base / backups after guards</a:t>
            </a:r>
          </a:p>
          <a:p>
            <a:pPr marL="171450" indent="-171450">
              <a:buFontTx/>
              <a:buChar char="-"/>
            </a:pPr>
            <a:r>
              <a:rPr lang="en-US" dirty="0"/>
              <a:t>Realism &amp; support of alternatives</a:t>
            </a:r>
          </a:p>
          <a:p>
            <a:pPr marL="628650" lvl="1" indent="-171450">
              <a:buFontTx/>
              <a:buChar char="-"/>
            </a:pPr>
            <a:r>
              <a:rPr lang="en-US" dirty="0"/>
              <a:t>Handling anomalies</a:t>
            </a:r>
          </a:p>
          <a:p>
            <a:endParaRPr lang="en-US" dirty="0"/>
          </a:p>
          <a:p>
            <a:r>
              <a:rPr lang="en-US" dirty="0"/>
              <a:t>Wrap up around 0932.</a:t>
            </a:r>
          </a:p>
        </p:txBody>
      </p:sp>
      <p:sp>
        <p:nvSpPr>
          <p:cNvPr id="4" name="Slide Number Placeholder 3"/>
          <p:cNvSpPr>
            <a:spLocks noGrp="1"/>
          </p:cNvSpPr>
          <p:nvPr>
            <p:ph type="sldNum" sz="quarter" idx="5"/>
          </p:nvPr>
        </p:nvSpPr>
        <p:spPr/>
        <p:txBody>
          <a:bodyPr/>
          <a:lstStyle/>
          <a:p>
            <a:fld id="{01CD1344-69AD-499E-A67F-B4368FB7EAA7}" type="slidenum">
              <a:rPr lang="en-US" smtClean="0"/>
              <a:t>31</a:t>
            </a:fld>
            <a:endParaRPr lang="en-US"/>
          </a:p>
        </p:txBody>
      </p:sp>
    </p:spTree>
    <p:extLst>
      <p:ext uri="{BB962C8B-B14F-4D97-AF65-F5344CB8AC3E}">
        <p14:creationId xmlns:p14="http://schemas.microsoft.com/office/powerpoint/2010/main" val="1153359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stopping, let’s talk briefly about simulation stopping conditions: time, condition, or empty calendar. The last one is technically true but not very interesting, though it will make a nice exam question…</a:t>
            </a:r>
          </a:p>
        </p:txBody>
      </p:sp>
      <p:sp>
        <p:nvSpPr>
          <p:cNvPr id="4" name="Slide Number Placeholder 3"/>
          <p:cNvSpPr>
            <a:spLocks noGrp="1"/>
          </p:cNvSpPr>
          <p:nvPr>
            <p:ph type="sldNum" sz="quarter" idx="5"/>
          </p:nvPr>
        </p:nvSpPr>
        <p:spPr/>
        <p:txBody>
          <a:bodyPr/>
          <a:lstStyle/>
          <a:p>
            <a:fld id="{01CD1344-69AD-499E-A67F-B4368FB7EAA7}" type="slidenum">
              <a:rPr lang="en-US" smtClean="0"/>
              <a:t>32</a:t>
            </a:fld>
            <a:endParaRPr lang="en-US"/>
          </a:p>
        </p:txBody>
      </p:sp>
    </p:spTree>
    <p:extLst>
      <p:ext uri="{BB962C8B-B14F-4D97-AF65-F5344CB8AC3E}">
        <p14:creationId xmlns:p14="http://schemas.microsoft.com/office/powerpoint/2010/main" val="2788305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time: Simio Lab 1, I suggest you set up Simio on a personal computer for best results. Note the readings &amp; quiz. HW 1 is due 4pm. Any questions?</a:t>
            </a:r>
          </a:p>
        </p:txBody>
      </p:sp>
      <p:sp>
        <p:nvSpPr>
          <p:cNvPr id="4" name="Slide Number Placeholder 3"/>
          <p:cNvSpPr>
            <a:spLocks noGrp="1"/>
          </p:cNvSpPr>
          <p:nvPr>
            <p:ph type="sldNum" sz="quarter" idx="10"/>
          </p:nvPr>
        </p:nvSpPr>
        <p:spPr/>
        <p:txBody>
          <a:bodyPr/>
          <a:lstStyle/>
          <a:p>
            <a:fld id="{01CD1344-69AD-499E-A67F-B4368FB7EAA7}" type="slidenum">
              <a:rPr lang="en-US" smtClean="0"/>
              <a:t>33</a:t>
            </a:fld>
            <a:endParaRPr lang="en-US"/>
          </a:p>
        </p:txBody>
      </p:sp>
    </p:spTree>
    <p:extLst>
      <p:ext uri="{BB962C8B-B14F-4D97-AF65-F5344CB8AC3E}">
        <p14:creationId xmlns:p14="http://schemas.microsoft.com/office/powerpoint/2010/main" val="24549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Any Canvas issues?</a:t>
            </a:r>
          </a:p>
          <a:p>
            <a:pPr marL="171450" indent="-171450">
              <a:buFontTx/>
              <a:buChar char="-"/>
            </a:pPr>
            <a:r>
              <a:rPr lang="en-US" dirty="0"/>
              <a:t>Homework - due 4pm. Why not at start of class? Office hour availability.</a:t>
            </a:r>
          </a:p>
          <a:p>
            <a:pPr marL="171450" indent="-171450">
              <a:buFontTx/>
              <a:buChar char="-"/>
            </a:pPr>
            <a:r>
              <a:rPr lang="en-US" dirty="0"/>
              <a:t>Check if anyone installed Simio &amp; license status</a:t>
            </a:r>
          </a:p>
          <a:p>
            <a:pPr marL="628650" lvl="1" indent="-171450">
              <a:buFontTx/>
              <a:buChar char="-"/>
            </a:pPr>
            <a:r>
              <a:rPr lang="en-US" dirty="0"/>
              <a:t>We’re using Simio in-class next time, bring laptop w/ Simio installed if you think you’ll likely do homework on it.</a:t>
            </a:r>
          </a:p>
          <a:p>
            <a:pPr marL="628650" lvl="1" indent="-171450">
              <a:buFontTx/>
              <a:buChar char="-"/>
            </a:pPr>
            <a:r>
              <a:rPr lang="en-US" dirty="0"/>
              <a:t>Current Simio status on lab computer is not what I wanted. We’ll see if it’s fixed in time.</a:t>
            </a:r>
          </a:p>
          <a:p>
            <a:pPr marL="628650" lvl="1" indent="-171450">
              <a:buFontTx/>
              <a:buChar char="-"/>
            </a:pPr>
            <a:r>
              <a:rPr lang="en-US" dirty="0"/>
              <a:t>Headcount of who plans to need a lab computer?</a:t>
            </a:r>
          </a:p>
          <a:p>
            <a:pPr marL="171450" lvl="0" indent="-171450">
              <a:buFontTx/>
              <a:buChar char="-"/>
            </a:pPr>
            <a:r>
              <a:rPr lang="en-US" dirty="0"/>
              <a:t>Entry Quiz 1 feedback – question 5 (adding a dump truck) gave some troubles, we’ll revisit that after the simulation by hand activity</a:t>
            </a:r>
          </a:p>
          <a:p>
            <a:pPr marL="171450" lvl="0" indent="-171450">
              <a:buFontTx/>
              <a:buChar char="-"/>
            </a:pPr>
            <a:r>
              <a:rPr lang="en-US" dirty="0"/>
              <a:t>Questions from last time? Anything else?</a:t>
            </a:r>
          </a:p>
        </p:txBody>
      </p:sp>
      <p:sp>
        <p:nvSpPr>
          <p:cNvPr id="4" name="Slide Number Placeholder 3"/>
          <p:cNvSpPr>
            <a:spLocks noGrp="1"/>
          </p:cNvSpPr>
          <p:nvPr>
            <p:ph type="sldNum" sz="quarter" idx="5"/>
          </p:nvPr>
        </p:nvSpPr>
        <p:spPr/>
        <p:txBody>
          <a:bodyPr/>
          <a:lstStyle/>
          <a:p>
            <a:fld id="{01CD1344-69AD-499E-A67F-B4368FB7EAA7}" type="slidenum">
              <a:rPr lang="en-US" smtClean="0"/>
              <a:t>3</a:t>
            </a:fld>
            <a:endParaRPr lang="en-US"/>
          </a:p>
        </p:txBody>
      </p:sp>
    </p:spTree>
    <p:extLst>
      <p:ext uri="{BB962C8B-B14F-4D97-AF65-F5344CB8AC3E}">
        <p14:creationId xmlns:p14="http://schemas.microsoft.com/office/powerpoint/2010/main" val="17286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4</a:t>
            </a:fld>
            <a:endParaRPr lang="en-US"/>
          </a:p>
        </p:txBody>
      </p:sp>
    </p:spTree>
    <p:extLst>
      <p:ext uri="{BB962C8B-B14F-4D97-AF65-F5344CB8AC3E}">
        <p14:creationId xmlns:p14="http://schemas.microsoft.com/office/powerpoint/2010/main" val="273311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defined </a:t>
            </a:r>
            <a:r>
              <a:rPr lang="en-US" i="1" dirty="0"/>
              <a:t>system</a:t>
            </a:r>
            <a:r>
              <a:rPr lang="en-US" i="0" dirty="0"/>
              <a:t> last time. Remember that what exactly is the system can depend on goals of study: entire airfield vs. control tower ops. The </a:t>
            </a:r>
            <a:r>
              <a:rPr lang="en-US" b="1" i="0" dirty="0"/>
              <a:t>scope</a:t>
            </a:r>
            <a:r>
              <a:rPr lang="en-US" i="0" dirty="0"/>
              <a:t> or boundary changes based on goals and can influence what factors/variables are internal vs. external.</a:t>
            </a:r>
          </a:p>
          <a:p>
            <a:endParaRPr lang="en-US" i="0" dirty="0"/>
          </a:p>
          <a:p>
            <a:r>
              <a:rPr lang="en-US" i="0" dirty="0"/>
              <a:t>Different ways to study a system comes up in HW 1.</a:t>
            </a:r>
          </a:p>
          <a:p>
            <a:endParaRPr lang="en-US" i="0" dirty="0"/>
          </a:p>
          <a:p>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6</a:t>
            </a:fld>
            <a:endParaRPr lang="en-US"/>
          </a:p>
        </p:txBody>
      </p:sp>
    </p:spTree>
    <p:extLst>
      <p:ext uri="{BB962C8B-B14F-4D97-AF65-F5344CB8AC3E}">
        <p14:creationId xmlns:p14="http://schemas.microsoft.com/office/powerpoint/2010/main" val="8983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not complete history—could history be a part of the state? Sure, if logic is conditioned on it.</a:t>
            </a:r>
          </a:p>
        </p:txBody>
      </p:sp>
      <p:sp>
        <p:nvSpPr>
          <p:cNvPr id="4" name="Slide Number Placeholder 3"/>
          <p:cNvSpPr>
            <a:spLocks noGrp="1"/>
          </p:cNvSpPr>
          <p:nvPr>
            <p:ph type="sldNum" sz="quarter" idx="5"/>
          </p:nvPr>
        </p:nvSpPr>
        <p:spPr/>
        <p:txBody>
          <a:bodyPr/>
          <a:lstStyle/>
          <a:p>
            <a:fld id="{01CD1344-69AD-499E-A67F-B4368FB7EAA7}" type="slidenum">
              <a:rPr lang="en-US" smtClean="0"/>
              <a:t>7</a:t>
            </a:fld>
            <a:endParaRPr lang="en-US"/>
          </a:p>
        </p:txBody>
      </p:sp>
    </p:spTree>
    <p:extLst>
      <p:ext uri="{BB962C8B-B14F-4D97-AF65-F5344CB8AC3E}">
        <p14:creationId xmlns:p14="http://schemas.microsoft.com/office/powerpoint/2010/main" val="164419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Entities and their behavior &amp; experiences in the system are a primary concern for simulation</a:t>
            </a:r>
          </a:p>
          <a:p>
            <a:endParaRPr lang="en-US" dirty="0"/>
          </a:p>
          <a:p>
            <a:r>
              <a:rPr lang="en-US" dirty="0"/>
              <a:t>Re: real things – sometimes we use “fake” entities for modeling “tricks”, but that’s less common these days as more of those tricks get built into the sim software</a:t>
            </a:r>
          </a:p>
        </p:txBody>
      </p:sp>
      <p:sp>
        <p:nvSpPr>
          <p:cNvPr id="4" name="Slide Number Placeholder 3"/>
          <p:cNvSpPr>
            <a:spLocks noGrp="1"/>
          </p:cNvSpPr>
          <p:nvPr>
            <p:ph type="sldNum" sz="quarter" idx="5"/>
          </p:nvPr>
        </p:nvSpPr>
        <p:spPr/>
        <p:txBody>
          <a:bodyPr/>
          <a:lstStyle/>
          <a:p>
            <a:fld id="{01CD1344-69AD-499E-A67F-B4368FB7EAA7}" type="slidenum">
              <a:rPr lang="en-US" smtClean="0"/>
              <a:t>8</a:t>
            </a:fld>
            <a:endParaRPr lang="en-US"/>
          </a:p>
        </p:txBody>
      </p:sp>
    </p:spTree>
    <p:extLst>
      <p:ext uri="{BB962C8B-B14F-4D97-AF65-F5344CB8AC3E}">
        <p14:creationId xmlns:p14="http://schemas.microsoft.com/office/powerpoint/2010/main" val="45362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software like Simio can support resource failure states, too</a:t>
            </a:r>
          </a:p>
        </p:txBody>
      </p:sp>
      <p:sp>
        <p:nvSpPr>
          <p:cNvPr id="4" name="Slide Number Placeholder 3"/>
          <p:cNvSpPr>
            <a:spLocks noGrp="1"/>
          </p:cNvSpPr>
          <p:nvPr>
            <p:ph type="sldNum" sz="quarter" idx="5"/>
          </p:nvPr>
        </p:nvSpPr>
        <p:spPr/>
        <p:txBody>
          <a:bodyPr/>
          <a:lstStyle/>
          <a:p>
            <a:fld id="{01CD1344-69AD-499E-A67F-B4368FB7EAA7}" type="slidenum">
              <a:rPr lang="en-US" smtClean="0"/>
              <a:t>9</a:t>
            </a:fld>
            <a:endParaRPr lang="en-US"/>
          </a:p>
        </p:txBody>
      </p:sp>
    </p:spTree>
    <p:extLst>
      <p:ext uri="{BB962C8B-B14F-4D97-AF65-F5344CB8AC3E}">
        <p14:creationId xmlns:p14="http://schemas.microsoft.com/office/powerpoint/2010/main" val="297315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make note of the distinction for the test. I will almost immediately start using them in their more casual usage. What is important is the notion that some waiting times are set and others depend on events &amp; system state</a:t>
            </a:r>
          </a:p>
        </p:txBody>
      </p:sp>
      <p:sp>
        <p:nvSpPr>
          <p:cNvPr id="4" name="Slide Number Placeholder 3"/>
          <p:cNvSpPr>
            <a:spLocks noGrp="1"/>
          </p:cNvSpPr>
          <p:nvPr>
            <p:ph type="sldNum" sz="quarter" idx="5"/>
          </p:nvPr>
        </p:nvSpPr>
        <p:spPr/>
        <p:txBody>
          <a:bodyPr/>
          <a:lstStyle/>
          <a:p>
            <a:fld id="{01CD1344-69AD-499E-A67F-B4368FB7EAA7}" type="slidenum">
              <a:rPr lang="en-US" smtClean="0"/>
              <a:t>10</a:t>
            </a:fld>
            <a:endParaRPr lang="en-US"/>
          </a:p>
        </p:txBody>
      </p:sp>
    </p:spTree>
    <p:extLst>
      <p:ext uri="{BB962C8B-B14F-4D97-AF65-F5344CB8AC3E}">
        <p14:creationId xmlns:p14="http://schemas.microsoft.com/office/powerpoint/2010/main" val="128289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49D3-C4F4-49B9-B666-3CC17798752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5F08C44-6A44-4879-83E6-C5C75D44C051}"/>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0209C-797D-40FA-9B89-2524DC7884CF}"/>
              </a:ext>
            </a:extLst>
          </p:cNvPr>
          <p:cNvSpPr>
            <a:spLocks noGrp="1"/>
          </p:cNvSpPr>
          <p:nvPr>
            <p:ph type="dt" sz="half" idx="10"/>
          </p:nvPr>
        </p:nvSpPr>
        <p:spPr/>
        <p:txBody>
          <a:bodyPr/>
          <a:lstStyle/>
          <a:p>
            <a:fld id="{C04D6908-BE59-488E-B7B0-91C7D9E6397D}" type="datetime1">
              <a:rPr lang="en-US" smtClean="0"/>
              <a:t>2022.01.08</a:t>
            </a:fld>
            <a:endParaRPr lang="en-US"/>
          </a:p>
        </p:txBody>
      </p:sp>
      <p:sp>
        <p:nvSpPr>
          <p:cNvPr id="5" name="Footer Placeholder 4">
            <a:extLst>
              <a:ext uri="{FF2B5EF4-FFF2-40B4-BE49-F238E27FC236}">
                <a16:creationId xmlns:a16="http://schemas.microsoft.com/office/drawing/2014/main" id="{1D45582B-AD0D-4F91-98D2-42187F008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22B2-A614-4367-B048-353E23C04FD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87718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29D2-E6BF-47AA-9EE3-5108D0E6E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77287-DD12-43AD-8D47-9E208BE0BEF6}"/>
              </a:ext>
            </a:extLst>
          </p:cNvPr>
          <p:cNvSpPr>
            <a:spLocks noGrp="1"/>
          </p:cNvSpPr>
          <p:nvPr>
            <p:ph idx="1"/>
          </p:nvPr>
        </p:nvSpPr>
        <p:spPr>
          <a:xfrm>
            <a:off x="4038600" y="1825624"/>
            <a:ext cx="7315200" cy="4545195"/>
          </a:xfrm>
        </p:spPr>
        <p:txBody>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9F5895BD-4249-448A-924A-2C4BF6CBE3DA}"/>
              </a:ext>
            </a:extLst>
          </p:cNvPr>
          <p:cNvSpPr>
            <a:spLocks noGrp="1"/>
          </p:cNvSpPr>
          <p:nvPr>
            <p:ph type="dt" sz="half" idx="10"/>
          </p:nvPr>
        </p:nvSpPr>
        <p:spPr/>
        <p:txBody>
          <a:bodyPr/>
          <a:lstStyle/>
          <a:p>
            <a:fld id="{BB67D426-2863-475F-A784-2A62791F7B54}" type="datetime1">
              <a:rPr lang="en-US" smtClean="0"/>
              <a:t>2022.01.08</a:t>
            </a:fld>
            <a:endParaRPr lang="en-US"/>
          </a:p>
        </p:txBody>
      </p:sp>
      <p:sp>
        <p:nvSpPr>
          <p:cNvPr id="5" name="Footer Placeholder 4">
            <a:extLst>
              <a:ext uri="{FF2B5EF4-FFF2-40B4-BE49-F238E27FC236}">
                <a16:creationId xmlns:a16="http://schemas.microsoft.com/office/drawing/2014/main" id="{F95A9FF7-D6F8-460D-9D08-4DF478A57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3881B-C005-413B-98B5-1A0AEB8E0D06}"/>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644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4B1A-AC81-40CF-A49E-B82B940D20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14179-C6BC-41B7-A1DA-91E38910DB84}"/>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D8C92F96-9C9F-4811-822A-FDA7B1CDABA0}"/>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
        <p:nvSpPr>
          <p:cNvPr id="5" name="Date Placeholder 4">
            <a:extLst>
              <a:ext uri="{FF2B5EF4-FFF2-40B4-BE49-F238E27FC236}">
                <a16:creationId xmlns:a16="http://schemas.microsoft.com/office/drawing/2014/main" id="{B8F7C3BE-B9FB-4970-B2ED-5081883F4F07}"/>
              </a:ext>
            </a:extLst>
          </p:cNvPr>
          <p:cNvSpPr>
            <a:spLocks noGrp="1"/>
          </p:cNvSpPr>
          <p:nvPr>
            <p:ph type="dt" sz="half" idx="10"/>
          </p:nvPr>
        </p:nvSpPr>
        <p:spPr/>
        <p:txBody>
          <a:bodyPr/>
          <a:lstStyle/>
          <a:p>
            <a:fld id="{7EA49472-C4F7-43B3-9AD7-8E3106CD39CA}" type="datetime1">
              <a:rPr lang="en-US" smtClean="0"/>
              <a:t>2022.01.08</a:t>
            </a:fld>
            <a:endParaRPr lang="en-US"/>
          </a:p>
        </p:txBody>
      </p:sp>
      <p:sp>
        <p:nvSpPr>
          <p:cNvPr id="6" name="Footer Placeholder 5">
            <a:extLst>
              <a:ext uri="{FF2B5EF4-FFF2-40B4-BE49-F238E27FC236}">
                <a16:creationId xmlns:a16="http://schemas.microsoft.com/office/drawing/2014/main" id="{B0B56905-14CB-4B1F-B276-9D9A4C4D1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97CF3-075A-4798-B972-28E432A5414F}"/>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4110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6FE4-E32E-469C-B3B5-8103EFD82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1F5CE-B48D-4E44-84CE-2F88709D4573}"/>
              </a:ext>
            </a:extLst>
          </p:cNvPr>
          <p:cNvSpPr>
            <a:spLocks noGrp="1"/>
          </p:cNvSpPr>
          <p:nvPr>
            <p:ph type="dt" sz="half" idx="10"/>
          </p:nvPr>
        </p:nvSpPr>
        <p:spPr/>
        <p:txBody>
          <a:bodyPr/>
          <a:lstStyle/>
          <a:p>
            <a:fld id="{9470FC08-118E-4D59-B45E-EC824107CC57}" type="datetime1">
              <a:rPr lang="en-US" smtClean="0"/>
              <a:t>2022.01.08</a:t>
            </a:fld>
            <a:endParaRPr lang="en-US"/>
          </a:p>
        </p:txBody>
      </p:sp>
      <p:sp>
        <p:nvSpPr>
          <p:cNvPr id="4" name="Footer Placeholder 3">
            <a:extLst>
              <a:ext uri="{FF2B5EF4-FFF2-40B4-BE49-F238E27FC236}">
                <a16:creationId xmlns:a16="http://schemas.microsoft.com/office/drawing/2014/main" id="{2C7E72D7-7533-4E0C-A670-4CAB9ECC6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D2E53-658F-437A-B00F-70D0E06AFE41}"/>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9215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0DC46-5671-4FE0-BCA1-EA3E94E2D8F7}"/>
              </a:ext>
            </a:extLst>
          </p:cNvPr>
          <p:cNvSpPr>
            <a:spLocks noGrp="1"/>
          </p:cNvSpPr>
          <p:nvPr>
            <p:ph type="dt" sz="half" idx="10"/>
          </p:nvPr>
        </p:nvSpPr>
        <p:spPr/>
        <p:txBody>
          <a:bodyPr/>
          <a:lstStyle/>
          <a:p>
            <a:fld id="{41D52F7B-B388-42F1-9775-A3A352E6FCFE}" type="datetime1">
              <a:rPr lang="en-US" smtClean="0"/>
              <a:t>2022.01.08</a:t>
            </a:fld>
            <a:endParaRPr lang="en-US"/>
          </a:p>
        </p:txBody>
      </p:sp>
      <p:sp>
        <p:nvSpPr>
          <p:cNvPr id="3" name="Footer Placeholder 2">
            <a:extLst>
              <a:ext uri="{FF2B5EF4-FFF2-40B4-BE49-F238E27FC236}">
                <a16:creationId xmlns:a16="http://schemas.microsoft.com/office/drawing/2014/main" id="{B5B7601E-5E23-4B44-899A-ED6B1655F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547B23-BEA0-4649-B1B5-1FEA5D2DCC8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92641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7" y="2130126"/>
            <a:ext cx="10362617" cy="1470288"/>
          </a:xfrm>
        </p:spPr>
        <p:txBody>
          <a:bodyPr/>
          <a:lstStyle/>
          <a:p>
            <a:r>
              <a:rPr lang="en-US" dirty="0"/>
              <a:t>Click to edit Master title style</a:t>
            </a:r>
          </a:p>
        </p:txBody>
      </p:sp>
      <p:sp>
        <p:nvSpPr>
          <p:cNvPr id="3" name="Subtitle 2"/>
          <p:cNvSpPr>
            <a:spLocks noGrp="1"/>
          </p:cNvSpPr>
          <p:nvPr>
            <p:ph type="subTitle" idx="1"/>
          </p:nvPr>
        </p:nvSpPr>
        <p:spPr>
          <a:xfrm>
            <a:off x="1829385" y="3885873"/>
            <a:ext cx="8533235" cy="1752871"/>
          </a:xfrm>
        </p:spPr>
        <p:txBody>
          <a:bodyPr/>
          <a:lstStyle>
            <a:lvl1pPr marL="0" indent="0" algn="ctr">
              <a:buNone/>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r>
              <a:rPr lang="en-US"/>
              <a:t>Click to edit Master subtitle style</a:t>
            </a:r>
          </a:p>
        </p:txBody>
      </p:sp>
    </p:spTree>
    <p:extLst>
      <p:ext uri="{BB962C8B-B14F-4D97-AF65-F5344CB8AC3E}">
        <p14:creationId xmlns:p14="http://schemas.microsoft.com/office/powerpoint/2010/main" val="4228871669"/>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y customized title">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C593030B-AAE3-42E6-A801-E69282AC1342}"/>
              </a:ext>
            </a:extLst>
          </p:cNvPr>
          <p:cNvSpPr/>
          <p:nvPr userDrawn="1"/>
        </p:nvSpPr>
        <p:spPr>
          <a:xfrm>
            <a:off x="9541765" y="1188721"/>
            <a:ext cx="2647315" cy="4867910"/>
          </a:xfrm>
          <a:custGeom>
            <a:avLst/>
            <a:gdLst/>
            <a:ahLst/>
            <a:cxnLst/>
            <a:rect l="l" t="t" r="r" b="b"/>
            <a:pathLst>
              <a:path w="2647315" h="4867910">
                <a:moveTo>
                  <a:pt x="2647188" y="0"/>
                </a:moveTo>
                <a:lnTo>
                  <a:pt x="0" y="0"/>
                </a:lnTo>
                <a:lnTo>
                  <a:pt x="2647188" y="4867414"/>
                </a:lnTo>
                <a:lnTo>
                  <a:pt x="2647188" y="0"/>
                </a:lnTo>
                <a:close/>
              </a:path>
            </a:pathLst>
          </a:custGeom>
          <a:solidFill>
            <a:srgbClr val="F1F1F1"/>
          </a:solidFill>
        </p:spPr>
        <p:txBody>
          <a:bodyPr wrap="square" lIns="0" tIns="0" rIns="0" bIns="0" rtlCol="0"/>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 name="Title 1"/>
          <p:cNvSpPr>
            <a:spLocks noGrp="1"/>
          </p:cNvSpPr>
          <p:nvPr>
            <p:ph type="ctrTitle"/>
          </p:nvPr>
        </p:nvSpPr>
        <p:spPr>
          <a:xfrm>
            <a:off x="760577" y="2130129"/>
            <a:ext cx="9314915" cy="2426709"/>
          </a:xfrm>
        </p:spPr>
        <p:txBody>
          <a:bodyPr/>
          <a:lstStyle>
            <a:lvl1pPr marL="0" algn="l" defTabSz="905103" rtl="0" eaLnBrk="0" fontAlgn="base" latinLnBrk="0" hangingPunct="0">
              <a:spcBef>
                <a:spcPct val="0"/>
              </a:spcBef>
              <a:spcAft>
                <a:spcPct val="0"/>
              </a:spcAft>
              <a:defRPr lang="en-US" sz="6000" b="1" kern="1200" dirty="0">
                <a:solidFill>
                  <a:srgbClr val="000066"/>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760577" y="4571589"/>
            <a:ext cx="9314915" cy="1470288"/>
          </a:xfrm>
        </p:spPr>
        <p:txBody>
          <a:bodyPr/>
          <a:lstStyle>
            <a:lvl1pPr marL="0" indent="0" algn="l">
              <a:buNone/>
              <a:defRPr lang="en-US" sz="2400" baseline="0" dirty="0">
                <a:solidFill>
                  <a:schemeClr val="tx1"/>
                </a:solidFill>
                <a:latin typeface="Arial" charset="0"/>
                <a:ea typeface="+mn-ea"/>
                <a:cs typeface="+mn-cs"/>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pPr marL="0" lvl="0" indent="0" algn="l" defTabSz="905103" rtl="0" eaLnBrk="0" fontAlgn="base" hangingPunct="0">
              <a:spcBef>
                <a:spcPct val="20000"/>
              </a:spcBef>
              <a:spcAft>
                <a:spcPct val="0"/>
              </a:spcAft>
              <a:buNone/>
            </a:pPr>
            <a:r>
              <a:rPr lang="en-US" dirty="0"/>
              <a:t>Click to edit Master subtitle style</a:t>
            </a:r>
          </a:p>
        </p:txBody>
      </p:sp>
    </p:spTree>
    <p:extLst>
      <p:ext uri="{BB962C8B-B14F-4D97-AF65-F5344CB8AC3E}">
        <p14:creationId xmlns:p14="http://schemas.microsoft.com/office/powerpoint/2010/main" val="3128455899"/>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85D-5005-486A-94E1-0426FAFA1F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625116D-7C38-4D9F-9E4F-4C4E4AF525F4}"/>
              </a:ext>
            </a:extLst>
          </p:cNvPr>
          <p:cNvSpPr>
            <a:spLocks noGrp="1"/>
          </p:cNvSpPr>
          <p:nvPr>
            <p:ph type="sldNum" sz="quarter" idx="10"/>
          </p:nvPr>
        </p:nvSpPr>
        <p:spPr/>
        <p:txBody>
          <a:bodyPr/>
          <a:lstStyle/>
          <a:p>
            <a:pPr>
              <a:defRPr/>
            </a:pPr>
            <a:fld id="{A8E01A80-7DFA-4C1F-BC6E-A2FE76CAFE34}" type="slidenum">
              <a:rPr lang="en-US" smtClean="0"/>
              <a:pPr>
                <a:defRPr/>
              </a:pPr>
              <a:t>‹#›</a:t>
            </a:fld>
            <a:endParaRPr lang="en-US" dirty="0"/>
          </a:p>
        </p:txBody>
      </p:sp>
      <p:sp>
        <p:nvSpPr>
          <p:cNvPr id="4" name="Content Placeholder 2">
            <a:extLst>
              <a:ext uri="{FF2B5EF4-FFF2-40B4-BE49-F238E27FC236}">
                <a16:creationId xmlns:a16="http://schemas.microsoft.com/office/drawing/2014/main" id="{AB491484-72A4-4787-9DA2-A5688DACCDFF}"/>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5" name="Content Placeholder 3">
            <a:extLst>
              <a:ext uri="{FF2B5EF4-FFF2-40B4-BE49-F238E27FC236}">
                <a16:creationId xmlns:a16="http://schemas.microsoft.com/office/drawing/2014/main" id="{51A1E973-2B8A-40E8-8074-141D025746CD}"/>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07413329"/>
      </p:ext>
    </p:extLst>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6B75D-19BC-40C6-99F3-2190813DC15F}"/>
              </a:ext>
            </a:extLst>
          </p:cNvPr>
          <p:cNvSpPr>
            <a:spLocks noGrp="1"/>
          </p:cNvSpPr>
          <p:nvPr>
            <p:ph type="title"/>
          </p:nvPr>
        </p:nvSpPr>
        <p:spPr>
          <a:xfrm>
            <a:off x="838200" y="365129"/>
            <a:ext cx="10515600" cy="1325563"/>
          </a:xfrm>
          <a:prstGeom prst="rect">
            <a:avLst/>
          </a:prstGeom>
        </p:spPr>
        <p:txBody>
          <a:bodyPr vert="horz" lIns="91440" tIns="45720" rIns="91440" bIns="45720" rtlCol="0" anchor="t" anchorCtr="0">
            <a:normAutofit/>
          </a:bodyPr>
          <a:lstStyle/>
          <a:p>
            <a:r>
              <a:rPr lang="en-US" dirty="0"/>
              <a:t>Click to edit Master </a:t>
            </a:r>
            <a:br>
              <a:rPr lang="en-US" dirty="0"/>
            </a:br>
            <a:r>
              <a:rPr lang="en-US" dirty="0"/>
              <a:t>title style</a:t>
            </a:r>
          </a:p>
        </p:txBody>
      </p:sp>
      <p:sp>
        <p:nvSpPr>
          <p:cNvPr id="3" name="Text Placeholder 2">
            <a:extLst>
              <a:ext uri="{FF2B5EF4-FFF2-40B4-BE49-F238E27FC236}">
                <a16:creationId xmlns:a16="http://schemas.microsoft.com/office/drawing/2014/main" id="{7AD162CB-15A8-43CE-B79E-8ED469E1EF48}"/>
              </a:ext>
            </a:extLst>
          </p:cNvPr>
          <p:cNvSpPr>
            <a:spLocks noGrp="1"/>
          </p:cNvSpPr>
          <p:nvPr>
            <p:ph type="body" idx="1"/>
          </p:nvPr>
        </p:nvSpPr>
        <p:spPr>
          <a:xfrm>
            <a:off x="838200" y="1825624"/>
            <a:ext cx="10515600" cy="45601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E744FA32-B350-47DF-9C7A-B70DA1E02F9D}"/>
              </a:ext>
            </a:extLst>
          </p:cNvPr>
          <p:cNvSpPr>
            <a:spLocks noGrp="1"/>
          </p:cNvSpPr>
          <p:nvPr>
            <p:ph type="dt" sz="half" idx="2"/>
          </p:nvPr>
        </p:nvSpPr>
        <p:spPr>
          <a:xfrm>
            <a:off x="838200" y="649129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542DA-856C-492C-B5B3-046521ED174C}" type="datetime1">
              <a:rPr lang="en-US" smtClean="0"/>
              <a:t>2022.01.08</a:t>
            </a:fld>
            <a:endParaRPr lang="en-US"/>
          </a:p>
        </p:txBody>
      </p:sp>
      <p:sp>
        <p:nvSpPr>
          <p:cNvPr id="5" name="Footer Placeholder 4">
            <a:extLst>
              <a:ext uri="{FF2B5EF4-FFF2-40B4-BE49-F238E27FC236}">
                <a16:creationId xmlns:a16="http://schemas.microsoft.com/office/drawing/2014/main" id="{682F2877-11A8-4FC5-97A4-AC3C2298DB47}"/>
              </a:ext>
            </a:extLst>
          </p:cNvPr>
          <p:cNvSpPr>
            <a:spLocks noGrp="1"/>
          </p:cNvSpPr>
          <p:nvPr>
            <p:ph type="ftr" sz="quarter" idx="3"/>
          </p:nvPr>
        </p:nvSpPr>
        <p:spPr>
          <a:xfrm>
            <a:off x="4038600" y="649129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2ECE1-698A-4B24-91AE-D6307B1C43BA}"/>
              </a:ext>
            </a:extLst>
          </p:cNvPr>
          <p:cNvSpPr>
            <a:spLocks noGrp="1"/>
          </p:cNvSpPr>
          <p:nvPr>
            <p:ph type="sldNum" sz="quarter" idx="4"/>
          </p:nvPr>
        </p:nvSpPr>
        <p:spPr>
          <a:xfrm>
            <a:off x="8610600" y="64912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E2427-8788-484D-A54B-CA5B3637160B}" type="slidenum">
              <a:rPr lang="en-US" smtClean="0"/>
              <a:t>‹#›</a:t>
            </a:fld>
            <a:endParaRPr lang="en-US"/>
          </a:p>
        </p:txBody>
      </p:sp>
    </p:spTree>
    <p:extLst>
      <p:ext uri="{BB962C8B-B14F-4D97-AF65-F5344CB8AC3E}">
        <p14:creationId xmlns:p14="http://schemas.microsoft.com/office/powerpoint/2010/main" val="148377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354"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8534400" y="989755"/>
            <a:ext cx="3657600" cy="76025"/>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3075" name="Rectangle 2"/>
          <p:cNvSpPr>
            <a:spLocks noGrp="1" noChangeArrowheads="1"/>
          </p:cNvSpPr>
          <p:nvPr>
            <p:ph type="title"/>
          </p:nvPr>
        </p:nvSpPr>
        <p:spPr bwMode="auto">
          <a:xfrm>
            <a:off x="1610908" y="-114753"/>
            <a:ext cx="8970189" cy="1143239"/>
          </a:xfrm>
          <a:prstGeom prst="rect">
            <a:avLst/>
          </a:prstGeom>
          <a:noFill/>
          <a:ln w="9525">
            <a:noFill/>
            <a:miter lim="800000"/>
            <a:headEnd/>
            <a:tailEnd/>
          </a:ln>
        </p:spPr>
        <p:txBody>
          <a:bodyPr vert="horz" wrap="square" lIns="100292" tIns="50146" rIns="100292" bIns="50146" numCol="1" anchor="ctr" anchorCtr="0" compatLnSpc="1">
            <a:prstTxWarp prst="textNoShape">
              <a:avLst/>
            </a:prstTxWarp>
          </a:bodyPr>
          <a:lstStyle/>
          <a:p>
            <a:pPr lvl="0"/>
            <a:r>
              <a:rPr lang="en-US" dirty="0"/>
              <a:t>Click to edit Master title style</a:t>
            </a:r>
          </a:p>
        </p:txBody>
      </p:sp>
      <p:sp>
        <p:nvSpPr>
          <p:cNvPr id="3076" name="Rectangle 3"/>
          <p:cNvSpPr>
            <a:spLocks noGrp="1" noChangeArrowheads="1"/>
          </p:cNvSpPr>
          <p:nvPr>
            <p:ph type="body" idx="1"/>
          </p:nvPr>
        </p:nvSpPr>
        <p:spPr bwMode="auto">
          <a:xfrm>
            <a:off x="518524" y="1550620"/>
            <a:ext cx="10966585" cy="4115373"/>
          </a:xfrm>
          <a:prstGeom prst="rect">
            <a:avLst/>
          </a:prstGeom>
          <a:noFill/>
          <a:ln w="9525">
            <a:noFill/>
            <a:miter lim="800000"/>
            <a:headEnd/>
            <a:tailEnd/>
          </a:ln>
        </p:spPr>
        <p:txBody>
          <a:bodyPr vert="horz" wrap="square" lIns="100292" tIns="50146" rIns="100292" bIns="501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33" name="Rectangle 9"/>
          <p:cNvSpPr>
            <a:spLocks noChangeArrowheads="1"/>
          </p:cNvSpPr>
          <p:nvPr/>
        </p:nvSpPr>
        <p:spPr bwMode="auto">
          <a:xfrm flipV="1">
            <a:off x="0" y="989755"/>
            <a:ext cx="3657600" cy="74590"/>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59" name="Text Box 35"/>
          <p:cNvSpPr txBox="1">
            <a:spLocks noChangeArrowheads="1"/>
          </p:cNvSpPr>
          <p:nvPr/>
        </p:nvSpPr>
        <p:spPr bwMode="auto">
          <a:xfrm>
            <a:off x="4101833" y="902258"/>
            <a:ext cx="3988339" cy="278089"/>
          </a:xfrm>
          <a:prstGeom prst="rect">
            <a:avLst/>
          </a:prstGeom>
          <a:noFill/>
          <a:ln w="9525">
            <a:noFill/>
            <a:miter lim="800000"/>
            <a:headEnd/>
            <a:tailEnd/>
          </a:ln>
          <a:effectLst/>
        </p:spPr>
        <p:txBody>
          <a:bodyPr wrap="none" lIns="82615" tIns="41307" rIns="82615" bIns="41307">
            <a:spAutoFit/>
          </a:bodyPr>
          <a:lstStyle/>
          <a:p>
            <a:pPr marL="0" marR="0" lvl="0" indent="0" algn="l" defTabSz="826210" rtl="0" eaLnBrk="0" fontAlgn="base" latinLnBrk="0" hangingPunct="0">
              <a:lnSpc>
                <a:spcPct val="100000"/>
              </a:lnSpc>
              <a:spcBef>
                <a:spcPct val="0"/>
              </a:spcBef>
              <a:spcAft>
                <a:spcPct val="0"/>
              </a:spcAft>
              <a:buClrTx/>
              <a:buSzTx/>
              <a:buFontTx/>
              <a:buNone/>
              <a:tabLst/>
              <a:defRPr/>
            </a:pPr>
            <a:r>
              <a:rPr kumimoji="0" lang="en-US" sz="1265" b="1" i="1" u="none" strike="noStrike" kern="1200" cap="none" spc="0" normalizeH="0" baseline="0" noProof="0" dirty="0">
                <a:ln>
                  <a:noFill/>
                </a:ln>
                <a:solidFill>
                  <a:srgbClr val="000066"/>
                </a:solidFill>
                <a:effectLst/>
                <a:uLnTx/>
                <a:uFillTx/>
                <a:latin typeface="Arial" charset="0"/>
                <a:ea typeface="+mn-ea"/>
                <a:cs typeface="Arial" charset="0"/>
              </a:rPr>
              <a:t>Develop America's Airmen Today ... for Tomorrow</a:t>
            </a:r>
          </a:p>
        </p:txBody>
      </p:sp>
      <p:sp>
        <p:nvSpPr>
          <p:cNvPr id="1070" name="Rectangle 46"/>
          <p:cNvSpPr>
            <a:spLocks noChangeArrowheads="1"/>
          </p:cNvSpPr>
          <p:nvPr/>
        </p:nvSpPr>
        <p:spPr bwMode="auto">
          <a:xfrm flipV="1">
            <a:off x="1943" y="6508000"/>
            <a:ext cx="3474720" cy="41598"/>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71" name="Rectangle 47"/>
          <p:cNvSpPr>
            <a:spLocks noChangeArrowheads="1"/>
          </p:cNvSpPr>
          <p:nvPr/>
        </p:nvSpPr>
        <p:spPr bwMode="auto">
          <a:xfrm flipV="1">
            <a:off x="8717280" y="6492226"/>
            <a:ext cx="3474720" cy="41599"/>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0" name="Text Box 12"/>
          <p:cNvSpPr txBox="1">
            <a:spLocks noChangeArrowheads="1"/>
          </p:cNvSpPr>
          <p:nvPr userDrawn="1"/>
        </p:nvSpPr>
        <p:spPr bwMode="auto">
          <a:xfrm>
            <a:off x="3531541" y="6377470"/>
            <a:ext cx="5128925" cy="256622"/>
          </a:xfrm>
          <a:prstGeom prst="rect">
            <a:avLst/>
          </a:prstGeom>
          <a:noFill/>
          <a:ln w="9525">
            <a:noFill/>
            <a:miter lim="800000"/>
            <a:headEnd/>
            <a:tailEnd/>
          </a:ln>
          <a:effectLst/>
        </p:spPr>
        <p:txBody>
          <a:bodyPr wrap="none" lIns="75067" tIns="37535" rIns="75067" bIns="37535">
            <a:spAutoFit/>
          </a:bodyPr>
          <a:lstStyle/>
          <a:p>
            <a:pPr marL="0" marR="0" lvl="0" indent="0" algn="l" defTabSz="751041" rtl="0" eaLnBrk="0" fontAlgn="auto" latinLnBrk="0" hangingPunct="0">
              <a:lnSpc>
                <a:spcPct val="100000"/>
              </a:lnSpc>
              <a:spcBef>
                <a:spcPts val="0"/>
              </a:spcBef>
              <a:spcAft>
                <a:spcPts val="0"/>
              </a:spcAft>
              <a:buClrTx/>
              <a:buSzTx/>
              <a:buFontTx/>
              <a:buNone/>
              <a:tabLst/>
              <a:defRPr/>
            </a:pPr>
            <a:r>
              <a:rPr kumimoji="0" lang="en-US" sz="1175" b="1" i="1" u="none" strike="noStrike" kern="1200" cap="none" spc="0" normalizeH="0" baseline="0" noProof="0" dirty="0">
                <a:ln>
                  <a:noFill/>
                </a:ln>
                <a:solidFill>
                  <a:srgbClr val="000066"/>
                </a:solidFill>
                <a:effectLst/>
                <a:uLnTx/>
                <a:uFillTx/>
                <a:latin typeface="Arial"/>
                <a:ea typeface="+mn-ea"/>
                <a:cs typeface="Arial" charset="0"/>
              </a:rPr>
              <a:t>Air University: The Intellectual and Leadership Center of the Air Force</a:t>
            </a:r>
          </a:p>
        </p:txBody>
      </p:sp>
      <p:sp>
        <p:nvSpPr>
          <p:cNvPr id="21" name="Text Box 13"/>
          <p:cNvSpPr txBox="1">
            <a:spLocks noChangeArrowheads="1"/>
          </p:cNvSpPr>
          <p:nvPr userDrawn="1"/>
        </p:nvSpPr>
        <p:spPr bwMode="auto">
          <a:xfrm>
            <a:off x="5075213" y="6615583"/>
            <a:ext cx="2041572" cy="241870"/>
          </a:xfrm>
          <a:prstGeom prst="rect">
            <a:avLst/>
          </a:prstGeom>
          <a:noFill/>
          <a:ln w="9525">
            <a:noFill/>
            <a:miter lim="800000"/>
            <a:headEnd/>
            <a:tailEnd/>
          </a:ln>
          <a:effectLst/>
        </p:spPr>
        <p:txBody>
          <a:bodyPr wrap="none" lIns="74289" tIns="37152" rIns="74289" bIns="37152">
            <a:spAutoFit/>
          </a:bodyPr>
          <a:lstStyle/>
          <a:p>
            <a:pPr marL="0" marR="0" lvl="0" indent="0" algn="l" defTabSz="741505" rtl="0" eaLnBrk="0" fontAlgn="auto" latinLnBrk="0" hangingPunct="0">
              <a:lnSpc>
                <a:spcPct val="100000"/>
              </a:lnSpc>
              <a:spcBef>
                <a:spcPts val="0"/>
              </a:spcBef>
              <a:spcAft>
                <a:spcPts val="0"/>
              </a:spcAft>
              <a:buClrTx/>
              <a:buSzTx/>
              <a:buFontTx/>
              <a:buNone/>
              <a:tabLst/>
              <a:defRPr/>
            </a:pPr>
            <a:r>
              <a:rPr kumimoji="0" lang="en-US" sz="1084" b="1" i="1" u="none" strike="noStrike" kern="1200" cap="none" spc="0" normalizeH="0" baseline="0" noProof="0" dirty="0">
                <a:ln>
                  <a:noFill/>
                </a:ln>
                <a:solidFill>
                  <a:srgbClr val="000066"/>
                </a:solidFill>
                <a:effectLst/>
                <a:uLnTx/>
                <a:uFillTx/>
                <a:latin typeface="Arial"/>
                <a:ea typeface="+mn-ea"/>
                <a:cs typeface="Arial" charset="0"/>
              </a:rPr>
              <a:t>Aim High…Fly – Fight – Win </a:t>
            </a:r>
            <a:endParaRPr kumimoji="0" lang="en-US" sz="1084" b="0" i="1" u="none" strike="noStrike" kern="1200" cap="none" spc="0" normalizeH="0" baseline="0" noProof="0" dirty="0">
              <a:ln>
                <a:noFill/>
              </a:ln>
              <a:solidFill>
                <a:srgbClr val="000000"/>
              </a:solidFill>
              <a:effectLst/>
              <a:uLnTx/>
              <a:uFillTx/>
              <a:latin typeface="Arial"/>
              <a:ea typeface="+mn-ea"/>
              <a:cs typeface="Arial" charset="0"/>
            </a:endParaRPr>
          </a:p>
        </p:txBody>
      </p:sp>
      <p:pic>
        <p:nvPicPr>
          <p:cNvPr id="13" name="Picture 33" descr="chrmblue_std small">
            <a:extLst>
              <a:ext uri="{FF2B5EF4-FFF2-40B4-BE49-F238E27FC236}">
                <a16:creationId xmlns:a16="http://schemas.microsoft.com/office/drawing/2014/main" id="{75F70967-286A-4660-88F6-ECE9414E2B5D}"/>
              </a:ext>
            </a:extLst>
          </p:cNvPr>
          <p:cNvPicPr>
            <a:picLocks noChangeAspect="1" noChangeArrowheads="1"/>
          </p:cNvPicPr>
          <p:nvPr userDrawn="1"/>
        </p:nvPicPr>
        <p:blipFill>
          <a:blip r:embed="rId5" cstate="print"/>
          <a:srcRect/>
          <a:stretch>
            <a:fillRect/>
          </a:stretch>
        </p:blipFill>
        <p:spPr bwMode="auto">
          <a:xfrm>
            <a:off x="171319" y="75143"/>
            <a:ext cx="876300" cy="819150"/>
          </a:xfrm>
          <a:prstGeom prst="rect">
            <a:avLst/>
          </a:prstGeom>
          <a:noFill/>
          <a:ln w="9525">
            <a:noFill/>
            <a:miter lim="800000"/>
            <a:headEnd/>
            <a:tailEnd/>
          </a:ln>
        </p:spPr>
      </p:pic>
      <p:pic>
        <p:nvPicPr>
          <p:cNvPr id="14" name="Picture 17" descr="AFIT(good)">
            <a:extLst>
              <a:ext uri="{FF2B5EF4-FFF2-40B4-BE49-F238E27FC236}">
                <a16:creationId xmlns:a16="http://schemas.microsoft.com/office/drawing/2014/main" id="{B6EB820F-5086-4272-821F-C63075049462}"/>
              </a:ext>
            </a:extLst>
          </p:cNvPr>
          <p:cNvPicPr>
            <a:picLocks noChangeAspect="1" noChangeArrowheads="1"/>
          </p:cNvPicPr>
          <p:nvPr userDrawn="1"/>
        </p:nvPicPr>
        <p:blipFill>
          <a:blip r:embed="rId6" cstate="print">
            <a:duotone>
              <a:prstClr val="black"/>
              <a:schemeClr val="accent2">
                <a:tint val="45000"/>
                <a:satMod val="400000"/>
              </a:schemeClr>
            </a:duotone>
          </a:blip>
          <a:srcRect/>
          <a:stretch>
            <a:fillRect/>
          </a:stretch>
        </p:blipFill>
        <p:spPr bwMode="auto">
          <a:xfrm>
            <a:off x="10566652" y="137473"/>
            <a:ext cx="1447801" cy="694493"/>
          </a:xfrm>
          <a:prstGeom prst="rect">
            <a:avLst/>
          </a:prstGeom>
          <a:noFill/>
          <a:ln w="9525">
            <a:noFill/>
            <a:miter lim="800000"/>
            <a:headEnd/>
            <a:tailEnd/>
          </a:ln>
        </p:spPr>
      </p:pic>
      <p:sp>
        <p:nvSpPr>
          <p:cNvPr id="15" name="Slide Number Placeholder 15">
            <a:extLst>
              <a:ext uri="{FF2B5EF4-FFF2-40B4-BE49-F238E27FC236}">
                <a16:creationId xmlns:a16="http://schemas.microsoft.com/office/drawing/2014/main" id="{B0BE7E7F-1ADC-42D1-B32E-D9E126599915}"/>
              </a:ext>
            </a:extLst>
          </p:cNvPr>
          <p:cNvSpPr>
            <a:spLocks noGrp="1"/>
          </p:cNvSpPr>
          <p:nvPr>
            <p:ph type="sldNum" sz="quarter" idx="4"/>
          </p:nvPr>
        </p:nvSpPr>
        <p:spPr>
          <a:xfrm>
            <a:off x="9864583" y="6465915"/>
            <a:ext cx="2325476" cy="404089"/>
          </a:xfrm>
          <a:prstGeom prst="rect">
            <a:avLst/>
          </a:prstGeom>
        </p:spPr>
        <p:txBody>
          <a:bodyPr vert="horz" lIns="100289" tIns="50143" rIns="100289" bIns="50143" rtlCol="0" anchor="ctr"/>
          <a:lstStyle>
            <a:lvl1pPr algn="r">
              <a:defRPr sz="1300">
                <a:solidFill>
                  <a:srgbClr val="000000">
                    <a:tint val="75000"/>
                  </a:srgbClr>
                </a:solidFill>
                <a:cs typeface="Arial" charset="0"/>
              </a:defRPr>
            </a:lvl1pPr>
          </a:lstStyle>
          <a:p>
            <a:pPr>
              <a:defRPr/>
            </a:pPr>
            <a:fld id="{A8E01A80-7DFA-4C1F-BC6E-A2FE76CAFE34}" type="slidenum">
              <a:rPr lang="en-US"/>
              <a:pPr>
                <a:defRPr/>
              </a:pPr>
              <a:t>‹#›</a:t>
            </a:fld>
            <a:endParaRPr lang="en-US" dirty="0"/>
          </a:p>
        </p:txBody>
      </p:sp>
    </p:spTree>
    <p:extLst>
      <p:ext uri="{BB962C8B-B14F-4D97-AF65-F5344CB8AC3E}">
        <p14:creationId xmlns:p14="http://schemas.microsoft.com/office/powerpoint/2010/main" val="2968026800"/>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7" r:id="rId3"/>
  </p:sldLayoutIdLst>
  <p:transition advClick="0"/>
  <p:hf hdr="0" ftr="0"/>
  <p:txStyles>
    <p:titleStyle>
      <a:lvl1pPr algn="ctr" defTabSz="905103" rtl="0" eaLnBrk="0" fontAlgn="base" hangingPunct="0">
        <a:spcBef>
          <a:spcPct val="0"/>
        </a:spcBef>
        <a:spcAft>
          <a:spcPct val="0"/>
        </a:spcAft>
        <a:defRPr sz="3524" b="1">
          <a:solidFill>
            <a:schemeClr val="folHlink"/>
          </a:solidFill>
          <a:latin typeface="+mj-lt"/>
          <a:ea typeface="+mj-ea"/>
          <a:cs typeface="+mj-cs"/>
        </a:defRPr>
      </a:lvl1pPr>
      <a:lvl2pPr algn="ctr" defTabSz="905103" rtl="0" eaLnBrk="0" fontAlgn="base" hangingPunct="0">
        <a:spcBef>
          <a:spcPct val="0"/>
        </a:spcBef>
        <a:spcAft>
          <a:spcPct val="0"/>
        </a:spcAft>
        <a:defRPr sz="3524" b="1">
          <a:solidFill>
            <a:schemeClr val="folHlink"/>
          </a:solidFill>
          <a:latin typeface="Arial" charset="0"/>
        </a:defRPr>
      </a:lvl2pPr>
      <a:lvl3pPr algn="ctr" defTabSz="905103" rtl="0" eaLnBrk="0" fontAlgn="base" hangingPunct="0">
        <a:spcBef>
          <a:spcPct val="0"/>
        </a:spcBef>
        <a:spcAft>
          <a:spcPct val="0"/>
        </a:spcAft>
        <a:defRPr sz="3524" b="1">
          <a:solidFill>
            <a:schemeClr val="folHlink"/>
          </a:solidFill>
          <a:latin typeface="Arial" charset="0"/>
        </a:defRPr>
      </a:lvl3pPr>
      <a:lvl4pPr algn="ctr" defTabSz="905103" rtl="0" eaLnBrk="0" fontAlgn="base" hangingPunct="0">
        <a:spcBef>
          <a:spcPct val="0"/>
        </a:spcBef>
        <a:spcAft>
          <a:spcPct val="0"/>
        </a:spcAft>
        <a:defRPr sz="3524" b="1">
          <a:solidFill>
            <a:schemeClr val="folHlink"/>
          </a:solidFill>
          <a:latin typeface="Arial" charset="0"/>
        </a:defRPr>
      </a:lvl4pPr>
      <a:lvl5pPr algn="ctr" defTabSz="905103" rtl="0" eaLnBrk="0" fontAlgn="base" hangingPunct="0">
        <a:spcBef>
          <a:spcPct val="0"/>
        </a:spcBef>
        <a:spcAft>
          <a:spcPct val="0"/>
        </a:spcAft>
        <a:defRPr sz="3524" b="1">
          <a:solidFill>
            <a:schemeClr val="folHlink"/>
          </a:solidFill>
          <a:latin typeface="Arial" charset="0"/>
        </a:defRPr>
      </a:lvl5pPr>
      <a:lvl6pPr marL="413062" algn="ctr" defTabSz="906444" rtl="0" eaLnBrk="0" fontAlgn="base" hangingPunct="0">
        <a:spcBef>
          <a:spcPct val="0"/>
        </a:spcBef>
        <a:spcAft>
          <a:spcPct val="0"/>
        </a:spcAft>
        <a:defRPr sz="3524" b="1">
          <a:solidFill>
            <a:schemeClr val="folHlink"/>
          </a:solidFill>
          <a:latin typeface="Arial" charset="0"/>
        </a:defRPr>
      </a:lvl6pPr>
      <a:lvl7pPr marL="826126" algn="ctr" defTabSz="906444" rtl="0" eaLnBrk="0" fontAlgn="base" hangingPunct="0">
        <a:spcBef>
          <a:spcPct val="0"/>
        </a:spcBef>
        <a:spcAft>
          <a:spcPct val="0"/>
        </a:spcAft>
        <a:defRPr sz="3524" b="1">
          <a:solidFill>
            <a:schemeClr val="folHlink"/>
          </a:solidFill>
          <a:latin typeface="Arial" charset="0"/>
        </a:defRPr>
      </a:lvl7pPr>
      <a:lvl8pPr marL="1239188" algn="ctr" defTabSz="906444" rtl="0" eaLnBrk="0" fontAlgn="base" hangingPunct="0">
        <a:spcBef>
          <a:spcPct val="0"/>
        </a:spcBef>
        <a:spcAft>
          <a:spcPct val="0"/>
        </a:spcAft>
        <a:defRPr sz="3524" b="1">
          <a:solidFill>
            <a:schemeClr val="folHlink"/>
          </a:solidFill>
          <a:latin typeface="Arial" charset="0"/>
        </a:defRPr>
      </a:lvl8pPr>
      <a:lvl9pPr marL="1652251" algn="ctr" defTabSz="906444" rtl="0" eaLnBrk="0" fontAlgn="base" hangingPunct="0">
        <a:spcBef>
          <a:spcPct val="0"/>
        </a:spcBef>
        <a:spcAft>
          <a:spcPct val="0"/>
        </a:spcAft>
        <a:defRPr sz="3524" b="1">
          <a:solidFill>
            <a:schemeClr val="folHlink"/>
          </a:solidFill>
          <a:latin typeface="Arial" charset="0"/>
        </a:defRPr>
      </a:lvl9pPr>
    </p:titleStyle>
    <p:bodyStyle>
      <a:lvl1pPr marL="338518" indent="-338518" algn="l" defTabSz="905103" rtl="0" eaLnBrk="0" fontAlgn="base" hangingPunct="0">
        <a:spcBef>
          <a:spcPct val="20000"/>
        </a:spcBef>
        <a:spcAft>
          <a:spcPct val="0"/>
        </a:spcAft>
        <a:buChar char="•"/>
        <a:defRPr sz="2620">
          <a:solidFill>
            <a:schemeClr val="tx1"/>
          </a:solidFill>
          <a:latin typeface="+mn-lt"/>
          <a:ea typeface="+mn-ea"/>
          <a:cs typeface="+mn-cs"/>
        </a:defRPr>
      </a:lvl1pPr>
      <a:lvl2pPr marL="734410" indent="-281141" algn="l" defTabSz="905103" rtl="0" eaLnBrk="0" fontAlgn="base" hangingPunct="0">
        <a:spcBef>
          <a:spcPct val="20000"/>
        </a:spcBef>
        <a:spcAft>
          <a:spcPct val="0"/>
        </a:spcAft>
        <a:buChar char="•"/>
        <a:defRPr sz="2169">
          <a:solidFill>
            <a:schemeClr val="tx1"/>
          </a:solidFill>
          <a:latin typeface="+mn-lt"/>
        </a:defRPr>
      </a:lvl2pPr>
      <a:lvl3pPr marL="1131737" indent="-225200" algn="l" defTabSz="905103" rtl="0" eaLnBrk="0" fontAlgn="base" hangingPunct="0">
        <a:spcBef>
          <a:spcPct val="20000"/>
        </a:spcBef>
        <a:spcAft>
          <a:spcPct val="0"/>
        </a:spcAft>
        <a:buChar char="•"/>
        <a:defRPr sz="1807">
          <a:solidFill>
            <a:schemeClr val="tx1"/>
          </a:solidFill>
          <a:latin typeface="+mn-lt"/>
        </a:defRPr>
      </a:lvl3pPr>
      <a:lvl4pPr marL="1585004" indent="-225200" algn="l" defTabSz="905103" rtl="0" eaLnBrk="0" fontAlgn="base" hangingPunct="0">
        <a:spcBef>
          <a:spcPct val="20000"/>
        </a:spcBef>
        <a:spcAft>
          <a:spcPct val="0"/>
        </a:spcAft>
        <a:defRPr sz="1807">
          <a:solidFill>
            <a:schemeClr val="tx1"/>
          </a:solidFill>
          <a:latin typeface="+mn-lt"/>
        </a:defRPr>
      </a:lvl4pPr>
      <a:lvl5pPr marL="2038273" indent="-225200" algn="l" defTabSz="905103" rtl="0" eaLnBrk="0" fontAlgn="base" hangingPunct="0">
        <a:spcBef>
          <a:spcPct val="20000"/>
        </a:spcBef>
        <a:spcAft>
          <a:spcPct val="0"/>
        </a:spcAft>
        <a:buChar char="»"/>
        <a:defRPr sz="1807">
          <a:solidFill>
            <a:schemeClr val="tx1"/>
          </a:solidFill>
          <a:latin typeface="+mn-lt"/>
        </a:defRPr>
      </a:lvl5pPr>
      <a:lvl6pPr marL="2452560" indent="-226612" algn="l" defTabSz="906444" rtl="0" eaLnBrk="0" fontAlgn="base" hangingPunct="0">
        <a:spcBef>
          <a:spcPct val="20000"/>
        </a:spcBef>
        <a:spcAft>
          <a:spcPct val="0"/>
        </a:spcAft>
        <a:buChar char="»"/>
        <a:defRPr sz="1807">
          <a:solidFill>
            <a:schemeClr val="tx1"/>
          </a:solidFill>
          <a:latin typeface="+mn-lt"/>
        </a:defRPr>
      </a:lvl6pPr>
      <a:lvl7pPr marL="2865623" indent="-226612" algn="l" defTabSz="906444" rtl="0" eaLnBrk="0" fontAlgn="base" hangingPunct="0">
        <a:spcBef>
          <a:spcPct val="20000"/>
        </a:spcBef>
        <a:spcAft>
          <a:spcPct val="0"/>
        </a:spcAft>
        <a:buChar char="»"/>
        <a:defRPr sz="1807">
          <a:solidFill>
            <a:schemeClr val="tx1"/>
          </a:solidFill>
          <a:latin typeface="+mn-lt"/>
        </a:defRPr>
      </a:lvl7pPr>
      <a:lvl8pPr marL="3278685" indent="-226612" algn="l" defTabSz="906444" rtl="0" eaLnBrk="0" fontAlgn="base" hangingPunct="0">
        <a:spcBef>
          <a:spcPct val="20000"/>
        </a:spcBef>
        <a:spcAft>
          <a:spcPct val="0"/>
        </a:spcAft>
        <a:buChar char="»"/>
        <a:defRPr sz="1807">
          <a:solidFill>
            <a:schemeClr val="tx1"/>
          </a:solidFill>
          <a:latin typeface="+mn-lt"/>
        </a:defRPr>
      </a:lvl8pPr>
      <a:lvl9pPr marL="3691748" indent="-226612" algn="l" defTabSz="906444" rtl="0" eaLnBrk="0" fontAlgn="base" hangingPunct="0">
        <a:spcBef>
          <a:spcPct val="20000"/>
        </a:spcBef>
        <a:spcAft>
          <a:spcPct val="0"/>
        </a:spcAft>
        <a:buChar char="»"/>
        <a:defRPr sz="1807">
          <a:solidFill>
            <a:schemeClr val="tx1"/>
          </a:solidFill>
          <a:latin typeface="+mn-lt"/>
        </a:defRPr>
      </a:lvl9pPr>
    </p:bodyStyle>
    <p:otherStyle>
      <a:defPPr>
        <a:defRPr lang="en-US"/>
      </a:defPPr>
      <a:lvl1pPr marL="0" algn="l" defTabSz="826126" rtl="0" eaLnBrk="1" latinLnBrk="0" hangingPunct="1">
        <a:defRPr sz="1627" kern="1200">
          <a:solidFill>
            <a:schemeClr val="tx1"/>
          </a:solidFill>
          <a:latin typeface="+mn-lt"/>
          <a:ea typeface="+mn-ea"/>
          <a:cs typeface="+mn-cs"/>
        </a:defRPr>
      </a:lvl1pPr>
      <a:lvl2pPr marL="413062" algn="l" defTabSz="826126" rtl="0" eaLnBrk="1" latinLnBrk="0" hangingPunct="1">
        <a:defRPr sz="1627" kern="1200">
          <a:solidFill>
            <a:schemeClr val="tx1"/>
          </a:solidFill>
          <a:latin typeface="+mn-lt"/>
          <a:ea typeface="+mn-ea"/>
          <a:cs typeface="+mn-cs"/>
        </a:defRPr>
      </a:lvl2pPr>
      <a:lvl3pPr marL="826126" algn="l" defTabSz="826126" rtl="0" eaLnBrk="1" latinLnBrk="0" hangingPunct="1">
        <a:defRPr sz="1627" kern="1200">
          <a:solidFill>
            <a:schemeClr val="tx1"/>
          </a:solidFill>
          <a:latin typeface="+mn-lt"/>
          <a:ea typeface="+mn-ea"/>
          <a:cs typeface="+mn-cs"/>
        </a:defRPr>
      </a:lvl3pPr>
      <a:lvl4pPr marL="1239188" algn="l" defTabSz="826126" rtl="0" eaLnBrk="1" latinLnBrk="0" hangingPunct="1">
        <a:defRPr sz="1627" kern="1200">
          <a:solidFill>
            <a:schemeClr val="tx1"/>
          </a:solidFill>
          <a:latin typeface="+mn-lt"/>
          <a:ea typeface="+mn-ea"/>
          <a:cs typeface="+mn-cs"/>
        </a:defRPr>
      </a:lvl4pPr>
      <a:lvl5pPr marL="1652251" algn="l" defTabSz="826126" rtl="0" eaLnBrk="1" latinLnBrk="0" hangingPunct="1">
        <a:defRPr sz="1627" kern="1200">
          <a:solidFill>
            <a:schemeClr val="tx1"/>
          </a:solidFill>
          <a:latin typeface="+mn-lt"/>
          <a:ea typeface="+mn-ea"/>
          <a:cs typeface="+mn-cs"/>
        </a:defRPr>
      </a:lvl5pPr>
      <a:lvl6pPr marL="2065312" algn="l" defTabSz="826126" rtl="0" eaLnBrk="1" latinLnBrk="0" hangingPunct="1">
        <a:defRPr sz="1627" kern="1200">
          <a:solidFill>
            <a:schemeClr val="tx1"/>
          </a:solidFill>
          <a:latin typeface="+mn-lt"/>
          <a:ea typeface="+mn-ea"/>
          <a:cs typeface="+mn-cs"/>
        </a:defRPr>
      </a:lvl6pPr>
      <a:lvl7pPr marL="2478377" algn="l" defTabSz="826126" rtl="0" eaLnBrk="1" latinLnBrk="0" hangingPunct="1">
        <a:defRPr sz="1627" kern="1200">
          <a:solidFill>
            <a:schemeClr val="tx1"/>
          </a:solidFill>
          <a:latin typeface="+mn-lt"/>
          <a:ea typeface="+mn-ea"/>
          <a:cs typeface="+mn-cs"/>
        </a:defRPr>
      </a:lvl7pPr>
      <a:lvl8pPr marL="2891440" algn="l" defTabSz="826126" rtl="0" eaLnBrk="1" latinLnBrk="0" hangingPunct="1">
        <a:defRPr sz="1627" kern="1200">
          <a:solidFill>
            <a:schemeClr val="tx1"/>
          </a:solidFill>
          <a:latin typeface="+mn-lt"/>
          <a:ea typeface="+mn-ea"/>
          <a:cs typeface="+mn-cs"/>
        </a:defRPr>
      </a:lvl8pPr>
      <a:lvl9pPr marL="3304501" algn="l" defTabSz="826126" rtl="0" eaLnBrk="1" latinLnBrk="0" hangingPunct="1">
        <a:defRPr sz="1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7C7D23-0E70-4F73-BE9E-852BDA2DE472}"/>
              </a:ext>
            </a:extLst>
          </p:cNvPr>
          <p:cNvSpPr>
            <a:spLocks noGrp="1"/>
          </p:cNvSpPr>
          <p:nvPr>
            <p:ph type="ctrTitle"/>
          </p:nvPr>
        </p:nvSpPr>
        <p:spPr>
          <a:xfrm>
            <a:off x="760578" y="2130129"/>
            <a:ext cx="9687290" cy="2426709"/>
          </a:xfrm>
        </p:spPr>
        <p:txBody>
          <a:bodyPr/>
          <a:lstStyle/>
          <a:p>
            <a:r>
              <a:rPr lang="en-US" sz="5400" dirty="0"/>
              <a:t>Concepts in DES</a:t>
            </a:r>
          </a:p>
        </p:txBody>
      </p:sp>
      <p:sp>
        <p:nvSpPr>
          <p:cNvPr id="5" name="Subtitle 4">
            <a:extLst>
              <a:ext uri="{FF2B5EF4-FFF2-40B4-BE49-F238E27FC236}">
                <a16:creationId xmlns:a16="http://schemas.microsoft.com/office/drawing/2014/main" id="{FDA3489B-AB8C-4D88-A01C-063B42A3FB51}"/>
              </a:ext>
            </a:extLst>
          </p:cNvPr>
          <p:cNvSpPr>
            <a:spLocks noGrp="1"/>
          </p:cNvSpPr>
          <p:nvPr>
            <p:ph type="subTitle" idx="1"/>
          </p:nvPr>
        </p:nvSpPr>
        <p:spPr/>
        <p:txBody>
          <a:bodyPr/>
          <a:lstStyle/>
          <a:p>
            <a:r>
              <a:rPr lang="en-US" dirty="0"/>
              <a:t>OPER 561 Discrete-Event Simulation</a:t>
            </a:r>
          </a:p>
          <a:p>
            <a:r>
              <a:rPr lang="en-US" dirty="0"/>
              <a:t>Lesson 03</a:t>
            </a:r>
          </a:p>
        </p:txBody>
      </p:sp>
    </p:spTree>
    <p:extLst>
      <p:ext uri="{BB962C8B-B14F-4D97-AF65-F5344CB8AC3E}">
        <p14:creationId xmlns:p14="http://schemas.microsoft.com/office/powerpoint/2010/main" val="2180556989"/>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EF7C-974C-4649-9AFE-03AAAF4A96DC}"/>
              </a:ext>
            </a:extLst>
          </p:cNvPr>
          <p:cNvSpPr>
            <a:spLocks noGrp="1"/>
          </p:cNvSpPr>
          <p:nvPr>
            <p:ph type="title"/>
          </p:nvPr>
        </p:nvSpPr>
        <p:spPr/>
        <p:txBody>
          <a:bodyPr/>
          <a:lstStyle/>
          <a:p>
            <a:r>
              <a:rPr lang="en-US" dirty="0">
                <a:solidFill>
                  <a:schemeClr val="accent5">
                    <a:lumMod val="75000"/>
                  </a:schemeClr>
                </a:solidFill>
              </a:rPr>
              <a:t>Activities </a:t>
            </a:r>
            <a:r>
              <a:rPr lang="en-US" dirty="0"/>
              <a:t>and </a:t>
            </a:r>
            <a:r>
              <a:rPr lang="en-US" dirty="0">
                <a:solidFill>
                  <a:schemeClr val="accent5">
                    <a:lumMod val="75000"/>
                  </a:schemeClr>
                </a:solidFill>
              </a:rPr>
              <a:t>delays</a:t>
            </a:r>
            <a:r>
              <a:rPr lang="en-US" dirty="0"/>
              <a:t> advance the clock </a:t>
            </a:r>
            <a:br>
              <a:rPr lang="en-US" dirty="0"/>
            </a:br>
            <a:r>
              <a:rPr lang="en-US" dirty="0"/>
              <a:t>&amp; represent durations when things happen</a:t>
            </a:r>
          </a:p>
        </p:txBody>
      </p:sp>
      <p:sp>
        <p:nvSpPr>
          <p:cNvPr id="5" name="Content Placeholder 4">
            <a:extLst>
              <a:ext uri="{FF2B5EF4-FFF2-40B4-BE49-F238E27FC236}">
                <a16:creationId xmlns:a16="http://schemas.microsoft.com/office/drawing/2014/main" id="{24D61AF0-2990-4964-9AFE-1367352AD59B}"/>
              </a:ext>
            </a:extLst>
          </p:cNvPr>
          <p:cNvSpPr>
            <a:spLocks noGrp="1"/>
          </p:cNvSpPr>
          <p:nvPr>
            <p:ph sz="half" idx="1"/>
          </p:nvPr>
        </p:nvSpPr>
        <p:spPr/>
        <p:txBody>
          <a:bodyPr/>
          <a:lstStyle/>
          <a:p>
            <a:pPr marL="0" indent="0" algn="r">
              <a:buNone/>
            </a:pPr>
            <a:r>
              <a:rPr lang="en-US" dirty="0"/>
              <a:t>Activity</a:t>
            </a:r>
            <a:br>
              <a:rPr lang="en-US" dirty="0"/>
            </a:br>
            <a:endParaRPr lang="en-US" dirty="0"/>
          </a:p>
          <a:p>
            <a:pPr marL="0" indent="0" algn="r">
              <a:buNone/>
            </a:pPr>
            <a:endParaRPr lang="en-US" dirty="0"/>
          </a:p>
          <a:p>
            <a:pPr marL="0" indent="0" algn="r">
              <a:buNone/>
            </a:pPr>
            <a:r>
              <a:rPr lang="en-US" dirty="0"/>
              <a:t>Delay</a:t>
            </a:r>
          </a:p>
        </p:txBody>
      </p:sp>
      <p:sp>
        <p:nvSpPr>
          <p:cNvPr id="6" name="Content Placeholder 5">
            <a:extLst>
              <a:ext uri="{FF2B5EF4-FFF2-40B4-BE49-F238E27FC236}">
                <a16:creationId xmlns:a16="http://schemas.microsoft.com/office/drawing/2014/main" id="{02D366FB-E0B9-45C3-89B5-266383C2CBDE}"/>
              </a:ext>
            </a:extLst>
          </p:cNvPr>
          <p:cNvSpPr>
            <a:spLocks noGrp="1"/>
          </p:cNvSpPr>
          <p:nvPr>
            <p:ph sz="half" idx="2"/>
          </p:nvPr>
        </p:nvSpPr>
        <p:spPr/>
        <p:txBody>
          <a:bodyPr/>
          <a:lstStyle/>
          <a:p>
            <a:pPr marL="0" indent="0">
              <a:buNone/>
            </a:pPr>
            <a:r>
              <a:rPr lang="en-US" dirty="0"/>
              <a:t>Specified duration known at its start</a:t>
            </a:r>
            <a:br>
              <a:rPr lang="en-US" dirty="0"/>
            </a:br>
            <a:r>
              <a:rPr lang="en-US" dirty="0"/>
              <a:t>    </a:t>
            </a:r>
            <a:r>
              <a:rPr lang="en-US" dirty="0">
                <a:solidFill>
                  <a:schemeClr val="accent4">
                    <a:lumMod val="75000"/>
                  </a:schemeClr>
                </a:solidFill>
              </a:rPr>
              <a:t>Unconditional</a:t>
            </a:r>
            <a:r>
              <a:rPr lang="en-US" dirty="0"/>
              <a:t> wait – e.g., processing time</a:t>
            </a:r>
          </a:p>
          <a:p>
            <a:pPr marL="0" indent="0">
              <a:buNone/>
            </a:pPr>
            <a:endParaRPr lang="en-US" dirty="0"/>
          </a:p>
          <a:p>
            <a:pPr marL="0" indent="0">
              <a:buNone/>
            </a:pPr>
            <a:r>
              <a:rPr lang="en-US" dirty="0"/>
              <a:t>Unspecified duration based on other events</a:t>
            </a:r>
            <a:br>
              <a:rPr lang="en-US" dirty="0"/>
            </a:br>
            <a:r>
              <a:rPr lang="en-US" dirty="0"/>
              <a:t>    </a:t>
            </a:r>
            <a:r>
              <a:rPr lang="en-US" dirty="0">
                <a:solidFill>
                  <a:schemeClr val="accent4">
                    <a:lumMod val="75000"/>
                  </a:schemeClr>
                </a:solidFill>
              </a:rPr>
              <a:t>Conditional</a:t>
            </a:r>
            <a:r>
              <a:rPr lang="en-US" dirty="0"/>
              <a:t> wait – e.g., time in queue</a:t>
            </a:r>
          </a:p>
          <a:p>
            <a:pPr marL="0" indent="0">
              <a:buNone/>
            </a:pPr>
            <a:endParaRPr lang="en-US" dirty="0"/>
          </a:p>
          <a:p>
            <a:pPr marL="0" indent="0">
              <a:buNone/>
            </a:pPr>
            <a:r>
              <a:rPr lang="en-US" dirty="0"/>
              <a:t>The definitions work for the event-processing worldview but not so much for other ones</a:t>
            </a:r>
          </a:p>
        </p:txBody>
      </p:sp>
      <p:sp>
        <p:nvSpPr>
          <p:cNvPr id="4" name="Slide Number Placeholder 3">
            <a:extLst>
              <a:ext uri="{FF2B5EF4-FFF2-40B4-BE49-F238E27FC236}">
                <a16:creationId xmlns:a16="http://schemas.microsoft.com/office/drawing/2014/main" id="{89DC0BEE-3565-46F8-90EA-F577409CBE64}"/>
              </a:ext>
            </a:extLst>
          </p:cNvPr>
          <p:cNvSpPr>
            <a:spLocks noGrp="1"/>
          </p:cNvSpPr>
          <p:nvPr>
            <p:ph type="sldNum" sz="quarter" idx="12"/>
          </p:nvPr>
        </p:nvSpPr>
        <p:spPr/>
        <p:txBody>
          <a:bodyPr/>
          <a:lstStyle/>
          <a:p>
            <a:fld id="{474E2427-8788-484D-A54B-CA5B3637160B}" type="slidenum">
              <a:rPr lang="en-US" smtClean="0"/>
              <a:t>10</a:t>
            </a:fld>
            <a:endParaRPr lang="en-US"/>
          </a:p>
        </p:txBody>
      </p:sp>
    </p:spTree>
    <p:extLst>
      <p:ext uri="{BB962C8B-B14F-4D97-AF65-F5344CB8AC3E}">
        <p14:creationId xmlns:p14="http://schemas.microsoft.com/office/powerpoint/2010/main" val="275722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A311-40F0-4D00-9A8E-B80DB875512F}"/>
              </a:ext>
            </a:extLst>
          </p:cNvPr>
          <p:cNvSpPr>
            <a:spLocks noGrp="1"/>
          </p:cNvSpPr>
          <p:nvPr>
            <p:ph type="title"/>
          </p:nvPr>
        </p:nvSpPr>
        <p:spPr/>
        <p:txBody>
          <a:bodyPr/>
          <a:lstStyle/>
          <a:p>
            <a:r>
              <a:rPr lang="en-US" dirty="0">
                <a:solidFill>
                  <a:schemeClr val="accent5">
                    <a:lumMod val="75000"/>
                  </a:schemeClr>
                </a:solidFill>
              </a:rPr>
              <a:t>Variables</a:t>
            </a:r>
            <a:r>
              <a:rPr lang="en-US" dirty="0"/>
              <a:t> and </a:t>
            </a:r>
            <a:r>
              <a:rPr lang="en-US" dirty="0">
                <a:solidFill>
                  <a:schemeClr val="accent5">
                    <a:lumMod val="75000"/>
                  </a:schemeClr>
                </a:solidFill>
              </a:rPr>
              <a:t>attributes</a:t>
            </a:r>
            <a:r>
              <a:rPr lang="en-US" dirty="0"/>
              <a:t> are data objects </a:t>
            </a:r>
            <a:br>
              <a:rPr lang="en-US" dirty="0"/>
            </a:br>
            <a:r>
              <a:rPr lang="en-US" dirty="0"/>
              <a:t>for the characteristics of the system</a:t>
            </a:r>
          </a:p>
        </p:txBody>
      </p:sp>
      <p:sp>
        <p:nvSpPr>
          <p:cNvPr id="5" name="Content Placeholder 4">
            <a:extLst>
              <a:ext uri="{FF2B5EF4-FFF2-40B4-BE49-F238E27FC236}">
                <a16:creationId xmlns:a16="http://schemas.microsoft.com/office/drawing/2014/main" id="{9585A078-7564-4AE7-B214-FA293CE7C3D5}"/>
              </a:ext>
            </a:extLst>
          </p:cNvPr>
          <p:cNvSpPr>
            <a:spLocks noGrp="1"/>
          </p:cNvSpPr>
          <p:nvPr>
            <p:ph sz="half" idx="1"/>
          </p:nvPr>
        </p:nvSpPr>
        <p:spPr/>
        <p:txBody>
          <a:bodyPr>
            <a:normAutofit/>
          </a:bodyPr>
          <a:lstStyle/>
          <a:p>
            <a:pPr marL="0" indent="0" algn="r">
              <a:buNone/>
            </a:pPr>
            <a:r>
              <a:rPr lang="en-US" dirty="0"/>
              <a:t>Variables</a:t>
            </a:r>
          </a:p>
          <a:p>
            <a:pPr marL="0" indent="0" algn="r">
              <a:buNone/>
            </a:pPr>
            <a:endParaRPr lang="en-US" dirty="0"/>
          </a:p>
          <a:p>
            <a:pPr marL="0" indent="0" algn="r">
              <a:buNone/>
            </a:pPr>
            <a:br>
              <a:rPr lang="en-US" dirty="0"/>
            </a:br>
            <a:endParaRPr lang="en-US" dirty="0"/>
          </a:p>
          <a:p>
            <a:pPr marL="0" indent="0" algn="r">
              <a:buNone/>
            </a:pPr>
            <a:endParaRPr lang="en-US" dirty="0"/>
          </a:p>
          <a:p>
            <a:pPr marL="0" indent="0" algn="r">
              <a:buNone/>
            </a:pPr>
            <a:r>
              <a:rPr lang="en-US" dirty="0"/>
              <a:t>Attributes</a:t>
            </a:r>
          </a:p>
        </p:txBody>
      </p:sp>
      <p:sp>
        <p:nvSpPr>
          <p:cNvPr id="6" name="Content Placeholder 5">
            <a:extLst>
              <a:ext uri="{FF2B5EF4-FFF2-40B4-BE49-F238E27FC236}">
                <a16:creationId xmlns:a16="http://schemas.microsoft.com/office/drawing/2014/main" id="{340FA950-B1B5-4882-958F-A33BD9F1310E}"/>
              </a:ext>
            </a:extLst>
          </p:cNvPr>
          <p:cNvSpPr>
            <a:spLocks noGrp="1"/>
          </p:cNvSpPr>
          <p:nvPr>
            <p:ph sz="half" idx="2"/>
          </p:nvPr>
        </p:nvSpPr>
        <p:spPr>
          <a:xfrm>
            <a:off x="4038600" y="1825625"/>
            <a:ext cx="7315200" cy="4665666"/>
          </a:xfrm>
        </p:spPr>
        <p:txBody>
          <a:bodyPr>
            <a:normAutofit/>
          </a:bodyPr>
          <a:lstStyle/>
          <a:p>
            <a:pPr marL="0" indent="0">
              <a:buNone/>
            </a:pPr>
            <a:r>
              <a:rPr lang="en-US" dirty="0">
                <a:solidFill>
                  <a:schemeClr val="accent4">
                    <a:lumMod val="75000"/>
                  </a:schemeClr>
                </a:solidFill>
              </a:rPr>
              <a:t>Global</a:t>
            </a:r>
            <a:r>
              <a:rPr lang="en-US" dirty="0"/>
              <a:t> &amp; unique to model, not tied to entities</a:t>
            </a:r>
          </a:p>
          <a:p>
            <a:pPr marL="0" indent="0">
              <a:buNone/>
            </a:pPr>
            <a:endParaRPr lang="en-US" dirty="0"/>
          </a:p>
          <a:p>
            <a:pPr marL="0" indent="0">
              <a:buNone/>
            </a:pPr>
            <a:r>
              <a:rPr lang="en-US" dirty="0"/>
              <a:t>They are both built-in and user-defined</a:t>
            </a:r>
            <a:br>
              <a:rPr lang="en-US" dirty="0"/>
            </a:br>
            <a:r>
              <a:rPr lang="en-US" dirty="0">
                <a:solidFill>
                  <a:schemeClr val="bg1">
                    <a:lumMod val="50000"/>
                  </a:schemeClr>
                </a:solidFill>
              </a:rPr>
              <a:t>Sim. clock, # parts in system, schedule, …</a:t>
            </a:r>
          </a:p>
          <a:p>
            <a:pPr marL="0" indent="0">
              <a:buNone/>
            </a:pPr>
            <a:endParaRPr lang="en-US" dirty="0"/>
          </a:p>
          <a:p>
            <a:pPr marL="0" indent="0">
              <a:buNone/>
            </a:pPr>
            <a:r>
              <a:rPr lang="en-US" dirty="0">
                <a:solidFill>
                  <a:schemeClr val="accent4">
                    <a:lumMod val="75000"/>
                  </a:schemeClr>
                </a:solidFill>
              </a:rPr>
              <a:t>Local</a:t>
            </a:r>
            <a:r>
              <a:rPr lang="en-US" dirty="0"/>
              <a:t> to entities; also built-in &amp; custom</a:t>
            </a:r>
            <a:br>
              <a:rPr lang="en-US" dirty="0"/>
            </a:br>
            <a:r>
              <a:rPr lang="en-US" dirty="0">
                <a:solidFill>
                  <a:schemeClr val="bg1">
                    <a:lumMod val="50000"/>
                  </a:schemeClr>
                </a:solidFill>
              </a:rPr>
              <a:t>Arrival time, due date, priority, repair state…</a:t>
            </a:r>
          </a:p>
          <a:p>
            <a:pPr marL="0" indent="0">
              <a:buNone/>
            </a:pPr>
            <a:br>
              <a:rPr lang="en-US" dirty="0"/>
            </a:br>
            <a:r>
              <a:rPr lang="en-US" dirty="0"/>
              <a:t>Entity instances may have different values</a:t>
            </a:r>
            <a:br>
              <a:rPr lang="en-US" dirty="0"/>
            </a:br>
            <a:r>
              <a:rPr lang="en-US" dirty="0">
                <a:solidFill>
                  <a:schemeClr val="bg1">
                    <a:lumMod val="50000"/>
                  </a:schemeClr>
                </a:solidFill>
              </a:rPr>
              <a:t>But all instances of a type have same slots</a:t>
            </a:r>
          </a:p>
        </p:txBody>
      </p:sp>
      <p:sp>
        <p:nvSpPr>
          <p:cNvPr id="4" name="Slide Number Placeholder 3">
            <a:extLst>
              <a:ext uri="{FF2B5EF4-FFF2-40B4-BE49-F238E27FC236}">
                <a16:creationId xmlns:a16="http://schemas.microsoft.com/office/drawing/2014/main" id="{BA57870A-7A26-4D6B-9514-818F4D2F088D}"/>
              </a:ext>
            </a:extLst>
          </p:cNvPr>
          <p:cNvSpPr>
            <a:spLocks noGrp="1"/>
          </p:cNvSpPr>
          <p:nvPr>
            <p:ph type="sldNum" sz="quarter" idx="12"/>
          </p:nvPr>
        </p:nvSpPr>
        <p:spPr/>
        <p:txBody>
          <a:bodyPr/>
          <a:lstStyle/>
          <a:p>
            <a:fld id="{474E2427-8788-484D-A54B-CA5B3637160B}" type="slidenum">
              <a:rPr lang="en-US" smtClean="0"/>
              <a:t>11</a:t>
            </a:fld>
            <a:endParaRPr lang="en-US"/>
          </a:p>
        </p:txBody>
      </p:sp>
    </p:spTree>
    <p:extLst>
      <p:ext uri="{BB962C8B-B14F-4D97-AF65-F5344CB8AC3E}">
        <p14:creationId xmlns:p14="http://schemas.microsoft.com/office/powerpoint/2010/main" val="361598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819B5-B790-4204-95B0-DD2D8FA0B85A}"/>
              </a:ext>
            </a:extLst>
          </p:cNvPr>
          <p:cNvSpPr>
            <a:spLocks noGrp="1"/>
          </p:cNvSpPr>
          <p:nvPr>
            <p:ph type="title"/>
          </p:nvPr>
        </p:nvSpPr>
        <p:spPr/>
        <p:txBody>
          <a:bodyPr/>
          <a:lstStyle/>
          <a:p>
            <a:r>
              <a:rPr lang="en-US" dirty="0">
                <a:solidFill>
                  <a:schemeClr val="accent5">
                    <a:lumMod val="75000"/>
                  </a:schemeClr>
                </a:solidFill>
              </a:rPr>
              <a:t>Queues</a:t>
            </a:r>
            <a:r>
              <a:rPr lang="en-US" dirty="0"/>
              <a:t> are places entities wait, usually for a resource to become available for them to use</a:t>
            </a:r>
          </a:p>
        </p:txBody>
      </p:sp>
      <p:sp>
        <p:nvSpPr>
          <p:cNvPr id="7" name="Content Placeholder 6">
            <a:extLst>
              <a:ext uri="{FF2B5EF4-FFF2-40B4-BE49-F238E27FC236}">
                <a16:creationId xmlns:a16="http://schemas.microsoft.com/office/drawing/2014/main" id="{CE98F4B2-4E30-4DF7-9972-A2A9F253065C}"/>
              </a:ext>
            </a:extLst>
          </p:cNvPr>
          <p:cNvSpPr>
            <a:spLocks noGrp="1"/>
          </p:cNvSpPr>
          <p:nvPr>
            <p:ph idx="1"/>
          </p:nvPr>
        </p:nvSpPr>
        <p:spPr/>
        <p:txBody>
          <a:bodyPr/>
          <a:lstStyle/>
          <a:p>
            <a:pPr marL="0" indent="0">
              <a:buNone/>
            </a:pPr>
            <a:r>
              <a:rPr lang="en-US" dirty="0"/>
              <a:t>Queues can have finite or infinite capacity</a:t>
            </a:r>
            <a:br>
              <a:rPr lang="en-US" dirty="0"/>
            </a:br>
            <a:r>
              <a:rPr lang="en-US" dirty="0">
                <a:solidFill>
                  <a:schemeClr val="bg1">
                    <a:lumMod val="50000"/>
                  </a:schemeClr>
                </a:solidFill>
              </a:rPr>
              <a:t>If finite, need model logic for full queues</a:t>
            </a:r>
          </a:p>
          <a:p>
            <a:pPr marL="0" indent="0">
              <a:buNone/>
            </a:pPr>
            <a:endParaRPr lang="en-US" dirty="0"/>
          </a:p>
          <a:p>
            <a:pPr marL="0" indent="0">
              <a:buNone/>
            </a:pPr>
            <a:r>
              <a:rPr lang="en-US" dirty="0"/>
              <a:t>They can have various selection rules</a:t>
            </a:r>
            <a:br>
              <a:rPr lang="en-US" dirty="0"/>
            </a:br>
            <a:r>
              <a:rPr lang="en-US" dirty="0">
                <a:solidFill>
                  <a:schemeClr val="bg1">
                    <a:lumMod val="50000"/>
                  </a:schemeClr>
                </a:solidFill>
              </a:rPr>
              <a:t>FCFC, entity priority, entity type, …</a:t>
            </a:r>
          </a:p>
          <a:p>
            <a:pPr marL="0" indent="0">
              <a:buNone/>
            </a:pPr>
            <a:endParaRPr lang="en-US" dirty="0"/>
          </a:p>
          <a:p>
            <a:pPr marL="0" indent="0">
              <a:buNone/>
            </a:pPr>
            <a:r>
              <a:rPr lang="en-US" dirty="0"/>
              <a:t>Queue length and entity waiting times there are often key measures of interest in a study</a:t>
            </a:r>
          </a:p>
        </p:txBody>
      </p:sp>
      <p:sp>
        <p:nvSpPr>
          <p:cNvPr id="5" name="Slide Number Placeholder 4">
            <a:extLst>
              <a:ext uri="{FF2B5EF4-FFF2-40B4-BE49-F238E27FC236}">
                <a16:creationId xmlns:a16="http://schemas.microsoft.com/office/drawing/2014/main" id="{000EFB1D-37F7-42BF-8FA6-1F98070A7B76}"/>
              </a:ext>
            </a:extLst>
          </p:cNvPr>
          <p:cNvSpPr>
            <a:spLocks noGrp="1"/>
          </p:cNvSpPr>
          <p:nvPr>
            <p:ph type="sldNum" sz="quarter" idx="12"/>
          </p:nvPr>
        </p:nvSpPr>
        <p:spPr/>
        <p:txBody>
          <a:bodyPr/>
          <a:lstStyle/>
          <a:p>
            <a:fld id="{474E2427-8788-484D-A54B-CA5B3637160B}" type="slidenum">
              <a:rPr lang="en-US" smtClean="0"/>
              <a:t>12</a:t>
            </a:fld>
            <a:endParaRPr lang="en-US"/>
          </a:p>
        </p:txBody>
      </p:sp>
    </p:spTree>
    <p:extLst>
      <p:ext uri="{BB962C8B-B14F-4D97-AF65-F5344CB8AC3E}">
        <p14:creationId xmlns:p14="http://schemas.microsoft.com/office/powerpoint/2010/main" val="188363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1944-433B-42A0-A476-88495484AA14}"/>
              </a:ext>
            </a:extLst>
          </p:cNvPr>
          <p:cNvSpPr>
            <a:spLocks noGrp="1"/>
          </p:cNvSpPr>
          <p:nvPr>
            <p:ph type="title"/>
          </p:nvPr>
        </p:nvSpPr>
        <p:spPr/>
        <p:txBody>
          <a:bodyPr>
            <a:normAutofit/>
          </a:bodyPr>
          <a:lstStyle/>
          <a:p>
            <a:r>
              <a:rPr lang="en-US" dirty="0">
                <a:solidFill>
                  <a:schemeClr val="accent5">
                    <a:lumMod val="75000"/>
                  </a:schemeClr>
                </a:solidFill>
              </a:rPr>
              <a:t>Statistical accumulators</a:t>
            </a:r>
            <a:r>
              <a:rPr lang="en-US" dirty="0"/>
              <a:t> watch what happen and are used to find performance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FFA8EE-390D-4DD7-B9E9-7F65F80BE934}"/>
                  </a:ext>
                </a:extLst>
              </p:cNvPr>
              <p:cNvSpPr>
                <a:spLocks noGrp="1"/>
              </p:cNvSpPr>
              <p:nvPr>
                <p:ph idx="1"/>
              </p:nvPr>
            </p:nvSpPr>
            <p:spPr/>
            <p:txBody>
              <a:bodyPr/>
              <a:lstStyle/>
              <a:p>
                <a:pPr marL="0" indent="0">
                  <a:buNone/>
                </a:pPr>
                <a:r>
                  <a:rPr lang="en-US" dirty="0"/>
                  <a:t>Some are built-in to apps like Simio, while others need to be built &amp; maintained by you</a:t>
                </a:r>
              </a:p>
              <a:p>
                <a:pPr marL="0" indent="0">
                  <a:buNone/>
                </a:pPr>
                <a:endParaRPr lang="en-US" dirty="0"/>
              </a:p>
              <a:p>
                <a:pPr marL="0" indent="0">
                  <a:buNone/>
                </a:pPr>
                <a:r>
                  <a:rPr lang="en-US" dirty="0"/>
                  <a:t>Some examples for a simple system include:</a:t>
                </a:r>
              </a:p>
              <a:p>
                <a:pPr marL="0" indent="0">
                  <a:buNone/>
                </a:pPr>
                <a:r>
                  <a:rPr lang="en-US" dirty="0"/>
                  <a:t>	# of parts produced so far</a:t>
                </a:r>
              </a:p>
              <a:p>
                <a:pPr marL="0" indent="0">
                  <a:buNone/>
                </a:pPr>
                <a:r>
                  <a:rPr lang="en-US" dirty="0"/>
                  <a:t>	total of waiting times in queue so far</a:t>
                </a:r>
              </a:p>
              <a:p>
                <a:pPr marL="0" indent="0">
                  <a:buNone/>
                </a:pPr>
                <a:r>
                  <a:rPr lang="en-US" dirty="0"/>
                  <a:t>	maximum observed time in system</a:t>
                </a:r>
              </a:p>
              <a:p>
                <a:pPr marL="0" indent="0">
                  <a:buNone/>
                </a:pPr>
                <a:r>
                  <a:rPr lang="en-US" dirty="0"/>
                  <a:t>	area under queue-length curve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ECFFA8EE-390D-4DD7-B9E9-7F65F80BE934}"/>
                  </a:ext>
                </a:extLst>
              </p:cNvPr>
              <p:cNvSpPr>
                <a:spLocks noGrp="1" noRot="1" noChangeAspect="1" noMove="1" noResize="1" noEditPoints="1" noAdjustHandles="1" noChangeArrowheads="1" noChangeShapeType="1" noTextEdit="1"/>
              </p:cNvSpPr>
              <p:nvPr>
                <p:ph idx="1"/>
              </p:nvPr>
            </p:nvSpPr>
            <p:spPr>
              <a:blipFill>
                <a:blip r:embed="rId3"/>
                <a:stretch>
                  <a:fillRect l="-1750" t="-2279" r="-2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FCAF596-A8FB-41CF-80CA-DA0A1475023B}"/>
              </a:ext>
            </a:extLst>
          </p:cNvPr>
          <p:cNvSpPr>
            <a:spLocks noGrp="1"/>
          </p:cNvSpPr>
          <p:nvPr>
            <p:ph type="sldNum" sz="quarter" idx="12"/>
          </p:nvPr>
        </p:nvSpPr>
        <p:spPr/>
        <p:txBody>
          <a:bodyPr/>
          <a:lstStyle/>
          <a:p>
            <a:fld id="{474E2427-8788-484D-A54B-CA5B3637160B}" type="slidenum">
              <a:rPr lang="en-US" smtClean="0"/>
              <a:t>13</a:t>
            </a:fld>
            <a:endParaRPr lang="en-US"/>
          </a:p>
        </p:txBody>
      </p:sp>
    </p:spTree>
    <p:extLst>
      <p:ext uri="{BB962C8B-B14F-4D97-AF65-F5344CB8AC3E}">
        <p14:creationId xmlns:p14="http://schemas.microsoft.com/office/powerpoint/2010/main" val="398136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F3AC-972D-4898-8971-10524282A98F}"/>
              </a:ext>
            </a:extLst>
          </p:cNvPr>
          <p:cNvSpPr>
            <a:spLocks noGrp="1"/>
          </p:cNvSpPr>
          <p:nvPr>
            <p:ph type="title"/>
          </p:nvPr>
        </p:nvSpPr>
        <p:spPr/>
        <p:txBody>
          <a:bodyPr/>
          <a:lstStyle/>
          <a:p>
            <a:r>
              <a:rPr lang="en-US" dirty="0">
                <a:solidFill>
                  <a:schemeClr val="bg1">
                    <a:lumMod val="50000"/>
                  </a:schemeClr>
                </a:solidFill>
              </a:rPr>
              <a:t>[Example study]</a:t>
            </a:r>
            <a:r>
              <a:rPr lang="en-US" dirty="0"/>
              <a:t> Simple processing system</a:t>
            </a:r>
          </a:p>
        </p:txBody>
      </p:sp>
      <p:sp>
        <p:nvSpPr>
          <p:cNvPr id="9" name="Content Placeholder 8">
            <a:extLst>
              <a:ext uri="{FF2B5EF4-FFF2-40B4-BE49-F238E27FC236}">
                <a16:creationId xmlns:a16="http://schemas.microsoft.com/office/drawing/2014/main" id="{65B24FC4-8353-4219-AEC3-CA32C8EDAB66}"/>
              </a:ext>
            </a:extLst>
          </p:cNvPr>
          <p:cNvSpPr>
            <a:spLocks noGrp="1"/>
          </p:cNvSpPr>
          <p:nvPr>
            <p:ph idx="1"/>
          </p:nvPr>
        </p:nvSpPr>
        <p:spPr>
          <a:xfrm>
            <a:off x="4038599" y="1825624"/>
            <a:ext cx="7608467" cy="4545195"/>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General objectives here are to estimate:</a:t>
            </a:r>
          </a:p>
          <a:p>
            <a:pPr marL="0" indent="0">
              <a:spcBef>
                <a:spcPts val="0"/>
              </a:spcBef>
              <a:buNone/>
            </a:pPr>
            <a:r>
              <a:rPr lang="en-US" dirty="0"/>
              <a:t>- expected production</a:t>
            </a:r>
          </a:p>
          <a:p>
            <a:pPr>
              <a:spcBef>
                <a:spcPts val="0"/>
              </a:spcBef>
              <a:buFontTx/>
              <a:buChar char="-"/>
            </a:pPr>
            <a:r>
              <a:rPr lang="en-US" dirty="0"/>
              <a:t>waiting time in queue &amp; queue length</a:t>
            </a:r>
          </a:p>
          <a:p>
            <a:pPr>
              <a:spcBef>
                <a:spcPts val="0"/>
              </a:spcBef>
              <a:buFontTx/>
              <a:buChar char="-"/>
            </a:pPr>
            <a:r>
              <a:rPr lang="en-US" dirty="0"/>
              <a:t>proportion of time machine is busy</a:t>
            </a:r>
          </a:p>
          <a:p>
            <a:pPr marL="0" indent="0">
              <a:buNone/>
            </a:pPr>
            <a:endParaRPr lang="en-US" dirty="0"/>
          </a:p>
          <a:p>
            <a:pPr marL="0" indent="0">
              <a:buNone/>
            </a:pPr>
            <a:r>
              <a:rPr lang="en-US" dirty="0"/>
              <a:t>Assume system begins simulation </a:t>
            </a:r>
            <a:r>
              <a:rPr lang="en-US" dirty="0">
                <a:solidFill>
                  <a:schemeClr val="accent4">
                    <a:lumMod val="75000"/>
                  </a:schemeClr>
                </a:solidFill>
              </a:rPr>
              <a:t>empty &amp; idle</a:t>
            </a:r>
          </a:p>
        </p:txBody>
      </p:sp>
      <p:sp>
        <p:nvSpPr>
          <p:cNvPr id="5" name="Slide Number Placeholder 4">
            <a:extLst>
              <a:ext uri="{FF2B5EF4-FFF2-40B4-BE49-F238E27FC236}">
                <a16:creationId xmlns:a16="http://schemas.microsoft.com/office/drawing/2014/main" id="{4EDEEF30-9D6B-4740-BB22-BD3C4B7C8C2A}"/>
              </a:ext>
            </a:extLst>
          </p:cNvPr>
          <p:cNvSpPr>
            <a:spLocks noGrp="1"/>
          </p:cNvSpPr>
          <p:nvPr>
            <p:ph type="sldNum" sz="quarter" idx="12"/>
          </p:nvPr>
        </p:nvSpPr>
        <p:spPr/>
        <p:txBody>
          <a:bodyPr/>
          <a:lstStyle/>
          <a:p>
            <a:fld id="{474E2427-8788-484D-A54B-CA5B3637160B}" type="slidenum">
              <a:rPr lang="en-US" smtClean="0"/>
              <a:t>14</a:t>
            </a:fld>
            <a:endParaRPr lang="en-US"/>
          </a:p>
        </p:txBody>
      </p:sp>
      <p:pic>
        <p:nvPicPr>
          <p:cNvPr id="8" name="Picture 7" descr="Graphical user interface, application&#10;&#10;Description automatically generated">
            <a:extLst>
              <a:ext uri="{FF2B5EF4-FFF2-40B4-BE49-F238E27FC236}">
                <a16:creationId xmlns:a16="http://schemas.microsoft.com/office/drawing/2014/main" id="{900CE2D7-594D-41F8-BCF7-845B60C17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42204"/>
            <a:ext cx="8778240" cy="2053888"/>
          </a:xfrm>
          <a:prstGeom prst="rect">
            <a:avLst/>
          </a:prstGeom>
        </p:spPr>
      </p:pic>
    </p:spTree>
    <p:extLst>
      <p:ext uri="{BB962C8B-B14F-4D97-AF65-F5344CB8AC3E}">
        <p14:creationId xmlns:p14="http://schemas.microsoft.com/office/powerpoint/2010/main" val="420098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5B7C91-E7A2-49B5-9FA8-1F5F5A886C15}"/>
              </a:ext>
            </a:extLst>
          </p:cNvPr>
          <p:cNvSpPr>
            <a:spLocks noGrp="1"/>
          </p:cNvSpPr>
          <p:nvPr>
            <p:ph type="title"/>
          </p:nvPr>
        </p:nvSpPr>
        <p:spPr/>
        <p:txBody>
          <a:bodyPr/>
          <a:lstStyle/>
          <a:p>
            <a:r>
              <a:rPr lang="en-US" dirty="0"/>
              <a:t>Events alter state &amp; schedule future events</a:t>
            </a:r>
          </a:p>
        </p:txBody>
      </p:sp>
      <p:sp>
        <p:nvSpPr>
          <p:cNvPr id="4" name="Slide Number Placeholder 3">
            <a:extLst>
              <a:ext uri="{FF2B5EF4-FFF2-40B4-BE49-F238E27FC236}">
                <a16:creationId xmlns:a16="http://schemas.microsoft.com/office/drawing/2014/main" id="{C552BCFC-D020-4C2C-9F00-E6CA5969ED86}"/>
              </a:ext>
            </a:extLst>
          </p:cNvPr>
          <p:cNvSpPr>
            <a:spLocks noGrp="1"/>
          </p:cNvSpPr>
          <p:nvPr>
            <p:ph type="sldNum" sz="quarter" idx="12"/>
          </p:nvPr>
        </p:nvSpPr>
        <p:spPr/>
        <p:txBody>
          <a:bodyPr/>
          <a:lstStyle/>
          <a:p>
            <a:fld id="{474E2427-8788-484D-A54B-CA5B3637160B}" type="slidenum">
              <a:rPr lang="en-US" smtClean="0"/>
              <a:t>15</a:t>
            </a:fld>
            <a:endParaRPr lang="en-US"/>
          </a:p>
        </p:txBody>
      </p:sp>
      <p:pic>
        <p:nvPicPr>
          <p:cNvPr id="9" name="Picture 8" descr="Diagram&#10;&#10;Description automatically generated">
            <a:extLst>
              <a:ext uri="{FF2B5EF4-FFF2-40B4-BE49-F238E27FC236}">
                <a16:creationId xmlns:a16="http://schemas.microsoft.com/office/drawing/2014/main" id="{141A2DED-E497-407C-B92B-04FE0E465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68" y="1291082"/>
            <a:ext cx="11027664" cy="5279136"/>
          </a:xfrm>
          <a:prstGeom prst="rect">
            <a:avLst/>
          </a:prstGeom>
        </p:spPr>
      </p:pic>
    </p:spTree>
    <p:extLst>
      <p:ext uri="{BB962C8B-B14F-4D97-AF65-F5344CB8AC3E}">
        <p14:creationId xmlns:p14="http://schemas.microsoft.com/office/powerpoint/2010/main" val="78029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288C-6690-445A-93F9-1503CCC21DB1}"/>
              </a:ext>
            </a:extLst>
          </p:cNvPr>
          <p:cNvSpPr>
            <a:spLocks noGrp="1"/>
          </p:cNvSpPr>
          <p:nvPr>
            <p:ph type="title"/>
          </p:nvPr>
        </p:nvSpPr>
        <p:spPr/>
        <p:txBody>
          <a:bodyPr/>
          <a:lstStyle/>
          <a:p>
            <a:r>
              <a:rPr lang="en-US" dirty="0"/>
              <a:t>Output performance measures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777ADB1-3206-4D47-9000-57C01727D8DC}"/>
                  </a:ext>
                </a:extLst>
              </p:cNvPr>
              <p:cNvSpPr>
                <a:spLocks noGrp="1"/>
              </p:cNvSpPr>
              <p:nvPr>
                <p:ph sz="half"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i="1" dirty="0"/>
                  <a:t>What do we know about </a:t>
                </a:r>
                <a14:m>
                  <m:oMath xmlns:m="http://schemas.openxmlformats.org/officeDocument/2006/math">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oMath>
                </a14:m>
                <a:r>
                  <a:rPr lang="en-US" i="1" dirty="0"/>
                  <a:t>?</a:t>
                </a:r>
              </a:p>
            </p:txBody>
          </p:sp>
        </mc:Choice>
        <mc:Fallback>
          <p:sp>
            <p:nvSpPr>
              <p:cNvPr id="5" name="Content Placeholder 4">
                <a:extLst>
                  <a:ext uri="{FF2B5EF4-FFF2-40B4-BE49-F238E27FC236}">
                    <a16:creationId xmlns:a16="http://schemas.microsoft.com/office/drawing/2014/main" id="{3777ADB1-3206-4D47-9000-57C01727D8DC}"/>
                  </a:ext>
                </a:extLst>
              </p:cNvPr>
              <p:cNvSpPr>
                <a:spLocks noGrp="1" noRot="1" noChangeAspect="1" noMove="1" noResize="1" noEditPoints="1" noAdjustHandles="1" noChangeArrowheads="1" noChangeShapeType="1" noTextEdit="1"/>
              </p:cNvSpPr>
              <p:nvPr>
                <p:ph sz="half" idx="1"/>
              </p:nvPr>
            </p:nvSpPr>
            <p:spPr>
              <a:blipFill>
                <a:blip r:embed="rId3"/>
                <a:stretch>
                  <a:fillRect l="-4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B48CF1B-6DD2-4BDF-9A44-9759149D9B13}"/>
                  </a:ext>
                </a:extLst>
              </p:cNvPr>
              <p:cNvSpPr>
                <a:spLocks noGrp="1"/>
              </p:cNvSpPr>
              <p:nvPr>
                <p:ph sz="half" idx="2"/>
              </p:nvPr>
            </p:nvSpPr>
            <p:spPr/>
            <p:txBody>
              <a:bodyPr>
                <a:normAutofit/>
              </a:bodyPr>
              <a:lstStyle/>
              <a:p>
                <a:pPr marL="0" indent="0">
                  <a:buNone/>
                </a:pPr>
                <a:r>
                  <a:rPr lang="en-US" dirty="0">
                    <a:solidFill>
                      <a:schemeClr val="accent4">
                        <a:lumMod val="75000"/>
                      </a:schemeClr>
                    </a:solidFill>
                  </a:rPr>
                  <a:t>Total production</a:t>
                </a:r>
                <a:r>
                  <a:rPr lang="en-US" dirty="0"/>
                  <a:t> of parts over the run (</a:t>
                </a:r>
                <a14:m>
                  <m:oMath xmlns:m="http://schemas.openxmlformats.org/officeDocument/2006/math">
                    <m:r>
                      <a:rPr lang="en-US" i="1" dirty="0" smtClean="0">
                        <a:latin typeface="Cambria Math" panose="02040503050406030204" pitchFamily="18" charset="0"/>
                      </a:rPr>
                      <m:t>𝑃</m:t>
                    </m:r>
                  </m:oMath>
                </a14:m>
                <a:r>
                  <a:rPr lang="en-US" dirty="0"/>
                  <a:t>)</a:t>
                </a:r>
              </a:p>
              <a:p>
                <a:pPr marL="0" indent="0">
                  <a:buNone/>
                </a:pPr>
                <a:endParaRPr lang="en-US" dirty="0"/>
              </a:p>
              <a:p>
                <a:pPr marL="0" indent="0">
                  <a:buNone/>
                </a:pPr>
                <a:r>
                  <a:rPr lang="en-US" dirty="0">
                    <a:solidFill>
                      <a:schemeClr val="accent4">
                        <a:lumMod val="75000"/>
                      </a:schemeClr>
                    </a:solidFill>
                  </a:rPr>
                  <a:t>Mean wait time </a:t>
                </a:r>
                <a:r>
                  <a:rPr lang="en-US" dirty="0"/>
                  <a:t>of parts </a:t>
                </a:r>
                <a:r>
                  <a:rPr lang="en-US" dirty="0">
                    <a:solidFill>
                      <a:schemeClr val="accent4">
                        <a:lumMod val="75000"/>
                      </a:schemeClr>
                    </a:solidFill>
                  </a:rPr>
                  <a:t>in queue</a:t>
                </a:r>
              </a:p>
              <a:p>
                <a:pPr marL="0" indent="0">
                  <a:buNone/>
                </a:pPr>
                <a14:m>
                  <m:oMathPara xmlns:m="http://schemas.openxmlformats.org/officeDocument/2006/math">
                    <m:oMathParaPr>
                      <m:jc m:val="centerGroup"/>
                    </m:oMathParaPr>
                    <m:oMath xmlns:m="http://schemas.openxmlformats.org/officeDocument/2006/math">
                      <m:box>
                        <m:boxPr>
                          <m:ctrlPr>
                            <a:rPr lang="en-US" i="1" smtClean="0">
                              <a:latin typeface="Cambria Math" panose="02040503050406030204" pitchFamily="18" charset="0"/>
                            </a:rPr>
                          </m:ctrlPr>
                        </m:boxPr>
                        <m:e>
                          <m:argPr>
                            <m:argSz m:val="-1"/>
                          </m:argP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e>
                          </m:nary>
                        </m:e>
                      </m:box>
                    </m:oMath>
                  </m:oMathPara>
                </a14:m>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𝑁</m:t>
                    </m:r>
                  </m:oMath>
                </a14:m>
                <a:r>
                  <a:rPr lang="en-US" dirty="0"/>
                  <a:t> = # parts </a:t>
                </a:r>
                <a:r>
                  <a:rPr lang="en-US" dirty="0">
                    <a:solidFill>
                      <a:schemeClr val="accent5">
                        <a:lumMod val="75000"/>
                      </a:schemeClr>
                    </a:solidFill>
                  </a:rPr>
                  <a:t>leaving</a:t>
                </a:r>
                <a:r>
                  <a:rPr lang="en-US" dirty="0"/>
                  <a:t> queue</a:t>
                </a:r>
                <a:br>
                  <a:rPr lang="en-US" dirty="0"/>
                </a:br>
                <a14:m>
                  <m:oMath xmlns:m="http://schemas.openxmlformats.org/officeDocument/2006/math">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oMath>
                </a14:m>
                <a:r>
                  <a:rPr lang="en-US" dirty="0"/>
                  <a:t> = waiting time in queue for part </a:t>
                </a:r>
                <a14:m>
                  <m:oMath xmlns:m="http://schemas.openxmlformats.org/officeDocument/2006/math">
                    <m:r>
                      <a:rPr lang="en-US" b="0" i="1" smtClean="0">
                        <a:latin typeface="Cambria Math" panose="02040503050406030204" pitchFamily="18" charset="0"/>
                      </a:rPr>
                      <m:t>𝑖</m:t>
                    </m:r>
                  </m:oMath>
                </a14:m>
                <a:endParaRPr lang="en-US" dirty="0"/>
              </a:p>
              <a:p>
                <a:pPr marL="0" indent="0">
                  <a:buNone/>
                </a:pPr>
                <a:endParaRPr lang="en-US" dirty="0"/>
              </a:p>
              <a:p>
                <a:pPr marL="0" indent="0">
                  <a:buNone/>
                </a:pPr>
                <a:r>
                  <a:rPr lang="en-US" dirty="0">
                    <a:solidFill>
                      <a:schemeClr val="accent4">
                        <a:lumMod val="75000"/>
                      </a:schemeClr>
                    </a:solidFill>
                  </a:rPr>
                  <a:t>Maximum wait time</a:t>
                </a:r>
                <a:r>
                  <a:rPr lang="en-US" dirty="0"/>
                  <a:t> of parts </a:t>
                </a:r>
                <a:r>
                  <a:rPr lang="en-US" dirty="0">
                    <a:solidFill>
                      <a:schemeClr val="accent4">
                        <a:lumMod val="75000"/>
                      </a:schemeClr>
                    </a:solidFill>
                  </a:rPr>
                  <a:t>in queue</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1=1,…,</m:t>
                              </m:r>
                              <m:r>
                                <a:rPr lang="en-US" b="0" i="1" smtClean="0">
                                  <a:latin typeface="Cambria Math" panose="02040503050406030204" pitchFamily="18" charset="0"/>
                                </a:rPr>
                                <m:t>𝑁</m:t>
                              </m:r>
                            </m:lim>
                          </m:limLow>
                        </m:fName>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e>
                      </m:func>
                    </m:oMath>
                  </m:oMathPara>
                </a14:m>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2B48CF1B-6DD2-4BDF-9A44-9759149D9B13}"/>
                  </a:ext>
                </a:extLst>
              </p:cNvPr>
              <p:cNvSpPr>
                <a:spLocks noGrp="1" noRot="1" noChangeAspect="1" noMove="1" noResize="1" noEditPoints="1" noAdjustHandles="1" noChangeArrowheads="1" noChangeShapeType="1" noTextEdit="1"/>
              </p:cNvSpPr>
              <p:nvPr>
                <p:ph sz="half" idx="2"/>
              </p:nvPr>
            </p:nvSpPr>
            <p:spPr>
              <a:blipFill>
                <a:blip r:embed="rId4"/>
                <a:stretch>
                  <a:fillRect l="-1750" t="-22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895EADC-5DC7-4387-A754-47B3CAB91505}"/>
              </a:ext>
            </a:extLst>
          </p:cNvPr>
          <p:cNvSpPr>
            <a:spLocks noGrp="1"/>
          </p:cNvSpPr>
          <p:nvPr>
            <p:ph type="sldNum" sz="quarter" idx="12"/>
          </p:nvPr>
        </p:nvSpPr>
        <p:spPr/>
        <p:txBody>
          <a:bodyPr/>
          <a:lstStyle/>
          <a:p>
            <a:fld id="{474E2427-8788-484D-A54B-CA5B3637160B}" type="slidenum">
              <a:rPr lang="en-US" smtClean="0"/>
              <a:t>16</a:t>
            </a:fld>
            <a:endParaRPr lang="en-US"/>
          </a:p>
        </p:txBody>
      </p:sp>
      <p:cxnSp>
        <p:nvCxnSpPr>
          <p:cNvPr id="8" name="Straight Connector 7">
            <a:extLst>
              <a:ext uri="{FF2B5EF4-FFF2-40B4-BE49-F238E27FC236}">
                <a16:creationId xmlns:a16="http://schemas.microsoft.com/office/drawing/2014/main" id="{47527628-5867-4B61-890E-8DEE070995AF}"/>
              </a:ext>
            </a:extLst>
          </p:cNvPr>
          <p:cNvCxnSpPr/>
          <p:nvPr/>
        </p:nvCxnSpPr>
        <p:spPr>
          <a:xfrm flipH="1">
            <a:off x="3060700" y="4438650"/>
            <a:ext cx="7747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49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94BF49-3A49-4416-93FF-33ACB20898E1}"/>
              </a:ext>
            </a:extLst>
          </p:cNvPr>
          <p:cNvSpPr>
            <a:spLocks noGrp="1"/>
          </p:cNvSpPr>
          <p:nvPr>
            <p:ph type="title"/>
          </p:nvPr>
        </p:nvSpPr>
        <p:spPr/>
        <p:txBody>
          <a:bodyPr/>
          <a:lstStyle/>
          <a:p>
            <a:r>
              <a:rPr lang="en-US" dirty="0">
                <a:solidFill>
                  <a:schemeClr val="bg1">
                    <a:lumMod val="50000"/>
                  </a:schemeClr>
                </a:solidFill>
              </a:rPr>
              <a:t>Output performance measures</a:t>
            </a:r>
          </a:p>
        </p:txBody>
      </p:sp>
      <p:sp>
        <p:nvSpPr>
          <p:cNvPr id="4" name="Content Placeholder 3">
            <a:extLst>
              <a:ext uri="{FF2B5EF4-FFF2-40B4-BE49-F238E27FC236}">
                <a16:creationId xmlns:a16="http://schemas.microsoft.com/office/drawing/2014/main" id="{E8D751F9-D9DB-4CFB-AAA5-A371829BFD07}"/>
              </a:ext>
            </a:extLst>
          </p:cNvPr>
          <p:cNvSpPr>
            <a:spLocks noGrp="1"/>
          </p:cNvSpPr>
          <p:nvPr>
            <p:ph sz="half" idx="1"/>
          </p:nvPr>
        </p:nvSpPr>
        <p:spPr/>
        <p:txBody>
          <a:bodyPr>
            <a:normAutofit/>
          </a:bodyPr>
          <a:lstStyle/>
          <a:p>
            <a:pPr marL="0" indent="0" algn="r">
              <a:buNone/>
            </a:pPr>
            <a:r>
              <a:rPr lang="en-US" dirty="0"/>
              <a:t>a.k.a. mean queue length</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766A1E16-7CC0-406E-A38E-E4A55EEC24F8}"/>
                  </a:ext>
                </a:extLst>
              </p:cNvPr>
              <p:cNvSpPr>
                <a:spLocks noGrp="1"/>
              </p:cNvSpPr>
              <p:nvPr>
                <p:ph sz="half" idx="2"/>
              </p:nvPr>
            </p:nvSpPr>
            <p:spPr/>
            <p:txBody>
              <a:bodyPr>
                <a:normAutofit/>
              </a:bodyPr>
              <a:lstStyle/>
              <a:p>
                <a:pPr marL="0" indent="0">
                  <a:buNone/>
                </a:pPr>
                <a:r>
                  <a:rPr lang="en-US" dirty="0">
                    <a:solidFill>
                      <a:schemeClr val="accent4">
                        <a:lumMod val="75000"/>
                      </a:schemeClr>
                    </a:solidFill>
                  </a:rPr>
                  <a:t>Time-average number</a:t>
                </a:r>
                <a:r>
                  <a:rPr lang="en-US" dirty="0"/>
                  <a:t> of parts </a:t>
                </a:r>
                <a:r>
                  <a:rPr lang="en-US" dirty="0">
                    <a:solidFill>
                      <a:schemeClr val="accent4">
                        <a:lumMod val="75000"/>
                      </a:schemeClr>
                    </a:solidFill>
                  </a:rPr>
                  <a:t>in queue</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𝑠𝑡𝑜𝑝</m:t>
                              </m:r>
                            </m:sub>
                          </m:sSub>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𝑠𝑡𝑜𝑝</m:t>
                              </m:r>
                            </m:sub>
                          </m:sSub>
                        </m:sup>
                        <m:e>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oMath>
                  </m:oMathPara>
                </a14:m>
                <a:endParaRPr lang="en-US" dirty="0"/>
              </a:p>
              <a:p>
                <a:pPr marL="0" indent="0">
                  <a:buNone/>
                </a:pPr>
                <a:r>
                  <a:rPr lang="en-US" b="0" dirty="0"/>
                  <a:t>where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 # parts in queue at time t</a:t>
                </a:r>
              </a:p>
              <a:p>
                <a:pPr marL="0" indent="0">
                  <a:buNone/>
                </a:pPr>
                <a:endParaRPr lang="en-US" dirty="0"/>
              </a:p>
              <a:p>
                <a:pPr marL="0" indent="0">
                  <a:buNone/>
                </a:pPr>
                <a:r>
                  <a:rPr lang="en-US" dirty="0">
                    <a:solidFill>
                      <a:schemeClr val="accent4">
                        <a:lumMod val="75000"/>
                      </a:schemeClr>
                    </a:solidFill>
                  </a:rPr>
                  <a:t>Mean time in system</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𝑃</m:t>
                          </m:r>
                        </m:sup>
                        <m:e>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nary>
                    </m:oMath>
                  </m:oMathPara>
                </a14:m>
                <a:endParaRPr lang="en-US" dirty="0"/>
              </a:p>
              <a:p>
                <a:pPr marL="0" indent="0">
                  <a:buNone/>
                </a:pPr>
                <a:r>
                  <a:rPr lang="en-US" b="0" dirty="0"/>
                  <a:t>where </a:t>
                </a:r>
                <a14:m>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 time in system for part </a:t>
                </a:r>
                <a14:m>
                  <m:oMath xmlns:m="http://schemas.openxmlformats.org/officeDocument/2006/math">
                    <m:r>
                      <a:rPr lang="en-US" b="0" i="1" smtClean="0">
                        <a:latin typeface="Cambria Math" panose="02040503050406030204" pitchFamily="18" charset="0"/>
                      </a:rPr>
                      <m:t>𝑖</m:t>
                    </m:r>
                  </m:oMath>
                </a14:m>
                <a:endParaRPr lang="en-US" dirty="0"/>
              </a:p>
              <a:p>
                <a:pPr marL="0" indent="0">
                  <a:buNone/>
                </a:pPr>
                <a:endParaRPr lang="en-US" dirty="0"/>
              </a:p>
            </p:txBody>
          </p:sp>
        </mc:Choice>
        <mc:Fallback>
          <p:sp>
            <p:nvSpPr>
              <p:cNvPr id="8" name="Content Placeholder 7">
                <a:extLst>
                  <a:ext uri="{FF2B5EF4-FFF2-40B4-BE49-F238E27FC236}">
                    <a16:creationId xmlns:a16="http://schemas.microsoft.com/office/drawing/2014/main" id="{766A1E16-7CC0-406E-A38E-E4A55EEC24F8}"/>
                  </a:ext>
                </a:extLst>
              </p:cNvPr>
              <p:cNvSpPr>
                <a:spLocks noGrp="1" noRot="1" noChangeAspect="1" noMove="1" noResize="1" noEditPoints="1" noAdjustHandles="1" noChangeArrowheads="1" noChangeShapeType="1" noTextEdit="1"/>
              </p:cNvSpPr>
              <p:nvPr>
                <p:ph sz="half" idx="2"/>
              </p:nvPr>
            </p:nvSpPr>
            <p:spPr>
              <a:blipFill>
                <a:blip r:embed="rId3"/>
                <a:stretch>
                  <a:fillRect l="-1750" t="-2270" b="-173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F781438-2ADA-41D5-BB01-A2E66CF5AB10}"/>
              </a:ext>
            </a:extLst>
          </p:cNvPr>
          <p:cNvSpPr>
            <a:spLocks noGrp="1"/>
          </p:cNvSpPr>
          <p:nvPr>
            <p:ph type="sldNum" sz="quarter" idx="12"/>
          </p:nvPr>
        </p:nvSpPr>
        <p:spPr/>
        <p:txBody>
          <a:bodyPr/>
          <a:lstStyle/>
          <a:p>
            <a:fld id="{474E2427-8788-484D-A54B-CA5B3637160B}" type="slidenum">
              <a:rPr lang="en-US" smtClean="0"/>
              <a:t>17</a:t>
            </a:fld>
            <a:endParaRPr lang="en-US"/>
          </a:p>
        </p:txBody>
      </p:sp>
    </p:spTree>
    <p:extLst>
      <p:ext uri="{BB962C8B-B14F-4D97-AF65-F5344CB8AC3E}">
        <p14:creationId xmlns:p14="http://schemas.microsoft.com/office/powerpoint/2010/main" val="2869953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9C8D-1B12-48B3-8723-DBA076AAB803}"/>
              </a:ext>
            </a:extLst>
          </p:cNvPr>
          <p:cNvSpPr>
            <a:spLocks noGrp="1"/>
          </p:cNvSpPr>
          <p:nvPr>
            <p:ph type="title"/>
          </p:nvPr>
        </p:nvSpPr>
        <p:spPr/>
        <p:txBody>
          <a:bodyPr/>
          <a:lstStyle/>
          <a:p>
            <a:r>
              <a:rPr lang="en-US" dirty="0">
                <a:solidFill>
                  <a:schemeClr val="bg1">
                    <a:lumMod val="50000"/>
                  </a:schemeClr>
                </a:solidFill>
              </a:rPr>
              <a:t>Output performance measures</a:t>
            </a:r>
            <a:endParaRPr lang="en-US" dirty="0"/>
          </a:p>
        </p:txBody>
      </p:sp>
      <p:sp>
        <p:nvSpPr>
          <p:cNvPr id="3" name="Content Placeholder 2">
            <a:extLst>
              <a:ext uri="{FF2B5EF4-FFF2-40B4-BE49-F238E27FC236}">
                <a16:creationId xmlns:a16="http://schemas.microsoft.com/office/drawing/2014/main" id="{084322C1-B377-4C8F-BBBC-329FC8398700}"/>
              </a:ext>
            </a:extLst>
          </p:cNvPr>
          <p:cNvSpPr>
            <a:spLocks noGrp="1"/>
          </p:cNvSpPr>
          <p:nvPr>
            <p:ph sz="half" idx="1"/>
          </p:nvPr>
        </p:nvSpPr>
        <p:spPr/>
        <p:txBody>
          <a:bodyPr/>
          <a:lstStyle/>
          <a:p>
            <a:pPr marL="0" indent="0" algn="r">
              <a:buNone/>
            </a:pPr>
            <a:r>
              <a:rPr lang="en-US" dirty="0"/>
              <a:t>proportion of time machine </a:t>
            </a:r>
            <a:br>
              <a:rPr lang="en-US" dirty="0"/>
            </a:br>
            <a:r>
              <a:rPr lang="en-US" dirty="0"/>
              <a:t>is busy</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471035F-11BA-49D3-A625-7150F1F9CB6B}"/>
                  </a:ext>
                </a:extLst>
              </p:cNvPr>
              <p:cNvSpPr>
                <a:spLocks noGrp="1"/>
              </p:cNvSpPr>
              <p:nvPr>
                <p:ph sz="half" idx="2"/>
              </p:nvPr>
            </p:nvSpPr>
            <p:spPr/>
            <p:txBody>
              <a:bodyPr/>
              <a:lstStyle/>
              <a:p>
                <a:pPr marL="0" indent="0">
                  <a:buNone/>
                </a:pPr>
                <a:r>
                  <a:rPr lang="en-US" dirty="0">
                    <a:solidFill>
                      <a:schemeClr val="accent4">
                        <a:lumMod val="75000"/>
                      </a:schemeClr>
                    </a:solidFill>
                  </a:rPr>
                  <a:t>Utilization of server</a:t>
                </a:r>
                <a:r>
                  <a:rPr lang="en-US" dirty="0"/>
                  <a:t>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𝑠𝑡𝑜𝑝</m:t>
                              </m:r>
                            </m:sub>
                          </m:sSub>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𝑠𝑡𝑜𝑝</m:t>
                              </m:r>
                            </m:sub>
                          </m:sSub>
                        </m:sup>
                        <m:e>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oMath>
                  </m:oMathPara>
                </a14:m>
                <a:endParaRPr lang="en-US" dirty="0"/>
              </a:p>
              <a:p>
                <a:pPr marL="0" indent="0">
                  <a:lnSpc>
                    <a:spcPct val="100000"/>
                  </a:lnSpc>
                  <a:buNone/>
                </a:pPr>
                <a:r>
                  <a:rPr lang="en-US" dirty="0"/>
                  <a:t>where </a:t>
                </a: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r>
                              <m:rPr>
                                <m:nor/>
                              </m:rPr>
                              <a:rPr lang="en-US" b="0" i="0" smtClean="0">
                                <a:latin typeface="Cambria Math" panose="02040503050406030204" pitchFamily="18" charset="0"/>
                              </a:rPr>
                              <m:t>,</m:t>
                            </m:r>
                            <m:r>
                              <m:rPr>
                                <m:nor/>
                              </m:rPr>
                              <a:rPr lang="en-US" i="0">
                                <a:latin typeface="Cambria Math" panose="02040503050406030204" pitchFamily="18" charset="0"/>
                              </a:rPr>
                              <m:t> </m:t>
                            </m:r>
                            <m:r>
                              <m:rPr>
                                <m:nor/>
                              </m:rPr>
                              <a:rPr lang="en-US" i="0">
                                <a:latin typeface="Cambria Math" panose="02040503050406030204" pitchFamily="18" charset="0"/>
                              </a:rPr>
                              <m:t>if</m:t>
                            </m:r>
                            <m:r>
                              <m:rPr>
                                <m:nor/>
                              </m:rPr>
                              <a:rPr lang="en-US" i="0">
                                <a:latin typeface="Cambria Math" panose="02040503050406030204" pitchFamily="18" charset="0"/>
                              </a:rPr>
                              <m:t> </m:t>
                            </m:r>
                            <m:r>
                              <m:rPr>
                                <m:nor/>
                              </m:rPr>
                              <a:rPr lang="en-US" i="0">
                                <a:latin typeface="Cambria Math" panose="02040503050406030204" pitchFamily="18" charset="0"/>
                              </a:rPr>
                              <m:t>machine</m:t>
                            </m:r>
                            <m:r>
                              <m:rPr>
                                <m:nor/>
                              </m:rPr>
                              <a:rPr lang="en-US" i="0">
                                <a:latin typeface="Cambria Math" panose="02040503050406030204" pitchFamily="18" charset="0"/>
                              </a:rPr>
                              <m:t> </m:t>
                            </m:r>
                            <m:r>
                              <m:rPr>
                                <m:nor/>
                              </m:rPr>
                              <a:rPr lang="en-US" i="0">
                                <a:latin typeface="Cambria Math" panose="02040503050406030204" pitchFamily="18" charset="0"/>
                              </a:rPr>
                              <m:t>is</m:t>
                            </m:r>
                            <m:r>
                              <m:rPr>
                                <m:nor/>
                              </m:rPr>
                              <a:rPr lang="en-US" i="0">
                                <a:latin typeface="Cambria Math" panose="02040503050406030204" pitchFamily="18" charset="0"/>
                              </a:rPr>
                              <m:t> </m:t>
                            </m:r>
                            <m:r>
                              <m:rPr>
                                <m:nor/>
                              </m:rPr>
                              <a:rPr lang="en-US" i="0">
                                <a:latin typeface="Cambria Math" panose="02040503050406030204" pitchFamily="18" charset="0"/>
                              </a:rPr>
                              <m:t>busy</m:t>
                            </m:r>
                            <m:r>
                              <m:rPr>
                                <m:nor/>
                              </m:rPr>
                              <a:rPr lang="en-US" i="0">
                                <a:latin typeface="Cambria Math" panose="02040503050406030204" pitchFamily="18" charset="0"/>
                              </a:rPr>
                              <m:t> </m:t>
                            </m:r>
                            <m:r>
                              <m:rPr>
                                <m:nor/>
                              </m:rPr>
                              <a:rPr lang="en-US" i="0">
                                <a:latin typeface="Cambria Math" panose="02040503050406030204" pitchFamily="18" charset="0"/>
                              </a:rPr>
                              <m:t>at</m:t>
                            </m:r>
                            <m:r>
                              <m:rPr>
                                <m:nor/>
                              </m:rPr>
                              <a:rPr lang="en-US" i="0">
                                <a:latin typeface="Cambria Math" panose="02040503050406030204" pitchFamily="18" charset="0"/>
                              </a:rPr>
                              <m:t> </m:t>
                            </m:r>
                            <m:r>
                              <m:rPr>
                                <m:nor/>
                              </m:rPr>
                              <a:rPr lang="en-US" i="0">
                                <a:latin typeface="Cambria Math" panose="02040503050406030204" pitchFamily="18" charset="0"/>
                              </a:rPr>
                              <m:t>time</m:t>
                            </m:r>
                            <m:r>
                              <m:rPr>
                                <m:nor/>
                              </m:rPr>
                              <a:rPr lang="en-US" i="0">
                                <a:latin typeface="Cambria Math" panose="02040503050406030204" pitchFamily="18" charset="0"/>
                              </a:rPr>
                              <m:t> </m:t>
                            </m:r>
                            <m:r>
                              <m:rPr>
                                <m:nor/>
                              </m:rPr>
                              <a:rPr lang="en-US" i="0">
                                <a:latin typeface="Cambria Math" panose="02040503050406030204" pitchFamily="18" charset="0"/>
                              </a:rPr>
                              <m:t>t</m:t>
                            </m:r>
                          </m:e>
                          <m:e>
                            <m:r>
                              <a:rPr lang="en-US" b="0" i="1" smtClean="0">
                                <a:latin typeface="Cambria Math" panose="02040503050406030204" pitchFamily="18" charset="0"/>
                              </a:rPr>
                              <m:t>0</m:t>
                            </m:r>
                            <m:r>
                              <m:rPr>
                                <m:nor/>
                                <m:brk m:alnAt="7"/>
                              </m:rPr>
                              <a:rPr lang="en-US" i="0">
                                <a:latin typeface="Cambria Math" panose="02040503050406030204" pitchFamily="18" charset="0"/>
                              </a:rPr>
                              <m:t>,</m:t>
                            </m:r>
                            <m:r>
                              <m:rPr>
                                <m:nor/>
                              </m:rPr>
                              <a:rPr lang="en-US" i="0">
                                <a:latin typeface="Cambria Math" panose="02040503050406030204" pitchFamily="18" charset="0"/>
                              </a:rPr>
                              <m:t> </m:t>
                            </m:r>
                            <m:r>
                              <m:rPr>
                                <m:nor/>
                              </m:rPr>
                              <a:rPr lang="en-US" i="0">
                                <a:latin typeface="Cambria Math" panose="02040503050406030204" pitchFamily="18" charset="0"/>
                              </a:rPr>
                              <m:t>if</m:t>
                            </m:r>
                            <m:r>
                              <m:rPr>
                                <m:nor/>
                              </m:rPr>
                              <a:rPr lang="en-US" i="0">
                                <a:latin typeface="Cambria Math" panose="02040503050406030204" pitchFamily="18" charset="0"/>
                              </a:rPr>
                              <m:t> </m:t>
                            </m:r>
                            <m:r>
                              <m:rPr>
                                <m:nor/>
                              </m:rPr>
                              <a:rPr lang="en-US" i="0">
                                <a:latin typeface="Cambria Math" panose="02040503050406030204" pitchFamily="18" charset="0"/>
                              </a:rPr>
                              <m:t>machine</m:t>
                            </m:r>
                            <m:r>
                              <m:rPr>
                                <m:nor/>
                              </m:rPr>
                              <a:rPr lang="en-US" i="0">
                                <a:latin typeface="Cambria Math" panose="02040503050406030204" pitchFamily="18" charset="0"/>
                              </a:rPr>
                              <m:t> </m:t>
                            </m:r>
                            <m:r>
                              <m:rPr>
                                <m:nor/>
                              </m:rPr>
                              <a:rPr lang="en-US" i="0">
                                <a:latin typeface="Cambria Math" panose="02040503050406030204" pitchFamily="18" charset="0"/>
                              </a:rPr>
                              <m:t>is</m:t>
                            </m:r>
                            <m:r>
                              <m:rPr>
                                <m:nor/>
                              </m:rPr>
                              <a:rPr lang="en-US" i="0">
                                <a:latin typeface="Cambria Math" panose="02040503050406030204" pitchFamily="18" charset="0"/>
                              </a:rPr>
                              <m:t> </m:t>
                            </m:r>
                            <m:r>
                              <m:rPr>
                                <m:nor/>
                              </m:rPr>
                              <a:rPr lang="en-US" i="0">
                                <a:latin typeface="Cambria Math" panose="02040503050406030204" pitchFamily="18" charset="0"/>
                              </a:rPr>
                              <m:t>busy</m:t>
                            </m:r>
                            <m:r>
                              <m:rPr>
                                <m:nor/>
                              </m:rPr>
                              <a:rPr lang="en-US" i="0">
                                <a:latin typeface="Cambria Math" panose="02040503050406030204" pitchFamily="18" charset="0"/>
                              </a:rPr>
                              <m:t> </m:t>
                            </m:r>
                            <m:r>
                              <m:rPr>
                                <m:nor/>
                              </m:rPr>
                              <a:rPr lang="en-US" i="0">
                                <a:latin typeface="Cambria Math" panose="02040503050406030204" pitchFamily="18" charset="0"/>
                              </a:rPr>
                              <m:t>at</m:t>
                            </m:r>
                            <m:r>
                              <m:rPr>
                                <m:nor/>
                              </m:rPr>
                              <a:rPr lang="en-US" i="0">
                                <a:latin typeface="Cambria Math" panose="02040503050406030204" pitchFamily="18" charset="0"/>
                              </a:rPr>
                              <m:t> </m:t>
                            </m:r>
                            <m:r>
                              <m:rPr>
                                <m:nor/>
                              </m:rPr>
                              <a:rPr lang="en-US" i="0">
                                <a:latin typeface="Cambria Math" panose="02040503050406030204" pitchFamily="18" charset="0"/>
                              </a:rPr>
                              <m:t>time</m:t>
                            </m:r>
                            <m:r>
                              <m:rPr>
                                <m:nor/>
                              </m:rPr>
                              <a:rPr lang="en-US" i="0">
                                <a:latin typeface="Cambria Math" panose="02040503050406030204" pitchFamily="18" charset="0"/>
                              </a:rPr>
                              <m:t> </m:t>
                            </m:r>
                            <m:r>
                              <m:rPr>
                                <m:nor/>
                              </m:rPr>
                              <a:rPr lang="en-US" i="0">
                                <a:latin typeface="Cambria Math" panose="02040503050406030204" pitchFamily="18" charset="0"/>
                              </a:rPr>
                              <m:t>t</m:t>
                            </m:r>
                          </m:e>
                        </m:eqArr>
                      </m:e>
                    </m:d>
                  </m:oMath>
                </a14:m>
                <a:endParaRPr lang="en-US" dirty="0"/>
              </a:p>
              <a:p>
                <a:pPr marL="0" indent="0">
                  <a:buNone/>
                </a:pPr>
                <a:endParaRPr lang="en-US" dirty="0"/>
              </a:p>
              <a:p>
                <a:pPr marL="0" indent="0">
                  <a:buNone/>
                </a:pPr>
                <a:endParaRPr lang="en-US" dirty="0"/>
              </a:p>
              <a:p>
                <a:pPr marL="0" indent="0">
                  <a:buNone/>
                </a:pPr>
                <a:r>
                  <a:rPr lang="en-US" dirty="0"/>
                  <a:t>Many other performance measures exist, depending on study purpose</a:t>
                </a:r>
              </a:p>
            </p:txBody>
          </p:sp>
        </mc:Choice>
        <mc:Fallback>
          <p:sp>
            <p:nvSpPr>
              <p:cNvPr id="4" name="Content Placeholder 3">
                <a:extLst>
                  <a:ext uri="{FF2B5EF4-FFF2-40B4-BE49-F238E27FC236}">
                    <a16:creationId xmlns:a16="http://schemas.microsoft.com/office/drawing/2014/main" id="{2471035F-11BA-49D3-A625-7150F1F9CB6B}"/>
                  </a:ext>
                </a:extLst>
              </p:cNvPr>
              <p:cNvSpPr>
                <a:spLocks noGrp="1" noRot="1" noChangeAspect="1" noMove="1" noResize="1" noEditPoints="1" noAdjustHandles="1" noChangeArrowheads="1" noChangeShapeType="1" noTextEdit="1"/>
              </p:cNvSpPr>
              <p:nvPr>
                <p:ph sz="half" idx="2"/>
              </p:nvPr>
            </p:nvSpPr>
            <p:spPr>
              <a:blipFill>
                <a:blip r:embed="rId3"/>
                <a:stretch>
                  <a:fillRect l="-1750" t="-227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8021E080-B983-4BCA-AA19-A7C846AEA166}"/>
              </a:ext>
            </a:extLst>
          </p:cNvPr>
          <p:cNvSpPr>
            <a:spLocks noGrp="1"/>
          </p:cNvSpPr>
          <p:nvPr>
            <p:ph type="sldNum" sz="quarter" idx="12"/>
          </p:nvPr>
        </p:nvSpPr>
        <p:spPr/>
        <p:txBody>
          <a:bodyPr/>
          <a:lstStyle/>
          <a:p>
            <a:fld id="{474E2427-8788-484D-A54B-CA5B3637160B}" type="slidenum">
              <a:rPr lang="en-US" smtClean="0"/>
              <a:t>18</a:t>
            </a:fld>
            <a:endParaRPr lang="en-US"/>
          </a:p>
        </p:txBody>
      </p:sp>
    </p:spTree>
    <p:extLst>
      <p:ext uri="{BB962C8B-B14F-4D97-AF65-F5344CB8AC3E}">
        <p14:creationId xmlns:p14="http://schemas.microsoft.com/office/powerpoint/2010/main" val="420019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DD9F-0F19-484A-8918-22E859B52A74}"/>
              </a:ext>
            </a:extLst>
          </p:cNvPr>
          <p:cNvSpPr>
            <a:spLocks noGrp="1"/>
          </p:cNvSpPr>
          <p:nvPr>
            <p:ph type="title"/>
          </p:nvPr>
        </p:nvSpPr>
        <p:spPr/>
        <p:txBody>
          <a:bodyPr>
            <a:normAutofit/>
          </a:bodyPr>
          <a:lstStyle/>
          <a:p>
            <a:r>
              <a:rPr lang="en-US" dirty="0"/>
              <a:t>Sidebar: analytic results exist for this example thanks to </a:t>
            </a:r>
            <a:r>
              <a:rPr lang="en-US" dirty="0">
                <a:solidFill>
                  <a:srgbClr val="FF0000"/>
                </a:solidFill>
              </a:rPr>
              <a:t>queueing theory</a:t>
            </a:r>
            <a:r>
              <a:rPr lang="en-US" dirty="0"/>
              <a:t>, some assumptions</a:t>
            </a:r>
          </a:p>
        </p:txBody>
      </p:sp>
      <p:sp>
        <p:nvSpPr>
          <p:cNvPr id="3" name="Content Placeholder 2">
            <a:extLst>
              <a:ext uri="{FF2B5EF4-FFF2-40B4-BE49-F238E27FC236}">
                <a16:creationId xmlns:a16="http://schemas.microsoft.com/office/drawing/2014/main" id="{BF3A2B9B-3564-4BCF-89CF-2E7A2D2D891C}"/>
              </a:ext>
            </a:extLst>
          </p:cNvPr>
          <p:cNvSpPr>
            <a:spLocks noGrp="1"/>
          </p:cNvSpPr>
          <p:nvPr>
            <p:ph sz="half" idx="1"/>
          </p:nvPr>
        </p:nvSpPr>
        <p:spPr/>
        <p:txBody>
          <a:bodyPr/>
          <a:lstStyle/>
          <a:p>
            <a:pPr marL="0" indent="0">
              <a:buNone/>
            </a:pPr>
            <a:r>
              <a:rPr lang="en-US" i="1" dirty="0"/>
              <a:t>Queuing theory is often used as an initial approximation</a:t>
            </a:r>
          </a:p>
          <a:p>
            <a:pPr marL="0" indent="0">
              <a:buNone/>
            </a:pPr>
            <a:endParaRPr lang="en-US" dirty="0"/>
          </a:p>
          <a:p>
            <a:pPr marL="0" indent="0">
              <a:buNone/>
            </a:pPr>
            <a:endParaRPr lang="en-US" dirty="0"/>
          </a:p>
          <a:p>
            <a:pPr marL="0" indent="0">
              <a:buNone/>
            </a:pPr>
            <a:r>
              <a:rPr lang="en-US" dirty="0">
                <a:solidFill>
                  <a:schemeClr val="bg1">
                    <a:lumMod val="50000"/>
                  </a:schemeClr>
                </a:solidFill>
              </a:rPr>
              <a:t>This is a deeper subject in OPER 540</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1060918-0D4A-49C0-97DA-D2F5B7BB7450}"/>
                  </a:ext>
                </a:extLst>
              </p:cNvPr>
              <p:cNvSpPr>
                <a:spLocks noGrp="1"/>
              </p:cNvSpPr>
              <p:nvPr>
                <p:ph sz="half" idx="2"/>
              </p:nvPr>
            </p:nvSpPr>
            <p:spPr/>
            <p:txBody>
              <a:bodyPr/>
              <a:lstStyle/>
              <a:p>
                <a:pPr marL="0" indent="0">
                  <a:buNone/>
                </a:pPr>
                <a:r>
                  <a:rPr lang="en-US" dirty="0"/>
                  <a:t>Assume interarrival times ~ exponential </a:t>
                </a:r>
                <a:br>
                  <a:rPr lang="en-US" dirty="0"/>
                </a:br>
                <a:r>
                  <a:rPr lang="en-US" dirty="0"/>
                  <a:t>and service times ~ exponential</a:t>
                </a:r>
              </a:p>
              <a:p>
                <a:pPr marL="0" indent="0">
                  <a:buNone/>
                </a:pPr>
                <a:endParaRPr lang="en-US" dirty="0"/>
              </a:p>
              <a:p>
                <a:pPr marL="0" indent="0">
                  <a:buNone/>
                </a:pPr>
                <a:r>
                  <a:rPr lang="en-US" dirty="0"/>
                  <a:t>Then we have an </a:t>
                </a:r>
                <a:r>
                  <a:rPr lang="en-US" dirty="0">
                    <a:solidFill>
                      <a:schemeClr val="accent4">
                        <a:lumMod val="75000"/>
                      </a:schemeClr>
                    </a:solidFill>
                  </a:rPr>
                  <a:t>M/M/1</a:t>
                </a:r>
                <a:r>
                  <a:rPr lang="en-US" dirty="0"/>
                  <a:t> queue with known </a:t>
                </a:r>
                <a:r>
                  <a:rPr lang="en-US" dirty="0">
                    <a:solidFill>
                      <a:schemeClr val="accent5">
                        <a:lumMod val="75000"/>
                      </a:schemeClr>
                    </a:solidFill>
                  </a:rPr>
                  <a:t>steady-state</a:t>
                </a:r>
                <a:r>
                  <a:rPr lang="en-US" dirty="0"/>
                  <a:t> mean waiting time in queue of</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𝑆</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𝑆</m:t>
                              </m:r>
                            </m:sub>
                          </m:sSub>
                        </m:den>
                      </m:f>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oMath>
                </a14:m>
                <a:r>
                  <a:rPr lang="en-US" b="0" dirty="0"/>
                  <a:t> = E[interarrival time] and </a:t>
                </a:r>
                <a:br>
                  <a:rPr lang="en-US" b="0" dirty="0"/>
                </a:b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𝑆</m:t>
                        </m:r>
                      </m:sub>
                    </m:sSub>
                  </m:oMath>
                </a14:m>
                <a:r>
                  <a:rPr lang="en-US" b="0" dirty="0"/>
                  <a:t> = E[service time]</a:t>
                </a:r>
              </a:p>
            </p:txBody>
          </p:sp>
        </mc:Choice>
        <mc:Fallback>
          <p:sp>
            <p:nvSpPr>
              <p:cNvPr id="4" name="Content Placeholder 3">
                <a:extLst>
                  <a:ext uri="{FF2B5EF4-FFF2-40B4-BE49-F238E27FC236}">
                    <a16:creationId xmlns:a16="http://schemas.microsoft.com/office/drawing/2014/main" id="{21060918-0D4A-49C0-97DA-D2F5B7BB7450}"/>
                  </a:ext>
                </a:extLst>
              </p:cNvPr>
              <p:cNvSpPr>
                <a:spLocks noGrp="1" noRot="1" noChangeAspect="1" noMove="1" noResize="1" noEditPoints="1" noAdjustHandles="1" noChangeArrowheads="1" noChangeShapeType="1" noTextEdit="1"/>
              </p:cNvSpPr>
              <p:nvPr>
                <p:ph sz="half" idx="2"/>
              </p:nvPr>
            </p:nvSpPr>
            <p:spPr>
              <a:blipFill>
                <a:blip r:embed="rId3"/>
                <a:stretch>
                  <a:fillRect l="-1750" t="-227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7F536E4-9FED-485A-BA3E-A4B2BCBA808A}"/>
              </a:ext>
            </a:extLst>
          </p:cNvPr>
          <p:cNvSpPr>
            <a:spLocks noGrp="1"/>
          </p:cNvSpPr>
          <p:nvPr>
            <p:ph type="sldNum" sz="quarter" idx="12"/>
          </p:nvPr>
        </p:nvSpPr>
        <p:spPr/>
        <p:txBody>
          <a:bodyPr/>
          <a:lstStyle/>
          <a:p>
            <a:fld id="{474E2427-8788-484D-A54B-CA5B3637160B}" type="slidenum">
              <a:rPr lang="en-US" smtClean="0"/>
              <a:t>19</a:t>
            </a:fld>
            <a:endParaRPr lang="en-US"/>
          </a:p>
        </p:txBody>
      </p:sp>
    </p:spTree>
    <p:extLst>
      <p:ext uri="{BB962C8B-B14F-4D97-AF65-F5344CB8AC3E}">
        <p14:creationId xmlns:p14="http://schemas.microsoft.com/office/powerpoint/2010/main" val="229260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944A-F50F-4AEA-9802-C069FDA24CB5}"/>
              </a:ext>
            </a:extLst>
          </p:cNvPr>
          <p:cNvSpPr>
            <a:spLocks noGrp="1"/>
          </p:cNvSpPr>
          <p:nvPr>
            <p:ph type="title"/>
          </p:nvPr>
        </p:nvSpPr>
        <p:spPr/>
        <p:txBody>
          <a:bodyPr>
            <a:normAutofit fontScale="90000"/>
          </a:bodyPr>
          <a:lstStyle/>
          <a:p>
            <a:r>
              <a:rPr lang="en-US" dirty="0">
                <a:solidFill>
                  <a:schemeClr val="bg1">
                    <a:lumMod val="50000"/>
                  </a:schemeClr>
                </a:solidFill>
              </a:rPr>
              <a:t>Learning outcomes: </a:t>
            </a:r>
            <a:r>
              <a:rPr lang="en-US" dirty="0"/>
              <a:t>At the end of </a:t>
            </a:r>
            <a:br>
              <a:rPr lang="en-US" dirty="0"/>
            </a:br>
            <a:r>
              <a:rPr lang="en-US" dirty="0"/>
              <a:t>this course, students will be able to:</a:t>
            </a:r>
            <a:br>
              <a:rPr lang="en-US" dirty="0"/>
            </a:br>
            <a:endParaRPr lang="en-US" dirty="0"/>
          </a:p>
        </p:txBody>
      </p:sp>
      <p:sp>
        <p:nvSpPr>
          <p:cNvPr id="3" name="Content Placeholder 2">
            <a:extLst>
              <a:ext uri="{FF2B5EF4-FFF2-40B4-BE49-F238E27FC236}">
                <a16:creationId xmlns:a16="http://schemas.microsoft.com/office/drawing/2014/main" id="{F16181BD-CF00-40B6-9E6B-CF23B254CEF3}"/>
              </a:ext>
            </a:extLst>
          </p:cNvPr>
          <p:cNvSpPr>
            <a:spLocks noGrp="1"/>
          </p:cNvSpPr>
          <p:nvPr>
            <p:ph idx="1"/>
          </p:nvPr>
        </p:nvSpPr>
        <p:spPr>
          <a:xfrm>
            <a:off x="838200" y="1825624"/>
            <a:ext cx="10515600" cy="4545195"/>
          </a:xfrm>
        </p:spPr>
        <p:txBody>
          <a:bodyPr>
            <a:normAutofit/>
          </a:bodyPr>
          <a:lstStyle/>
          <a:p>
            <a:pPr marL="0" indent="0">
              <a:buNone/>
            </a:pPr>
            <a:r>
              <a:rPr lang="en-US" sz="2400" dirty="0"/>
              <a:t>LO 1. </a:t>
            </a:r>
            <a:r>
              <a:rPr lang="en-US" sz="2400" dirty="0">
                <a:solidFill>
                  <a:srgbClr val="0070C0"/>
                </a:solidFill>
              </a:rPr>
              <a:t>Construct or modify a simulation model </a:t>
            </a:r>
            <a:r>
              <a:rPr lang="en-US" sz="2400" dirty="0"/>
              <a:t>in response to a </a:t>
            </a:r>
            <a:br>
              <a:rPr lang="en-US" sz="2400" dirty="0"/>
            </a:br>
            <a:r>
              <a:rPr lang="en-US" sz="2400" dirty="0"/>
              <a:t>system description using discrete-event simulation methodology. 	 </a:t>
            </a:r>
          </a:p>
          <a:p>
            <a:pPr marL="0" indent="0">
              <a:buNone/>
            </a:pPr>
            <a:r>
              <a:rPr lang="en-US" sz="2400" dirty="0"/>
              <a:t>LO 2. Differentiate between important and trivial </a:t>
            </a:r>
            <a:r>
              <a:rPr lang="en-US" sz="2400" dirty="0">
                <a:solidFill>
                  <a:srgbClr val="0070C0"/>
                </a:solidFill>
              </a:rPr>
              <a:t>sources of </a:t>
            </a:r>
            <a:br>
              <a:rPr lang="en-US" sz="2400" dirty="0">
                <a:solidFill>
                  <a:srgbClr val="0070C0"/>
                </a:solidFill>
              </a:rPr>
            </a:br>
            <a:r>
              <a:rPr lang="en-US" sz="2400" dirty="0">
                <a:solidFill>
                  <a:srgbClr val="0070C0"/>
                </a:solidFill>
              </a:rPr>
              <a:t>randomness or variability </a:t>
            </a:r>
            <a:r>
              <a:rPr lang="en-US" sz="2400" dirty="0"/>
              <a:t>in real-world processes.</a:t>
            </a:r>
          </a:p>
          <a:p>
            <a:pPr marL="0" indent="0">
              <a:buNone/>
            </a:pPr>
            <a:r>
              <a:rPr lang="en-US" sz="2400" dirty="0"/>
              <a:t>LO 3. Describe the </a:t>
            </a:r>
            <a:r>
              <a:rPr lang="en-US" sz="2400" dirty="0">
                <a:solidFill>
                  <a:srgbClr val="0070C0"/>
                </a:solidFill>
              </a:rPr>
              <a:t>theory</a:t>
            </a:r>
            <a:r>
              <a:rPr lang="en-US" sz="2400" dirty="0"/>
              <a:t> behind popular </a:t>
            </a:r>
            <a:r>
              <a:rPr lang="en-US" sz="2400" dirty="0">
                <a:solidFill>
                  <a:srgbClr val="0070C0"/>
                </a:solidFill>
              </a:rPr>
              <a:t>random variate </a:t>
            </a:r>
            <a:br>
              <a:rPr lang="en-US" sz="2400" dirty="0">
                <a:solidFill>
                  <a:srgbClr val="0070C0"/>
                </a:solidFill>
              </a:rPr>
            </a:br>
            <a:r>
              <a:rPr lang="en-US" sz="2400" dirty="0">
                <a:solidFill>
                  <a:srgbClr val="0070C0"/>
                </a:solidFill>
              </a:rPr>
              <a:t>generation techniques </a:t>
            </a:r>
            <a:r>
              <a:rPr lang="en-US" sz="2400" dirty="0"/>
              <a:t>and understand how they are </a:t>
            </a:r>
            <a:br>
              <a:rPr lang="en-US" sz="2400" dirty="0"/>
            </a:br>
            <a:r>
              <a:rPr lang="en-US" sz="2400" dirty="0"/>
              <a:t>implemented in computer simulation.</a:t>
            </a:r>
          </a:p>
          <a:p>
            <a:pPr marL="0" indent="0">
              <a:buNone/>
            </a:pPr>
            <a:r>
              <a:rPr lang="en-US" sz="2400" dirty="0"/>
              <a:t>LO 4. Analyze the output of a computer simulation </a:t>
            </a:r>
            <a:br>
              <a:rPr lang="en-US" sz="2400" dirty="0"/>
            </a:br>
            <a:r>
              <a:rPr lang="en-US" sz="2400" dirty="0">
                <a:solidFill>
                  <a:srgbClr val="0070C0"/>
                </a:solidFill>
              </a:rPr>
              <a:t>to estimate system performance </a:t>
            </a:r>
            <a:r>
              <a:rPr lang="en-US" sz="2400" dirty="0"/>
              <a:t>parameters.</a:t>
            </a:r>
          </a:p>
          <a:p>
            <a:pPr marL="0" indent="0">
              <a:buNone/>
            </a:pPr>
            <a:r>
              <a:rPr lang="en-US" sz="2400" dirty="0"/>
              <a:t>LO 5. </a:t>
            </a:r>
            <a:r>
              <a:rPr lang="en-US" sz="2400" dirty="0">
                <a:solidFill>
                  <a:srgbClr val="0070C0"/>
                </a:solidFill>
              </a:rPr>
              <a:t>Evaluate alternative system designs </a:t>
            </a:r>
            <a:r>
              <a:rPr lang="en-US" sz="2400" dirty="0"/>
              <a:t>using simulation.</a:t>
            </a:r>
          </a:p>
          <a:p>
            <a:pPr marL="0" indent="0">
              <a:buNone/>
            </a:pPr>
            <a:r>
              <a:rPr lang="en-US" sz="2400" dirty="0"/>
              <a:t>LO 6. Carry out the process of model </a:t>
            </a:r>
            <a:r>
              <a:rPr lang="en-US" sz="2400" dirty="0">
                <a:solidFill>
                  <a:srgbClr val="0070C0"/>
                </a:solidFill>
              </a:rPr>
              <a:t>verification and validation</a:t>
            </a:r>
            <a:r>
              <a:rPr lang="en-US" sz="2400" dirty="0"/>
              <a:t>.</a:t>
            </a:r>
          </a:p>
        </p:txBody>
      </p:sp>
      <p:sp>
        <p:nvSpPr>
          <p:cNvPr id="4" name="Slide Number Placeholder 3">
            <a:extLst>
              <a:ext uri="{FF2B5EF4-FFF2-40B4-BE49-F238E27FC236}">
                <a16:creationId xmlns:a16="http://schemas.microsoft.com/office/drawing/2014/main" id="{917BCEF3-B81F-4AF2-BA8A-11B2F1966CB6}"/>
              </a:ext>
            </a:extLst>
          </p:cNvPr>
          <p:cNvSpPr>
            <a:spLocks noGrp="1"/>
          </p:cNvSpPr>
          <p:nvPr>
            <p:ph type="sldNum" sz="quarter" idx="12"/>
          </p:nvPr>
        </p:nvSpPr>
        <p:spPr/>
        <p:txBody>
          <a:bodyPr/>
          <a:lstStyle/>
          <a:p>
            <a:fld id="{474E2427-8788-484D-A54B-CA5B3637160B}" type="slidenum">
              <a:rPr lang="en-US" smtClean="0"/>
              <a:t>2</a:t>
            </a:fld>
            <a:endParaRPr lang="en-US"/>
          </a:p>
        </p:txBody>
      </p:sp>
    </p:spTree>
    <p:extLst>
      <p:ext uri="{BB962C8B-B14F-4D97-AF65-F5344CB8AC3E}">
        <p14:creationId xmlns:p14="http://schemas.microsoft.com/office/powerpoint/2010/main" val="345080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BC05-0A8E-40A7-AF14-5980F8B5B750}"/>
              </a:ext>
            </a:extLst>
          </p:cNvPr>
          <p:cNvSpPr>
            <a:spLocks noGrp="1"/>
          </p:cNvSpPr>
          <p:nvPr>
            <p:ph type="title"/>
          </p:nvPr>
        </p:nvSpPr>
        <p:spPr/>
        <p:txBody>
          <a:bodyPr>
            <a:normAutofit/>
          </a:bodyPr>
          <a:lstStyle/>
          <a:p>
            <a:r>
              <a:rPr lang="en-US" dirty="0"/>
              <a:t>For simulation, we can make fewer/different assumptions than with the analytic approach</a:t>
            </a:r>
          </a:p>
        </p:txBody>
      </p:sp>
      <p:sp>
        <p:nvSpPr>
          <p:cNvPr id="4" name="Content Placeholder 3">
            <a:extLst>
              <a:ext uri="{FF2B5EF4-FFF2-40B4-BE49-F238E27FC236}">
                <a16:creationId xmlns:a16="http://schemas.microsoft.com/office/drawing/2014/main" id="{D32D5E62-7E07-4030-9641-0FAA5A7D856A}"/>
              </a:ext>
            </a:extLst>
          </p:cNvPr>
          <p:cNvSpPr>
            <a:spLocks noGrp="1"/>
          </p:cNvSpPr>
          <p:nvPr>
            <p:ph idx="1"/>
          </p:nvPr>
        </p:nvSpPr>
        <p:spPr/>
        <p:txBody>
          <a:bodyPr/>
          <a:lstStyle/>
          <a:p>
            <a:pPr marL="0" indent="0">
              <a:buNone/>
            </a:pPr>
            <a:r>
              <a:rPr lang="en-US" dirty="0"/>
              <a:t>Build the pieces as needed, let them interact, observe the processes, &amp; tally up the results</a:t>
            </a:r>
            <a:br>
              <a:rPr lang="en-US" dirty="0"/>
            </a:br>
            <a:r>
              <a:rPr lang="en-US" dirty="0">
                <a:solidFill>
                  <a:schemeClr val="bg1">
                    <a:lumMod val="50000"/>
                  </a:schemeClr>
                </a:solidFill>
              </a:rPr>
              <a:t>A concrete, “brute force” analysis approach</a:t>
            </a:r>
          </a:p>
          <a:p>
            <a:pPr marL="0" indent="0">
              <a:buNone/>
            </a:pPr>
            <a:endParaRPr lang="en-US" dirty="0"/>
          </a:p>
          <a:p>
            <a:pPr marL="0" indent="0">
              <a:buNone/>
            </a:pPr>
            <a:r>
              <a:rPr lang="en-US" dirty="0"/>
              <a:t>It’s not mysterious or subtle, but instead it takes much bookkeeping &amp; attention to detail</a:t>
            </a:r>
            <a:br>
              <a:rPr lang="en-US" dirty="0"/>
            </a:br>
            <a:r>
              <a:rPr lang="en-US" dirty="0">
                <a:solidFill>
                  <a:schemeClr val="bg1">
                    <a:lumMod val="50000"/>
                  </a:schemeClr>
                </a:solidFill>
              </a:rPr>
              <a:t>Sim. software handles much, not all, of that</a:t>
            </a:r>
          </a:p>
        </p:txBody>
      </p:sp>
      <p:sp>
        <p:nvSpPr>
          <p:cNvPr id="5" name="Slide Number Placeholder 4">
            <a:extLst>
              <a:ext uri="{FF2B5EF4-FFF2-40B4-BE49-F238E27FC236}">
                <a16:creationId xmlns:a16="http://schemas.microsoft.com/office/drawing/2014/main" id="{084381F3-7E1B-4369-90B1-0F374D7808A8}"/>
              </a:ext>
            </a:extLst>
          </p:cNvPr>
          <p:cNvSpPr>
            <a:spLocks noGrp="1"/>
          </p:cNvSpPr>
          <p:nvPr>
            <p:ph type="sldNum" sz="quarter" idx="12"/>
          </p:nvPr>
        </p:nvSpPr>
        <p:spPr/>
        <p:txBody>
          <a:bodyPr/>
          <a:lstStyle/>
          <a:p>
            <a:fld id="{474E2427-8788-484D-A54B-CA5B3637160B}" type="slidenum">
              <a:rPr lang="en-US" smtClean="0"/>
              <a:t>20</a:t>
            </a:fld>
            <a:endParaRPr lang="en-US"/>
          </a:p>
        </p:txBody>
      </p:sp>
    </p:spTree>
    <p:extLst>
      <p:ext uri="{BB962C8B-B14F-4D97-AF65-F5344CB8AC3E}">
        <p14:creationId xmlns:p14="http://schemas.microsoft.com/office/powerpoint/2010/main" val="319994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D86321-9EC6-45F5-9950-68DDDD302695}"/>
              </a:ext>
            </a:extLst>
          </p:cNvPr>
          <p:cNvSpPr>
            <a:spLocks noGrp="1"/>
          </p:cNvSpPr>
          <p:nvPr>
            <p:ph type="title"/>
          </p:nvPr>
        </p:nvSpPr>
        <p:spPr/>
        <p:txBody>
          <a:bodyPr/>
          <a:lstStyle/>
          <a:p>
            <a:r>
              <a:rPr lang="en-US" dirty="0"/>
              <a:t>Different simulation </a:t>
            </a:r>
            <a:r>
              <a:rPr lang="en-US" dirty="0">
                <a:solidFill>
                  <a:schemeClr val="accent5">
                    <a:lumMod val="75000"/>
                  </a:schemeClr>
                </a:solidFill>
              </a:rPr>
              <a:t>world views </a:t>
            </a:r>
            <a:r>
              <a:rPr lang="en-US" dirty="0"/>
              <a:t>exist </a:t>
            </a:r>
            <a:br>
              <a:rPr lang="en-US" dirty="0"/>
            </a:br>
            <a:r>
              <a:rPr lang="en-US" dirty="0"/>
              <a:t>&amp; can influence model/software design</a:t>
            </a:r>
          </a:p>
        </p:txBody>
      </p:sp>
      <p:sp>
        <p:nvSpPr>
          <p:cNvPr id="6" name="Content Placeholder 5">
            <a:extLst>
              <a:ext uri="{FF2B5EF4-FFF2-40B4-BE49-F238E27FC236}">
                <a16:creationId xmlns:a16="http://schemas.microsoft.com/office/drawing/2014/main" id="{7AE87EBE-4BE1-4154-A725-0CEAA0F438F4}"/>
              </a:ext>
            </a:extLst>
          </p:cNvPr>
          <p:cNvSpPr>
            <a:spLocks noGrp="1"/>
          </p:cNvSpPr>
          <p:nvPr>
            <p:ph sz="half" idx="1"/>
          </p:nvPr>
        </p:nvSpPr>
        <p:spPr/>
        <p:txBody>
          <a:bodyPr/>
          <a:lstStyle/>
          <a:p>
            <a:pPr marL="0" indent="0">
              <a:buNone/>
            </a:pPr>
            <a:r>
              <a:rPr lang="en-US" dirty="0"/>
              <a:t>Event scheduling</a:t>
            </a:r>
          </a:p>
          <a:p>
            <a:pPr marL="0" indent="0">
              <a:buNone/>
            </a:pPr>
            <a:br>
              <a:rPr lang="en-US" dirty="0"/>
            </a:br>
            <a:endParaRPr lang="en-US" dirty="0"/>
          </a:p>
          <a:p>
            <a:pPr marL="0" indent="0">
              <a:buNone/>
            </a:pPr>
            <a:r>
              <a:rPr lang="en-US" dirty="0"/>
              <a:t>Process interaction</a:t>
            </a:r>
          </a:p>
          <a:p>
            <a:pPr marL="0" indent="0">
              <a:buNone/>
            </a:pPr>
            <a:endParaRPr lang="en-US" dirty="0"/>
          </a:p>
          <a:p>
            <a:pPr marL="0" indent="0">
              <a:buNone/>
            </a:pPr>
            <a:r>
              <a:rPr lang="en-US" dirty="0"/>
              <a:t>Activity scanning</a:t>
            </a:r>
          </a:p>
        </p:txBody>
      </p:sp>
      <p:sp>
        <p:nvSpPr>
          <p:cNvPr id="7" name="Content Placeholder 6">
            <a:extLst>
              <a:ext uri="{FF2B5EF4-FFF2-40B4-BE49-F238E27FC236}">
                <a16:creationId xmlns:a16="http://schemas.microsoft.com/office/drawing/2014/main" id="{E3F48C21-F945-4F81-A977-7961DDB19658}"/>
              </a:ext>
            </a:extLst>
          </p:cNvPr>
          <p:cNvSpPr>
            <a:spLocks noGrp="1"/>
          </p:cNvSpPr>
          <p:nvPr>
            <p:ph sz="half" idx="2"/>
          </p:nvPr>
        </p:nvSpPr>
        <p:spPr/>
        <p:txBody>
          <a:bodyPr/>
          <a:lstStyle/>
          <a:p>
            <a:pPr marL="0" indent="0">
              <a:buNone/>
            </a:pPr>
            <a:r>
              <a:rPr lang="en-US" dirty="0"/>
              <a:t>Establish initial list of events then add or delete as needed, </a:t>
            </a:r>
            <a:r>
              <a:rPr lang="en-US" dirty="0">
                <a:solidFill>
                  <a:schemeClr val="accent4">
                    <a:lumMod val="75000"/>
                  </a:schemeClr>
                </a:solidFill>
              </a:rPr>
              <a:t>leaping </a:t>
            </a:r>
            <a:r>
              <a:rPr lang="en-US" dirty="0"/>
              <a:t>ahead in time</a:t>
            </a:r>
            <a:br>
              <a:rPr lang="en-US" dirty="0"/>
            </a:br>
            <a:r>
              <a:rPr lang="en-US" dirty="0">
                <a:solidFill>
                  <a:schemeClr val="bg1">
                    <a:lumMod val="50000"/>
                  </a:schemeClr>
                </a:solidFill>
              </a:rPr>
              <a:t>E.g., BCNN dump truck example (3.5)</a:t>
            </a:r>
          </a:p>
          <a:p>
            <a:pPr marL="0" indent="0">
              <a:buNone/>
            </a:pPr>
            <a:endParaRPr lang="en-US" dirty="0"/>
          </a:p>
          <a:p>
            <a:pPr marL="0" indent="0">
              <a:buNone/>
            </a:pPr>
            <a:r>
              <a:rPr lang="en-US" dirty="0"/>
              <a:t>Similar, but focuses on the entity life-cycle</a:t>
            </a:r>
            <a:br>
              <a:rPr lang="en-US" dirty="0"/>
            </a:br>
            <a:r>
              <a:rPr lang="en-US" dirty="0">
                <a:solidFill>
                  <a:schemeClr val="bg1">
                    <a:lumMod val="50000"/>
                  </a:schemeClr>
                </a:solidFill>
              </a:rPr>
              <a:t>E.g., queueing models, maybe Simio?</a:t>
            </a:r>
          </a:p>
          <a:p>
            <a:pPr marL="0" indent="0">
              <a:buNone/>
            </a:pPr>
            <a:endParaRPr lang="en-US" dirty="0"/>
          </a:p>
          <a:p>
            <a:pPr marL="0" indent="0">
              <a:buNone/>
            </a:pPr>
            <a:r>
              <a:rPr lang="en-US" dirty="0"/>
              <a:t>At fixed time increments, check all conditions of the system to determine if events trigger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77D0E4-F3D3-43F1-9913-6C66DA8E1E44}"/>
              </a:ext>
            </a:extLst>
          </p:cNvPr>
          <p:cNvSpPr>
            <a:spLocks noGrp="1"/>
          </p:cNvSpPr>
          <p:nvPr>
            <p:ph type="sldNum" sz="quarter" idx="12"/>
          </p:nvPr>
        </p:nvSpPr>
        <p:spPr/>
        <p:txBody>
          <a:bodyPr/>
          <a:lstStyle/>
          <a:p>
            <a:fld id="{474E2427-8788-484D-A54B-CA5B3637160B}" type="slidenum">
              <a:rPr lang="en-US" smtClean="0"/>
              <a:t>21</a:t>
            </a:fld>
            <a:endParaRPr lang="en-US"/>
          </a:p>
        </p:txBody>
      </p:sp>
    </p:spTree>
    <p:extLst>
      <p:ext uri="{BB962C8B-B14F-4D97-AF65-F5344CB8AC3E}">
        <p14:creationId xmlns:p14="http://schemas.microsoft.com/office/powerpoint/2010/main" val="1192867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Concepts in DES</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Discrete-event simulation concepts</a:t>
            </a:r>
          </a:p>
          <a:p>
            <a:pPr marL="0" indent="0">
              <a:buNone/>
            </a:pPr>
            <a:endParaRPr lang="en-US" dirty="0"/>
          </a:p>
          <a:p>
            <a:pPr marL="0" indent="0">
              <a:buNone/>
            </a:pPr>
            <a:r>
              <a:rPr lang="en-US" dirty="0"/>
              <a:t>Conceptual modeling</a:t>
            </a:r>
          </a:p>
          <a:p>
            <a:pPr marL="0" indent="0">
              <a:buNone/>
            </a:pPr>
            <a:endParaRPr lang="en-US" dirty="0"/>
          </a:p>
          <a:p>
            <a:pPr marL="0" indent="0">
              <a:buNone/>
            </a:pPr>
            <a:r>
              <a:rPr lang="en-US" dirty="0">
                <a:solidFill>
                  <a:schemeClr val="bg1">
                    <a:lumMod val="50000"/>
                  </a:schemeClr>
                </a:solidFill>
              </a:rPr>
              <a:t>DES by hand activity</a:t>
            </a:r>
          </a:p>
          <a:p>
            <a:pPr marL="0" indent="0">
              <a:buNone/>
            </a:pPr>
            <a:endParaRPr lang="en-US" dirty="0"/>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22</a:t>
            </a:fld>
            <a:endParaRPr lang="en-US"/>
          </a:p>
        </p:txBody>
      </p:sp>
    </p:spTree>
    <p:extLst>
      <p:ext uri="{BB962C8B-B14F-4D97-AF65-F5344CB8AC3E}">
        <p14:creationId xmlns:p14="http://schemas.microsoft.com/office/powerpoint/2010/main" val="185478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6577-D0F7-4AAC-A6B9-BE11F413856B}"/>
              </a:ext>
            </a:extLst>
          </p:cNvPr>
          <p:cNvSpPr>
            <a:spLocks noGrp="1"/>
          </p:cNvSpPr>
          <p:nvPr>
            <p:ph type="title"/>
          </p:nvPr>
        </p:nvSpPr>
        <p:spPr/>
        <p:txBody>
          <a:bodyPr/>
          <a:lstStyle/>
          <a:p>
            <a:r>
              <a:rPr lang="en-US" dirty="0"/>
              <a:t>Scenario: WPAFB National Road gate ops</a:t>
            </a:r>
            <a:br>
              <a:rPr lang="en-US" dirty="0"/>
            </a:br>
            <a:r>
              <a:rPr lang="en-US" dirty="0"/>
              <a:t>(Area B) 				</a:t>
            </a:r>
            <a:r>
              <a:rPr lang="en-US" dirty="0">
                <a:solidFill>
                  <a:schemeClr val="bg1">
                    <a:lumMod val="50000"/>
                  </a:schemeClr>
                </a:solidFill>
              </a:rPr>
              <a:t>map on next slide</a:t>
            </a:r>
          </a:p>
        </p:txBody>
      </p:sp>
      <p:sp>
        <p:nvSpPr>
          <p:cNvPr id="3" name="Content Placeholder 2">
            <a:extLst>
              <a:ext uri="{FF2B5EF4-FFF2-40B4-BE49-F238E27FC236}">
                <a16:creationId xmlns:a16="http://schemas.microsoft.com/office/drawing/2014/main" id="{EA6CAF6D-8F5D-4061-AD23-1B88ECC51AE5}"/>
              </a:ext>
            </a:extLst>
          </p:cNvPr>
          <p:cNvSpPr>
            <a:spLocks noGrp="1"/>
          </p:cNvSpPr>
          <p:nvPr>
            <p:ph idx="1"/>
          </p:nvPr>
        </p:nvSpPr>
        <p:spPr/>
        <p:txBody>
          <a:bodyPr/>
          <a:lstStyle/>
          <a:p>
            <a:pPr marL="0" indent="0">
              <a:buNone/>
            </a:pPr>
            <a:r>
              <a:rPr lang="en-US" dirty="0"/>
              <a:t>Specifically, we want to build </a:t>
            </a:r>
            <a:br>
              <a:rPr lang="en-US" dirty="0"/>
            </a:br>
            <a:r>
              <a:rPr lang="en-US" dirty="0"/>
              <a:t>a simulation of the gate operations to:</a:t>
            </a:r>
          </a:p>
          <a:p>
            <a:pPr marL="0" indent="0">
              <a:buNone/>
            </a:pPr>
            <a:endParaRPr lang="en-US" dirty="0"/>
          </a:p>
          <a:p>
            <a:pPr>
              <a:buFontTx/>
              <a:buChar char="-"/>
            </a:pPr>
            <a:r>
              <a:rPr lang="en-US" dirty="0"/>
              <a:t>examine future alternatives for </a:t>
            </a:r>
            <a:br>
              <a:rPr lang="en-US" dirty="0"/>
            </a:br>
            <a:r>
              <a:rPr lang="en-US" dirty="0"/>
              <a:t>increasing throughput at critical times </a:t>
            </a:r>
          </a:p>
          <a:p>
            <a:pPr>
              <a:buFontTx/>
              <a:buChar char="-"/>
            </a:pPr>
            <a:endParaRPr lang="en-US" dirty="0"/>
          </a:p>
          <a:p>
            <a:pPr>
              <a:buFontTx/>
              <a:buChar char="-"/>
            </a:pPr>
            <a:r>
              <a:rPr lang="en-US" dirty="0"/>
              <a:t>examine vulnerabilities that may arise</a:t>
            </a:r>
          </a:p>
        </p:txBody>
      </p:sp>
      <p:sp>
        <p:nvSpPr>
          <p:cNvPr id="4" name="Slide Number Placeholder 3">
            <a:extLst>
              <a:ext uri="{FF2B5EF4-FFF2-40B4-BE49-F238E27FC236}">
                <a16:creationId xmlns:a16="http://schemas.microsoft.com/office/drawing/2014/main" id="{79379536-F3E9-41A1-8CB5-E9D0FEDC8E04}"/>
              </a:ext>
            </a:extLst>
          </p:cNvPr>
          <p:cNvSpPr>
            <a:spLocks noGrp="1"/>
          </p:cNvSpPr>
          <p:nvPr>
            <p:ph type="sldNum" sz="quarter" idx="12"/>
          </p:nvPr>
        </p:nvSpPr>
        <p:spPr/>
        <p:txBody>
          <a:bodyPr/>
          <a:lstStyle/>
          <a:p>
            <a:fld id="{474E2427-8788-484D-A54B-CA5B3637160B}" type="slidenum">
              <a:rPr lang="en-US" smtClean="0"/>
              <a:t>23</a:t>
            </a:fld>
            <a:endParaRPr lang="en-US"/>
          </a:p>
        </p:txBody>
      </p:sp>
    </p:spTree>
    <p:extLst>
      <p:ext uri="{BB962C8B-B14F-4D97-AF65-F5344CB8AC3E}">
        <p14:creationId xmlns:p14="http://schemas.microsoft.com/office/powerpoint/2010/main" val="295160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151C08-E0EF-4709-8AF0-27BCA15AB87B}"/>
              </a:ext>
            </a:extLst>
          </p:cNvPr>
          <p:cNvSpPr>
            <a:spLocks noGrp="1"/>
          </p:cNvSpPr>
          <p:nvPr>
            <p:ph type="sldNum" sz="quarter" idx="12"/>
          </p:nvPr>
        </p:nvSpPr>
        <p:spPr/>
        <p:txBody>
          <a:bodyPr/>
          <a:lstStyle/>
          <a:p>
            <a:fld id="{474E2427-8788-484D-A54B-CA5B3637160B}" type="slidenum">
              <a:rPr lang="en-US" smtClean="0"/>
              <a:t>24</a:t>
            </a:fld>
            <a:endParaRPr lang="en-US"/>
          </a:p>
        </p:txBody>
      </p:sp>
      <p:pic>
        <p:nvPicPr>
          <p:cNvPr id="5" name="Picture 4" descr="A map of a city&#10;&#10;Description automatically generated with low confidence">
            <a:extLst>
              <a:ext uri="{FF2B5EF4-FFF2-40B4-BE49-F238E27FC236}">
                <a16:creationId xmlns:a16="http://schemas.microsoft.com/office/drawing/2014/main" id="{AE04B981-19DF-4BF1-A2FF-04A44EE29E8B}"/>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601605" y="374650"/>
            <a:ext cx="10988790" cy="6108700"/>
          </a:xfrm>
          <a:prstGeom prst="rect">
            <a:avLst/>
          </a:prstGeom>
        </p:spPr>
      </p:pic>
    </p:spTree>
    <p:extLst>
      <p:ext uri="{BB962C8B-B14F-4D97-AF65-F5344CB8AC3E}">
        <p14:creationId xmlns:p14="http://schemas.microsoft.com/office/powerpoint/2010/main" val="613290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6577-D0F7-4AAC-A6B9-BE11F413856B}"/>
              </a:ext>
            </a:extLst>
          </p:cNvPr>
          <p:cNvSpPr>
            <a:spLocks noGrp="1"/>
          </p:cNvSpPr>
          <p:nvPr>
            <p:ph type="title"/>
          </p:nvPr>
        </p:nvSpPr>
        <p:spPr/>
        <p:txBody>
          <a:bodyPr/>
          <a:lstStyle/>
          <a:p>
            <a:r>
              <a:rPr lang="en-US" dirty="0">
                <a:solidFill>
                  <a:schemeClr val="bg1">
                    <a:lumMod val="50000"/>
                  </a:schemeClr>
                </a:solidFill>
              </a:rPr>
              <a:t>Scenario: WPAFB National Road gate ops</a:t>
            </a:r>
            <a:br>
              <a:rPr lang="en-US" dirty="0">
                <a:solidFill>
                  <a:schemeClr val="bg1">
                    <a:lumMod val="50000"/>
                  </a:schemeClr>
                </a:solidFill>
              </a:rPr>
            </a:br>
            <a:r>
              <a:rPr lang="en-US" dirty="0">
                <a:solidFill>
                  <a:schemeClr val="bg1">
                    <a:lumMod val="50000"/>
                  </a:schemeClr>
                </a:solidFill>
              </a:rPr>
              <a:t>(Area B)</a:t>
            </a:r>
          </a:p>
        </p:txBody>
      </p:sp>
      <p:sp>
        <p:nvSpPr>
          <p:cNvPr id="3" name="Content Placeholder 2">
            <a:extLst>
              <a:ext uri="{FF2B5EF4-FFF2-40B4-BE49-F238E27FC236}">
                <a16:creationId xmlns:a16="http://schemas.microsoft.com/office/drawing/2014/main" id="{EA6CAF6D-8F5D-4061-AD23-1B88ECC51AE5}"/>
              </a:ext>
            </a:extLst>
          </p:cNvPr>
          <p:cNvSpPr>
            <a:spLocks noGrp="1"/>
          </p:cNvSpPr>
          <p:nvPr>
            <p:ph idx="1"/>
          </p:nvPr>
        </p:nvSpPr>
        <p:spPr/>
        <p:txBody>
          <a:bodyPr/>
          <a:lstStyle/>
          <a:p>
            <a:pPr marL="0" indent="0">
              <a:buNone/>
            </a:pPr>
            <a:r>
              <a:rPr lang="en-US" dirty="0">
                <a:solidFill>
                  <a:schemeClr val="bg1">
                    <a:lumMod val="50000"/>
                  </a:schemeClr>
                </a:solidFill>
              </a:rPr>
              <a:t>Specifically, we want to build </a:t>
            </a:r>
            <a:br>
              <a:rPr lang="en-US" dirty="0">
                <a:solidFill>
                  <a:schemeClr val="bg1">
                    <a:lumMod val="50000"/>
                  </a:schemeClr>
                </a:solidFill>
              </a:rPr>
            </a:br>
            <a:r>
              <a:rPr lang="en-US" dirty="0">
                <a:solidFill>
                  <a:schemeClr val="bg1">
                    <a:lumMod val="50000"/>
                  </a:schemeClr>
                </a:solidFill>
              </a:rPr>
              <a:t>a simulation of the gate operations to:</a:t>
            </a:r>
          </a:p>
          <a:p>
            <a:pPr>
              <a:buFontTx/>
              <a:buChar char="-"/>
            </a:pPr>
            <a:r>
              <a:rPr lang="en-US" dirty="0">
                <a:solidFill>
                  <a:schemeClr val="bg1">
                    <a:lumMod val="50000"/>
                  </a:schemeClr>
                </a:solidFill>
              </a:rPr>
              <a:t>examine future alternatives for </a:t>
            </a:r>
            <a:br>
              <a:rPr lang="en-US" dirty="0">
                <a:solidFill>
                  <a:schemeClr val="bg1">
                    <a:lumMod val="50000"/>
                  </a:schemeClr>
                </a:solidFill>
              </a:rPr>
            </a:br>
            <a:r>
              <a:rPr lang="en-US" dirty="0">
                <a:solidFill>
                  <a:schemeClr val="bg1">
                    <a:lumMod val="50000"/>
                  </a:schemeClr>
                </a:solidFill>
              </a:rPr>
              <a:t>increasing throughput at critical times </a:t>
            </a:r>
          </a:p>
          <a:p>
            <a:pPr>
              <a:buFontTx/>
              <a:buChar char="-"/>
            </a:pPr>
            <a:r>
              <a:rPr lang="en-US" dirty="0">
                <a:solidFill>
                  <a:schemeClr val="bg1">
                    <a:lumMod val="50000"/>
                  </a:schemeClr>
                </a:solidFill>
              </a:rPr>
              <a:t>examine vulnerabilities that may arise</a:t>
            </a:r>
          </a:p>
          <a:p>
            <a:pPr>
              <a:buFontTx/>
              <a:buChar char="-"/>
            </a:pPr>
            <a:endParaRPr lang="en-US" dirty="0"/>
          </a:p>
          <a:p>
            <a:pPr marL="0" indent="0">
              <a:buNone/>
            </a:pPr>
            <a:r>
              <a:rPr lang="en-US" dirty="0"/>
              <a:t>Assume 1 lane open with 1 guard</a:t>
            </a:r>
          </a:p>
          <a:p>
            <a:pPr marL="0" indent="0">
              <a:buNone/>
            </a:pPr>
            <a:r>
              <a:rPr lang="en-US" dirty="0"/>
              <a:t>Objective is to assess </a:t>
            </a:r>
            <a:r>
              <a:rPr lang="en-US" dirty="0">
                <a:solidFill>
                  <a:schemeClr val="accent5">
                    <a:lumMod val="75000"/>
                  </a:schemeClr>
                </a:solidFill>
              </a:rPr>
              <a:t>mean waiting time </a:t>
            </a:r>
            <a:br>
              <a:rPr lang="en-US" dirty="0"/>
            </a:br>
            <a:r>
              <a:rPr lang="en-US" dirty="0"/>
              <a:t>for cars and </a:t>
            </a:r>
            <a:r>
              <a:rPr lang="en-US" dirty="0">
                <a:solidFill>
                  <a:schemeClr val="accent5">
                    <a:lumMod val="75000"/>
                  </a:schemeClr>
                </a:solidFill>
              </a:rPr>
              <a:t>guard utilization </a:t>
            </a:r>
            <a:r>
              <a:rPr lang="en-US" dirty="0"/>
              <a:t>during a shift</a:t>
            </a:r>
          </a:p>
        </p:txBody>
      </p:sp>
      <p:sp>
        <p:nvSpPr>
          <p:cNvPr id="4" name="Slide Number Placeholder 3">
            <a:extLst>
              <a:ext uri="{FF2B5EF4-FFF2-40B4-BE49-F238E27FC236}">
                <a16:creationId xmlns:a16="http://schemas.microsoft.com/office/drawing/2014/main" id="{79379536-F3E9-41A1-8CB5-E9D0FEDC8E04}"/>
              </a:ext>
            </a:extLst>
          </p:cNvPr>
          <p:cNvSpPr>
            <a:spLocks noGrp="1"/>
          </p:cNvSpPr>
          <p:nvPr>
            <p:ph type="sldNum" sz="quarter" idx="12"/>
          </p:nvPr>
        </p:nvSpPr>
        <p:spPr/>
        <p:txBody>
          <a:bodyPr/>
          <a:lstStyle/>
          <a:p>
            <a:fld id="{474E2427-8788-484D-A54B-CA5B3637160B}" type="slidenum">
              <a:rPr lang="en-US" smtClean="0"/>
              <a:t>25</a:t>
            </a:fld>
            <a:endParaRPr lang="en-US"/>
          </a:p>
        </p:txBody>
      </p:sp>
    </p:spTree>
    <p:extLst>
      <p:ext uri="{BB962C8B-B14F-4D97-AF65-F5344CB8AC3E}">
        <p14:creationId xmlns:p14="http://schemas.microsoft.com/office/powerpoint/2010/main" val="3813863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79CA-8525-4177-94EC-CE7ECB291A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8F72A8-D433-4C3A-88A1-D3937BB6E69E}"/>
              </a:ext>
            </a:extLst>
          </p:cNvPr>
          <p:cNvSpPr>
            <a:spLocks noGrp="1"/>
          </p:cNvSpPr>
          <p:nvPr>
            <p:ph idx="1"/>
          </p:nvPr>
        </p:nvSpPr>
        <p:spPr/>
        <p:txBody>
          <a:bodyPr>
            <a:normAutofit lnSpcReduction="10000"/>
          </a:bodyPr>
          <a:lstStyle/>
          <a:p>
            <a:pPr marL="0" indent="0">
              <a:buNone/>
            </a:pPr>
            <a:r>
              <a:rPr lang="en-US" dirty="0"/>
              <a:t>System components</a:t>
            </a:r>
          </a:p>
          <a:p>
            <a:pPr marL="0" indent="0">
              <a:buNone/>
            </a:pPr>
            <a:r>
              <a:rPr lang="en-US" dirty="0"/>
              <a:t>	Entities		Servers</a:t>
            </a:r>
          </a:p>
          <a:p>
            <a:pPr marL="0" indent="0">
              <a:buNone/>
            </a:pPr>
            <a:r>
              <a:rPr lang="en-US" dirty="0"/>
              <a:t>	Events		Resources		etc.</a:t>
            </a:r>
          </a:p>
          <a:p>
            <a:pPr marL="0" indent="0">
              <a:buNone/>
            </a:pPr>
            <a:endParaRPr lang="en-US" dirty="0"/>
          </a:p>
          <a:p>
            <a:pPr marL="0" indent="0">
              <a:buNone/>
            </a:pPr>
            <a:r>
              <a:rPr lang="en-US" dirty="0"/>
              <a:t>Measures of interest (response variables)</a:t>
            </a:r>
          </a:p>
          <a:p>
            <a:pPr marL="0" indent="0">
              <a:buNone/>
            </a:pPr>
            <a:endParaRPr lang="en-US" dirty="0"/>
          </a:p>
          <a:p>
            <a:pPr marL="0" indent="0">
              <a:buNone/>
            </a:pPr>
            <a:r>
              <a:rPr lang="en-US" dirty="0"/>
              <a:t>Assumptions</a:t>
            </a:r>
          </a:p>
          <a:p>
            <a:pPr marL="0" indent="0">
              <a:buNone/>
            </a:pPr>
            <a:endParaRPr lang="en-US" dirty="0"/>
          </a:p>
          <a:p>
            <a:pPr marL="0" indent="0">
              <a:buNone/>
            </a:pPr>
            <a:r>
              <a:rPr lang="en-US" dirty="0"/>
              <a:t>Input parameters</a:t>
            </a:r>
          </a:p>
        </p:txBody>
      </p:sp>
      <p:sp>
        <p:nvSpPr>
          <p:cNvPr id="4" name="Slide Number Placeholder 3">
            <a:extLst>
              <a:ext uri="{FF2B5EF4-FFF2-40B4-BE49-F238E27FC236}">
                <a16:creationId xmlns:a16="http://schemas.microsoft.com/office/drawing/2014/main" id="{42CE61FA-43DB-49A7-A3D8-97E98D7D02E0}"/>
              </a:ext>
            </a:extLst>
          </p:cNvPr>
          <p:cNvSpPr>
            <a:spLocks noGrp="1"/>
          </p:cNvSpPr>
          <p:nvPr>
            <p:ph type="sldNum" sz="quarter" idx="12"/>
          </p:nvPr>
        </p:nvSpPr>
        <p:spPr/>
        <p:txBody>
          <a:bodyPr/>
          <a:lstStyle/>
          <a:p>
            <a:fld id="{474E2427-8788-484D-A54B-CA5B3637160B}" type="slidenum">
              <a:rPr lang="en-US" smtClean="0"/>
              <a:t>26</a:t>
            </a:fld>
            <a:endParaRPr lang="en-US"/>
          </a:p>
        </p:txBody>
      </p:sp>
    </p:spTree>
    <p:extLst>
      <p:ext uri="{BB962C8B-B14F-4D97-AF65-F5344CB8AC3E}">
        <p14:creationId xmlns:p14="http://schemas.microsoft.com/office/powerpoint/2010/main" val="382373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4037-DB59-46B5-A6A8-51D51559F59D}"/>
              </a:ext>
            </a:extLst>
          </p:cNvPr>
          <p:cNvSpPr>
            <a:spLocks noGrp="1"/>
          </p:cNvSpPr>
          <p:nvPr>
            <p:ph type="title"/>
          </p:nvPr>
        </p:nvSpPr>
        <p:spPr/>
        <p:txBody>
          <a:bodyPr/>
          <a:lstStyle/>
          <a:p>
            <a:r>
              <a:rPr lang="en-US" dirty="0">
                <a:solidFill>
                  <a:schemeClr val="bg1">
                    <a:lumMod val="50000"/>
                  </a:schemeClr>
                </a:solidFill>
              </a:rPr>
              <a:t>break</a:t>
            </a:r>
          </a:p>
        </p:txBody>
      </p:sp>
      <p:sp>
        <p:nvSpPr>
          <p:cNvPr id="3" name="Content Placeholder 2">
            <a:extLst>
              <a:ext uri="{FF2B5EF4-FFF2-40B4-BE49-F238E27FC236}">
                <a16:creationId xmlns:a16="http://schemas.microsoft.com/office/drawing/2014/main" id="{5CADE8DB-D1CD-4EBD-9CC6-E4A961D5A68C}"/>
              </a:ext>
            </a:extLst>
          </p:cNvPr>
          <p:cNvSpPr>
            <a:spLocks noGrp="1"/>
          </p:cNvSpPr>
          <p:nvPr>
            <p:ph idx="1"/>
          </p:nvPr>
        </p:nvSpPr>
        <p:spPr/>
        <p:txBody>
          <a:bodyPr/>
          <a:lstStyle/>
          <a:p>
            <a:pPr marL="0" indent="0">
              <a:buNone/>
            </a:pPr>
            <a:r>
              <a:rPr lang="en-US" dirty="0"/>
              <a:t>There’s an Excel file in the activity files folder on Canvas (</a:t>
            </a:r>
            <a:r>
              <a:rPr lang="en-US" dirty="0">
                <a:solidFill>
                  <a:srgbClr val="FF0000"/>
                </a:solidFill>
              </a:rPr>
              <a:t>L03</a:t>
            </a:r>
            <a:r>
              <a:rPr lang="en-US" dirty="0"/>
              <a:t>). Download that (everyone).</a:t>
            </a:r>
          </a:p>
        </p:txBody>
      </p:sp>
      <p:sp>
        <p:nvSpPr>
          <p:cNvPr id="4" name="Slide Number Placeholder 3">
            <a:extLst>
              <a:ext uri="{FF2B5EF4-FFF2-40B4-BE49-F238E27FC236}">
                <a16:creationId xmlns:a16="http://schemas.microsoft.com/office/drawing/2014/main" id="{AE13E5FA-8552-4FA8-BD64-220849A9518C}"/>
              </a:ext>
            </a:extLst>
          </p:cNvPr>
          <p:cNvSpPr>
            <a:spLocks noGrp="1"/>
          </p:cNvSpPr>
          <p:nvPr>
            <p:ph type="sldNum" sz="quarter" idx="12"/>
          </p:nvPr>
        </p:nvSpPr>
        <p:spPr/>
        <p:txBody>
          <a:bodyPr/>
          <a:lstStyle/>
          <a:p>
            <a:fld id="{474E2427-8788-484D-A54B-CA5B3637160B}" type="slidenum">
              <a:rPr lang="en-US" smtClean="0"/>
              <a:t>27</a:t>
            </a:fld>
            <a:endParaRPr lang="en-US"/>
          </a:p>
        </p:txBody>
      </p:sp>
    </p:spTree>
    <p:extLst>
      <p:ext uri="{BB962C8B-B14F-4D97-AF65-F5344CB8AC3E}">
        <p14:creationId xmlns:p14="http://schemas.microsoft.com/office/powerpoint/2010/main" val="2376608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Concepts in DES</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Discrete-event simulation concepts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Conceptual modeling</a:t>
            </a:r>
          </a:p>
          <a:p>
            <a:pPr marL="0" indent="0">
              <a:buNone/>
            </a:pPr>
            <a:endParaRPr lang="en-US" dirty="0"/>
          </a:p>
          <a:p>
            <a:pPr marL="0" indent="0">
              <a:buNone/>
            </a:pPr>
            <a:r>
              <a:rPr lang="en-US" dirty="0"/>
              <a:t>DES by hand activity</a:t>
            </a:r>
          </a:p>
          <a:p>
            <a:pPr marL="0" indent="0">
              <a:buNone/>
            </a:pPr>
            <a:endParaRPr lang="en-US" dirty="0"/>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28</a:t>
            </a:fld>
            <a:endParaRPr lang="en-US"/>
          </a:p>
        </p:txBody>
      </p:sp>
    </p:spTree>
    <p:extLst>
      <p:ext uri="{BB962C8B-B14F-4D97-AF65-F5344CB8AC3E}">
        <p14:creationId xmlns:p14="http://schemas.microsoft.com/office/powerpoint/2010/main" val="4242063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8198-7613-4BAE-817B-C98479753B42}"/>
              </a:ext>
            </a:extLst>
          </p:cNvPr>
          <p:cNvSpPr>
            <a:spLocks noGrp="1"/>
          </p:cNvSpPr>
          <p:nvPr>
            <p:ph type="title"/>
          </p:nvPr>
        </p:nvSpPr>
        <p:spPr/>
        <p:txBody>
          <a:bodyPr/>
          <a:lstStyle/>
          <a:p>
            <a:r>
              <a:rPr lang="en-US" dirty="0"/>
              <a:t>Purpose of </a:t>
            </a:r>
            <a:r>
              <a:rPr lang="en-US" dirty="0">
                <a:solidFill>
                  <a:schemeClr val="accent4">
                    <a:lumMod val="75000"/>
                  </a:schemeClr>
                </a:solidFill>
              </a:rPr>
              <a:t>DES by hand </a:t>
            </a:r>
            <a:r>
              <a:rPr lang="en-US" dirty="0"/>
              <a:t>activity:</a:t>
            </a:r>
          </a:p>
        </p:txBody>
      </p:sp>
      <p:sp>
        <p:nvSpPr>
          <p:cNvPr id="3" name="Content Placeholder 2">
            <a:extLst>
              <a:ext uri="{FF2B5EF4-FFF2-40B4-BE49-F238E27FC236}">
                <a16:creationId xmlns:a16="http://schemas.microsoft.com/office/drawing/2014/main" id="{B1ADE0CE-CEE0-4DA6-8667-9E8AE8D74282}"/>
              </a:ext>
            </a:extLst>
          </p:cNvPr>
          <p:cNvSpPr>
            <a:spLocks noGrp="1"/>
          </p:cNvSpPr>
          <p:nvPr>
            <p:ph idx="1"/>
          </p:nvPr>
        </p:nvSpPr>
        <p:spPr/>
        <p:txBody>
          <a:bodyPr/>
          <a:lstStyle/>
          <a:p>
            <a:pPr marL="0" indent="0">
              <a:buNone/>
            </a:pPr>
            <a:r>
              <a:rPr lang="en-US" dirty="0"/>
              <a:t>Develop intuition on how events affect </a:t>
            </a:r>
            <a:br>
              <a:rPr lang="en-US" dirty="0"/>
            </a:br>
            <a:r>
              <a:rPr lang="en-US" dirty="0"/>
              <a:t>state variables &amp; statistical accumulators</a:t>
            </a:r>
          </a:p>
          <a:p>
            <a:pPr marL="0" indent="0">
              <a:buNone/>
            </a:pPr>
            <a:endParaRPr lang="en-US" dirty="0"/>
          </a:p>
          <a:p>
            <a:pPr marL="0" indent="0">
              <a:buNone/>
            </a:pPr>
            <a:r>
              <a:rPr lang="en-US" dirty="0"/>
              <a:t>Learn how to read &amp; interpret </a:t>
            </a:r>
            <a:br>
              <a:rPr lang="en-US" dirty="0"/>
            </a:br>
            <a:r>
              <a:rPr lang="en-US" dirty="0"/>
              <a:t>a simulation event calendar</a:t>
            </a:r>
          </a:p>
          <a:p>
            <a:pPr marL="0" indent="0">
              <a:buNone/>
            </a:pPr>
            <a:endParaRPr lang="en-US" dirty="0"/>
          </a:p>
        </p:txBody>
      </p:sp>
      <p:sp>
        <p:nvSpPr>
          <p:cNvPr id="4" name="Slide Number Placeholder 3">
            <a:extLst>
              <a:ext uri="{FF2B5EF4-FFF2-40B4-BE49-F238E27FC236}">
                <a16:creationId xmlns:a16="http://schemas.microsoft.com/office/drawing/2014/main" id="{1293CB99-06AD-4F47-868C-24A0DE6C585C}"/>
              </a:ext>
            </a:extLst>
          </p:cNvPr>
          <p:cNvSpPr>
            <a:spLocks noGrp="1"/>
          </p:cNvSpPr>
          <p:nvPr>
            <p:ph type="sldNum" sz="quarter" idx="12"/>
          </p:nvPr>
        </p:nvSpPr>
        <p:spPr/>
        <p:txBody>
          <a:bodyPr/>
          <a:lstStyle/>
          <a:p>
            <a:fld id="{474E2427-8788-484D-A54B-CA5B3637160B}" type="slidenum">
              <a:rPr lang="en-US" smtClean="0"/>
              <a:t>29</a:t>
            </a:fld>
            <a:endParaRPr lang="en-US" dirty="0"/>
          </a:p>
        </p:txBody>
      </p:sp>
    </p:spTree>
    <p:extLst>
      <p:ext uri="{BB962C8B-B14F-4D97-AF65-F5344CB8AC3E}">
        <p14:creationId xmlns:p14="http://schemas.microsoft.com/office/powerpoint/2010/main" val="112293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1F1D5B-2A89-405D-8A59-8934E8DBCB93}"/>
              </a:ext>
            </a:extLst>
          </p:cNvPr>
          <p:cNvSpPr>
            <a:spLocks noGrp="1"/>
          </p:cNvSpPr>
          <p:nvPr>
            <p:ph type="title"/>
          </p:nvPr>
        </p:nvSpPr>
        <p:spPr/>
        <p:txBody>
          <a:bodyPr/>
          <a:lstStyle/>
          <a:p>
            <a:r>
              <a:rPr lang="en-US" dirty="0"/>
              <a:t>Miscellaneous</a:t>
            </a:r>
          </a:p>
        </p:txBody>
      </p:sp>
      <p:sp>
        <p:nvSpPr>
          <p:cNvPr id="4" name="Slide Number Placeholder 3">
            <a:extLst>
              <a:ext uri="{FF2B5EF4-FFF2-40B4-BE49-F238E27FC236}">
                <a16:creationId xmlns:a16="http://schemas.microsoft.com/office/drawing/2014/main" id="{FD806285-C9DB-4810-9698-0E144E2838E6}"/>
              </a:ext>
            </a:extLst>
          </p:cNvPr>
          <p:cNvSpPr>
            <a:spLocks noGrp="1"/>
          </p:cNvSpPr>
          <p:nvPr>
            <p:ph type="sldNum" sz="quarter" idx="12"/>
          </p:nvPr>
        </p:nvSpPr>
        <p:spPr/>
        <p:txBody>
          <a:bodyPr/>
          <a:lstStyle/>
          <a:p>
            <a:fld id="{474E2427-8788-484D-A54B-CA5B3637160B}" type="slidenum">
              <a:rPr lang="en-US" smtClean="0"/>
              <a:t>3</a:t>
            </a:fld>
            <a:endParaRPr lang="en-US"/>
          </a:p>
        </p:txBody>
      </p:sp>
    </p:spTree>
    <p:extLst>
      <p:ext uri="{BB962C8B-B14F-4D97-AF65-F5344CB8AC3E}">
        <p14:creationId xmlns:p14="http://schemas.microsoft.com/office/powerpoint/2010/main" val="232989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C62C-0CEB-4D70-BD5C-1AAA002B40E9}"/>
              </a:ext>
            </a:extLst>
          </p:cNvPr>
          <p:cNvSpPr>
            <a:spLocks noGrp="1"/>
          </p:cNvSpPr>
          <p:nvPr>
            <p:ph type="title"/>
          </p:nvPr>
        </p:nvSpPr>
        <p:spPr/>
        <p:txBody>
          <a:bodyPr/>
          <a:lstStyle/>
          <a:p>
            <a:r>
              <a:rPr lang="en-US" dirty="0"/>
              <a:t>Scenario: base gate, single lane/single guard</a:t>
            </a:r>
          </a:p>
        </p:txBody>
      </p:sp>
      <p:sp>
        <p:nvSpPr>
          <p:cNvPr id="3" name="Content Placeholder 2">
            <a:extLst>
              <a:ext uri="{FF2B5EF4-FFF2-40B4-BE49-F238E27FC236}">
                <a16:creationId xmlns:a16="http://schemas.microsoft.com/office/drawing/2014/main" id="{DB353FBF-DEB4-4740-A55D-06026F756A21}"/>
              </a:ext>
            </a:extLst>
          </p:cNvPr>
          <p:cNvSpPr>
            <a:spLocks noGrp="1"/>
          </p:cNvSpPr>
          <p:nvPr>
            <p:ph idx="1"/>
          </p:nvPr>
        </p:nvSpPr>
        <p:spPr/>
        <p:txBody>
          <a:bodyPr/>
          <a:lstStyle/>
          <a:p>
            <a:pPr marL="0" indent="0">
              <a:buNone/>
            </a:pPr>
            <a:r>
              <a:rPr lang="en-US" dirty="0">
                <a:solidFill>
                  <a:schemeClr val="accent4">
                    <a:lumMod val="75000"/>
                  </a:schemeClr>
                </a:solidFill>
              </a:rPr>
              <a:t>Goals</a:t>
            </a:r>
            <a:r>
              <a:rPr lang="en-US" dirty="0"/>
              <a:t>: find mean # in system, queue length, and resource (guard) utilization</a:t>
            </a:r>
          </a:p>
          <a:p>
            <a:pPr marL="0" indent="0">
              <a:buNone/>
            </a:pPr>
            <a:endParaRPr lang="en-US" dirty="0"/>
          </a:p>
          <a:p>
            <a:pPr marL="0" indent="0">
              <a:buNone/>
            </a:pPr>
            <a:r>
              <a:rPr lang="en-US" dirty="0"/>
              <a:t>Go to Excel workbook</a:t>
            </a:r>
          </a:p>
        </p:txBody>
      </p:sp>
      <p:sp>
        <p:nvSpPr>
          <p:cNvPr id="4" name="Slide Number Placeholder 3">
            <a:extLst>
              <a:ext uri="{FF2B5EF4-FFF2-40B4-BE49-F238E27FC236}">
                <a16:creationId xmlns:a16="http://schemas.microsoft.com/office/drawing/2014/main" id="{161996D6-1316-46EC-920B-2ACAA2A249FE}"/>
              </a:ext>
            </a:extLst>
          </p:cNvPr>
          <p:cNvSpPr>
            <a:spLocks noGrp="1"/>
          </p:cNvSpPr>
          <p:nvPr>
            <p:ph type="sldNum" sz="quarter" idx="12"/>
          </p:nvPr>
        </p:nvSpPr>
        <p:spPr/>
        <p:txBody>
          <a:bodyPr/>
          <a:lstStyle/>
          <a:p>
            <a:fld id="{474E2427-8788-484D-A54B-CA5B3637160B}" type="slidenum">
              <a:rPr lang="en-US" smtClean="0"/>
              <a:t>30</a:t>
            </a:fld>
            <a:endParaRPr lang="en-US"/>
          </a:p>
        </p:txBody>
      </p:sp>
      <p:pic>
        <p:nvPicPr>
          <p:cNvPr id="8" name="Picture 7">
            <a:extLst>
              <a:ext uri="{FF2B5EF4-FFF2-40B4-BE49-F238E27FC236}">
                <a16:creationId xmlns:a16="http://schemas.microsoft.com/office/drawing/2014/main" id="{A8B1FAE6-EF4E-4EE4-B53C-30559A184874}"/>
              </a:ext>
            </a:extLst>
          </p:cNvPr>
          <p:cNvPicPr>
            <a:picLocks noChangeAspect="1"/>
          </p:cNvPicPr>
          <p:nvPr/>
        </p:nvPicPr>
        <p:blipFill>
          <a:blip r:embed="rId3"/>
          <a:stretch>
            <a:fillRect/>
          </a:stretch>
        </p:blipFill>
        <p:spPr>
          <a:xfrm>
            <a:off x="883920" y="3762374"/>
            <a:ext cx="10424160" cy="2620499"/>
          </a:xfrm>
          <a:prstGeom prst="rect">
            <a:avLst/>
          </a:prstGeom>
          <a:ln>
            <a:solidFill>
              <a:schemeClr val="bg1">
                <a:lumMod val="50000"/>
              </a:schemeClr>
            </a:solidFill>
          </a:ln>
        </p:spPr>
      </p:pic>
    </p:spTree>
    <p:extLst>
      <p:ext uri="{BB962C8B-B14F-4D97-AF65-F5344CB8AC3E}">
        <p14:creationId xmlns:p14="http://schemas.microsoft.com/office/powerpoint/2010/main" val="163376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6AA8-CC30-4447-BE6C-719315A186BA}"/>
              </a:ext>
            </a:extLst>
          </p:cNvPr>
          <p:cNvSpPr>
            <a:spLocks noGrp="1"/>
          </p:cNvSpPr>
          <p:nvPr>
            <p:ph type="title"/>
          </p:nvPr>
        </p:nvSpPr>
        <p:spPr/>
        <p:txBody>
          <a:bodyPr/>
          <a:lstStyle/>
          <a:p>
            <a:r>
              <a:rPr lang="en-US" dirty="0">
                <a:solidFill>
                  <a:schemeClr val="bg1">
                    <a:lumMod val="50000"/>
                  </a:schemeClr>
                </a:solidFill>
              </a:rPr>
              <a:t>Scenario: WPAFB National Road gate ops</a:t>
            </a:r>
            <a:br>
              <a:rPr lang="en-US" dirty="0">
                <a:solidFill>
                  <a:schemeClr val="bg1">
                    <a:lumMod val="50000"/>
                  </a:schemeClr>
                </a:solidFill>
              </a:rPr>
            </a:br>
            <a:r>
              <a:rPr lang="en-US" dirty="0">
                <a:solidFill>
                  <a:schemeClr val="bg1">
                    <a:lumMod val="50000"/>
                  </a:schemeClr>
                </a:solidFill>
              </a:rPr>
              <a:t>(Area B)</a:t>
            </a:r>
            <a:r>
              <a:rPr lang="en-US" dirty="0"/>
              <a:t>—enhanced</a:t>
            </a:r>
          </a:p>
        </p:txBody>
      </p:sp>
      <p:sp>
        <p:nvSpPr>
          <p:cNvPr id="3" name="Content Placeholder 2">
            <a:extLst>
              <a:ext uri="{FF2B5EF4-FFF2-40B4-BE49-F238E27FC236}">
                <a16:creationId xmlns:a16="http://schemas.microsoft.com/office/drawing/2014/main" id="{5C895AAE-0C1C-4161-A14C-DCC3B9683954}"/>
              </a:ext>
            </a:extLst>
          </p:cNvPr>
          <p:cNvSpPr>
            <a:spLocks noGrp="1"/>
          </p:cNvSpPr>
          <p:nvPr>
            <p:ph idx="1"/>
          </p:nvPr>
        </p:nvSpPr>
        <p:spPr/>
        <p:txBody>
          <a:bodyPr>
            <a:normAutofit/>
          </a:bodyPr>
          <a:lstStyle/>
          <a:p>
            <a:pPr marL="0" indent="0">
              <a:buNone/>
            </a:pPr>
            <a:r>
              <a:rPr lang="en-US" dirty="0"/>
              <a:t>Now, assume 1-3 </a:t>
            </a:r>
            <a:r>
              <a:rPr lang="en-US" dirty="0">
                <a:solidFill>
                  <a:schemeClr val="accent5">
                    <a:lumMod val="75000"/>
                  </a:schemeClr>
                </a:solidFill>
              </a:rPr>
              <a:t>lanes </a:t>
            </a:r>
            <a:r>
              <a:rPr lang="en-US" dirty="0"/>
              <a:t>are open, each </a:t>
            </a:r>
            <a:br>
              <a:rPr lang="en-US" dirty="0"/>
            </a:br>
            <a:r>
              <a:rPr lang="en-US" dirty="0"/>
              <a:t>with 1-2 </a:t>
            </a:r>
            <a:r>
              <a:rPr lang="en-US" dirty="0">
                <a:solidFill>
                  <a:schemeClr val="accent5">
                    <a:lumMod val="75000"/>
                  </a:schemeClr>
                </a:solidFill>
              </a:rPr>
              <a:t>guards</a:t>
            </a:r>
            <a:r>
              <a:rPr lang="en-US" dirty="0"/>
              <a:t>, &amp; </a:t>
            </a:r>
            <a:r>
              <a:rPr lang="en-US" dirty="0">
                <a:solidFill>
                  <a:schemeClr val="accent5">
                    <a:lumMod val="75000"/>
                  </a:schemeClr>
                </a:solidFill>
              </a:rPr>
              <a:t>both</a:t>
            </a:r>
            <a:r>
              <a:rPr lang="en-US" dirty="0"/>
              <a:t> can vary with time</a:t>
            </a:r>
          </a:p>
          <a:p>
            <a:pPr marL="0" indent="0">
              <a:buNone/>
            </a:pPr>
            <a:endParaRPr lang="en-US" dirty="0"/>
          </a:p>
          <a:p>
            <a:pPr marL="0" indent="0">
              <a:buNone/>
            </a:pPr>
            <a:r>
              <a:rPr lang="en-US" dirty="0"/>
              <a:t>Any new measures of interest?</a:t>
            </a:r>
          </a:p>
          <a:p>
            <a:pPr marL="0" indent="0">
              <a:buNone/>
            </a:pPr>
            <a:r>
              <a:rPr lang="en-US" dirty="0"/>
              <a:t>Changes to state variables?</a:t>
            </a:r>
          </a:p>
          <a:p>
            <a:pPr marL="0" indent="0">
              <a:buNone/>
            </a:pPr>
            <a:r>
              <a:rPr lang="en-US" dirty="0"/>
              <a:t>New events? Modified event logic?</a:t>
            </a:r>
          </a:p>
          <a:p>
            <a:pPr marL="0" indent="0">
              <a:buNone/>
            </a:pPr>
            <a:r>
              <a:rPr lang="en-US" dirty="0"/>
              <a:t>New assumptions?</a:t>
            </a:r>
          </a:p>
          <a:p>
            <a:pPr marL="0" indent="0">
              <a:buNone/>
            </a:pPr>
            <a:endParaRPr lang="en-US" dirty="0"/>
          </a:p>
          <a:p>
            <a:pPr marL="0" indent="0">
              <a:buNone/>
            </a:pPr>
            <a:r>
              <a:rPr lang="en-US" dirty="0">
                <a:solidFill>
                  <a:schemeClr val="accent4">
                    <a:lumMod val="75000"/>
                  </a:schemeClr>
                </a:solidFill>
              </a:rPr>
              <a:t>Remember: start simple &amp; add complexity</a:t>
            </a:r>
          </a:p>
        </p:txBody>
      </p:sp>
      <p:sp>
        <p:nvSpPr>
          <p:cNvPr id="4" name="Slide Number Placeholder 3">
            <a:extLst>
              <a:ext uri="{FF2B5EF4-FFF2-40B4-BE49-F238E27FC236}">
                <a16:creationId xmlns:a16="http://schemas.microsoft.com/office/drawing/2014/main" id="{F836A3C4-0E59-41C3-90E2-B9210314D867}"/>
              </a:ext>
            </a:extLst>
          </p:cNvPr>
          <p:cNvSpPr>
            <a:spLocks noGrp="1"/>
          </p:cNvSpPr>
          <p:nvPr>
            <p:ph type="sldNum" sz="quarter" idx="12"/>
          </p:nvPr>
        </p:nvSpPr>
        <p:spPr/>
        <p:txBody>
          <a:bodyPr/>
          <a:lstStyle/>
          <a:p>
            <a:fld id="{474E2427-8788-484D-A54B-CA5B3637160B}" type="slidenum">
              <a:rPr lang="en-US" smtClean="0"/>
              <a:t>31</a:t>
            </a:fld>
            <a:endParaRPr lang="en-US"/>
          </a:p>
        </p:txBody>
      </p:sp>
    </p:spTree>
    <p:extLst>
      <p:ext uri="{BB962C8B-B14F-4D97-AF65-F5344CB8AC3E}">
        <p14:creationId xmlns:p14="http://schemas.microsoft.com/office/powerpoint/2010/main" val="2171925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t>Concepts in DES</a:t>
            </a:r>
            <a:endParaRPr lang="en-US" dirty="0"/>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Discrete-event simulation concepts</a:t>
            </a:r>
          </a:p>
          <a:p>
            <a:pPr marL="0" indent="0">
              <a:buNone/>
            </a:pPr>
            <a:endParaRPr lang="en-US" dirty="0"/>
          </a:p>
          <a:p>
            <a:pPr marL="0" indent="0">
              <a:buNone/>
            </a:pPr>
            <a:r>
              <a:rPr lang="en-US" dirty="0"/>
              <a:t>Conceptual modeling</a:t>
            </a:r>
          </a:p>
          <a:p>
            <a:pPr marL="0" indent="0">
              <a:buNone/>
            </a:pPr>
            <a:endParaRPr lang="en-US" dirty="0"/>
          </a:p>
          <a:p>
            <a:pPr marL="0" indent="0">
              <a:buNone/>
            </a:pPr>
            <a:r>
              <a:rPr lang="en-US" dirty="0"/>
              <a:t>DES by hand activity</a:t>
            </a:r>
          </a:p>
          <a:p>
            <a:pPr marL="0" indent="0">
              <a:buNone/>
            </a:pPr>
            <a:endParaRPr lang="en-US" dirty="0"/>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32</a:t>
            </a:fld>
            <a:endParaRPr lang="en-US"/>
          </a:p>
        </p:txBody>
      </p:sp>
    </p:spTree>
    <p:extLst>
      <p:ext uri="{BB962C8B-B14F-4D97-AF65-F5344CB8AC3E}">
        <p14:creationId xmlns:p14="http://schemas.microsoft.com/office/powerpoint/2010/main" val="3240142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spcAft>
                <a:spcPts val="1200"/>
              </a:spcAft>
              <a:buFont typeface="+mj-lt"/>
              <a:buAutoNum type="arabicPeriod"/>
            </a:pPr>
            <a:r>
              <a:rPr lang="en-US" dirty="0"/>
              <a:t>Discuss underlying ideas, methods, </a:t>
            </a:r>
            <a:br>
              <a:rPr lang="en-US" dirty="0"/>
            </a:br>
            <a:r>
              <a:rPr lang="en-US" dirty="0"/>
              <a:t>and issues in discrete-event simulation</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Practice conceptual modeling</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Work with a simulation calendar</a:t>
            </a:r>
          </a:p>
          <a:p>
            <a:pPr marL="514350" indent="-514350">
              <a:spcAft>
                <a:spcPts val="1200"/>
              </a:spcAft>
              <a:buFont typeface="+mj-lt"/>
              <a:buAutoNum type="arabicPeriod"/>
            </a:pPr>
            <a:endParaRPr lang="en-US" dirty="0"/>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33</a:t>
            </a:fld>
            <a:endParaRPr lang="en-US"/>
          </a:p>
        </p:txBody>
      </p:sp>
    </p:spTree>
    <p:extLst>
      <p:ext uri="{BB962C8B-B14F-4D97-AF65-F5344CB8AC3E}">
        <p14:creationId xmlns:p14="http://schemas.microsoft.com/office/powerpoint/2010/main" val="587905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944A-F50F-4AEA-9802-C069FDA24CB5}"/>
              </a:ext>
            </a:extLst>
          </p:cNvPr>
          <p:cNvSpPr>
            <a:spLocks noGrp="1"/>
          </p:cNvSpPr>
          <p:nvPr>
            <p:ph type="title"/>
          </p:nvPr>
        </p:nvSpPr>
        <p:spPr/>
        <p:txBody>
          <a:bodyPr>
            <a:normAutofit fontScale="90000"/>
          </a:bodyPr>
          <a:lstStyle/>
          <a:p>
            <a:r>
              <a:rPr lang="en-US" dirty="0">
                <a:solidFill>
                  <a:schemeClr val="bg1">
                    <a:lumMod val="50000"/>
                  </a:schemeClr>
                </a:solidFill>
              </a:rPr>
              <a:t>Learning outcomes: </a:t>
            </a:r>
            <a:r>
              <a:rPr lang="en-US" dirty="0"/>
              <a:t>At the end of </a:t>
            </a:r>
            <a:br>
              <a:rPr lang="en-US" dirty="0"/>
            </a:br>
            <a:r>
              <a:rPr lang="en-US" dirty="0"/>
              <a:t>this course, students will be able to:</a:t>
            </a:r>
            <a:br>
              <a:rPr lang="en-US" dirty="0"/>
            </a:br>
            <a:endParaRPr lang="en-US" dirty="0"/>
          </a:p>
        </p:txBody>
      </p:sp>
      <p:sp>
        <p:nvSpPr>
          <p:cNvPr id="3" name="Content Placeholder 2">
            <a:extLst>
              <a:ext uri="{FF2B5EF4-FFF2-40B4-BE49-F238E27FC236}">
                <a16:creationId xmlns:a16="http://schemas.microsoft.com/office/drawing/2014/main" id="{F16181BD-CF00-40B6-9E6B-CF23B254CEF3}"/>
              </a:ext>
            </a:extLst>
          </p:cNvPr>
          <p:cNvSpPr>
            <a:spLocks noGrp="1"/>
          </p:cNvSpPr>
          <p:nvPr>
            <p:ph idx="1"/>
          </p:nvPr>
        </p:nvSpPr>
        <p:spPr>
          <a:xfrm>
            <a:off x="838200" y="1825624"/>
            <a:ext cx="10515600" cy="4545195"/>
          </a:xfrm>
        </p:spPr>
        <p:txBody>
          <a:bodyPr>
            <a:normAutofit/>
          </a:bodyPr>
          <a:lstStyle/>
          <a:p>
            <a:pPr marL="0" indent="0">
              <a:buNone/>
            </a:pPr>
            <a:r>
              <a:rPr lang="en-US" sz="2400" dirty="0"/>
              <a:t>LO 1. </a:t>
            </a:r>
            <a:r>
              <a:rPr lang="en-US" sz="2400" dirty="0">
                <a:solidFill>
                  <a:srgbClr val="0070C0"/>
                </a:solidFill>
              </a:rPr>
              <a:t>Construct or modify a simulation model </a:t>
            </a:r>
            <a:r>
              <a:rPr lang="en-US" sz="2400" dirty="0"/>
              <a:t>in response to a </a:t>
            </a:r>
            <a:br>
              <a:rPr lang="en-US" sz="2400" dirty="0"/>
            </a:br>
            <a:r>
              <a:rPr lang="en-US" sz="2400" dirty="0"/>
              <a:t>system description using discrete-event simulation methodology. 	 </a:t>
            </a:r>
          </a:p>
          <a:p>
            <a:pPr marL="0" indent="0">
              <a:buNone/>
            </a:pPr>
            <a:r>
              <a:rPr lang="en-US" sz="2400" dirty="0"/>
              <a:t>LO 2. Differentiate between important and trivial </a:t>
            </a:r>
            <a:r>
              <a:rPr lang="en-US" sz="2400" dirty="0">
                <a:solidFill>
                  <a:srgbClr val="0070C0"/>
                </a:solidFill>
              </a:rPr>
              <a:t>sources of </a:t>
            </a:r>
            <a:br>
              <a:rPr lang="en-US" sz="2400" dirty="0">
                <a:solidFill>
                  <a:srgbClr val="0070C0"/>
                </a:solidFill>
              </a:rPr>
            </a:br>
            <a:r>
              <a:rPr lang="en-US" sz="2400" dirty="0">
                <a:solidFill>
                  <a:srgbClr val="0070C0"/>
                </a:solidFill>
              </a:rPr>
              <a:t>randomness or variability </a:t>
            </a:r>
            <a:r>
              <a:rPr lang="en-US" sz="2400" dirty="0"/>
              <a:t>in real-world processes.</a:t>
            </a:r>
          </a:p>
          <a:p>
            <a:pPr marL="0" indent="0">
              <a:buNone/>
            </a:pPr>
            <a:r>
              <a:rPr lang="en-US" sz="2400" dirty="0"/>
              <a:t>LO 3. Describe the </a:t>
            </a:r>
            <a:r>
              <a:rPr lang="en-US" sz="2400" dirty="0">
                <a:solidFill>
                  <a:srgbClr val="0070C0"/>
                </a:solidFill>
              </a:rPr>
              <a:t>theory</a:t>
            </a:r>
            <a:r>
              <a:rPr lang="en-US" sz="2400" dirty="0"/>
              <a:t> behind popular </a:t>
            </a:r>
            <a:r>
              <a:rPr lang="en-US" sz="2400" dirty="0">
                <a:solidFill>
                  <a:srgbClr val="0070C0"/>
                </a:solidFill>
              </a:rPr>
              <a:t>random variate </a:t>
            </a:r>
            <a:br>
              <a:rPr lang="en-US" sz="2400" dirty="0">
                <a:solidFill>
                  <a:srgbClr val="0070C0"/>
                </a:solidFill>
              </a:rPr>
            </a:br>
            <a:r>
              <a:rPr lang="en-US" sz="2400" dirty="0">
                <a:solidFill>
                  <a:srgbClr val="0070C0"/>
                </a:solidFill>
              </a:rPr>
              <a:t>generation techniques </a:t>
            </a:r>
            <a:r>
              <a:rPr lang="en-US" sz="2400" dirty="0"/>
              <a:t>and understand how they are </a:t>
            </a:r>
            <a:br>
              <a:rPr lang="en-US" sz="2400" dirty="0"/>
            </a:br>
            <a:r>
              <a:rPr lang="en-US" sz="2400" dirty="0"/>
              <a:t>implemented in computer simulation.</a:t>
            </a:r>
          </a:p>
          <a:p>
            <a:pPr marL="0" indent="0">
              <a:buNone/>
            </a:pPr>
            <a:r>
              <a:rPr lang="en-US" sz="2400" dirty="0"/>
              <a:t>LO 4. Analyze the output of a computer simulation </a:t>
            </a:r>
            <a:br>
              <a:rPr lang="en-US" sz="2400" dirty="0"/>
            </a:br>
            <a:r>
              <a:rPr lang="en-US" sz="2400" dirty="0">
                <a:solidFill>
                  <a:srgbClr val="0070C0"/>
                </a:solidFill>
              </a:rPr>
              <a:t>to estimate system performance </a:t>
            </a:r>
            <a:r>
              <a:rPr lang="en-US" sz="2400" dirty="0"/>
              <a:t>parameters.</a:t>
            </a:r>
          </a:p>
          <a:p>
            <a:pPr marL="0" indent="0">
              <a:buNone/>
            </a:pPr>
            <a:r>
              <a:rPr lang="en-US" sz="2400" dirty="0"/>
              <a:t>LO 5. </a:t>
            </a:r>
            <a:r>
              <a:rPr lang="en-US" sz="2400" dirty="0">
                <a:solidFill>
                  <a:srgbClr val="0070C0"/>
                </a:solidFill>
              </a:rPr>
              <a:t>Evaluate alternative system designs </a:t>
            </a:r>
            <a:r>
              <a:rPr lang="en-US" sz="2400" dirty="0"/>
              <a:t>using simulation.</a:t>
            </a:r>
          </a:p>
          <a:p>
            <a:pPr marL="0" indent="0">
              <a:buNone/>
            </a:pPr>
            <a:r>
              <a:rPr lang="en-US" sz="2400" dirty="0"/>
              <a:t>LO 6. Carry out the process of model </a:t>
            </a:r>
            <a:r>
              <a:rPr lang="en-US" sz="2400" dirty="0">
                <a:solidFill>
                  <a:srgbClr val="0070C0"/>
                </a:solidFill>
              </a:rPr>
              <a:t>verification and validation</a:t>
            </a:r>
            <a:r>
              <a:rPr lang="en-US" sz="2400" dirty="0"/>
              <a:t>.</a:t>
            </a:r>
          </a:p>
        </p:txBody>
      </p:sp>
      <p:sp>
        <p:nvSpPr>
          <p:cNvPr id="4" name="Slide Number Placeholder 3">
            <a:extLst>
              <a:ext uri="{FF2B5EF4-FFF2-40B4-BE49-F238E27FC236}">
                <a16:creationId xmlns:a16="http://schemas.microsoft.com/office/drawing/2014/main" id="{917BCEF3-B81F-4AF2-BA8A-11B2F1966CB6}"/>
              </a:ext>
            </a:extLst>
          </p:cNvPr>
          <p:cNvSpPr>
            <a:spLocks noGrp="1"/>
          </p:cNvSpPr>
          <p:nvPr>
            <p:ph type="sldNum" sz="quarter" idx="12"/>
          </p:nvPr>
        </p:nvSpPr>
        <p:spPr/>
        <p:txBody>
          <a:bodyPr/>
          <a:lstStyle/>
          <a:p>
            <a:fld id="{474E2427-8788-484D-A54B-CA5B3637160B}" type="slidenum">
              <a:rPr lang="en-US" smtClean="0"/>
              <a:t>34</a:t>
            </a:fld>
            <a:endParaRPr lang="en-US"/>
          </a:p>
        </p:txBody>
      </p:sp>
    </p:spTree>
    <p:extLst>
      <p:ext uri="{BB962C8B-B14F-4D97-AF65-F5344CB8AC3E}">
        <p14:creationId xmlns:p14="http://schemas.microsoft.com/office/powerpoint/2010/main" val="212568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spcAft>
                <a:spcPts val="1200"/>
              </a:spcAft>
              <a:buFont typeface="+mj-lt"/>
              <a:buAutoNum type="arabicPeriod"/>
            </a:pPr>
            <a:r>
              <a:rPr lang="en-US" dirty="0"/>
              <a:t>Discuss underlying ideas, methods, </a:t>
            </a:r>
            <a:br>
              <a:rPr lang="en-US" dirty="0"/>
            </a:br>
            <a:r>
              <a:rPr lang="en-US" dirty="0"/>
              <a:t>and issues in discrete-event simulation</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Practice conceptual modeling</a:t>
            </a:r>
          </a:p>
          <a:p>
            <a:pPr marL="514350" indent="-514350">
              <a:spcAft>
                <a:spcPts val="1200"/>
              </a:spcAft>
              <a:buFont typeface="+mj-lt"/>
              <a:buAutoNum type="arabicPeriod"/>
            </a:pPr>
            <a:endParaRPr lang="en-US" dirty="0"/>
          </a:p>
          <a:p>
            <a:pPr marL="514350" indent="-514350">
              <a:spcAft>
                <a:spcPts val="1200"/>
              </a:spcAft>
              <a:buFont typeface="+mj-lt"/>
              <a:buAutoNum type="arabicPeriod"/>
            </a:pPr>
            <a:r>
              <a:rPr lang="en-US" dirty="0"/>
              <a:t>Work with a simulation calendar</a:t>
            </a:r>
          </a:p>
          <a:p>
            <a:pPr marL="514350" indent="-514350">
              <a:spcAft>
                <a:spcPts val="1200"/>
              </a:spcAft>
              <a:buFont typeface="+mj-lt"/>
              <a:buAutoNum type="arabicPeriod"/>
            </a:pPr>
            <a:endParaRPr lang="en-US" dirty="0"/>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4</a:t>
            </a:fld>
            <a:endParaRPr lang="en-US"/>
          </a:p>
        </p:txBody>
      </p:sp>
    </p:spTree>
    <p:extLst>
      <p:ext uri="{BB962C8B-B14F-4D97-AF65-F5344CB8AC3E}">
        <p14:creationId xmlns:p14="http://schemas.microsoft.com/office/powerpoint/2010/main" val="125307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Concepts in DES</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Discrete-event simulation concepts</a:t>
            </a:r>
          </a:p>
          <a:p>
            <a:pPr marL="0" indent="0">
              <a:buNone/>
            </a:pPr>
            <a:endParaRPr lang="en-US" dirty="0"/>
          </a:p>
          <a:p>
            <a:pPr marL="0" indent="0">
              <a:buNone/>
            </a:pPr>
            <a:r>
              <a:rPr lang="en-US" dirty="0"/>
              <a:t>Conceptual modeling</a:t>
            </a:r>
          </a:p>
          <a:p>
            <a:pPr marL="0" indent="0">
              <a:buNone/>
            </a:pPr>
            <a:endParaRPr lang="en-US" dirty="0"/>
          </a:p>
          <a:p>
            <a:pPr marL="0" indent="0">
              <a:buNone/>
            </a:pPr>
            <a:r>
              <a:rPr lang="en-US" dirty="0"/>
              <a:t>DES by hand activity</a:t>
            </a:r>
          </a:p>
          <a:p>
            <a:pPr marL="0" indent="0">
              <a:buNone/>
            </a:pPr>
            <a:endParaRPr lang="en-US" dirty="0"/>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5</a:t>
            </a:fld>
            <a:endParaRPr lang="en-US"/>
          </a:p>
        </p:txBody>
      </p:sp>
    </p:spTree>
    <p:extLst>
      <p:ext uri="{BB962C8B-B14F-4D97-AF65-F5344CB8AC3E}">
        <p14:creationId xmlns:p14="http://schemas.microsoft.com/office/powerpoint/2010/main" val="107890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EB53-3D88-49BF-96DC-651EE827EB61}"/>
              </a:ext>
            </a:extLst>
          </p:cNvPr>
          <p:cNvSpPr>
            <a:spLocks noGrp="1"/>
          </p:cNvSpPr>
          <p:nvPr>
            <p:ph type="title"/>
          </p:nvPr>
        </p:nvSpPr>
        <p:spPr/>
        <p:txBody>
          <a:bodyPr/>
          <a:lstStyle/>
          <a:p>
            <a:r>
              <a:rPr lang="en-US" dirty="0"/>
              <a:t>In discrete-event simulation, </a:t>
            </a:r>
            <a:br>
              <a:rPr lang="en-US" dirty="0"/>
            </a:br>
            <a:r>
              <a:rPr lang="en-US" dirty="0"/>
              <a:t>a system is modeled in terms of…</a:t>
            </a:r>
          </a:p>
        </p:txBody>
      </p:sp>
      <p:sp>
        <p:nvSpPr>
          <p:cNvPr id="5" name="Content Placeholder 4">
            <a:extLst>
              <a:ext uri="{FF2B5EF4-FFF2-40B4-BE49-F238E27FC236}">
                <a16:creationId xmlns:a16="http://schemas.microsoft.com/office/drawing/2014/main" id="{3B1285CD-8245-48C0-B67E-D0F3A54329CB}"/>
              </a:ext>
            </a:extLst>
          </p:cNvPr>
          <p:cNvSpPr>
            <a:spLocks noGrp="1"/>
          </p:cNvSpPr>
          <p:nvPr>
            <p:ph sz="half" idx="1"/>
          </p:nvPr>
        </p:nvSpPr>
        <p:spPr>
          <a:xfrm>
            <a:off x="838200" y="1825625"/>
            <a:ext cx="2901950" cy="4560184"/>
          </a:xfrm>
        </p:spPr>
        <p:txBody>
          <a:bodyPr>
            <a:normAutofit/>
          </a:bodyPr>
          <a:lstStyle/>
          <a:p>
            <a:pPr marL="0" indent="0">
              <a:buNone/>
            </a:pPr>
            <a:r>
              <a:rPr lang="en-US" sz="2000" dirty="0">
                <a:solidFill>
                  <a:schemeClr val="bg1">
                    <a:lumMod val="50000"/>
                  </a:schemeClr>
                </a:solidFill>
              </a:rPr>
              <a:t>a collection of elements that interact toward some logical end</a:t>
            </a:r>
          </a:p>
        </p:txBody>
      </p:sp>
      <p:sp>
        <p:nvSpPr>
          <p:cNvPr id="6" name="Content Placeholder 5">
            <a:extLst>
              <a:ext uri="{FF2B5EF4-FFF2-40B4-BE49-F238E27FC236}">
                <a16:creationId xmlns:a16="http://schemas.microsoft.com/office/drawing/2014/main" id="{9DE1321C-2951-4A33-AD76-79A34CAF9BBB}"/>
              </a:ext>
            </a:extLst>
          </p:cNvPr>
          <p:cNvSpPr>
            <a:spLocks noGrp="1"/>
          </p:cNvSpPr>
          <p:nvPr>
            <p:ph sz="half" idx="2"/>
          </p:nvPr>
        </p:nvSpPr>
        <p:spPr/>
        <p:txBody>
          <a:bodyPr/>
          <a:lstStyle/>
          <a:p>
            <a:pPr marL="0" indent="0">
              <a:buNone/>
            </a:pPr>
            <a:r>
              <a:rPr lang="en-US" dirty="0"/>
              <a:t>its </a:t>
            </a:r>
            <a:r>
              <a:rPr lang="en-US" dirty="0">
                <a:solidFill>
                  <a:schemeClr val="accent5">
                    <a:lumMod val="75000"/>
                  </a:schemeClr>
                </a:solidFill>
              </a:rPr>
              <a:t>state</a:t>
            </a:r>
            <a:r>
              <a:rPr lang="en-US" dirty="0"/>
              <a:t> at each point in time</a:t>
            </a:r>
          </a:p>
          <a:p>
            <a:pPr marL="0" indent="0">
              <a:buNone/>
            </a:pPr>
            <a:endParaRPr lang="en-US" dirty="0"/>
          </a:p>
          <a:p>
            <a:pPr marL="0" indent="0">
              <a:buNone/>
            </a:pPr>
            <a:r>
              <a:rPr lang="en-US" dirty="0"/>
              <a:t>the </a:t>
            </a:r>
            <a:r>
              <a:rPr lang="en-US" dirty="0">
                <a:solidFill>
                  <a:schemeClr val="accent5">
                    <a:lumMod val="75000"/>
                  </a:schemeClr>
                </a:solidFill>
              </a:rPr>
              <a:t>entities </a:t>
            </a:r>
            <a:r>
              <a:rPr lang="en-US" dirty="0"/>
              <a:t>passing through the system</a:t>
            </a:r>
          </a:p>
          <a:p>
            <a:pPr marL="0" indent="0">
              <a:buNone/>
            </a:pPr>
            <a:endParaRPr lang="en-US" dirty="0"/>
          </a:p>
          <a:p>
            <a:pPr marL="0" indent="0">
              <a:buNone/>
            </a:pPr>
            <a:r>
              <a:rPr lang="en-US" dirty="0"/>
              <a:t>the elements representing</a:t>
            </a:r>
            <a:r>
              <a:rPr lang="en-US" dirty="0">
                <a:solidFill>
                  <a:schemeClr val="accent5">
                    <a:lumMod val="75000"/>
                  </a:schemeClr>
                </a:solidFill>
              </a:rPr>
              <a:t> resources</a:t>
            </a:r>
          </a:p>
          <a:p>
            <a:pPr marL="0" indent="0">
              <a:buNone/>
            </a:pPr>
            <a:endParaRPr lang="en-US" dirty="0"/>
          </a:p>
          <a:p>
            <a:pPr marL="0" indent="0">
              <a:buNone/>
            </a:pPr>
            <a:r>
              <a:rPr lang="en-US" dirty="0"/>
              <a:t>the </a:t>
            </a:r>
            <a:r>
              <a:rPr lang="en-US" dirty="0">
                <a:solidFill>
                  <a:schemeClr val="accent5">
                    <a:lumMod val="75000"/>
                  </a:schemeClr>
                </a:solidFill>
              </a:rPr>
              <a:t>events</a:t>
            </a:r>
            <a:r>
              <a:rPr lang="en-US" dirty="0"/>
              <a:t> that change the state</a:t>
            </a:r>
          </a:p>
          <a:p>
            <a:pPr marL="0" indent="0">
              <a:buNone/>
            </a:pPr>
            <a:endParaRPr lang="en-US" dirty="0"/>
          </a:p>
        </p:txBody>
      </p:sp>
      <p:sp>
        <p:nvSpPr>
          <p:cNvPr id="4" name="Slide Number Placeholder 3">
            <a:extLst>
              <a:ext uri="{FF2B5EF4-FFF2-40B4-BE49-F238E27FC236}">
                <a16:creationId xmlns:a16="http://schemas.microsoft.com/office/drawing/2014/main" id="{03001D12-E732-4993-8EA9-D4328D014AC7}"/>
              </a:ext>
            </a:extLst>
          </p:cNvPr>
          <p:cNvSpPr>
            <a:spLocks noGrp="1"/>
          </p:cNvSpPr>
          <p:nvPr>
            <p:ph type="sldNum" sz="quarter" idx="12"/>
          </p:nvPr>
        </p:nvSpPr>
        <p:spPr/>
        <p:txBody>
          <a:bodyPr/>
          <a:lstStyle/>
          <a:p>
            <a:fld id="{474E2427-8788-484D-A54B-CA5B3637160B}" type="slidenum">
              <a:rPr lang="en-US" smtClean="0"/>
              <a:t>6</a:t>
            </a:fld>
            <a:endParaRPr lang="en-US"/>
          </a:p>
        </p:txBody>
      </p:sp>
      <p:cxnSp>
        <p:nvCxnSpPr>
          <p:cNvPr id="12" name="Straight Connector 11">
            <a:extLst>
              <a:ext uri="{FF2B5EF4-FFF2-40B4-BE49-F238E27FC236}">
                <a16:creationId xmlns:a16="http://schemas.microsoft.com/office/drawing/2014/main" id="{80B6071E-E06C-4D9F-B683-1A78D214F27B}"/>
              </a:ext>
            </a:extLst>
          </p:cNvPr>
          <p:cNvCxnSpPr/>
          <p:nvPr/>
        </p:nvCxnSpPr>
        <p:spPr>
          <a:xfrm>
            <a:off x="2101850" y="1498600"/>
            <a:ext cx="0" cy="32702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03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3709-99E4-44AA-BDF4-857035D42A5B}"/>
              </a:ext>
            </a:extLst>
          </p:cNvPr>
          <p:cNvSpPr>
            <a:spLocks noGrp="1"/>
          </p:cNvSpPr>
          <p:nvPr>
            <p:ph type="title"/>
          </p:nvPr>
        </p:nvSpPr>
        <p:spPr/>
        <p:txBody>
          <a:bodyPr>
            <a:normAutofit/>
          </a:bodyPr>
          <a:lstStyle/>
          <a:p>
            <a:r>
              <a:rPr lang="en-US" dirty="0"/>
              <a:t>System </a:t>
            </a:r>
            <a:r>
              <a:rPr lang="en-US" dirty="0">
                <a:solidFill>
                  <a:schemeClr val="accent5">
                    <a:lumMod val="75000"/>
                  </a:schemeClr>
                </a:solidFill>
              </a:rPr>
              <a:t>state</a:t>
            </a:r>
            <a:r>
              <a:rPr lang="en-US" dirty="0"/>
              <a:t> is the collection </a:t>
            </a:r>
            <a:br>
              <a:rPr lang="en-US" dirty="0"/>
            </a:br>
            <a:r>
              <a:rPr lang="en-US" dirty="0"/>
              <a:t>of variables that describe the system</a:t>
            </a:r>
          </a:p>
        </p:txBody>
      </p:sp>
      <p:sp>
        <p:nvSpPr>
          <p:cNvPr id="3" name="Content Placeholder 2">
            <a:extLst>
              <a:ext uri="{FF2B5EF4-FFF2-40B4-BE49-F238E27FC236}">
                <a16:creationId xmlns:a16="http://schemas.microsoft.com/office/drawing/2014/main" id="{EAEAEEF7-E246-4BEA-88D7-65CA31475A04}"/>
              </a:ext>
            </a:extLst>
          </p:cNvPr>
          <p:cNvSpPr>
            <a:spLocks noGrp="1"/>
          </p:cNvSpPr>
          <p:nvPr>
            <p:ph idx="1"/>
          </p:nvPr>
        </p:nvSpPr>
        <p:spPr/>
        <p:txBody>
          <a:bodyPr/>
          <a:lstStyle/>
          <a:p>
            <a:pPr marL="0" indent="0">
              <a:buNone/>
            </a:pPr>
            <a:r>
              <a:rPr lang="en-US" dirty="0"/>
              <a:t>It’s a “snapshot” of the system at any time</a:t>
            </a:r>
            <a:br>
              <a:rPr lang="en-US" dirty="0"/>
            </a:br>
            <a:r>
              <a:rPr lang="en-US" dirty="0">
                <a:solidFill>
                  <a:schemeClr val="bg1">
                    <a:lumMod val="50000"/>
                  </a:schemeClr>
                </a:solidFill>
              </a:rPr>
              <a:t>Server idle/busy, # customers in system, …</a:t>
            </a:r>
          </a:p>
          <a:p>
            <a:pPr marL="0" indent="0">
              <a:buNone/>
            </a:pPr>
            <a:endParaRPr lang="en-US" dirty="0"/>
          </a:p>
          <a:p>
            <a:pPr marL="0" indent="0">
              <a:buNone/>
            </a:pPr>
            <a:r>
              <a:rPr lang="en-US" dirty="0"/>
              <a:t>It should contain enough info to reproduce the system’ configuration/status at that time</a:t>
            </a:r>
            <a:br>
              <a:rPr lang="en-US" dirty="0"/>
            </a:br>
            <a:r>
              <a:rPr lang="en-US" dirty="0">
                <a:solidFill>
                  <a:schemeClr val="bg1">
                    <a:lumMod val="50000"/>
                  </a:schemeClr>
                </a:solidFill>
              </a:rPr>
              <a:t>With respect to the objective of the study</a:t>
            </a:r>
          </a:p>
          <a:p>
            <a:pPr marL="0" indent="0">
              <a:buNone/>
            </a:pPr>
            <a:endParaRPr lang="en-US" dirty="0"/>
          </a:p>
          <a:p>
            <a:pPr marL="0" indent="0">
              <a:buNone/>
            </a:pPr>
            <a:r>
              <a:rPr lang="en-US" dirty="0"/>
              <a:t>State is changed by events</a:t>
            </a:r>
          </a:p>
        </p:txBody>
      </p:sp>
      <p:sp>
        <p:nvSpPr>
          <p:cNvPr id="4" name="Slide Number Placeholder 3">
            <a:extLst>
              <a:ext uri="{FF2B5EF4-FFF2-40B4-BE49-F238E27FC236}">
                <a16:creationId xmlns:a16="http://schemas.microsoft.com/office/drawing/2014/main" id="{A350DDBF-5736-4B71-9FDB-987D86323B25}"/>
              </a:ext>
            </a:extLst>
          </p:cNvPr>
          <p:cNvSpPr>
            <a:spLocks noGrp="1"/>
          </p:cNvSpPr>
          <p:nvPr>
            <p:ph type="sldNum" sz="quarter" idx="12"/>
          </p:nvPr>
        </p:nvSpPr>
        <p:spPr/>
        <p:txBody>
          <a:bodyPr/>
          <a:lstStyle/>
          <a:p>
            <a:fld id="{474E2427-8788-484D-A54B-CA5B3637160B}" type="slidenum">
              <a:rPr lang="en-US" smtClean="0"/>
              <a:t>7</a:t>
            </a:fld>
            <a:endParaRPr lang="en-US"/>
          </a:p>
        </p:txBody>
      </p:sp>
    </p:spTree>
    <p:extLst>
      <p:ext uri="{BB962C8B-B14F-4D97-AF65-F5344CB8AC3E}">
        <p14:creationId xmlns:p14="http://schemas.microsoft.com/office/powerpoint/2010/main" val="412016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AC4C-BCED-4C26-AECC-3678A93C57FB}"/>
              </a:ext>
            </a:extLst>
          </p:cNvPr>
          <p:cNvSpPr>
            <a:spLocks noGrp="1"/>
          </p:cNvSpPr>
          <p:nvPr>
            <p:ph type="title"/>
          </p:nvPr>
        </p:nvSpPr>
        <p:spPr/>
        <p:txBody>
          <a:bodyPr>
            <a:normAutofit/>
          </a:bodyPr>
          <a:lstStyle/>
          <a:p>
            <a:r>
              <a:rPr lang="en-US" dirty="0">
                <a:solidFill>
                  <a:schemeClr val="accent5">
                    <a:lumMod val="75000"/>
                  </a:schemeClr>
                </a:solidFill>
              </a:rPr>
              <a:t>Entities</a:t>
            </a:r>
            <a:r>
              <a:rPr lang="en-US" dirty="0"/>
              <a:t> are the “players” that move around the system, change status &amp; affect each other</a:t>
            </a:r>
          </a:p>
        </p:txBody>
      </p:sp>
      <p:sp>
        <p:nvSpPr>
          <p:cNvPr id="3" name="Content Placeholder 2">
            <a:extLst>
              <a:ext uri="{FF2B5EF4-FFF2-40B4-BE49-F238E27FC236}">
                <a16:creationId xmlns:a16="http://schemas.microsoft.com/office/drawing/2014/main" id="{15FBB7B9-1887-4D33-A69A-28F33F06C7D8}"/>
              </a:ext>
            </a:extLst>
          </p:cNvPr>
          <p:cNvSpPr>
            <a:spLocks noGrp="1"/>
          </p:cNvSpPr>
          <p:nvPr>
            <p:ph idx="1"/>
          </p:nvPr>
        </p:nvSpPr>
        <p:spPr/>
        <p:txBody>
          <a:bodyPr/>
          <a:lstStyle/>
          <a:p>
            <a:pPr marL="0" indent="0">
              <a:buNone/>
            </a:pPr>
            <a:r>
              <a:rPr lang="en-US" dirty="0"/>
              <a:t>They are dynamic and there are often multiple instances of the same entity type</a:t>
            </a:r>
            <a:br>
              <a:rPr lang="en-US" dirty="0"/>
            </a:br>
            <a:r>
              <a:rPr lang="en-US" dirty="0">
                <a:solidFill>
                  <a:schemeClr val="bg1">
                    <a:lumMod val="50000"/>
                  </a:schemeClr>
                </a:solidFill>
              </a:rPr>
              <a:t>Like class definitions vs. instances in OOP</a:t>
            </a:r>
          </a:p>
          <a:p>
            <a:pPr marL="0" indent="0">
              <a:buNone/>
            </a:pPr>
            <a:endParaRPr lang="en-US" dirty="0"/>
          </a:p>
          <a:p>
            <a:pPr marL="0" indent="0">
              <a:buNone/>
            </a:pPr>
            <a:r>
              <a:rPr lang="en-US" dirty="0"/>
              <a:t>They often represent real things</a:t>
            </a:r>
            <a:br>
              <a:rPr lang="en-US" dirty="0"/>
            </a:br>
            <a:r>
              <a:rPr lang="en-US" dirty="0">
                <a:solidFill>
                  <a:schemeClr val="bg1">
                    <a:lumMod val="50000"/>
                  </a:schemeClr>
                </a:solidFill>
              </a:rPr>
              <a:t>Customers, aircraft, machine parts, …</a:t>
            </a:r>
          </a:p>
          <a:p>
            <a:pPr marL="0" indent="0">
              <a:buNone/>
            </a:pPr>
            <a:endParaRPr lang="en-US" dirty="0"/>
          </a:p>
          <a:p>
            <a:pPr marL="0" indent="0">
              <a:buNone/>
            </a:pPr>
            <a:r>
              <a:rPr lang="en-US" dirty="0"/>
              <a:t>Identifying the entity types is </a:t>
            </a:r>
            <a:br>
              <a:rPr lang="en-US" dirty="0"/>
            </a:br>
            <a:r>
              <a:rPr lang="en-US" dirty="0"/>
              <a:t>an early step in model development</a:t>
            </a:r>
          </a:p>
        </p:txBody>
      </p:sp>
      <p:sp>
        <p:nvSpPr>
          <p:cNvPr id="4" name="Slide Number Placeholder 3">
            <a:extLst>
              <a:ext uri="{FF2B5EF4-FFF2-40B4-BE49-F238E27FC236}">
                <a16:creationId xmlns:a16="http://schemas.microsoft.com/office/drawing/2014/main" id="{24449E7C-D330-49DC-A495-F76AF7DA81C7}"/>
              </a:ext>
            </a:extLst>
          </p:cNvPr>
          <p:cNvSpPr>
            <a:spLocks noGrp="1"/>
          </p:cNvSpPr>
          <p:nvPr>
            <p:ph type="sldNum" sz="quarter" idx="12"/>
          </p:nvPr>
        </p:nvSpPr>
        <p:spPr/>
        <p:txBody>
          <a:bodyPr/>
          <a:lstStyle/>
          <a:p>
            <a:fld id="{474E2427-8788-484D-A54B-CA5B3637160B}" type="slidenum">
              <a:rPr lang="en-US" smtClean="0"/>
              <a:t>8</a:t>
            </a:fld>
            <a:endParaRPr lang="en-US"/>
          </a:p>
        </p:txBody>
      </p:sp>
    </p:spTree>
    <p:extLst>
      <p:ext uri="{BB962C8B-B14F-4D97-AF65-F5344CB8AC3E}">
        <p14:creationId xmlns:p14="http://schemas.microsoft.com/office/powerpoint/2010/main" val="313141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C58E-5A25-4C9C-B859-05B5C1B0DC20}"/>
              </a:ext>
            </a:extLst>
          </p:cNvPr>
          <p:cNvSpPr>
            <a:spLocks noGrp="1"/>
          </p:cNvSpPr>
          <p:nvPr>
            <p:ph type="title"/>
          </p:nvPr>
        </p:nvSpPr>
        <p:spPr/>
        <p:txBody>
          <a:bodyPr/>
          <a:lstStyle/>
          <a:p>
            <a:r>
              <a:rPr lang="en-US" dirty="0">
                <a:solidFill>
                  <a:schemeClr val="accent5">
                    <a:lumMod val="75000"/>
                  </a:schemeClr>
                </a:solidFill>
              </a:rPr>
              <a:t>Resources </a:t>
            </a:r>
            <a:r>
              <a:rPr lang="en-US" dirty="0"/>
              <a:t>are things entities compete for</a:t>
            </a:r>
            <a:br>
              <a:rPr lang="en-US" dirty="0"/>
            </a:br>
            <a:r>
              <a:rPr lang="en-US" dirty="0">
                <a:solidFill>
                  <a:schemeClr val="bg1">
                    <a:lumMod val="50000"/>
                  </a:schemeClr>
                </a:solidFill>
              </a:rPr>
              <a:t>People, equipment, space, …</a:t>
            </a:r>
          </a:p>
        </p:txBody>
      </p:sp>
      <p:sp>
        <p:nvSpPr>
          <p:cNvPr id="6" name="Content Placeholder 5">
            <a:extLst>
              <a:ext uri="{FF2B5EF4-FFF2-40B4-BE49-F238E27FC236}">
                <a16:creationId xmlns:a16="http://schemas.microsoft.com/office/drawing/2014/main" id="{2F3FC8FE-6F19-415C-8E18-C2BBE8255C1A}"/>
              </a:ext>
            </a:extLst>
          </p:cNvPr>
          <p:cNvSpPr>
            <a:spLocks noGrp="1"/>
          </p:cNvSpPr>
          <p:nvPr>
            <p:ph idx="1"/>
          </p:nvPr>
        </p:nvSpPr>
        <p:spPr/>
        <p:txBody>
          <a:bodyPr/>
          <a:lstStyle/>
          <a:p>
            <a:pPr marL="0" indent="0">
              <a:buNone/>
            </a:pPr>
            <a:r>
              <a:rPr lang="en-US" dirty="0"/>
              <a:t>Entities </a:t>
            </a:r>
            <a:r>
              <a:rPr lang="en-US" dirty="0">
                <a:solidFill>
                  <a:srgbClr val="FF0000"/>
                </a:solidFill>
              </a:rPr>
              <a:t>seize </a:t>
            </a:r>
            <a:r>
              <a:rPr lang="en-US" dirty="0"/>
              <a:t>a resource, use it, &amp; </a:t>
            </a:r>
            <a:r>
              <a:rPr lang="en-US" dirty="0">
                <a:solidFill>
                  <a:srgbClr val="FF0000"/>
                </a:solidFill>
              </a:rPr>
              <a:t>release </a:t>
            </a:r>
            <a:r>
              <a:rPr lang="en-US" dirty="0"/>
              <a:t>it</a:t>
            </a:r>
          </a:p>
          <a:p>
            <a:pPr marL="0" indent="0">
              <a:buNone/>
            </a:pPr>
            <a:endParaRPr lang="en-US" dirty="0"/>
          </a:p>
          <a:p>
            <a:pPr marL="0" indent="0">
              <a:buNone/>
            </a:pPr>
            <a:r>
              <a:rPr lang="en-US" dirty="0"/>
              <a:t>A resource is assigned to an entity</a:t>
            </a:r>
            <a:br>
              <a:rPr lang="en-US" dirty="0"/>
            </a:br>
            <a:r>
              <a:rPr lang="en-US" dirty="0">
                <a:solidFill>
                  <a:schemeClr val="bg1">
                    <a:lumMod val="50000"/>
                  </a:schemeClr>
                </a:solidFill>
              </a:rPr>
              <a:t>Not an entity belongs to a resource</a:t>
            </a:r>
          </a:p>
          <a:p>
            <a:pPr marL="0" indent="0">
              <a:buNone/>
            </a:pPr>
            <a:endParaRPr lang="en-US" dirty="0"/>
          </a:p>
          <a:p>
            <a:pPr marL="0" indent="0">
              <a:buNone/>
            </a:pPr>
            <a:r>
              <a:rPr lang="en-US" dirty="0"/>
              <a:t>A resource has 1+ capacity </a:t>
            </a:r>
            <a:r>
              <a:rPr lang="en-US" dirty="0">
                <a:solidFill>
                  <a:srgbClr val="FF0000"/>
                </a:solidFill>
              </a:rPr>
              <a:t>units</a:t>
            </a:r>
            <a:r>
              <a:rPr lang="en-US" dirty="0"/>
              <a:t> &amp; can vary</a:t>
            </a:r>
            <a:br>
              <a:rPr lang="en-US" dirty="0"/>
            </a:br>
            <a:r>
              <a:rPr lang="en-US" dirty="0">
                <a:solidFill>
                  <a:schemeClr val="bg1">
                    <a:lumMod val="50000"/>
                  </a:schemeClr>
                </a:solidFill>
              </a:rPr>
              <a:t>Seats at a restaurant, airline ticketing agents</a:t>
            </a:r>
          </a:p>
        </p:txBody>
      </p:sp>
      <p:sp>
        <p:nvSpPr>
          <p:cNvPr id="5" name="Slide Number Placeholder 4">
            <a:extLst>
              <a:ext uri="{FF2B5EF4-FFF2-40B4-BE49-F238E27FC236}">
                <a16:creationId xmlns:a16="http://schemas.microsoft.com/office/drawing/2014/main" id="{30547C5C-AA83-4283-B1BF-A75B506AC112}"/>
              </a:ext>
            </a:extLst>
          </p:cNvPr>
          <p:cNvSpPr>
            <a:spLocks noGrp="1"/>
          </p:cNvSpPr>
          <p:nvPr>
            <p:ph type="sldNum" sz="quarter" idx="12"/>
          </p:nvPr>
        </p:nvSpPr>
        <p:spPr/>
        <p:txBody>
          <a:bodyPr/>
          <a:lstStyle/>
          <a:p>
            <a:fld id="{474E2427-8788-484D-A54B-CA5B3637160B}" type="slidenum">
              <a:rPr lang="en-US" smtClean="0"/>
              <a:t>9</a:t>
            </a:fld>
            <a:endParaRPr lang="en-US"/>
          </a:p>
        </p:txBody>
      </p:sp>
    </p:spTree>
    <p:extLst>
      <p:ext uri="{BB962C8B-B14F-4D97-AF65-F5344CB8AC3E}">
        <p14:creationId xmlns:p14="http://schemas.microsoft.com/office/powerpoint/2010/main" val="371019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FIT style to use with title card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DDEDBD8FCDE849B9EC869A11D3DAFD" ma:contentTypeVersion="8" ma:contentTypeDescription="Create a new document." ma:contentTypeScope="" ma:versionID="2dadc65d93a8c3d112ddf8264cf880eb">
  <xsd:schema xmlns:xsd="http://www.w3.org/2001/XMLSchema" xmlns:xs="http://www.w3.org/2001/XMLSchema" xmlns:p="http://schemas.microsoft.com/office/2006/metadata/properties" xmlns:ns2="cca31fd3-e266-414b-ad9e-ba62e09589e8" targetNamespace="http://schemas.microsoft.com/office/2006/metadata/properties" ma:root="true" ma:fieldsID="8f7eb47dbde26df9d1746c7afc083a07" ns2:_="">
    <xsd:import namespace="cca31fd3-e266-414b-ad9e-ba62e09589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31fd3-e266-414b-ad9e-ba62e09589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AE5CF4-357B-41FA-BFB2-0A8C2CCBC7DB}">
  <ds:schemaRefs>
    <ds:schemaRef ds:uri="http://schemas.microsoft.com/sharepoint/v3/contenttype/forms"/>
  </ds:schemaRefs>
</ds:datastoreItem>
</file>

<file path=customXml/itemProps2.xml><?xml version="1.0" encoding="utf-8"?>
<ds:datastoreItem xmlns:ds="http://schemas.openxmlformats.org/officeDocument/2006/customXml" ds:itemID="{A794CACF-E151-49B3-87CC-E5DF29ABD6D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F6EFD3-7EB7-49D2-ACCA-B12AB085FC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a31fd3-e266-414b-ad9e-ba62e09589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71160</TotalTime>
  <Words>2587</Words>
  <Application>Microsoft Office PowerPoint</Application>
  <PresentationFormat>Widescreen</PresentationFormat>
  <Paragraphs>344</Paragraphs>
  <Slides>34</Slides>
  <Notes>29</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Arial</vt:lpstr>
      <vt:lpstr>Calibri</vt:lpstr>
      <vt:lpstr>Cambria Math</vt:lpstr>
      <vt:lpstr>Office Theme</vt:lpstr>
      <vt:lpstr>AFIT style to use with title cards</vt:lpstr>
      <vt:lpstr>Concepts in DES</vt:lpstr>
      <vt:lpstr>Learning outcomes: At the end of  this course, students will be able to: </vt:lpstr>
      <vt:lpstr>Miscellaneous</vt:lpstr>
      <vt:lpstr>Lesson objectives</vt:lpstr>
      <vt:lpstr>Concepts in DES</vt:lpstr>
      <vt:lpstr>In discrete-event simulation,  a system is modeled in terms of…</vt:lpstr>
      <vt:lpstr>System state is the collection  of variables that describe the system</vt:lpstr>
      <vt:lpstr>Entities are the “players” that move around the system, change status &amp; affect each other</vt:lpstr>
      <vt:lpstr>Resources are things entities compete for People, equipment, space, …</vt:lpstr>
      <vt:lpstr>Activities and delays advance the clock  &amp; represent durations when things happen</vt:lpstr>
      <vt:lpstr>Variables and attributes are data objects  for the characteristics of the system</vt:lpstr>
      <vt:lpstr>Queues are places entities wait, usually for a resource to become available for them to use</vt:lpstr>
      <vt:lpstr>Statistical accumulators watch what happen and are used to find performance measures</vt:lpstr>
      <vt:lpstr>[Example study] Simple processing system</vt:lpstr>
      <vt:lpstr>Events alter state &amp; schedule future events</vt:lpstr>
      <vt:lpstr>Output performance measures</vt:lpstr>
      <vt:lpstr>Output performance measures</vt:lpstr>
      <vt:lpstr>Output performance measures</vt:lpstr>
      <vt:lpstr>Sidebar: analytic results exist for this example thanks to queueing theory, some assumptions</vt:lpstr>
      <vt:lpstr>For simulation, we can make fewer/different assumptions than with the analytic approach</vt:lpstr>
      <vt:lpstr>Different simulation world views exist  &amp; can influence model/software design</vt:lpstr>
      <vt:lpstr>Concepts in DES</vt:lpstr>
      <vt:lpstr>Scenario: WPAFB National Road gate ops (Area B)     map on next slide</vt:lpstr>
      <vt:lpstr>PowerPoint Presentation</vt:lpstr>
      <vt:lpstr>Scenario: WPAFB National Road gate ops (Area B)</vt:lpstr>
      <vt:lpstr>PowerPoint Presentation</vt:lpstr>
      <vt:lpstr>break</vt:lpstr>
      <vt:lpstr>Concepts in DES</vt:lpstr>
      <vt:lpstr>Purpose of DES by hand activity:</vt:lpstr>
      <vt:lpstr>Scenario: base gate, single lane/single guard</vt:lpstr>
      <vt:lpstr>Scenario: WPAFB National Road gate ops (Area B)—enhanced</vt:lpstr>
      <vt:lpstr>Concepts in DES</vt:lpstr>
      <vt:lpstr>Lesson objectives</vt:lpstr>
      <vt:lpstr>Learning outcomes: At the end of  this course, students will be able 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Garee</dc:creator>
  <cp:lastModifiedBy>GAREE, MICHAEL J Maj USAF AETC AFIT/ENS</cp:lastModifiedBy>
  <cp:revision>567</cp:revision>
  <cp:lastPrinted>2018-12-07T15:13:47Z</cp:lastPrinted>
  <dcterms:created xsi:type="dcterms:W3CDTF">2018-09-17T13:22:51Z</dcterms:created>
  <dcterms:modified xsi:type="dcterms:W3CDTF">2022-01-11T12:52:22Z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0x010100B0DDEDBD8FCDE849B9EC869A11D3DAFD</vt:lpwstr>
  </property>
</Properties>
</file>