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Lst>
  <p:sldSz cx="9144000" cy="5143500" type="screen16x9"/>
  <p:notesSz cx="6858000" cy="9144000"/>
  <p:embeddedFontLst>
    <p:embeddedFont>
      <p:font typeface="Cambria Math" panose="02040503050406030204" pitchFamily="18" charset="0"/>
      <p:regular r:id="rId32"/>
    </p:embeddedFont>
    <p:embeddedFont>
      <p:font typeface="Garamond" panose="02020404030301010803" pitchFamily="18"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3" d="100"/>
          <a:sy n="143" d="100"/>
        </p:scale>
        <p:origin x="684"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af772201a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af772201a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3c9436870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3c9436870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472bfe73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472bfe73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f472bfe73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f472bfe73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f472bfe731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f472bfe73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f472bfe731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f472bfe73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f472bfe731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f472bfe731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https://machinelearningmastery.com/weight-initialization-for-deep-learning-neural-networks/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3ca1ed90d8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3ca1ed90d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https://stackoverflow.com/questions/42670274/how-to-calculate-fan-in-and-fan-out-in-xavier-initialization-for-neural-networks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f472bfe731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f472bfe731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https://machinelearningmastery.com/weight-initialization-for-deep-learning-neural-networks/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472bfe731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472bfe731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f472bfe73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f472bfe73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2805751939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2805751939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3ca1ed90d8_2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3ca1ed90d8_2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https://adventuresinmachinelearning.com/weight-initialization-tutorial-tensorflow/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3ca50040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3ca50040d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f472bfe73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f472bfe73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360"/>
              </a:spcBef>
              <a:spcAft>
                <a:spcPts val="0"/>
              </a:spcAft>
              <a:buClr>
                <a:srgbClr val="000099"/>
              </a:buClr>
              <a:buSzPts val="1200"/>
              <a:buFont typeface="Noto Sans Symbols"/>
              <a:buChar char="■"/>
            </a:pPr>
            <a:r>
              <a:rPr lang="en" sz="1200">
                <a:solidFill>
                  <a:schemeClr val="dk1"/>
                </a:solidFill>
                <a:latin typeface="Times New Roman"/>
                <a:ea typeface="Times New Roman"/>
                <a:cs typeface="Times New Roman"/>
                <a:sym typeface="Times New Roman"/>
              </a:rPr>
              <a:t>He initialization and any variation of ReLU should be done first, and then if exploding/vanishing gradients come back during training try something like batch normalization.</a:t>
            </a:r>
            <a:endParaRPr sz="1200">
              <a:solidFill>
                <a:schemeClr val="dk1"/>
              </a:solidFill>
              <a:latin typeface="Times New Roman"/>
              <a:ea typeface="Times New Roman"/>
              <a:cs typeface="Times New Roman"/>
              <a:sym typeface="Times New Roman"/>
            </a:endParaRPr>
          </a:p>
          <a:p>
            <a:pPr marL="457200" lvl="0" indent="-304800" algn="l" rtl="0">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Normalize and Standardize data as part of the pre-processing step</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3c9436870a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3c9436870a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This makes the weights within the network don’t become unbalanced with high or low values.</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13c9436870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13c9436870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 sz="1200">
                <a:solidFill>
                  <a:schemeClr val="dk1"/>
                </a:solidFill>
                <a:latin typeface="Times New Roman"/>
                <a:ea typeface="Times New Roman"/>
                <a:cs typeface="Times New Roman"/>
                <a:sym typeface="Times New Roman"/>
              </a:rPr>
              <a:t>This makes the weights within the network don’t become unbalanced with high or low values.</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3ca50040d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3ca50040d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472bfe731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f472bfe731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3c9436870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3c9436870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3c9436870a_3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3c9436870a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3ca50040d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3ca50040d6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36850326f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36850326f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sz="1400">
              <a:solidFill>
                <a:srgbClr val="FF0000"/>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472bfe73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472bfe73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6850326f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6850326f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3c9436870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3c9436870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f472bfe73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f472bfe73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3ca1ed90d8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3ca1ed90d8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472bfe73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472bfe73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Clr>
                <a:schemeClr val="dk1"/>
              </a:buClr>
              <a:buSzPts val="1100"/>
              <a:buFont typeface="Arial"/>
              <a:buNone/>
            </a:pPr>
            <a:r>
              <a:rPr lang="en" sz="1800" dirty="0">
                <a:solidFill>
                  <a:schemeClr val="dk1"/>
                </a:solidFill>
                <a:latin typeface="Times New Roman"/>
                <a:ea typeface="Times New Roman"/>
                <a:cs typeface="Times New Roman"/>
                <a:sym typeface="Times New Roman"/>
              </a:rPr>
              <a:t>https://programmathically.com/understanding-the-exploding-and-vanishing-gradients-problem/</a:t>
            </a:r>
            <a:endParaRPr sz="1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2"/>
          <p:cNvSpPr/>
          <p:nvPr/>
        </p:nvSpPr>
        <p:spPr>
          <a:xfrm>
            <a:off x="609600" y="914400"/>
            <a:ext cx="7924800" cy="685800"/>
          </a:xfrm>
          <a:custGeom>
            <a:avLst/>
            <a:gdLst/>
            <a:ahLst/>
            <a:cxnLst/>
            <a:rect l="l" t="t" r="r" b="b"/>
            <a:pathLst>
              <a:path w="1000" h="1000" extrusionOk="0">
                <a:moveTo>
                  <a:pt x="0" y="1000"/>
                </a:moveTo>
                <a:lnTo>
                  <a:pt x="0" y="0"/>
                </a:lnTo>
                <a:lnTo>
                  <a:pt x="1000" y="0"/>
                </a:lnTo>
              </a:path>
            </a:pathLst>
          </a:custGeom>
          <a:noFill/>
          <a:ln w="25400" cap="flat" cmpd="sng">
            <a:solidFill>
              <a:srgbClr val="B2B2B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6" name="Google Shape;16;p2"/>
          <p:cNvCxnSpPr/>
          <p:nvPr/>
        </p:nvCxnSpPr>
        <p:spPr>
          <a:xfrm>
            <a:off x="2667000" y="2971800"/>
            <a:ext cx="5826000" cy="0"/>
          </a:xfrm>
          <a:prstGeom prst="straightConnector1">
            <a:avLst/>
          </a:prstGeom>
          <a:noFill/>
          <a:ln w="19050" cap="flat" cmpd="sng">
            <a:solidFill>
              <a:srgbClr val="B2B2B2"/>
            </a:solidFill>
            <a:prstDash val="solid"/>
            <a:round/>
            <a:headEnd type="none" w="med" len="med"/>
            <a:tailEnd type="none" w="med" len="med"/>
          </a:ln>
        </p:spPr>
      </p:cxnSp>
      <p:pic>
        <p:nvPicPr>
          <p:cNvPr id="17" name="Google Shape;17;p2" descr="afg_040413_001"/>
          <p:cNvPicPr preferRelativeResize="0"/>
          <p:nvPr/>
        </p:nvPicPr>
        <p:blipFill rotWithShape="1">
          <a:blip r:embed="rId2">
            <a:alphaModFix/>
          </a:blip>
          <a:srcRect/>
          <a:stretch/>
        </p:blipFill>
        <p:spPr>
          <a:xfrm>
            <a:off x="228600" y="2661047"/>
            <a:ext cx="1771650" cy="1682352"/>
          </a:xfrm>
          <a:prstGeom prst="rect">
            <a:avLst/>
          </a:prstGeom>
          <a:noFill/>
          <a:ln>
            <a:noFill/>
          </a:ln>
        </p:spPr>
      </p:pic>
      <p:sp>
        <p:nvSpPr>
          <p:cNvPr id="18" name="Google Shape;18;p2"/>
          <p:cNvSpPr txBox="1">
            <a:spLocks noGrp="1"/>
          </p:cNvSpPr>
          <p:nvPr>
            <p:ph type="ctrTitle"/>
          </p:nvPr>
        </p:nvSpPr>
        <p:spPr>
          <a:xfrm>
            <a:off x="914400" y="1143000"/>
            <a:ext cx="7623300" cy="13146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5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subTitle" idx="1"/>
          </p:nvPr>
        </p:nvSpPr>
        <p:spPr>
          <a:xfrm>
            <a:off x="2667000" y="2971800"/>
            <a:ext cx="5867400" cy="1314600"/>
          </a:xfrm>
          <a:prstGeom prst="rect">
            <a:avLst/>
          </a:prstGeom>
          <a:noFill/>
          <a:ln>
            <a:noFill/>
          </a:ln>
        </p:spPr>
        <p:txBody>
          <a:bodyPr spcFirstLastPara="1" wrap="square" lIns="91425" tIns="45700" rIns="91425" bIns="45700" anchor="t" anchorCtr="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20" name="Google Shape;20;p2"/>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ftr" idx="11"/>
          </p:nvPr>
        </p:nvSpPr>
        <p:spPr>
          <a:xfrm>
            <a:off x="3124200" y="4682728"/>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1"/>
          <p:cNvSpPr txBox="1">
            <a:spLocks noGrp="1"/>
          </p:cNvSpPr>
          <p:nvPr>
            <p:ph type="title"/>
          </p:nvPr>
        </p:nvSpPr>
        <p:spPr>
          <a:xfrm>
            <a:off x="457200" y="208360"/>
            <a:ext cx="8229600" cy="855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body" idx="1"/>
          </p:nvPr>
        </p:nvSpPr>
        <p:spPr>
          <a:xfrm rot="5400000">
            <a:off x="2872950" y="-1215600"/>
            <a:ext cx="3398100" cy="82296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1"/>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1"/>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rot="5400000">
            <a:off x="5463150" y="1374610"/>
            <a:ext cx="4389900" cy="20574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body" idx="1"/>
          </p:nvPr>
        </p:nvSpPr>
        <p:spPr>
          <a:xfrm rot="5400000">
            <a:off x="1272150" y="-606590"/>
            <a:ext cx="4389900" cy="60198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12"/>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2"/>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86"/>
        <p:cNvGrpSpPr/>
        <p:nvPr/>
      </p:nvGrpSpPr>
      <p:grpSpPr>
        <a:xfrm>
          <a:off x="0" y="0"/>
          <a:ext cx="0" cy="0"/>
          <a:chOff x="0" y="0"/>
          <a:chExt cx="0" cy="0"/>
        </a:xfrm>
      </p:grpSpPr>
      <p:sp>
        <p:nvSpPr>
          <p:cNvPr id="87" name="Google Shape;87;p13"/>
          <p:cNvSpPr txBox="1">
            <a:spLocks noGrp="1"/>
          </p:cNvSpPr>
          <p:nvPr>
            <p:ph type="title"/>
          </p:nvPr>
        </p:nvSpPr>
        <p:spPr>
          <a:xfrm>
            <a:off x="457200" y="208360"/>
            <a:ext cx="8229600" cy="855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body" idx="1"/>
          </p:nvPr>
        </p:nvSpPr>
        <p:spPr>
          <a:xfrm>
            <a:off x="457200" y="1200150"/>
            <a:ext cx="4038600" cy="33981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3"/>
          <p:cNvSpPr txBox="1">
            <a:spLocks noGrp="1"/>
          </p:cNvSpPr>
          <p:nvPr>
            <p:ph type="body" idx="2"/>
          </p:nvPr>
        </p:nvSpPr>
        <p:spPr>
          <a:xfrm>
            <a:off x="4648200" y="1200150"/>
            <a:ext cx="4038600" cy="33981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3"/>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3"/>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3"/>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311700" y="445025"/>
            <a:ext cx="8520600" cy="572700"/>
          </a:xfrm>
          <a:prstGeom prst="rect">
            <a:avLst/>
          </a:prstGeom>
        </p:spPr>
        <p:txBody>
          <a:bodyPr spcFirstLastPara="1" wrap="square" lIns="91425" tIns="45700" rIns="91425" bIns="45700"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5" name="Google Shape;95;p14"/>
          <p:cNvSpPr txBox="1">
            <a:spLocks noGrp="1"/>
          </p:cNvSpPr>
          <p:nvPr>
            <p:ph type="body" idx="1"/>
          </p:nvPr>
        </p:nvSpPr>
        <p:spPr>
          <a:xfrm>
            <a:off x="311700" y="1152475"/>
            <a:ext cx="8520600" cy="3416400"/>
          </a:xfrm>
          <a:prstGeom prst="rect">
            <a:avLst/>
          </a:prstGeom>
        </p:spPr>
        <p:txBody>
          <a:bodyPr spcFirstLastPara="1" wrap="square" lIns="91425" tIns="45700" rIns="91425" bIns="45700" anchor="t" anchorCtr="0">
            <a:noAutofit/>
          </a:bodyPr>
          <a:lstStyle>
            <a:lvl1pPr marL="457200" lvl="0" indent="-352425" rtl="0">
              <a:spcBef>
                <a:spcPts val="600"/>
              </a:spcBef>
              <a:spcAft>
                <a:spcPts val="0"/>
              </a:spcAft>
              <a:buSzPts val="1950"/>
              <a:buChar char="■"/>
              <a:defRPr/>
            </a:lvl1pPr>
            <a:lvl2pPr marL="914400" lvl="1" indent="-327660" rtl="0">
              <a:spcBef>
                <a:spcPts val="520"/>
              </a:spcBef>
              <a:spcAft>
                <a:spcPts val="0"/>
              </a:spcAft>
              <a:buSzPts val="1560"/>
              <a:buChar char="❑"/>
              <a:defRPr/>
            </a:lvl2pPr>
            <a:lvl3pPr marL="1371600" lvl="2" indent="-319405" rtl="0">
              <a:spcBef>
                <a:spcPts val="440"/>
              </a:spcBef>
              <a:spcAft>
                <a:spcPts val="0"/>
              </a:spcAft>
              <a:buSzPts val="1430"/>
              <a:buChar char="■"/>
              <a:defRPr/>
            </a:lvl3pPr>
            <a:lvl4pPr marL="1828800" lvl="3" indent="-317500" rtl="0">
              <a:spcBef>
                <a:spcPts val="400"/>
              </a:spcBef>
              <a:spcAft>
                <a:spcPts val="0"/>
              </a:spcAft>
              <a:buSzPts val="1400"/>
              <a:buChar char="❑"/>
              <a:defRPr/>
            </a:lvl4pPr>
            <a:lvl5pPr marL="2286000" lvl="4" indent="-323850" rtl="0">
              <a:spcBef>
                <a:spcPts val="400"/>
              </a:spcBef>
              <a:spcAft>
                <a:spcPts val="0"/>
              </a:spcAft>
              <a:buSzPts val="1500"/>
              <a:buChar char="▪"/>
              <a:defRPr/>
            </a:lvl5pPr>
            <a:lvl6pPr marL="2743200" lvl="5" indent="-342900" rtl="0">
              <a:spcBef>
                <a:spcPts val="500"/>
              </a:spcBef>
              <a:spcAft>
                <a:spcPts val="0"/>
              </a:spcAft>
              <a:buSzPts val="1800"/>
              <a:buChar char="•"/>
              <a:defRPr/>
            </a:lvl6pPr>
            <a:lvl7pPr marL="3200400" lvl="6" indent="-342900" rtl="0">
              <a:spcBef>
                <a:spcPts val="500"/>
              </a:spcBef>
              <a:spcAft>
                <a:spcPts val="0"/>
              </a:spcAft>
              <a:buSzPts val="1800"/>
              <a:buChar char="•"/>
              <a:defRPr/>
            </a:lvl7pPr>
            <a:lvl8pPr marL="3657600" lvl="7" indent="-342900" rtl="0">
              <a:spcBef>
                <a:spcPts val="500"/>
              </a:spcBef>
              <a:spcAft>
                <a:spcPts val="0"/>
              </a:spcAft>
              <a:buSzPts val="1800"/>
              <a:buChar char="•"/>
              <a:defRPr/>
            </a:lvl8pPr>
            <a:lvl9pPr marL="4114800" lvl="8" indent="-342900" rtl="0">
              <a:spcBef>
                <a:spcPts val="500"/>
              </a:spcBef>
              <a:spcAft>
                <a:spcPts val="0"/>
              </a:spcAft>
              <a:buSzPts val="1800"/>
              <a:buChar char="•"/>
              <a:defRPr/>
            </a:lvl9pPr>
          </a:lstStyle>
          <a:p>
            <a:endParaRPr/>
          </a:p>
        </p:txBody>
      </p:sp>
      <p:sp>
        <p:nvSpPr>
          <p:cNvPr id="96" name="Google Shape;96;p14"/>
          <p:cNvSpPr txBox="1">
            <a:spLocks noGrp="1"/>
          </p:cNvSpPr>
          <p:nvPr>
            <p:ph type="sldNum" idx="12"/>
          </p:nvPr>
        </p:nvSpPr>
        <p:spPr>
          <a:xfrm>
            <a:off x="8472458" y="4663217"/>
            <a:ext cx="548700" cy="393600"/>
          </a:xfrm>
          <a:prstGeom prst="rect">
            <a:avLst/>
          </a:prstGeom>
        </p:spPr>
        <p:txBody>
          <a:bodyPr spcFirstLastPara="1" wrap="square" lIns="91425" tIns="45700" rIns="91425" bIns="45700" anchor="b"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457200" y="208360"/>
            <a:ext cx="8229600" cy="855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457200" y="1200150"/>
            <a:ext cx="8229600" cy="33981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23888" y="1282304"/>
            <a:ext cx="7886700" cy="2139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23888" y="3442097"/>
            <a:ext cx="7886700" cy="1125000"/>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SzPts val="1560"/>
              <a:buNone/>
              <a:defRPr sz="2400"/>
            </a:lvl1pPr>
            <a:lvl2pPr marL="914400" lvl="1" indent="-228600" algn="l">
              <a:spcBef>
                <a:spcPts val="400"/>
              </a:spcBef>
              <a:spcAft>
                <a:spcPts val="0"/>
              </a:spcAft>
              <a:buSzPts val="1200"/>
              <a:buNone/>
              <a:defRPr sz="2000"/>
            </a:lvl2pPr>
            <a:lvl3pPr marL="1371600" lvl="2" indent="-228600" algn="l">
              <a:spcBef>
                <a:spcPts val="360"/>
              </a:spcBef>
              <a:spcAft>
                <a:spcPts val="0"/>
              </a:spcAft>
              <a:buSzPts val="1170"/>
              <a:buNone/>
              <a:defRPr sz="1800"/>
            </a:lvl3pPr>
            <a:lvl4pPr marL="1828800" lvl="3" indent="-228600" algn="l">
              <a:spcBef>
                <a:spcPts val="320"/>
              </a:spcBef>
              <a:spcAft>
                <a:spcPts val="0"/>
              </a:spcAft>
              <a:buSzPts val="1120"/>
              <a:buNone/>
              <a:defRPr sz="1600"/>
            </a:lvl4pPr>
            <a:lvl5pPr marL="2286000" lvl="4" indent="-228600" algn="l">
              <a:spcBef>
                <a:spcPts val="320"/>
              </a:spcBef>
              <a:spcAft>
                <a:spcPts val="0"/>
              </a:spcAft>
              <a:buSzPts val="1200"/>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32" name="Google Shape;32;p4"/>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5"/>
        <p:cNvGrpSpPr/>
        <p:nvPr/>
      </p:nvGrpSpPr>
      <p:grpSpPr>
        <a:xfrm>
          <a:off x="0" y="0"/>
          <a:ext cx="0" cy="0"/>
          <a:chOff x="0" y="0"/>
          <a:chExt cx="0" cy="0"/>
        </a:xfrm>
      </p:grpSpPr>
      <p:sp>
        <p:nvSpPr>
          <p:cNvPr id="36" name="Google Shape;36;p5"/>
          <p:cNvSpPr txBox="1">
            <a:spLocks noGrp="1"/>
          </p:cNvSpPr>
          <p:nvPr>
            <p:ph type="title"/>
          </p:nvPr>
        </p:nvSpPr>
        <p:spPr>
          <a:xfrm>
            <a:off x="457200" y="208360"/>
            <a:ext cx="8229600" cy="855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body" idx="1"/>
          </p:nvPr>
        </p:nvSpPr>
        <p:spPr>
          <a:xfrm>
            <a:off x="457200" y="1200150"/>
            <a:ext cx="4038600" cy="33981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5"/>
          <p:cNvSpPr txBox="1">
            <a:spLocks noGrp="1"/>
          </p:cNvSpPr>
          <p:nvPr>
            <p:ph type="body" idx="2"/>
          </p:nvPr>
        </p:nvSpPr>
        <p:spPr>
          <a:xfrm>
            <a:off x="4648200" y="1200150"/>
            <a:ext cx="4038600" cy="33981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5"/>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630238" y="273844"/>
            <a:ext cx="7886700" cy="994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630238" y="1260872"/>
            <a:ext cx="3868800" cy="6180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630238" y="1878806"/>
            <a:ext cx="3868800" cy="27633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4629150" y="1260872"/>
            <a:ext cx="3887700" cy="618000"/>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560"/>
              <a:buNone/>
              <a:defRPr sz="2400" b="1"/>
            </a:lvl1pPr>
            <a:lvl2pPr marL="914400" lvl="1" indent="-228600" algn="l">
              <a:spcBef>
                <a:spcPts val="400"/>
              </a:spcBef>
              <a:spcAft>
                <a:spcPts val="0"/>
              </a:spcAft>
              <a:buSzPts val="1200"/>
              <a:buNone/>
              <a:defRPr sz="2000" b="1"/>
            </a:lvl2pPr>
            <a:lvl3pPr marL="1371600" lvl="2" indent="-228600" algn="l">
              <a:spcBef>
                <a:spcPts val="360"/>
              </a:spcBef>
              <a:spcAft>
                <a:spcPts val="0"/>
              </a:spcAft>
              <a:buSzPts val="1170"/>
              <a:buNone/>
              <a:defRPr sz="1800" b="1"/>
            </a:lvl3pPr>
            <a:lvl4pPr marL="1828800" lvl="3" indent="-228600" algn="l">
              <a:spcBef>
                <a:spcPts val="320"/>
              </a:spcBef>
              <a:spcAft>
                <a:spcPts val="0"/>
              </a:spcAft>
              <a:buSzPts val="1120"/>
              <a:buNone/>
              <a:defRPr sz="1600" b="1"/>
            </a:lvl4pPr>
            <a:lvl5pPr marL="2286000" lvl="4" indent="-228600" algn="l">
              <a:spcBef>
                <a:spcPts val="320"/>
              </a:spcBef>
              <a:spcAft>
                <a:spcPts val="0"/>
              </a:spcAft>
              <a:buSzPts val="12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4629150" y="1878806"/>
            <a:ext cx="3887700" cy="2763300"/>
          </a:xfrm>
          <a:prstGeom prst="rect">
            <a:avLst/>
          </a:prstGeom>
          <a:noFill/>
          <a:ln>
            <a:noFill/>
          </a:ln>
        </p:spPr>
        <p:txBody>
          <a:bodyPr spcFirstLastPara="1" wrap="square" lIns="91425" tIns="45700" rIns="91425" bIns="457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208360"/>
            <a:ext cx="8229600" cy="8550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8"/>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630238" y="342900"/>
            <a:ext cx="2949600" cy="1200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body" idx="1"/>
          </p:nvPr>
        </p:nvSpPr>
        <p:spPr>
          <a:xfrm>
            <a:off x="3887788" y="740569"/>
            <a:ext cx="4629300" cy="3655200"/>
          </a:xfrm>
          <a:prstGeom prst="rect">
            <a:avLst/>
          </a:prstGeom>
          <a:noFill/>
          <a:ln>
            <a:noFill/>
          </a:ln>
        </p:spPr>
        <p:txBody>
          <a:bodyPr spcFirstLastPara="1" wrap="square" lIns="91425" tIns="45700" rIns="91425" bIns="45700" anchor="t" anchorCtr="0">
            <a:noAutofit/>
          </a:bodyPr>
          <a:lstStyle>
            <a:lvl1pPr marL="457200" lvl="0" indent="-360680" algn="l">
              <a:spcBef>
                <a:spcPts val="640"/>
              </a:spcBef>
              <a:spcAft>
                <a:spcPts val="0"/>
              </a:spcAft>
              <a:buSzPts val="2080"/>
              <a:buChar char="■"/>
              <a:defRPr sz="3200"/>
            </a:lvl1pPr>
            <a:lvl2pPr marL="914400" lvl="1" indent="-335280" algn="l">
              <a:spcBef>
                <a:spcPts val="560"/>
              </a:spcBef>
              <a:spcAft>
                <a:spcPts val="0"/>
              </a:spcAft>
              <a:buSzPts val="1680"/>
              <a:buChar char="❑"/>
              <a:defRPr sz="2800"/>
            </a:lvl2pPr>
            <a:lvl3pPr marL="1371600" lvl="2" indent="-327660" algn="l">
              <a:spcBef>
                <a:spcPts val="480"/>
              </a:spcBef>
              <a:spcAft>
                <a:spcPts val="0"/>
              </a:spcAft>
              <a:buSzPts val="1560"/>
              <a:buChar char="■"/>
              <a:defRPr sz="24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3" name="Google Shape;63;p9"/>
          <p:cNvSpPr txBox="1">
            <a:spLocks noGrp="1"/>
          </p:cNvSpPr>
          <p:nvPr>
            <p:ph type="body" idx="2"/>
          </p:nvPr>
        </p:nvSpPr>
        <p:spPr>
          <a:xfrm>
            <a:off x="630238" y="1543050"/>
            <a:ext cx="2949600" cy="28587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040"/>
              <a:buNone/>
              <a:defRPr sz="1600"/>
            </a:lvl1pPr>
            <a:lvl2pPr marL="914400" lvl="1" indent="-228600" algn="l">
              <a:spcBef>
                <a:spcPts val="280"/>
              </a:spcBef>
              <a:spcAft>
                <a:spcPts val="0"/>
              </a:spcAft>
              <a:buSzPts val="84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75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630238" y="342900"/>
            <a:ext cx="2949600" cy="1200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a:spLocks noGrp="1"/>
          </p:cNvSpPr>
          <p:nvPr>
            <p:ph type="pic" idx="2"/>
          </p:nvPr>
        </p:nvSpPr>
        <p:spPr>
          <a:xfrm>
            <a:off x="3887788" y="740569"/>
            <a:ext cx="4629300" cy="3655200"/>
          </a:xfrm>
          <a:prstGeom prst="rect">
            <a:avLst/>
          </a:prstGeom>
          <a:noFill/>
          <a:ln>
            <a:noFill/>
          </a:ln>
        </p:spPr>
      </p:sp>
      <p:sp>
        <p:nvSpPr>
          <p:cNvPr id="70" name="Google Shape;70;p10"/>
          <p:cNvSpPr txBox="1">
            <a:spLocks noGrp="1"/>
          </p:cNvSpPr>
          <p:nvPr>
            <p:ph type="body" idx="1"/>
          </p:nvPr>
        </p:nvSpPr>
        <p:spPr>
          <a:xfrm>
            <a:off x="630238" y="1543050"/>
            <a:ext cx="2949600" cy="28587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040"/>
              <a:buNone/>
              <a:defRPr sz="1600"/>
            </a:lvl1pPr>
            <a:lvl2pPr marL="914400" lvl="1" indent="-228600" algn="l">
              <a:spcBef>
                <a:spcPts val="280"/>
              </a:spcBef>
              <a:spcAft>
                <a:spcPts val="0"/>
              </a:spcAft>
              <a:buSzPts val="840"/>
              <a:buNone/>
              <a:defRPr sz="1400"/>
            </a:lvl2pPr>
            <a:lvl3pPr marL="1371600" lvl="2" indent="-228600" algn="l">
              <a:spcBef>
                <a:spcPts val="240"/>
              </a:spcBef>
              <a:spcAft>
                <a:spcPts val="0"/>
              </a:spcAft>
              <a:buSzPts val="780"/>
              <a:buNone/>
              <a:defRPr sz="12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75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1" name="Google Shape;71;p10"/>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0"/>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a:spcBef>
                <a:spcPts val="0"/>
              </a:spcBef>
              <a:spcAft>
                <a:spcPts val="0"/>
              </a:spcAft>
              <a:buNone/>
              <a:defRPr sz="1200">
                <a:solidFill>
                  <a:schemeClr val="dk1"/>
                </a:solidFill>
                <a:latin typeface="Garamond"/>
                <a:ea typeface="Garamond"/>
                <a:cs typeface="Garamond"/>
                <a:sym typeface="Garamond"/>
              </a:defRPr>
            </a:lvl1pPr>
            <a:lvl2pPr marL="0" marR="0" lvl="1" indent="0" algn="r">
              <a:spcBef>
                <a:spcPts val="0"/>
              </a:spcBef>
              <a:spcAft>
                <a:spcPts val="0"/>
              </a:spcAft>
              <a:buNone/>
              <a:defRPr sz="1200">
                <a:solidFill>
                  <a:schemeClr val="dk1"/>
                </a:solidFill>
                <a:latin typeface="Garamond"/>
                <a:ea typeface="Garamond"/>
                <a:cs typeface="Garamond"/>
                <a:sym typeface="Garamond"/>
              </a:defRPr>
            </a:lvl2pPr>
            <a:lvl3pPr marL="0" marR="0" lvl="2" indent="0" algn="r">
              <a:spcBef>
                <a:spcPts val="0"/>
              </a:spcBef>
              <a:spcAft>
                <a:spcPts val="0"/>
              </a:spcAft>
              <a:buNone/>
              <a:defRPr sz="1200">
                <a:solidFill>
                  <a:schemeClr val="dk1"/>
                </a:solidFill>
                <a:latin typeface="Garamond"/>
                <a:ea typeface="Garamond"/>
                <a:cs typeface="Garamond"/>
                <a:sym typeface="Garamond"/>
              </a:defRPr>
            </a:lvl3pPr>
            <a:lvl4pPr marL="0" marR="0" lvl="3" indent="0" algn="r">
              <a:spcBef>
                <a:spcPts val="0"/>
              </a:spcBef>
              <a:spcAft>
                <a:spcPts val="0"/>
              </a:spcAft>
              <a:buNone/>
              <a:defRPr sz="1200">
                <a:solidFill>
                  <a:schemeClr val="dk1"/>
                </a:solidFill>
                <a:latin typeface="Garamond"/>
                <a:ea typeface="Garamond"/>
                <a:cs typeface="Garamond"/>
                <a:sym typeface="Garamond"/>
              </a:defRPr>
            </a:lvl4pPr>
            <a:lvl5pPr marL="0" marR="0" lvl="4" indent="0" algn="r">
              <a:spcBef>
                <a:spcPts val="0"/>
              </a:spcBef>
              <a:spcAft>
                <a:spcPts val="0"/>
              </a:spcAft>
              <a:buNone/>
              <a:defRPr sz="1200">
                <a:solidFill>
                  <a:schemeClr val="dk1"/>
                </a:solidFill>
                <a:latin typeface="Garamond"/>
                <a:ea typeface="Garamond"/>
                <a:cs typeface="Garamond"/>
                <a:sym typeface="Garamond"/>
              </a:defRPr>
            </a:lvl5pPr>
            <a:lvl6pPr marL="0" marR="0" lvl="5" indent="0" algn="r">
              <a:spcBef>
                <a:spcPts val="0"/>
              </a:spcBef>
              <a:spcAft>
                <a:spcPts val="0"/>
              </a:spcAft>
              <a:buNone/>
              <a:defRPr sz="1200">
                <a:solidFill>
                  <a:schemeClr val="dk1"/>
                </a:solidFill>
                <a:latin typeface="Garamond"/>
                <a:ea typeface="Garamond"/>
                <a:cs typeface="Garamond"/>
                <a:sym typeface="Garamond"/>
              </a:defRPr>
            </a:lvl6pPr>
            <a:lvl7pPr marL="0" marR="0" lvl="6" indent="0" algn="r">
              <a:spcBef>
                <a:spcPts val="0"/>
              </a:spcBef>
              <a:spcAft>
                <a:spcPts val="0"/>
              </a:spcAft>
              <a:buNone/>
              <a:defRPr sz="1200">
                <a:solidFill>
                  <a:schemeClr val="dk1"/>
                </a:solidFill>
                <a:latin typeface="Garamond"/>
                <a:ea typeface="Garamond"/>
                <a:cs typeface="Garamond"/>
                <a:sym typeface="Garamond"/>
              </a:defRPr>
            </a:lvl7pPr>
            <a:lvl8pPr marL="0" marR="0" lvl="7" indent="0" algn="r">
              <a:spcBef>
                <a:spcPts val="0"/>
              </a:spcBef>
              <a:spcAft>
                <a:spcPts val="0"/>
              </a:spcAft>
              <a:buNone/>
              <a:defRPr sz="1200">
                <a:solidFill>
                  <a:schemeClr val="dk1"/>
                </a:solidFill>
                <a:latin typeface="Garamond"/>
                <a:ea typeface="Garamond"/>
                <a:cs typeface="Garamond"/>
                <a:sym typeface="Garamond"/>
              </a:defRPr>
            </a:lvl8pPr>
            <a:lvl9pPr marL="0" marR="0" lvl="8" indent="0" algn="r">
              <a:spcBef>
                <a:spcPts val="0"/>
              </a:spcBef>
              <a:spcAft>
                <a:spcPts val="0"/>
              </a:spcAft>
              <a:buNone/>
              <a:defRPr sz="12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8360"/>
            <a:ext cx="8229600" cy="855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200" b="1" i="0" u="none" strike="noStrike" cap="none">
                <a:solidFill>
                  <a:srgbClr val="000099"/>
                </a:solidFill>
                <a:latin typeface="Garamond"/>
                <a:ea typeface="Garamond"/>
                <a:cs typeface="Garamond"/>
                <a:sym typeface="Garamond"/>
              </a:defRPr>
            </a:lvl1pPr>
            <a:lvl2pPr marR="0" lvl="1" algn="l" rtl="0">
              <a:spcBef>
                <a:spcPts val="0"/>
              </a:spcBef>
              <a:spcAft>
                <a:spcPts val="0"/>
              </a:spcAft>
              <a:buSzPts val="1400"/>
              <a:buNone/>
              <a:defRPr sz="4200" b="1" i="0" u="none" strike="noStrike" cap="none">
                <a:solidFill>
                  <a:srgbClr val="000099"/>
                </a:solidFill>
                <a:latin typeface="Garamond"/>
                <a:ea typeface="Garamond"/>
                <a:cs typeface="Garamond"/>
                <a:sym typeface="Garamond"/>
              </a:defRPr>
            </a:lvl2pPr>
            <a:lvl3pPr marR="0" lvl="2" algn="l" rtl="0">
              <a:spcBef>
                <a:spcPts val="0"/>
              </a:spcBef>
              <a:spcAft>
                <a:spcPts val="0"/>
              </a:spcAft>
              <a:buSzPts val="1400"/>
              <a:buNone/>
              <a:defRPr sz="4200" b="1" i="0" u="none" strike="noStrike" cap="none">
                <a:solidFill>
                  <a:srgbClr val="000099"/>
                </a:solidFill>
                <a:latin typeface="Garamond"/>
                <a:ea typeface="Garamond"/>
                <a:cs typeface="Garamond"/>
                <a:sym typeface="Garamond"/>
              </a:defRPr>
            </a:lvl3pPr>
            <a:lvl4pPr marR="0" lvl="3" algn="l" rtl="0">
              <a:spcBef>
                <a:spcPts val="0"/>
              </a:spcBef>
              <a:spcAft>
                <a:spcPts val="0"/>
              </a:spcAft>
              <a:buSzPts val="1400"/>
              <a:buNone/>
              <a:defRPr sz="4200" b="1" i="0" u="none" strike="noStrike" cap="none">
                <a:solidFill>
                  <a:srgbClr val="000099"/>
                </a:solidFill>
                <a:latin typeface="Garamond"/>
                <a:ea typeface="Garamond"/>
                <a:cs typeface="Garamond"/>
                <a:sym typeface="Garamond"/>
              </a:defRPr>
            </a:lvl4pPr>
            <a:lvl5pPr marR="0" lvl="4" algn="l" rtl="0">
              <a:spcBef>
                <a:spcPts val="0"/>
              </a:spcBef>
              <a:spcAft>
                <a:spcPts val="0"/>
              </a:spcAft>
              <a:buSzPts val="1400"/>
              <a:buNone/>
              <a:defRPr sz="4200" b="1" i="0" u="none" strike="noStrike" cap="none">
                <a:solidFill>
                  <a:srgbClr val="000099"/>
                </a:solidFill>
                <a:latin typeface="Garamond"/>
                <a:ea typeface="Garamond"/>
                <a:cs typeface="Garamond"/>
                <a:sym typeface="Garamond"/>
              </a:defRPr>
            </a:lvl5pPr>
            <a:lvl6pPr marR="0" lvl="5" algn="l" rtl="0">
              <a:spcBef>
                <a:spcPts val="0"/>
              </a:spcBef>
              <a:spcAft>
                <a:spcPts val="0"/>
              </a:spcAft>
              <a:buSzPts val="1400"/>
              <a:buNone/>
              <a:defRPr sz="4200" b="1" i="0" u="none" strike="noStrike" cap="none">
                <a:solidFill>
                  <a:srgbClr val="000099"/>
                </a:solidFill>
                <a:latin typeface="Garamond"/>
                <a:ea typeface="Garamond"/>
                <a:cs typeface="Garamond"/>
                <a:sym typeface="Garamond"/>
              </a:defRPr>
            </a:lvl6pPr>
            <a:lvl7pPr marR="0" lvl="6" algn="l" rtl="0">
              <a:spcBef>
                <a:spcPts val="0"/>
              </a:spcBef>
              <a:spcAft>
                <a:spcPts val="0"/>
              </a:spcAft>
              <a:buSzPts val="1400"/>
              <a:buNone/>
              <a:defRPr sz="4200" b="1" i="0" u="none" strike="noStrike" cap="none">
                <a:solidFill>
                  <a:srgbClr val="000099"/>
                </a:solidFill>
                <a:latin typeface="Garamond"/>
                <a:ea typeface="Garamond"/>
                <a:cs typeface="Garamond"/>
                <a:sym typeface="Garamond"/>
              </a:defRPr>
            </a:lvl7pPr>
            <a:lvl8pPr marR="0" lvl="7" algn="l" rtl="0">
              <a:spcBef>
                <a:spcPts val="0"/>
              </a:spcBef>
              <a:spcAft>
                <a:spcPts val="0"/>
              </a:spcAft>
              <a:buSzPts val="1400"/>
              <a:buNone/>
              <a:defRPr sz="4200" b="1" i="0" u="none" strike="noStrike" cap="none">
                <a:solidFill>
                  <a:srgbClr val="000099"/>
                </a:solidFill>
                <a:latin typeface="Garamond"/>
                <a:ea typeface="Garamond"/>
                <a:cs typeface="Garamond"/>
                <a:sym typeface="Garamond"/>
              </a:defRPr>
            </a:lvl8pPr>
            <a:lvl9pPr marR="0" lvl="8" algn="l" rtl="0">
              <a:spcBef>
                <a:spcPts val="0"/>
              </a:spcBef>
              <a:spcAft>
                <a:spcPts val="0"/>
              </a:spcAft>
              <a:buSzPts val="1400"/>
              <a:buNone/>
              <a:defRPr sz="4200" b="1" i="0" u="none" strike="noStrike" cap="none">
                <a:solidFill>
                  <a:srgbClr val="000099"/>
                </a:solidFill>
                <a:latin typeface="Garamond"/>
                <a:ea typeface="Garamond"/>
                <a:cs typeface="Garamond"/>
                <a:sym typeface="Garamond"/>
              </a:defRPr>
            </a:lvl9pPr>
          </a:lstStyle>
          <a:p>
            <a:endParaRPr/>
          </a:p>
        </p:txBody>
      </p:sp>
      <p:sp>
        <p:nvSpPr>
          <p:cNvPr id="7" name="Google Shape;7;p1"/>
          <p:cNvSpPr txBox="1">
            <a:spLocks noGrp="1"/>
          </p:cNvSpPr>
          <p:nvPr>
            <p:ph type="body" idx="1"/>
          </p:nvPr>
        </p:nvSpPr>
        <p:spPr>
          <a:xfrm>
            <a:off x="457200" y="1200150"/>
            <a:ext cx="8229600" cy="3398100"/>
          </a:xfrm>
          <a:prstGeom prst="rect">
            <a:avLst/>
          </a:prstGeom>
          <a:noFill/>
          <a:ln>
            <a:noFill/>
          </a:ln>
        </p:spPr>
        <p:txBody>
          <a:bodyPr spcFirstLastPara="1" wrap="square" lIns="91425" tIns="45700" rIns="91425" bIns="45700" anchor="t" anchorCtr="0">
            <a:noAutofit/>
          </a:bodyPr>
          <a:lstStyle>
            <a:lvl1pPr marL="457200" marR="0" lvl="0" indent="-352425" algn="l" rtl="0">
              <a:spcBef>
                <a:spcPts val="600"/>
              </a:spcBef>
              <a:spcAft>
                <a:spcPts val="0"/>
              </a:spcAft>
              <a:buClr>
                <a:srgbClr val="000099"/>
              </a:buClr>
              <a:buSzPts val="1950"/>
              <a:buFont typeface="Noto Sans Symbols"/>
              <a:buChar char="■"/>
              <a:defRPr sz="3000" b="0" i="0" u="none" strike="noStrike" cap="none">
                <a:solidFill>
                  <a:schemeClr val="dk1"/>
                </a:solidFill>
                <a:latin typeface="Times New Roman"/>
                <a:ea typeface="Times New Roman"/>
                <a:cs typeface="Times New Roman"/>
                <a:sym typeface="Times New Roman"/>
              </a:defRPr>
            </a:lvl1pPr>
            <a:lvl2pPr marL="914400" marR="0" lvl="1" indent="-327660" algn="l" rtl="0">
              <a:spcBef>
                <a:spcPts val="520"/>
              </a:spcBef>
              <a:spcAft>
                <a:spcPts val="0"/>
              </a:spcAft>
              <a:buClr>
                <a:srgbClr val="B2B2B2"/>
              </a:buClr>
              <a:buSzPts val="1560"/>
              <a:buFont typeface="Noto Sans Symbols"/>
              <a:buChar char="❑"/>
              <a:defRPr sz="2600" b="0" i="0" u="none" strike="noStrike" cap="none">
                <a:solidFill>
                  <a:schemeClr val="dk1"/>
                </a:solidFill>
                <a:latin typeface="Times New Roman"/>
                <a:ea typeface="Times New Roman"/>
                <a:cs typeface="Times New Roman"/>
                <a:sym typeface="Times New Roman"/>
              </a:defRPr>
            </a:lvl2pPr>
            <a:lvl3pPr marL="1371600" marR="0" lvl="2" indent="-319405" algn="l" rtl="0">
              <a:spcBef>
                <a:spcPts val="440"/>
              </a:spcBef>
              <a:spcAft>
                <a:spcPts val="0"/>
              </a:spcAft>
              <a:buClr>
                <a:srgbClr val="000099"/>
              </a:buClr>
              <a:buSzPts val="1430"/>
              <a:buFont typeface="Noto Sans Symbols"/>
              <a:buChar char="■"/>
              <a:defRPr sz="2200" b="0" i="0" u="none" strike="noStrike" cap="none">
                <a:solidFill>
                  <a:schemeClr val="dk1"/>
                </a:solidFill>
                <a:latin typeface="Times New Roman"/>
                <a:ea typeface="Times New Roman"/>
                <a:cs typeface="Times New Roman"/>
                <a:sym typeface="Times New Roman"/>
              </a:defRPr>
            </a:lvl3pPr>
            <a:lvl4pPr marL="1828800" marR="0" lvl="3" indent="-317500" algn="l" rtl="0">
              <a:spcBef>
                <a:spcPts val="400"/>
              </a:spcBef>
              <a:spcAft>
                <a:spcPts val="0"/>
              </a:spcAft>
              <a:buClr>
                <a:srgbClr val="B2B2B2"/>
              </a:buClr>
              <a:buSzPts val="14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323850" algn="l" rtl="0">
              <a:spcBef>
                <a:spcPts val="400"/>
              </a:spcBef>
              <a:spcAft>
                <a:spcPts val="0"/>
              </a:spcAft>
              <a:buClr>
                <a:srgbClr val="000099"/>
              </a:buClr>
              <a:buSzPts val="1500"/>
              <a:buFont typeface="Noto Sans Symbols"/>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dt" idx="10"/>
          </p:nvPr>
        </p:nvSpPr>
        <p:spPr>
          <a:xfrm>
            <a:off x="457200" y="4682728"/>
            <a:ext cx="2133600" cy="342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
          <p:cNvSpPr txBox="1">
            <a:spLocks noGrp="1"/>
          </p:cNvSpPr>
          <p:nvPr>
            <p:ph type="ftr" idx="11"/>
          </p:nvPr>
        </p:nvSpPr>
        <p:spPr>
          <a:xfrm>
            <a:off x="3124200" y="4686300"/>
            <a:ext cx="2895600" cy="3429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12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
          <p:cNvSpPr txBox="1">
            <a:spLocks noGrp="1"/>
          </p:cNvSpPr>
          <p:nvPr>
            <p:ph type="sldNum" idx="12"/>
          </p:nvPr>
        </p:nvSpPr>
        <p:spPr>
          <a:xfrm>
            <a:off x="6553200" y="4682728"/>
            <a:ext cx="2133600" cy="342900"/>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spcAft>
                <a:spcPts val="0"/>
              </a:spcAft>
              <a:buNone/>
              <a:defRPr sz="12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12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12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12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12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12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12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12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12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
        <p:nvSpPr>
          <p:cNvPr id="11" name="Google Shape;11;p1"/>
          <p:cNvSpPr/>
          <p:nvPr/>
        </p:nvSpPr>
        <p:spPr>
          <a:xfrm>
            <a:off x="381000" y="171450"/>
            <a:ext cx="8229600" cy="457200"/>
          </a:xfrm>
          <a:custGeom>
            <a:avLst/>
            <a:gdLst/>
            <a:ahLst/>
            <a:cxnLst/>
            <a:rect l="l" t="t" r="r" b="b"/>
            <a:pathLst>
              <a:path w="1000" h="1000" extrusionOk="0">
                <a:moveTo>
                  <a:pt x="0" y="1000"/>
                </a:moveTo>
                <a:lnTo>
                  <a:pt x="0" y="0"/>
                </a:lnTo>
                <a:lnTo>
                  <a:pt x="1000" y="0"/>
                </a:lnTo>
              </a:path>
            </a:pathLst>
          </a:custGeom>
          <a:noFill/>
          <a:ln w="19050" cap="flat" cmpd="sng">
            <a:solidFill>
              <a:srgbClr val="B2B2B2"/>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cxnSp>
        <p:nvCxnSpPr>
          <p:cNvPr id="12" name="Google Shape;12;p1"/>
          <p:cNvCxnSpPr/>
          <p:nvPr/>
        </p:nvCxnSpPr>
        <p:spPr>
          <a:xfrm>
            <a:off x="457200" y="4629150"/>
            <a:ext cx="8229600" cy="0"/>
          </a:xfrm>
          <a:prstGeom prst="straightConnector1">
            <a:avLst/>
          </a:prstGeom>
          <a:noFill/>
          <a:ln w="19050" cap="flat" cmpd="sng">
            <a:solidFill>
              <a:srgbClr val="B2B2B2"/>
            </a:solidFill>
            <a:prstDash val="solid"/>
            <a:round/>
            <a:headEnd type="none" w="med" len="med"/>
            <a:tailEnd type="none" w="med" len="med"/>
          </a:ln>
        </p:spPr>
      </p:cxnSp>
      <p:pic>
        <p:nvPicPr>
          <p:cNvPr id="13" name="Google Shape;13;p1" descr="afg_040413_001"/>
          <p:cNvPicPr preferRelativeResize="0"/>
          <p:nvPr/>
        </p:nvPicPr>
        <p:blipFill rotWithShape="1">
          <a:blip r:embed="rId15">
            <a:alphaModFix/>
          </a:blip>
          <a:srcRect/>
          <a:stretch/>
        </p:blipFill>
        <p:spPr>
          <a:xfrm>
            <a:off x="7924800" y="228600"/>
            <a:ext cx="800100" cy="75961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ing.oreilly.com/library/view/hands-on-machine-learning/9781492032632/ch11.html#idm4502215222322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learning.oreilly.com/library/view/hands-on-machine-learning/9781492032632/ch11.html#idm45022151926872" TargetMode="External"/><Relationship Id="rId5" Type="http://schemas.openxmlformats.org/officeDocument/2006/relationships/hyperlink" Target="https://learning.oreilly.com/library/view/hands-on-machine-learning/9781492032632/ch11.html#idm45022151856120" TargetMode="External"/><Relationship Id="rId4" Type="http://schemas.openxmlformats.org/officeDocument/2006/relationships/hyperlink" Target="https://learning.oreilly.com/library/view/hands-on-machine-learning/9781492032632/ch11.html#idm45022152222600"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tackoverflow.com/questions/42670274/how-to-calculate-fan-in-and-fan-out-in-xavier-initialization-for-neural-network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hyperlink" Target="https://medium.com/@kanchansarkar/relu-not-a-differentiable-function-why-used-in-gradient-based-optimization-7fef3a4cecec"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hyperlink" Target="https://www.researchgate.net/figure/Plot-of-the-LeakyReLU-function_fig9_325226633"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youtube.com/watch?v=dXB-KQYkzNU" TargetMode="External"/><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U4WB9p6ODj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hyperlink" Target="https://www.youtube.com/watch?v=KrQp1TxTCUY"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www.youtube.com/watch?v=KrQp1TxTCUY" TargetMode="Externa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khanacademy.org/math/multivariable-calculus/multivariable-derivatives/gradient-and-directional-derivatives/v/gradient" TargetMode="External"/><Relationship Id="rId3" Type="http://schemas.openxmlformats.org/officeDocument/2006/relationships/image" Target="../media/image5.png"/><Relationship Id="rId7" Type="http://schemas.openxmlformats.org/officeDocument/2006/relationships/hyperlink" Target="https://programmathically.com/understanding-backpropagation-with-gradient-descen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math.etsu.edu/multicalc/prealpha/Chap2/Chap2-7/part3.html" TargetMode="External"/><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hyperlink" Target="https://programmathically.com/understanding-backpropagation-with-gradient-descent/" TargetMode="External"/><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programmathically.com/understanding-the-exploding-and-vanishing-gradients-proble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ctrTitle"/>
          </p:nvPr>
        </p:nvSpPr>
        <p:spPr>
          <a:xfrm>
            <a:off x="914400" y="976625"/>
            <a:ext cx="7623300" cy="1481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b="1" dirty="0"/>
              <a:t>OPER 785 - Vanishing and Exploding Gradients</a:t>
            </a:r>
            <a:endParaRPr b="1" dirty="0"/>
          </a:p>
          <a:p>
            <a:pPr marL="0" lvl="0" indent="0" algn="l" rtl="0">
              <a:spcBef>
                <a:spcPts val="0"/>
              </a:spcBef>
              <a:spcAft>
                <a:spcPts val="0"/>
              </a:spcAft>
              <a:buNone/>
            </a:pPr>
            <a:endParaRPr b="1" dirty="0"/>
          </a:p>
        </p:txBody>
      </p:sp>
      <p:sp>
        <p:nvSpPr>
          <p:cNvPr id="102" name="Google Shape;102;p15"/>
          <p:cNvSpPr txBox="1">
            <a:spLocks noGrp="1"/>
          </p:cNvSpPr>
          <p:nvPr>
            <p:ph type="subTitle" idx="1"/>
          </p:nvPr>
        </p:nvSpPr>
        <p:spPr>
          <a:xfrm>
            <a:off x="2667000" y="2971800"/>
            <a:ext cx="5867400" cy="13146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r>
              <a:rPr lang="en" dirty="0"/>
              <a:t>2d Lt Seth Allen</a:t>
            </a:r>
            <a:endParaRPr dirty="0"/>
          </a:p>
          <a:p>
            <a:pPr marL="0" lvl="0" indent="0" algn="l" rtl="0">
              <a:spcBef>
                <a:spcPts val="560"/>
              </a:spcBef>
              <a:spcAft>
                <a:spcPts val="0"/>
              </a:spcAft>
              <a:buNone/>
            </a:pPr>
            <a:r>
              <a:rPr lang="en" dirty="0"/>
              <a:t>2d Lt Greg Barry</a:t>
            </a:r>
            <a:endParaRPr dirty="0"/>
          </a:p>
          <a:p>
            <a:pPr marL="0" lvl="0" indent="0" algn="l" rtl="0">
              <a:spcBef>
                <a:spcPts val="560"/>
              </a:spcBef>
              <a:spcAft>
                <a:spcPts val="0"/>
              </a:spcAft>
              <a:buClr>
                <a:schemeClr val="dk1"/>
              </a:buClr>
              <a:buSzPts val="1100"/>
              <a:buFont typeface="Arial"/>
              <a:buNone/>
            </a:pPr>
            <a:r>
              <a:rPr lang="en" dirty="0"/>
              <a:t>2d Lt Connor Shaw</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VGP - Why does it occur? </a:t>
            </a:r>
            <a:endParaRPr/>
          </a:p>
        </p:txBody>
      </p:sp>
      <p:sp>
        <p:nvSpPr>
          <p:cNvPr id="174" name="Google Shape;174;p24"/>
          <p:cNvSpPr txBox="1">
            <a:spLocks noGrp="1"/>
          </p:cNvSpPr>
          <p:nvPr>
            <p:ph type="body" idx="1"/>
          </p:nvPr>
        </p:nvSpPr>
        <p:spPr>
          <a:xfrm>
            <a:off x="457200" y="1200150"/>
            <a:ext cx="8229600" cy="3398100"/>
          </a:xfrm>
          <a:prstGeom prst="rect">
            <a:avLst/>
          </a:prstGeom>
          <a:noFill/>
          <a:ln>
            <a:noFill/>
          </a:ln>
        </p:spPr>
        <p:txBody>
          <a:bodyPr spcFirstLastPara="1" wrap="square" lIns="91425" tIns="45700" rIns="91425" bIns="45700" anchor="t" anchorCtr="0">
            <a:noAutofit/>
          </a:bodyPr>
          <a:lstStyle/>
          <a:p>
            <a:pPr indent="-323850">
              <a:buSzPts val="1500"/>
            </a:pPr>
            <a:r>
              <a:rPr lang="en" sz="2000" dirty="0"/>
              <a:t>Recall, from backpropagation, that the gradient of the loss to any given weight is going to be the product of some derivatives that depend on components that reside later in the network</a:t>
            </a:r>
          </a:p>
          <a:p>
            <a:pPr indent="-323850">
              <a:buSzPts val="1500"/>
            </a:pPr>
            <a:endParaRPr sz="2000" dirty="0"/>
          </a:p>
          <a:p>
            <a:pPr indent="-323850">
              <a:buSzPts val="1500"/>
            </a:pPr>
            <a:r>
              <a:rPr lang="en" sz="2000" dirty="0"/>
              <a:t>The closer to the inputs a weight lives, the more terms will be needed to calculate the gradient of the loss with respect to this weight</a:t>
            </a:r>
          </a:p>
          <a:p>
            <a:pPr indent="-323850">
              <a:buSzPts val="1500"/>
            </a:pPr>
            <a:endParaRPr sz="2000" dirty="0"/>
          </a:p>
          <a:p>
            <a:pPr indent="-323850">
              <a:buSzPts val="1500"/>
            </a:pPr>
            <a:r>
              <a:rPr lang="en" sz="2000" dirty="0"/>
              <a:t>Small numbers multiplied by small numbers results in even smaller numbers, stalling the potential to change</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5"/>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Vanishing Gradient Problem</a:t>
            </a:r>
            <a:endParaRPr/>
          </a:p>
        </p:txBody>
      </p:sp>
      <p:pic>
        <p:nvPicPr>
          <p:cNvPr id="180" name="Google Shape;180;p25"/>
          <p:cNvPicPr preferRelativeResize="0"/>
          <p:nvPr/>
        </p:nvPicPr>
        <p:blipFill>
          <a:blip r:embed="rId3">
            <a:alphaModFix/>
          </a:blip>
          <a:stretch>
            <a:fillRect/>
          </a:stretch>
        </p:blipFill>
        <p:spPr>
          <a:xfrm>
            <a:off x="457200" y="1330850"/>
            <a:ext cx="3548250" cy="2661199"/>
          </a:xfrm>
          <a:prstGeom prst="rect">
            <a:avLst/>
          </a:prstGeom>
          <a:noFill/>
          <a:ln>
            <a:noFill/>
          </a:ln>
        </p:spPr>
      </p:pic>
      <p:sp>
        <p:nvSpPr>
          <p:cNvPr id="181" name="Google Shape;181;p25"/>
          <p:cNvSpPr txBox="1"/>
          <p:nvPr/>
        </p:nvSpPr>
        <p:spPr>
          <a:xfrm>
            <a:off x="107475" y="2333775"/>
            <a:ext cx="56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Loss</a:t>
            </a:r>
            <a:endParaRPr>
              <a:latin typeface="Times New Roman"/>
              <a:ea typeface="Times New Roman"/>
              <a:cs typeface="Times New Roman"/>
              <a:sym typeface="Times New Roman"/>
            </a:endParaRPr>
          </a:p>
        </p:txBody>
      </p:sp>
      <p:sp>
        <p:nvSpPr>
          <p:cNvPr id="182" name="Google Shape;182;p25"/>
          <p:cNvSpPr txBox="1"/>
          <p:nvPr/>
        </p:nvSpPr>
        <p:spPr>
          <a:xfrm>
            <a:off x="1859479" y="3937100"/>
            <a:ext cx="74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Times New Roman"/>
                <a:ea typeface="Times New Roman"/>
                <a:cs typeface="Times New Roman"/>
                <a:sym typeface="Times New Roman"/>
              </a:rPr>
              <a:t>Epochs</a:t>
            </a:r>
            <a:endParaRPr dirty="0">
              <a:latin typeface="Times New Roman"/>
              <a:ea typeface="Times New Roman"/>
              <a:cs typeface="Times New Roman"/>
              <a:sym typeface="Times New Roman"/>
            </a:endParaRPr>
          </a:p>
        </p:txBody>
      </p:sp>
      <p:pic>
        <p:nvPicPr>
          <p:cNvPr id="183" name="Google Shape;183;p25"/>
          <p:cNvPicPr preferRelativeResize="0"/>
          <p:nvPr/>
        </p:nvPicPr>
        <p:blipFill>
          <a:blip r:embed="rId4">
            <a:alphaModFix/>
          </a:blip>
          <a:stretch>
            <a:fillRect/>
          </a:stretch>
        </p:blipFill>
        <p:spPr>
          <a:xfrm>
            <a:off x="5611800" y="1407050"/>
            <a:ext cx="3379542" cy="2534650"/>
          </a:xfrm>
          <a:prstGeom prst="rect">
            <a:avLst/>
          </a:prstGeom>
          <a:noFill/>
          <a:ln>
            <a:noFill/>
          </a:ln>
        </p:spPr>
      </p:pic>
      <p:sp>
        <p:nvSpPr>
          <p:cNvPr id="184" name="Google Shape;184;p25"/>
          <p:cNvSpPr txBox="1"/>
          <p:nvPr/>
        </p:nvSpPr>
        <p:spPr>
          <a:xfrm>
            <a:off x="5288225" y="2461350"/>
            <a:ext cx="560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Loss</a:t>
            </a:r>
            <a:endParaRPr>
              <a:latin typeface="Times New Roman"/>
              <a:ea typeface="Times New Roman"/>
              <a:cs typeface="Times New Roman"/>
              <a:sym typeface="Times New Roman"/>
            </a:endParaRPr>
          </a:p>
        </p:txBody>
      </p:sp>
      <p:sp>
        <p:nvSpPr>
          <p:cNvPr id="185" name="Google Shape;185;p25"/>
          <p:cNvSpPr txBox="1"/>
          <p:nvPr/>
        </p:nvSpPr>
        <p:spPr>
          <a:xfrm>
            <a:off x="7078604" y="3865500"/>
            <a:ext cx="74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Times New Roman"/>
                <a:ea typeface="Times New Roman"/>
                <a:cs typeface="Times New Roman"/>
                <a:sym typeface="Times New Roman"/>
              </a:rPr>
              <a:t>Epochs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6"/>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EGP - Why does it occur?</a:t>
            </a:r>
            <a:endParaRPr/>
          </a:p>
        </p:txBody>
      </p:sp>
      <p:sp>
        <p:nvSpPr>
          <p:cNvPr id="191" name="Google Shape;191;p26"/>
          <p:cNvSpPr txBox="1">
            <a:spLocks noGrp="1"/>
          </p:cNvSpPr>
          <p:nvPr>
            <p:ph type="body" idx="1"/>
          </p:nvPr>
        </p:nvSpPr>
        <p:spPr>
          <a:xfrm>
            <a:off x="457200" y="1200150"/>
            <a:ext cx="8271300" cy="33981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With a large gradient, a big step will be taken to correct it</a:t>
            </a:r>
            <a:endParaRPr sz="2200" dirty="0"/>
          </a:p>
          <a:p>
            <a:pPr indent="-323850">
              <a:buSzPts val="1500"/>
            </a:pPr>
            <a:r>
              <a:rPr lang="en" sz="2200" dirty="0"/>
              <a:t>With multiple large gradients following each other, exponentially increasing steps are taken</a:t>
            </a:r>
            <a:endParaRPr sz="2200" dirty="0"/>
          </a:p>
          <a:p>
            <a:pPr indent="-323850">
              <a:buSzPts val="1500"/>
            </a:pPr>
            <a:r>
              <a:rPr lang="en" sz="2200" dirty="0"/>
              <a:t>Will most likely force the algorithm to diverge and return NaN responses and weights due to size</a:t>
            </a:r>
            <a:endParaRPr sz="2200" dirty="0"/>
          </a:p>
          <a:p>
            <a:pPr indent="-323850">
              <a:buSzPts val="1500"/>
            </a:pPr>
            <a:r>
              <a:rPr lang="en" sz="2200" dirty="0"/>
              <a:t>Model taking multiple large steps simultaneously fails to find a better solution, may overshoot</a:t>
            </a:r>
            <a:endParaRPr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Exploding Gradient Problem</a:t>
            </a:r>
            <a:endParaRPr/>
          </a:p>
        </p:txBody>
      </p:sp>
      <p:pic>
        <p:nvPicPr>
          <p:cNvPr id="197" name="Google Shape;197;p27"/>
          <p:cNvPicPr preferRelativeResize="0"/>
          <p:nvPr/>
        </p:nvPicPr>
        <p:blipFill rotWithShape="1">
          <a:blip r:embed="rId3">
            <a:alphaModFix/>
          </a:blip>
          <a:srcRect r="49338"/>
          <a:stretch/>
        </p:blipFill>
        <p:spPr>
          <a:xfrm>
            <a:off x="2954450" y="1392300"/>
            <a:ext cx="2895300" cy="2686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8"/>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Solution Toolbox</a:t>
            </a:r>
            <a:endParaRPr/>
          </a:p>
        </p:txBody>
      </p:sp>
      <p:sp>
        <p:nvSpPr>
          <p:cNvPr id="203" name="Google Shape;203;p28"/>
          <p:cNvSpPr txBox="1">
            <a:spLocks noGrp="1"/>
          </p:cNvSpPr>
          <p:nvPr>
            <p:ph type="body" idx="1"/>
          </p:nvPr>
        </p:nvSpPr>
        <p:spPr>
          <a:xfrm>
            <a:off x="457200" y="1200150"/>
            <a:ext cx="8229600" cy="3398100"/>
          </a:xfrm>
          <a:prstGeom prst="rect">
            <a:avLst/>
          </a:prstGeom>
        </p:spPr>
        <p:txBody>
          <a:bodyPr spcFirstLastPara="1" wrap="square" lIns="91425" tIns="45700" rIns="91425" bIns="45700" anchor="t" anchorCtr="0">
            <a:noAutofit/>
          </a:bodyPr>
          <a:lstStyle/>
          <a:p>
            <a:pPr marL="457200" lvl="0" indent="-406400" algn="l" rtl="0">
              <a:lnSpc>
                <a:spcPct val="143000"/>
              </a:lnSpc>
              <a:spcBef>
                <a:spcPts val="1200"/>
              </a:spcBef>
              <a:spcAft>
                <a:spcPts val="0"/>
              </a:spcAft>
              <a:buClr>
                <a:srgbClr val="3D3B49"/>
              </a:buClr>
              <a:buSzPts val="2800"/>
              <a:buFont typeface="Times New Roman"/>
              <a:buAutoNum type="arabicPeriod"/>
            </a:pPr>
            <a:r>
              <a:rPr lang="en" sz="2600" dirty="0">
                <a:solidFill>
                  <a:schemeClr val="hlink"/>
                </a:solidFill>
                <a:highlight>
                  <a:srgbClr val="FFFFFF"/>
                </a:highlight>
                <a:uFill>
                  <a:noFill/>
                </a:uFill>
                <a:hlinkClick r:id="rId3"/>
              </a:rPr>
              <a:t>Glorot/Xavier and He Initialization</a:t>
            </a:r>
            <a:endParaRPr sz="2800" dirty="0">
              <a:solidFill>
                <a:srgbClr val="3D3B49"/>
              </a:solidFill>
              <a:highlight>
                <a:srgbClr val="FFFFFF"/>
              </a:highlight>
            </a:endParaRPr>
          </a:p>
          <a:p>
            <a:pPr marL="457200" lvl="0" indent="-406400" algn="l" rtl="0">
              <a:lnSpc>
                <a:spcPct val="143000"/>
              </a:lnSpc>
              <a:spcBef>
                <a:spcPts val="0"/>
              </a:spcBef>
              <a:spcAft>
                <a:spcPts val="0"/>
              </a:spcAft>
              <a:buClr>
                <a:srgbClr val="3D3B49"/>
              </a:buClr>
              <a:buSzPts val="2800"/>
              <a:buFont typeface="Times New Roman"/>
              <a:buAutoNum type="arabicPeriod"/>
            </a:pPr>
            <a:r>
              <a:rPr lang="en" sz="2600" dirty="0">
                <a:solidFill>
                  <a:schemeClr val="hlink"/>
                </a:solidFill>
                <a:highlight>
                  <a:srgbClr val="FFFFFF"/>
                </a:highlight>
                <a:uFill>
                  <a:noFill/>
                </a:uFill>
                <a:hlinkClick r:id="rId4"/>
              </a:rPr>
              <a:t>Nonsaturating Activation Functions</a:t>
            </a:r>
            <a:endParaRPr sz="2800" dirty="0">
              <a:solidFill>
                <a:srgbClr val="3D3B49"/>
              </a:solidFill>
              <a:highlight>
                <a:srgbClr val="FFFFFF"/>
              </a:highlight>
            </a:endParaRPr>
          </a:p>
          <a:p>
            <a:pPr marL="457200" lvl="0" indent="-406400" algn="l" rtl="0">
              <a:lnSpc>
                <a:spcPct val="143000"/>
              </a:lnSpc>
              <a:spcBef>
                <a:spcPts val="0"/>
              </a:spcBef>
              <a:spcAft>
                <a:spcPts val="0"/>
              </a:spcAft>
              <a:buClr>
                <a:srgbClr val="3D3B49"/>
              </a:buClr>
              <a:buSzPts val="2800"/>
              <a:buFont typeface="Times New Roman"/>
              <a:buAutoNum type="arabicPeriod"/>
            </a:pPr>
            <a:r>
              <a:rPr lang="en" sz="2600" dirty="0">
                <a:solidFill>
                  <a:schemeClr val="hlink"/>
                </a:solidFill>
                <a:highlight>
                  <a:srgbClr val="FFFFFF"/>
                </a:highlight>
                <a:uFill>
                  <a:noFill/>
                </a:uFill>
                <a:hlinkClick r:id="rId5"/>
              </a:rPr>
              <a:t>Batch Normalization</a:t>
            </a:r>
            <a:endParaRPr sz="2800" dirty="0">
              <a:solidFill>
                <a:srgbClr val="3D3B49"/>
              </a:solidFill>
              <a:highlight>
                <a:srgbClr val="FFFFFF"/>
              </a:highlight>
            </a:endParaRPr>
          </a:p>
          <a:p>
            <a:pPr marL="457200" lvl="0" indent="-406400" algn="l" rtl="0">
              <a:lnSpc>
                <a:spcPct val="143000"/>
              </a:lnSpc>
              <a:spcBef>
                <a:spcPts val="0"/>
              </a:spcBef>
              <a:spcAft>
                <a:spcPts val="0"/>
              </a:spcAft>
              <a:buClr>
                <a:srgbClr val="3D3B49"/>
              </a:buClr>
              <a:buSzPts val="2800"/>
              <a:buFont typeface="Times New Roman"/>
              <a:buAutoNum type="arabicPeriod"/>
            </a:pPr>
            <a:r>
              <a:rPr lang="en" sz="2600" dirty="0">
                <a:solidFill>
                  <a:schemeClr val="hlink"/>
                </a:solidFill>
                <a:highlight>
                  <a:srgbClr val="FFFFFF"/>
                </a:highlight>
                <a:uFill>
                  <a:noFill/>
                </a:uFill>
                <a:hlinkClick r:id="rId6"/>
              </a:rPr>
              <a:t>Gradient Clipping</a:t>
            </a:r>
            <a:endParaRPr sz="2800" dirty="0">
              <a:solidFill>
                <a:srgbClr val="3D3B49"/>
              </a:solidFill>
              <a:highlight>
                <a:srgbClr val="FFFFFF"/>
              </a:highlight>
            </a:endParaRPr>
          </a:p>
          <a:p>
            <a:pPr marL="457200" lvl="0" indent="0" algn="l" rtl="0">
              <a:spcBef>
                <a:spcPts val="110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sz="3700"/>
              <a:t>Initialization</a:t>
            </a:r>
            <a:endParaRPr sz="3700"/>
          </a:p>
        </p:txBody>
      </p:sp>
      <p:sp>
        <p:nvSpPr>
          <p:cNvPr id="209" name="Google Shape;209;p29"/>
          <p:cNvSpPr txBox="1">
            <a:spLocks noGrp="1"/>
          </p:cNvSpPr>
          <p:nvPr>
            <p:ph type="body" idx="1"/>
          </p:nvPr>
        </p:nvSpPr>
        <p:spPr>
          <a:xfrm>
            <a:off x="457200" y="1200150"/>
            <a:ext cx="8229600" cy="33981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The “industry standard” now, randomizing initial weights</a:t>
            </a:r>
            <a:endParaRPr sz="2200" dirty="0"/>
          </a:p>
          <a:p>
            <a:pPr indent="-323850">
              <a:buSzPts val="1500"/>
            </a:pPr>
            <a:r>
              <a:rPr lang="en" sz="2200" dirty="0"/>
              <a:t>Speeds up training drastically</a:t>
            </a:r>
            <a:endParaRPr sz="2200" dirty="0"/>
          </a:p>
          <a:p>
            <a:pPr indent="-323850">
              <a:buSzPts val="1500"/>
            </a:pPr>
            <a:r>
              <a:rPr lang="en" sz="2200" dirty="0"/>
              <a:t>Helps avoid getting stuck at local minimums</a:t>
            </a:r>
            <a:endParaRPr sz="2200" dirty="0"/>
          </a:p>
          <a:p>
            <a:pPr indent="-323850">
              <a:buSzPts val="1500"/>
            </a:pPr>
            <a:endParaRPr sz="2200" dirty="0"/>
          </a:p>
          <a:p>
            <a:pPr indent="-323850">
              <a:buSzPts val="1500"/>
            </a:pPr>
            <a:r>
              <a:rPr lang="en" sz="2200" i="1" dirty="0"/>
              <a:t>“For the signal to flow properly, the authors argue that we need the variance of the outputs of each layer to be equal to the variance of its inputs” </a:t>
            </a:r>
            <a:r>
              <a:rPr lang="en" sz="2200" dirty="0"/>
              <a:t>(Geron 2019)</a:t>
            </a:r>
            <a:endParaRPr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0"/>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i="1" dirty="0"/>
              <a:t>fan</a:t>
            </a:r>
            <a:r>
              <a:rPr lang="en" i="1" baseline="-25000" dirty="0"/>
              <a:t>in</a:t>
            </a:r>
            <a:r>
              <a:rPr lang="en" dirty="0"/>
              <a:t> and </a:t>
            </a:r>
            <a:r>
              <a:rPr lang="en" i="1" dirty="0"/>
              <a:t>fan</a:t>
            </a:r>
            <a:r>
              <a:rPr lang="en" i="1" baseline="-25000" dirty="0"/>
              <a:t>out</a:t>
            </a:r>
            <a:endParaRPr i="1" baseline="-25000" dirty="0"/>
          </a:p>
        </p:txBody>
      </p:sp>
      <p:sp>
        <p:nvSpPr>
          <p:cNvPr id="215" name="Google Shape;215;p30"/>
          <p:cNvSpPr txBox="1">
            <a:spLocks noGrp="1"/>
          </p:cNvSpPr>
          <p:nvPr>
            <p:ph type="body" idx="1"/>
          </p:nvPr>
        </p:nvSpPr>
        <p:spPr>
          <a:xfrm>
            <a:off x="457200" y="1200150"/>
            <a:ext cx="8229600" cy="3398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pic>
        <p:nvPicPr>
          <p:cNvPr id="216" name="Google Shape;216;p30"/>
          <p:cNvPicPr preferRelativeResize="0"/>
          <p:nvPr/>
        </p:nvPicPr>
        <p:blipFill>
          <a:blip r:embed="rId3">
            <a:alphaModFix/>
          </a:blip>
          <a:stretch>
            <a:fillRect/>
          </a:stretch>
        </p:blipFill>
        <p:spPr>
          <a:xfrm>
            <a:off x="2701250" y="1569575"/>
            <a:ext cx="2738276" cy="2781400"/>
          </a:xfrm>
          <a:prstGeom prst="rect">
            <a:avLst/>
          </a:prstGeom>
          <a:noFill/>
          <a:ln>
            <a:noFill/>
          </a:ln>
        </p:spPr>
      </p:pic>
      <p:sp>
        <p:nvSpPr>
          <p:cNvPr id="6" name="TextBox 5">
            <a:extLst>
              <a:ext uri="{FF2B5EF4-FFF2-40B4-BE49-F238E27FC236}">
                <a16:creationId xmlns:a16="http://schemas.microsoft.com/office/drawing/2014/main" id="{A18EEDDA-F37D-945C-3CA3-6D187D4D49A6}"/>
              </a:ext>
            </a:extLst>
          </p:cNvPr>
          <p:cNvSpPr txBox="1"/>
          <p:nvPr/>
        </p:nvSpPr>
        <p:spPr>
          <a:xfrm>
            <a:off x="276989" y="4686565"/>
            <a:ext cx="8646753" cy="253916"/>
          </a:xfrm>
          <a:prstGeom prst="rect">
            <a:avLst/>
          </a:prstGeom>
          <a:noFill/>
        </p:spPr>
        <p:txBody>
          <a:bodyPr wrap="square">
            <a:spAutoFit/>
          </a:bodyPr>
          <a:lstStyle/>
          <a:p>
            <a:pPr marL="0" lvl="0" indent="0" algn="l" rtl="0">
              <a:spcBef>
                <a:spcPts val="0"/>
              </a:spcBef>
              <a:spcAft>
                <a:spcPts val="0"/>
              </a:spcAft>
              <a:buNone/>
            </a:pPr>
            <a:r>
              <a:rPr lang="en-US" sz="1050" dirty="0">
                <a:latin typeface="Times New Roman" panose="02020603050405020304" pitchFamily="18" charset="0"/>
                <a:cs typeface="Times New Roman" panose="02020603050405020304" pitchFamily="18" charset="0"/>
                <a:hlinkClick r:id="rId4"/>
              </a:rPr>
              <a:t>https://stackoverflow.com/questions/42670274/how-to-calculate-fan-in-and-fan-out-in-xavier-initialization-for-neural-networks</a:t>
            </a:r>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1"/>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Xavier Glorot Init</a:t>
            </a:r>
            <a:endParaRPr/>
          </a:p>
        </p:txBody>
      </p:sp>
      <mc:AlternateContent xmlns:mc="http://schemas.openxmlformats.org/markup-compatibility/2006">
        <mc:Choice xmlns:a14="http://schemas.microsoft.com/office/drawing/2010/main" Requires="a14">
          <p:sp>
            <p:nvSpPr>
              <p:cNvPr id="222" name="Google Shape;222;p31"/>
              <p:cNvSpPr txBox="1">
                <a:spLocks noGrp="1"/>
              </p:cNvSpPr>
              <p:nvPr>
                <p:ph type="body" idx="1"/>
              </p:nvPr>
            </p:nvSpPr>
            <p:spPr>
              <a:xfrm>
                <a:off x="457200" y="1063360"/>
                <a:ext cx="8229600" cy="3534890"/>
              </a:xfrm>
              <a:prstGeom prst="rect">
                <a:avLst/>
              </a:prstGeom>
              <a:noFill/>
              <a:ln>
                <a:noFill/>
              </a:ln>
            </p:spPr>
            <p:txBody>
              <a:bodyPr spcFirstLastPara="1" wrap="square" lIns="91425" tIns="45700" rIns="91425" bIns="45700" anchor="t" anchorCtr="0">
                <a:noAutofit/>
              </a:bodyPr>
              <a:lstStyle/>
              <a:p>
                <a:pPr indent="-323850">
                  <a:buSzPts val="1500"/>
                </a:pPr>
                <a:r>
                  <a:rPr lang="en-US" sz="2000" dirty="0"/>
                  <a:t>Helps keep variance constant from layer to layer to avoid VGP and EGP</a:t>
                </a:r>
              </a:p>
              <a:p>
                <a:pPr indent="-323850">
                  <a:buSzPts val="1500"/>
                </a:pPr>
                <a:r>
                  <a:rPr lang="en-US" sz="2000" dirty="0"/>
                  <a:t>Pulls randomly from a uniform or normal dist using input(</a:t>
                </a:r>
                <a:r>
                  <a:rPr lang="en-US" sz="2000" i="1" dirty="0"/>
                  <a:t>fan</a:t>
                </a:r>
                <a:r>
                  <a:rPr lang="en-US" sz="2000" i="1" baseline="-25000" dirty="0"/>
                  <a:t>in</a:t>
                </a:r>
                <a:r>
                  <a:rPr lang="en-US" sz="2000" dirty="0"/>
                  <a:t>) and output(</a:t>
                </a:r>
                <a:r>
                  <a:rPr lang="en-US" sz="2000" i="1" dirty="0"/>
                  <a:t>fan</a:t>
                </a:r>
                <a:r>
                  <a:rPr lang="en-US" sz="2000" i="1" baseline="-25000" dirty="0"/>
                  <a:t>out</a:t>
                </a:r>
                <a:r>
                  <a:rPr lang="en-US" sz="2000" dirty="0"/>
                  <a:t>) nodes between two layers. </a:t>
                </a:r>
                <a:r>
                  <a:rPr lang="en-US" sz="2000" i="1" dirty="0"/>
                  <a:t>fan</a:t>
                </a:r>
                <a:r>
                  <a:rPr lang="en-US" sz="2000" i="1" baseline="-25000" dirty="0"/>
                  <a:t>avg</a:t>
                </a:r>
                <a:r>
                  <a:rPr lang="en-US" sz="2000" dirty="0"/>
                  <a:t> = </a:t>
                </a:r>
                <a14:m>
                  <m:oMath xmlns:m="http://schemas.openxmlformats.org/officeDocument/2006/math">
                    <m:f>
                      <m:fPr>
                        <m:ctrlPr>
                          <a:rPr lang="en-US" sz="2000" i="1">
                            <a:latin typeface="Cambria Math" panose="02040503050406030204" pitchFamily="18" charset="0"/>
                          </a:rPr>
                        </m:ctrlPr>
                      </m:fPr>
                      <m:num>
                        <m:r>
                          <m:rPr>
                            <m:nor/>
                          </m:rPr>
                          <a:rPr lang="en-US" sz="2000" dirty="0"/>
                          <m:t>(</m:t>
                        </m:r>
                        <m:r>
                          <m:rPr>
                            <m:nor/>
                          </m:rPr>
                          <a:rPr lang="en-US" sz="2000" i="1" dirty="0"/>
                          <m:t>fan</m:t>
                        </m:r>
                        <m:r>
                          <m:rPr>
                            <m:nor/>
                          </m:rPr>
                          <a:rPr lang="en-US" sz="2000" i="1" baseline="-25000" dirty="0"/>
                          <m:t>in</m:t>
                        </m:r>
                        <m:r>
                          <m:rPr>
                            <m:nor/>
                          </m:rPr>
                          <a:rPr lang="en-US" sz="2000" dirty="0"/>
                          <m:t> </m:t>
                        </m:r>
                        <m:r>
                          <m:rPr>
                            <m:nor/>
                          </m:rPr>
                          <a:rPr lang="en-US" sz="2000" dirty="0"/>
                          <m:t>+ </m:t>
                        </m:r>
                        <m:r>
                          <m:rPr>
                            <m:nor/>
                          </m:rPr>
                          <a:rPr lang="en-US" sz="2000" i="1" dirty="0"/>
                          <m:t>fan</m:t>
                        </m:r>
                        <m:r>
                          <m:rPr>
                            <m:nor/>
                          </m:rPr>
                          <a:rPr lang="en-US" sz="2000" i="1" baseline="-25000" dirty="0"/>
                          <m:t>out</m:t>
                        </m:r>
                        <m:r>
                          <m:rPr>
                            <m:nor/>
                          </m:rPr>
                          <a:rPr lang="en-US" sz="2000" dirty="0"/>
                          <m:t>)</m:t>
                        </m:r>
                      </m:num>
                      <m:den>
                        <m:r>
                          <m:rPr>
                            <m:nor/>
                          </m:rPr>
                          <a:rPr lang="en-US" sz="2000" b="0" i="1" smtClean="0">
                            <a:latin typeface="Cambria Math" panose="02040503050406030204" pitchFamily="18" charset="0"/>
                          </a:rPr>
                          <m:t>2</m:t>
                        </m:r>
                      </m:den>
                    </m:f>
                  </m:oMath>
                </a14:m>
                <a:endParaRPr lang="en-US" sz="2000" dirty="0"/>
              </a:p>
              <a:p>
                <a:pPr indent="-323850">
                  <a:buSzPts val="1500"/>
                </a:pPr>
                <a:r>
                  <a:rPr lang="en-US" sz="2000" b="1" dirty="0"/>
                  <a:t>Uniform Xavier</a:t>
                </a:r>
                <a:r>
                  <a:rPr lang="en-US" sz="2000" dirty="0"/>
                  <a:t>: Random pull from </a:t>
                </a:r>
                <a14:m>
                  <m:oMath xmlns:m="http://schemas.openxmlformats.org/officeDocument/2006/math">
                    <m:r>
                      <a:rPr lang="en-US" sz="2000" b="0" i="1" smtClean="0">
                        <a:latin typeface="Cambria Math" panose="02040503050406030204" pitchFamily="18" charset="0"/>
                      </a:rPr>
                      <m:t>𝑈</m:t>
                    </m:r>
                    <m:r>
                      <a:rPr lang="en-US" sz="2000" b="0" i="1" smtClean="0">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i="1">
                                <a:latin typeface="Cambria Math" panose="02040503050406030204" pitchFamily="18" charset="0"/>
                              </a:rPr>
                              <m:t>3</m:t>
                            </m:r>
                          </m:num>
                          <m:den>
                            <m:r>
                              <m:rPr>
                                <m:nor/>
                              </m:rPr>
                              <a:rPr lang="en-US" sz="2000" i="1" dirty="0"/>
                              <m:t>fan</m:t>
                            </m:r>
                            <m:r>
                              <m:rPr>
                                <m:nor/>
                              </m:rPr>
                              <a:rPr lang="en-US" sz="2000" i="1" baseline="-25000" dirty="0"/>
                              <m:t>avg</m:t>
                            </m:r>
                          </m:den>
                        </m:f>
                      </m:e>
                    </m:rad>
                    <m:r>
                      <a:rPr lang="en-US" sz="2000" i="1">
                        <a:latin typeface="Cambria Math" panose="02040503050406030204" pitchFamily="18" charset="0"/>
                      </a:rPr>
                      <m:t>,</m:t>
                    </m:r>
                    <m:rad>
                      <m:radPr>
                        <m:degHide m:val="on"/>
                        <m:ctrlPr>
                          <a:rPr lang="en-US" sz="2000" i="1">
                            <a:latin typeface="Cambria Math" panose="02040503050406030204" pitchFamily="18" charset="0"/>
                          </a:rPr>
                        </m:ctrlPr>
                      </m:radPr>
                      <m:deg/>
                      <m:e>
                        <m:f>
                          <m:fPr>
                            <m:ctrlPr>
                              <a:rPr lang="en-US" sz="2000" i="1">
                                <a:latin typeface="Cambria Math" panose="02040503050406030204" pitchFamily="18" charset="0"/>
                              </a:rPr>
                            </m:ctrlPr>
                          </m:fPr>
                          <m:num>
                            <m:r>
                              <a:rPr lang="en-US" sz="2000" i="1">
                                <a:latin typeface="Cambria Math" panose="02040503050406030204" pitchFamily="18" charset="0"/>
                              </a:rPr>
                              <m:t>3</m:t>
                            </m:r>
                          </m:num>
                          <m:den>
                            <m:r>
                              <m:rPr>
                                <m:nor/>
                              </m:rPr>
                              <a:rPr lang="en-US" sz="2000" i="1" dirty="0"/>
                              <m:t>fan</m:t>
                            </m:r>
                            <m:r>
                              <m:rPr>
                                <m:nor/>
                              </m:rPr>
                              <a:rPr lang="en-US" sz="2000" i="1" baseline="-25000" dirty="0"/>
                              <m:t>avg</m:t>
                            </m:r>
                            <m:r>
                              <m:rPr>
                                <m:nor/>
                              </m:rPr>
                              <a:rPr lang="en-US" sz="2000" i="1" baseline="-25000" dirty="0"/>
                              <m:t> </m:t>
                            </m:r>
                          </m:den>
                        </m:f>
                      </m:e>
                    </m:rad>
                    <m:r>
                      <a:rPr lang="en-US" sz="2000" b="0" i="1" smtClean="0">
                        <a:latin typeface="Cambria Math" panose="02040503050406030204" pitchFamily="18" charset="0"/>
                      </a:rPr>
                      <m:t>)</m:t>
                    </m:r>
                  </m:oMath>
                </a14:m>
                <a:endParaRPr lang="en-US" sz="2000" dirty="0"/>
              </a:p>
              <a:p>
                <a:pPr lvl="1" indent="-260350">
                  <a:spcBef>
                    <a:spcPts val="0"/>
                  </a:spcBef>
                  <a:buSzPts val="500"/>
                </a:pPr>
                <a:r>
                  <a:rPr lang="en-US" sz="1600" dirty="0"/>
                  <a:t>Default in Keras</a:t>
                </a:r>
              </a:p>
              <a:p>
                <a:pPr indent="-323850">
                  <a:buSzPts val="1500"/>
                </a:pPr>
                <a:r>
                  <a:rPr lang="en-US" sz="2000" b="1" dirty="0"/>
                  <a:t>Normal Xavier</a:t>
                </a:r>
                <a:r>
                  <a:rPr lang="en-US" sz="2000" dirty="0"/>
                  <a:t>: Random pull from </a:t>
                </a:r>
                <a14:m>
                  <m:oMath xmlns:m="http://schemas.openxmlformats.org/officeDocument/2006/math">
                    <m:r>
                      <a:rPr lang="en-US" sz="2000" b="0" i="1" smtClean="0">
                        <a:latin typeface="Cambria Math" panose="02040503050406030204" pitchFamily="18" charset="0"/>
                      </a:rPr>
                      <m:t>𝑁𝑜𝑟</m:t>
                    </m:r>
                    <m:r>
                      <a:rPr lang="en-US" sz="2000" b="0" i="1" smtClean="0">
                        <a:latin typeface="Cambria Math" panose="02040503050406030204" pitchFamily="18" charset="0"/>
                      </a:rPr>
                      <m:t>(</m:t>
                    </m:r>
                    <m:r>
                      <a:rPr lang="en-US" sz="2000" b="0" i="1" smtClean="0">
                        <a:latin typeface="Cambria Math" panose="02040503050406030204" pitchFamily="18" charset="0"/>
                      </a:rPr>
                      <m:t>0</m:t>
                    </m:r>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m:rPr>
                            <m:nor/>
                          </m:rPr>
                          <a:rPr lang="en-US" sz="2000" i="1" dirty="0"/>
                          <m:t>fan</m:t>
                        </m:r>
                        <m:r>
                          <m:rPr>
                            <m:nor/>
                          </m:rPr>
                          <a:rPr lang="en-US" sz="2000" i="1" baseline="-25000" dirty="0"/>
                          <m:t>avg</m:t>
                        </m:r>
                        <m:r>
                          <m:rPr>
                            <m:nor/>
                          </m:rPr>
                          <a:rPr lang="en-US" sz="2000" i="1" baseline="-25000" dirty="0"/>
                          <m:t> </m:t>
                        </m:r>
                      </m:den>
                    </m:f>
                    <m:r>
                      <a:rPr lang="en-US" sz="2000" i="1">
                        <a:latin typeface="Cambria Math" panose="02040503050406030204" pitchFamily="18" charset="0"/>
                      </a:rPr>
                      <m:t>)</m:t>
                    </m:r>
                  </m:oMath>
                </a14:m>
                <a:endParaRPr lang="en-US" sz="2000" dirty="0"/>
              </a:p>
              <a:p>
                <a:pPr indent="-323850">
                  <a:buSzPts val="1500"/>
                </a:pPr>
                <a:r>
                  <a:rPr lang="en-US" sz="2000" dirty="0"/>
                  <a:t>Works well for </a:t>
                </a:r>
                <a:r>
                  <a:rPr lang="en-US" sz="2000" b="1" dirty="0"/>
                  <a:t>tanh</a:t>
                </a:r>
                <a:r>
                  <a:rPr lang="en-US" sz="2000" dirty="0"/>
                  <a:t> and </a:t>
                </a:r>
                <a:r>
                  <a:rPr lang="en-US" sz="2000" b="1" dirty="0"/>
                  <a:t>sigmoid</a:t>
                </a:r>
                <a:r>
                  <a:rPr lang="en-US" sz="2000" dirty="0"/>
                  <a:t> activation functions</a:t>
                </a:r>
              </a:p>
              <a:p>
                <a:pPr indent="-323850">
                  <a:buSzPts val="1500"/>
                </a:pPr>
                <a:endParaRPr sz="2000" dirty="0"/>
              </a:p>
            </p:txBody>
          </p:sp>
        </mc:Choice>
        <mc:Fallback>
          <p:sp>
            <p:nvSpPr>
              <p:cNvPr id="222" name="Google Shape;222;p31"/>
              <p:cNvSpPr txBox="1">
                <a:spLocks noGrp="1" noRot="1" noChangeAspect="1" noMove="1" noResize="1" noEditPoints="1" noAdjustHandles="1" noChangeArrowheads="1" noChangeShapeType="1" noTextEdit="1"/>
              </p:cNvSpPr>
              <p:nvPr>
                <p:ph type="body" idx="1"/>
              </p:nvPr>
            </p:nvSpPr>
            <p:spPr>
              <a:xfrm>
                <a:off x="457200" y="1063360"/>
                <a:ext cx="8229600" cy="3534890"/>
              </a:xfrm>
              <a:prstGeom prst="rect">
                <a:avLst/>
              </a:prstGeom>
              <a:blipFill>
                <a:blip r:embed="rId3"/>
                <a:stretch>
                  <a:fillRect/>
                </a:stretch>
              </a:blipFill>
              <a:ln>
                <a:noFill/>
              </a:ln>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He Initialization</a:t>
            </a:r>
            <a:endParaRPr/>
          </a:p>
        </p:txBody>
      </p:sp>
      <mc:AlternateContent xmlns:mc="http://schemas.openxmlformats.org/markup-compatibility/2006">
        <mc:Choice xmlns:a14="http://schemas.microsoft.com/office/drawing/2010/main" Requires="a14">
          <p:sp>
            <p:nvSpPr>
              <p:cNvPr id="228" name="Google Shape;228;p32"/>
              <p:cNvSpPr txBox="1">
                <a:spLocks noGrp="1"/>
              </p:cNvSpPr>
              <p:nvPr>
                <p:ph type="body" idx="1"/>
              </p:nvPr>
            </p:nvSpPr>
            <p:spPr>
              <a:xfrm>
                <a:off x="457200" y="1200150"/>
                <a:ext cx="8229600" cy="1983564"/>
              </a:xfrm>
              <a:prstGeom prst="rect">
                <a:avLst/>
              </a:prstGeom>
              <a:noFill/>
              <a:ln>
                <a:noFill/>
              </a:ln>
            </p:spPr>
            <p:txBody>
              <a:bodyPr spcFirstLastPara="1" wrap="square" lIns="91425" tIns="45700" rIns="91425" bIns="45700" anchor="t" anchorCtr="0">
                <a:noAutofit/>
              </a:bodyPr>
              <a:lstStyle/>
              <a:p>
                <a:pPr indent="-323850">
                  <a:buSzPts val="1500"/>
                </a:pPr>
                <a:r>
                  <a:rPr lang="en-US" sz="2200" dirty="0"/>
                  <a:t>Used for ReLU activation function and its variants</a:t>
                </a:r>
              </a:p>
              <a:p>
                <a:pPr indent="-323850">
                  <a:buSzPts val="1500"/>
                </a:pPr>
                <a:r>
                  <a:rPr lang="en-US" sz="2200" dirty="0"/>
                  <a:t>Pulls from </a:t>
                </a:r>
                <a14:m>
                  <m:oMath xmlns:m="http://schemas.openxmlformats.org/officeDocument/2006/math">
                    <m:r>
                      <a:rPr lang="en-US" sz="2400" b="0" i="1" smtClean="0">
                        <a:latin typeface="Cambria Math" panose="02040503050406030204" pitchFamily="18" charset="0"/>
                      </a:rPr>
                      <m:t>𝑁𝑜𝑟</m:t>
                    </m:r>
                    <m:r>
                      <a:rPr lang="en-US" sz="2400" b="0" i="1" smtClean="0">
                        <a:latin typeface="Cambria Math" panose="02040503050406030204" pitchFamily="18" charset="0"/>
                      </a:rPr>
                      <m:t>(</m:t>
                    </m:r>
                    <m:r>
                      <a:rPr lang="en-US" sz="2400" b="0" i="1" smtClean="0">
                        <a:latin typeface="Cambria Math" panose="02040503050406030204" pitchFamily="18" charset="0"/>
                      </a:rPr>
                      <m:t>0</m:t>
                    </m:r>
                    <m:r>
                      <a:rPr lang="en-US" sz="2400" b="0" i="1" smtClean="0">
                        <a:latin typeface="Cambria Math" panose="02040503050406030204" pitchFamily="18" charset="0"/>
                      </a:rPr>
                      <m:t>,</m:t>
                    </m:r>
                    <m:f>
                      <m:fPr>
                        <m:ctrlPr>
                          <a:rPr lang="ar-AE" sz="2400" i="1">
                            <a:latin typeface="Cambria Math" panose="02040503050406030204" pitchFamily="18" charset="0"/>
                          </a:rPr>
                        </m:ctrlPr>
                      </m:fPr>
                      <m:num>
                        <m:r>
                          <a:rPr lang="ar-AE" sz="2400" b="0" i="1" smtClean="0">
                            <a:latin typeface="Cambria Math" panose="02040503050406030204" pitchFamily="18" charset="0"/>
                          </a:rPr>
                          <m:t>2</m:t>
                        </m:r>
                      </m:num>
                      <m:den>
                        <m:r>
                          <m:rPr>
                            <m:nor/>
                          </m:rPr>
                          <a:rPr lang="en-US" sz="2400" i="1" dirty="0"/>
                          <m:t>fan</m:t>
                        </m:r>
                        <m:r>
                          <m:rPr>
                            <m:nor/>
                          </m:rPr>
                          <a:rPr lang="en-US" sz="2400" b="0" i="1" baseline="-25000" dirty="0" smtClean="0"/>
                          <m:t>in</m:t>
                        </m:r>
                        <m:r>
                          <m:rPr>
                            <m:nor/>
                          </m:rPr>
                          <a:rPr lang="en-US" sz="2400" i="1" baseline="-25000" dirty="0"/>
                          <m:t> </m:t>
                        </m:r>
                      </m:den>
                    </m:f>
                    <m:r>
                      <a:rPr lang="ar-AE" sz="2400" i="1">
                        <a:latin typeface="Cambria Math" panose="02040503050406030204" pitchFamily="18" charset="0"/>
                      </a:rPr>
                      <m:t>)</m:t>
                    </m:r>
                  </m:oMath>
                </a14:m>
                <a:endParaRPr lang="en-US" sz="2200" dirty="0"/>
              </a:p>
              <a:p>
                <a:pPr indent="-323850">
                  <a:buSzPts val="1500"/>
                </a:pPr>
                <a:endParaRPr sz="2200" dirty="0"/>
              </a:p>
            </p:txBody>
          </p:sp>
        </mc:Choice>
        <mc:Fallback>
          <p:sp>
            <p:nvSpPr>
              <p:cNvPr id="228" name="Google Shape;228;p32"/>
              <p:cNvSpPr txBox="1">
                <a:spLocks noGrp="1" noRot="1" noChangeAspect="1" noMove="1" noResize="1" noEditPoints="1" noAdjustHandles="1" noChangeArrowheads="1" noChangeShapeType="1" noTextEdit="1"/>
              </p:cNvSpPr>
              <p:nvPr>
                <p:ph type="body" idx="1"/>
              </p:nvPr>
            </p:nvSpPr>
            <p:spPr>
              <a:xfrm>
                <a:off x="457200" y="1200150"/>
                <a:ext cx="8229600" cy="1983564"/>
              </a:xfrm>
              <a:prstGeom prst="rect">
                <a:avLst/>
              </a:prstGeom>
              <a:blipFill>
                <a:blip r:embed="rId3"/>
                <a:stretch>
                  <a:fillRect/>
                </a:stretch>
              </a:blipFill>
              <a:ln>
                <a:no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D944C126-2EB3-47E5-F658-EFC00FD3B64B}"/>
              </a:ext>
            </a:extLst>
          </p:cNvPr>
          <p:cNvSpPr txBox="1"/>
          <p:nvPr/>
        </p:nvSpPr>
        <p:spPr>
          <a:xfrm>
            <a:off x="457200" y="2766891"/>
            <a:ext cx="8506591" cy="1107226"/>
          </a:xfrm>
          <a:prstGeom prst="rect">
            <a:avLst/>
          </a:prstGeom>
          <a:noFill/>
        </p:spPr>
        <p:txBody>
          <a:bodyPr wrap="square">
            <a:spAutoFit/>
          </a:bodyPr>
          <a:lstStyle/>
          <a:p>
            <a:pPr marL="0" marR="0" lvl="0" indent="0" algn="l" defTabSz="914400" rtl="0" eaLnBrk="1" fontAlgn="auto" latinLnBrk="0" hangingPunct="1">
              <a:lnSpc>
                <a:spcPct val="100000"/>
              </a:lnSpc>
              <a:spcBef>
                <a:spcPts val="360"/>
              </a:spcBef>
              <a:spcAft>
                <a:spcPts val="0"/>
              </a:spcAft>
              <a:buClr>
                <a:srgbClr val="000099"/>
              </a:buClr>
              <a:buSzPts val="1170"/>
              <a:buFont typeface="Noto Sans Symbols"/>
              <a:buNone/>
              <a:tabLst/>
              <a:defRPr/>
            </a:pPr>
            <a:r>
              <a:rPr kumimoji="0" lang="en-US" sz="2500" b="0" i="0" u="none" strike="noStrike" kern="0" cap="none" spc="0" normalizeH="0" baseline="0" noProof="0" dirty="0">
                <a:ln>
                  <a:noFill/>
                </a:ln>
                <a:solidFill>
                  <a:srgbClr val="000000"/>
                </a:solidFill>
                <a:effectLst/>
                <a:uLnTx/>
                <a:uFillTx/>
                <a:latin typeface="Times New Roman"/>
                <a:cs typeface="Times New Roman"/>
                <a:sym typeface="Times New Roman"/>
              </a:rPr>
              <a:t>Python Code</a:t>
            </a:r>
            <a:endParaRPr kumimoji="0" lang="en-US" sz="2700" b="0" i="0" u="none" strike="noStrike" kern="0" cap="none" spc="0" normalizeH="0" baseline="0" noProof="0" dirty="0">
              <a:ln>
                <a:noFill/>
              </a:ln>
              <a:solidFill>
                <a:srgbClr val="000000"/>
              </a:solidFill>
              <a:effectLst/>
              <a:uLnTx/>
              <a:uFillTx/>
              <a:latin typeface="Times New Roman"/>
              <a:cs typeface="Times New Roman"/>
              <a:sym typeface="Times New Roman"/>
            </a:endParaRPr>
          </a:p>
          <a:p>
            <a:pPr marL="457200" marR="228600" indent="-304800">
              <a:lnSpc>
                <a:spcPct val="115000"/>
              </a:lnSpc>
              <a:buClr>
                <a:srgbClr val="000099"/>
              </a:buClr>
              <a:buSzPts val="1200"/>
              <a:buFont typeface="Courier New"/>
              <a:buChar char="■"/>
              <a:defRPr/>
            </a:pPr>
            <a:r>
              <a:rPr lang="en-US" sz="1200" dirty="0" err="1">
                <a:solidFill>
                  <a:srgbClr val="000088"/>
                </a:solidFill>
                <a:latin typeface="Courier New"/>
                <a:cs typeface="Courier New"/>
                <a:sym typeface="Courier New"/>
              </a:rPr>
              <a:t>keras.layers.Dense</a:t>
            </a:r>
            <a:r>
              <a:rPr lang="en-US" sz="1200" dirty="0">
                <a:solidFill>
                  <a:srgbClr val="000088"/>
                </a:solidFill>
                <a:latin typeface="Courier New"/>
                <a:cs typeface="Courier New"/>
                <a:sym typeface="Courier New"/>
              </a:rPr>
              <a:t>(10,</a:t>
            </a:r>
            <a:r>
              <a:rPr lang="en-US" sz="1200" dirty="0">
                <a:solidFill>
                  <a:srgbClr val="000088"/>
                </a:solidFill>
                <a:latin typeface="Courier New"/>
                <a:cs typeface="Courier New"/>
              </a:rPr>
              <a:t> </a:t>
            </a:r>
            <a:r>
              <a:rPr lang="en-US" sz="1200" dirty="0">
                <a:solidFill>
                  <a:srgbClr val="000088"/>
                </a:solidFill>
                <a:latin typeface="Courier New"/>
                <a:cs typeface="Courier New"/>
                <a:sym typeface="Courier New"/>
              </a:rPr>
              <a:t>activation="</a:t>
            </a:r>
            <a:r>
              <a:rPr lang="en-US" sz="1200" dirty="0" err="1">
                <a:solidFill>
                  <a:srgbClr val="000088"/>
                </a:solidFill>
                <a:latin typeface="Courier New"/>
                <a:cs typeface="Courier New"/>
                <a:sym typeface="Courier New"/>
              </a:rPr>
              <a:t>relu</a:t>
            </a:r>
            <a:r>
              <a:rPr lang="en-US" sz="1200" dirty="0">
                <a:solidFill>
                  <a:srgbClr val="000088"/>
                </a:solidFill>
                <a:latin typeface="Courier New"/>
                <a:cs typeface="Courier New"/>
                <a:sym typeface="Courier New"/>
              </a:rPr>
              <a:t>",</a:t>
            </a:r>
            <a:r>
              <a:rPr lang="en-US" sz="1200" dirty="0">
                <a:solidFill>
                  <a:srgbClr val="000088"/>
                </a:solidFill>
                <a:latin typeface="Courier New"/>
                <a:cs typeface="Courier New"/>
              </a:rPr>
              <a:t> </a:t>
            </a:r>
            <a:r>
              <a:rPr lang="en-US" sz="1200" dirty="0" err="1">
                <a:solidFill>
                  <a:srgbClr val="000088"/>
                </a:solidFill>
                <a:latin typeface="Courier New"/>
                <a:cs typeface="Courier New"/>
                <a:sym typeface="Courier New"/>
              </a:rPr>
              <a:t>kernel_initializer</a:t>
            </a:r>
            <a:r>
              <a:rPr lang="en-US" sz="1200" dirty="0">
                <a:solidFill>
                  <a:srgbClr val="000088"/>
                </a:solidFill>
                <a:latin typeface="Courier New"/>
                <a:cs typeface="Courier New"/>
                <a:sym typeface="Courier New"/>
              </a:rPr>
              <a:t>="</a:t>
            </a:r>
            <a:r>
              <a:rPr lang="en-US" sz="1200" dirty="0" err="1">
                <a:solidFill>
                  <a:srgbClr val="000088"/>
                </a:solidFill>
                <a:latin typeface="Courier New"/>
                <a:cs typeface="Courier New"/>
                <a:sym typeface="Courier New"/>
              </a:rPr>
              <a:t>he_normal</a:t>
            </a:r>
            <a:r>
              <a:rPr lang="en-US" sz="1200" dirty="0">
                <a:solidFill>
                  <a:srgbClr val="000088"/>
                </a:solidFill>
                <a:latin typeface="Courier New"/>
                <a:cs typeface="Courier New"/>
                <a:sym typeface="Courier New"/>
              </a:rPr>
              <a:t>")</a:t>
            </a:r>
          </a:p>
          <a:p>
            <a:pPr marL="457200" marR="228600" lvl="0" indent="-304800" algn="l" defTabSz="914400" rtl="0" eaLnBrk="1" fontAlgn="auto" latinLnBrk="0" hangingPunct="1">
              <a:lnSpc>
                <a:spcPct val="115000"/>
              </a:lnSpc>
              <a:spcBef>
                <a:spcPts val="0"/>
              </a:spcBef>
              <a:spcAft>
                <a:spcPts val="0"/>
              </a:spcAft>
              <a:buClr>
                <a:srgbClr val="000099"/>
              </a:buClr>
              <a:buSzPts val="1200"/>
              <a:buFont typeface="Courier New"/>
              <a:buChar char="■"/>
              <a:tabLst/>
              <a:defRPr/>
            </a:pPr>
            <a:r>
              <a:rPr kumimoji="0" lang="en-US" sz="1200" b="0" i="0" u="none" strike="noStrike" kern="0" cap="none" spc="0" normalizeH="0" baseline="0" noProof="0" dirty="0" err="1">
                <a:ln>
                  <a:noFill/>
                </a:ln>
                <a:solidFill>
                  <a:srgbClr val="000088"/>
                </a:solidFill>
                <a:effectLst/>
                <a:uLnTx/>
                <a:uFillTx/>
                <a:latin typeface="Courier New"/>
                <a:ea typeface="Courier New"/>
                <a:cs typeface="Courier New"/>
                <a:sym typeface="Courier New"/>
              </a:rPr>
              <a:t>keras</a:t>
            </a:r>
            <a:r>
              <a:rPr kumimoji="0" lang="en-US" sz="1200" b="0" i="0" u="none" strike="noStrike" kern="0" cap="none" spc="0" normalizeH="0" baseline="0" noProof="0" dirty="0" err="1">
                <a:ln>
                  <a:noFill/>
                </a:ln>
                <a:solidFill>
                  <a:srgbClr val="555555"/>
                </a:solidFill>
                <a:effectLst/>
                <a:uLnTx/>
                <a:uFillTx/>
                <a:latin typeface="Courier New"/>
                <a:ea typeface="Courier New"/>
                <a:cs typeface="Courier New"/>
                <a:sym typeface="Courier New"/>
              </a:rPr>
              <a:t>.</a:t>
            </a:r>
            <a:r>
              <a:rPr kumimoji="0" lang="en-US" sz="1200" b="0" i="0" u="none" strike="noStrike" kern="0" cap="none" spc="0" normalizeH="0" baseline="0" noProof="0" dirty="0" err="1">
                <a:ln>
                  <a:noFill/>
                </a:ln>
                <a:solidFill>
                  <a:srgbClr val="000088"/>
                </a:solidFill>
                <a:effectLst/>
                <a:uLnTx/>
                <a:uFillTx/>
                <a:latin typeface="Courier New"/>
                <a:ea typeface="Courier New"/>
                <a:cs typeface="Courier New"/>
                <a:sym typeface="Courier New"/>
              </a:rPr>
              <a:t>layers</a:t>
            </a:r>
            <a:r>
              <a:rPr kumimoji="0" lang="en-US" sz="1200" b="0" i="0" u="none" strike="noStrike" kern="0" cap="none" spc="0" normalizeH="0" baseline="0" noProof="0" dirty="0" err="1">
                <a:ln>
                  <a:noFill/>
                </a:ln>
                <a:solidFill>
                  <a:srgbClr val="555555"/>
                </a:solidFill>
                <a:effectLst/>
                <a:uLnTx/>
                <a:uFillTx/>
                <a:latin typeface="Courier New"/>
                <a:ea typeface="Courier New"/>
                <a:cs typeface="Courier New"/>
                <a:sym typeface="Courier New"/>
              </a:rPr>
              <a:t>.</a:t>
            </a:r>
            <a:r>
              <a:rPr kumimoji="0" lang="en-US" sz="1200" b="0" i="0" u="none" strike="noStrike" kern="0" cap="none" spc="0" normalizeH="0" baseline="0" noProof="0" dirty="0" err="1">
                <a:ln>
                  <a:noFill/>
                </a:ln>
                <a:solidFill>
                  <a:srgbClr val="000088"/>
                </a:solidFill>
                <a:effectLst/>
                <a:uLnTx/>
                <a:uFillTx/>
                <a:latin typeface="Courier New"/>
                <a:ea typeface="Courier New"/>
                <a:cs typeface="Courier New"/>
                <a:sym typeface="Courier New"/>
              </a:rPr>
              <a:t>Dense</a:t>
            </a:r>
            <a:r>
              <a:rPr kumimoji="0" lang="en-US" sz="12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200" b="0" i="0" u="none" strike="noStrike" kern="0" cap="none" spc="0" normalizeH="0" baseline="0" noProof="0" dirty="0">
                <a:ln>
                  <a:noFill/>
                </a:ln>
                <a:solidFill>
                  <a:srgbClr val="FF6600"/>
                </a:solidFill>
                <a:effectLst/>
                <a:uLnTx/>
                <a:uFillTx/>
                <a:latin typeface="Courier New"/>
                <a:ea typeface="Courier New"/>
                <a:cs typeface="Courier New"/>
                <a:sym typeface="Courier New"/>
              </a:rPr>
              <a:t>10</a:t>
            </a:r>
            <a:r>
              <a:rPr kumimoji="0" lang="en-US" sz="12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200" b="0" i="0" u="none" strike="noStrike" kern="0" cap="none" spc="0" normalizeH="0" baseline="0" noProof="0" dirty="0">
                <a:ln>
                  <a:noFill/>
                </a:ln>
                <a:solidFill>
                  <a:srgbClr val="000088"/>
                </a:solidFill>
                <a:effectLst/>
                <a:uLnTx/>
                <a:uFillTx/>
                <a:latin typeface="Courier New"/>
                <a:ea typeface="Courier New"/>
                <a:cs typeface="Courier New"/>
                <a:sym typeface="Courier New"/>
              </a:rPr>
              <a:t>activation</a:t>
            </a:r>
            <a:r>
              <a:rPr kumimoji="0" lang="en-US" sz="1200" b="0" i="0" u="none" strike="noStrike" kern="0" cap="none" spc="0" normalizeH="0" baseline="0" noProof="0" dirty="0">
                <a:ln>
                  <a:noFill/>
                </a:ln>
                <a:solidFill>
                  <a:srgbClr val="555555"/>
                </a:solidFill>
                <a:effectLst/>
                <a:uLnTx/>
                <a:uFillTx/>
                <a:latin typeface="Courier New"/>
                <a:ea typeface="Courier New"/>
                <a:cs typeface="Courier New"/>
                <a:sym typeface="Courier New"/>
              </a:rPr>
              <a:t>=</a:t>
            </a:r>
            <a:r>
              <a:rPr kumimoji="0" lang="en-US" sz="1200" b="0" i="0" u="none" strike="noStrike" kern="0" cap="none" spc="0" normalizeH="0" baseline="0" noProof="0" dirty="0">
                <a:ln>
                  <a:noFill/>
                </a:ln>
                <a:solidFill>
                  <a:srgbClr val="CC3300"/>
                </a:solidFill>
                <a:effectLst/>
                <a:uLnTx/>
                <a:uFillTx/>
                <a:latin typeface="Courier New"/>
                <a:ea typeface="Courier New"/>
                <a:cs typeface="Courier New"/>
                <a:sym typeface="Courier New"/>
              </a:rPr>
              <a:t>"</a:t>
            </a:r>
            <a:r>
              <a:rPr kumimoji="0" lang="en-US" sz="1200" b="0" i="0" u="none" strike="noStrike" kern="0" cap="none" spc="0" normalizeH="0" baseline="0" noProof="0" dirty="0" err="1">
                <a:ln>
                  <a:noFill/>
                </a:ln>
                <a:solidFill>
                  <a:srgbClr val="CC3300"/>
                </a:solidFill>
                <a:effectLst/>
                <a:uLnTx/>
                <a:uFillTx/>
                <a:latin typeface="Courier New"/>
                <a:ea typeface="Courier New"/>
                <a:cs typeface="Courier New"/>
                <a:sym typeface="Courier New"/>
              </a:rPr>
              <a:t>relu</a:t>
            </a:r>
            <a:r>
              <a:rPr kumimoji="0" lang="en-US" sz="1200" b="0" i="0" u="none" strike="noStrike" kern="0" cap="none" spc="0" normalizeH="0" baseline="0" noProof="0" dirty="0">
                <a:ln>
                  <a:noFill/>
                </a:ln>
                <a:solidFill>
                  <a:srgbClr val="CC3300"/>
                </a:solidFill>
                <a:effectLst/>
                <a:uLnTx/>
                <a:uFillTx/>
                <a:latin typeface="Courier New"/>
                <a:ea typeface="Courier New"/>
                <a:cs typeface="Courier New"/>
                <a:sym typeface="Courier New"/>
              </a:rPr>
              <a:t>"</a:t>
            </a:r>
            <a:r>
              <a:rPr kumimoji="0" lang="en-US" sz="12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r>
              <a:rPr kumimoji="0" lang="en-US" sz="1200" b="0" i="0" u="none" strike="noStrike" kern="0" cap="none" spc="0" normalizeH="0" baseline="0" noProof="0" dirty="0">
                <a:ln>
                  <a:noFill/>
                </a:ln>
                <a:solidFill>
                  <a:srgbClr val="000000"/>
                </a:solidFill>
                <a:effectLst/>
                <a:uLnTx/>
                <a:uFillTx/>
                <a:latin typeface="Arial"/>
                <a:ea typeface="Arial"/>
                <a:cs typeface="Arial"/>
                <a:sym typeface="Arial"/>
              </a:rPr>
              <a:t> </a:t>
            </a:r>
            <a:r>
              <a:rPr kumimoji="0" lang="en-US" sz="1200" b="0" i="0" u="none" strike="noStrike" kern="0" cap="none" spc="0" normalizeH="0" baseline="0" noProof="0" dirty="0" err="1">
                <a:ln>
                  <a:noFill/>
                </a:ln>
                <a:solidFill>
                  <a:srgbClr val="000088"/>
                </a:solidFill>
                <a:effectLst/>
                <a:uLnTx/>
                <a:uFillTx/>
                <a:latin typeface="Courier New"/>
                <a:ea typeface="Courier New"/>
                <a:cs typeface="Courier New"/>
                <a:sym typeface="Courier New"/>
              </a:rPr>
              <a:t>kernel_initializer</a:t>
            </a:r>
            <a:r>
              <a:rPr kumimoji="0" lang="en-US" sz="1200" b="0" i="0" u="none" strike="noStrike" kern="0" cap="none" spc="0" normalizeH="0" baseline="0" noProof="0" dirty="0">
                <a:ln>
                  <a:noFill/>
                </a:ln>
                <a:solidFill>
                  <a:srgbClr val="555555"/>
                </a:solidFill>
                <a:effectLst/>
                <a:uLnTx/>
                <a:uFillTx/>
                <a:latin typeface="Courier New"/>
                <a:ea typeface="Courier New"/>
                <a:cs typeface="Courier New"/>
                <a:sym typeface="Courier New"/>
              </a:rPr>
              <a:t>=</a:t>
            </a:r>
            <a:r>
              <a:rPr kumimoji="0" lang="en-US" sz="1200" b="0" i="0" u="none" strike="noStrike" kern="0" cap="none" spc="0" normalizeH="0" baseline="0" noProof="0" dirty="0">
                <a:ln>
                  <a:noFill/>
                </a:ln>
                <a:solidFill>
                  <a:srgbClr val="CC3300"/>
                </a:solidFill>
                <a:effectLst/>
                <a:uLnTx/>
                <a:uFillTx/>
                <a:latin typeface="Courier New"/>
                <a:ea typeface="Courier New"/>
                <a:cs typeface="Courier New"/>
                <a:sym typeface="Courier New"/>
              </a:rPr>
              <a:t>"</a:t>
            </a:r>
            <a:r>
              <a:rPr kumimoji="0" lang="en-US" sz="1200" b="0" i="0" u="none" strike="noStrike" kern="0" cap="none" spc="0" normalizeH="0" baseline="0" noProof="0" dirty="0" err="1">
                <a:ln>
                  <a:noFill/>
                </a:ln>
                <a:solidFill>
                  <a:srgbClr val="CC3300"/>
                </a:solidFill>
                <a:effectLst/>
                <a:uLnTx/>
                <a:uFillTx/>
                <a:latin typeface="Courier New"/>
                <a:ea typeface="Courier New"/>
                <a:cs typeface="Courier New"/>
                <a:sym typeface="Courier New"/>
              </a:rPr>
              <a:t>he_uniform</a:t>
            </a:r>
            <a:r>
              <a:rPr kumimoji="0" lang="en-US" sz="1200" b="0" i="0" u="none" strike="noStrike" kern="0" cap="none" spc="0" normalizeH="0" baseline="0" noProof="0" dirty="0">
                <a:ln>
                  <a:noFill/>
                </a:ln>
                <a:solidFill>
                  <a:srgbClr val="CC3300"/>
                </a:solidFill>
                <a:effectLst/>
                <a:uLnTx/>
                <a:uFillTx/>
                <a:latin typeface="Courier New"/>
                <a:ea typeface="Courier New"/>
                <a:cs typeface="Courier New"/>
                <a:sym typeface="Courier New"/>
              </a:rPr>
              <a:t>"</a:t>
            </a:r>
            <a:r>
              <a:rPr kumimoji="0" lang="en-US" sz="1200" b="0" i="0" u="none" strike="noStrike" kern="0" cap="none" spc="0" normalizeH="0" baseline="0" noProof="0" dirty="0">
                <a:ln>
                  <a:noFill/>
                </a:ln>
                <a:solidFill>
                  <a:srgbClr val="000000"/>
                </a:solidFill>
                <a:effectLst/>
                <a:uLnTx/>
                <a:uFillTx/>
                <a:latin typeface="Courier New"/>
                <a:ea typeface="Courier New"/>
                <a:cs typeface="Courier New"/>
                <a:sym typeface="Courier New"/>
              </a:rPr>
              <a:t>)</a:t>
            </a:r>
          </a:p>
          <a:p>
            <a:pPr marL="457200" marR="228600" lvl="0" indent="-304800" algn="l" defTabSz="914400" rtl="0" eaLnBrk="1" fontAlgn="auto" latinLnBrk="0" hangingPunct="1">
              <a:lnSpc>
                <a:spcPct val="115000"/>
              </a:lnSpc>
              <a:spcBef>
                <a:spcPts val="0"/>
              </a:spcBef>
              <a:spcAft>
                <a:spcPts val="0"/>
              </a:spcAft>
              <a:buClr>
                <a:srgbClr val="000099"/>
              </a:buClr>
              <a:buSzPts val="1200"/>
              <a:buFont typeface="Courier New"/>
              <a:buChar char="■"/>
              <a:tabLst/>
              <a:defRPr/>
            </a:pPr>
            <a:r>
              <a:rPr kumimoji="0" lang="en-US" sz="1200" b="0" i="0" u="none" strike="noStrike" kern="0" cap="none" spc="0" normalizeH="0" baseline="0" noProof="0" dirty="0">
                <a:ln>
                  <a:noFill/>
                </a:ln>
                <a:solidFill>
                  <a:srgbClr val="000000"/>
                </a:solidFill>
                <a:effectLst/>
                <a:uLnTx/>
                <a:uFillTx/>
                <a:latin typeface="Courier New"/>
                <a:ea typeface="Courier New"/>
                <a:cs typeface="Courier New"/>
                <a:sym typeface="Courier New"/>
              </a:rPr>
              <a:t>Remember: It defaults to </a:t>
            </a:r>
            <a:r>
              <a:rPr kumimoji="0" lang="en-US" sz="1200" b="0" i="0" u="none" strike="noStrike" kern="0" cap="none" spc="0" normalizeH="0" baseline="0" noProof="0" dirty="0" err="1">
                <a:ln>
                  <a:noFill/>
                </a:ln>
                <a:solidFill>
                  <a:srgbClr val="000000"/>
                </a:solidFill>
                <a:effectLst/>
                <a:uLnTx/>
                <a:uFillTx/>
                <a:latin typeface="Courier New"/>
                <a:ea typeface="Courier New"/>
                <a:cs typeface="Courier New"/>
                <a:sym typeface="Courier New"/>
              </a:rPr>
              <a:t>Glorot</a:t>
            </a:r>
            <a:r>
              <a:rPr kumimoji="0" lang="en-US" sz="1200" b="0" i="0" u="none" strike="noStrike" kern="0" cap="none" spc="0" normalizeH="0" baseline="0" noProof="0" dirty="0">
                <a:ln>
                  <a:noFill/>
                </a:ln>
                <a:solidFill>
                  <a:srgbClr val="000000"/>
                </a:solidFill>
                <a:effectLst/>
                <a:uLnTx/>
                <a:uFillTx/>
                <a:latin typeface="Courier New"/>
                <a:ea typeface="Courier New"/>
                <a:cs typeface="Courier New"/>
                <a:sym typeface="Courier New"/>
              </a:rPr>
              <a:t> uniform if not specified.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3"/>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sz="3500"/>
              <a:t>Nonsaturating Activation Functions</a:t>
            </a:r>
            <a:endParaRPr sz="3500"/>
          </a:p>
        </p:txBody>
      </p:sp>
      <p:sp>
        <p:nvSpPr>
          <p:cNvPr id="234" name="Google Shape;234;p33"/>
          <p:cNvSpPr txBox="1">
            <a:spLocks noGrp="1"/>
          </p:cNvSpPr>
          <p:nvPr>
            <p:ph type="body" idx="1"/>
          </p:nvPr>
        </p:nvSpPr>
        <p:spPr>
          <a:xfrm>
            <a:off x="457200" y="1200150"/>
            <a:ext cx="8229600" cy="33981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Vanishing/exploding gradients caused in part by choice of weaker activation functions</a:t>
            </a:r>
            <a:endParaRPr sz="2200" dirty="0"/>
          </a:p>
          <a:p>
            <a:pPr indent="-323850">
              <a:buSzPts val="1500"/>
            </a:pPr>
            <a:r>
              <a:rPr lang="en" sz="2200" dirty="0"/>
              <a:t>Though biological neurons use sigmoid, others work better in deep neural networks for intelligent computations</a:t>
            </a:r>
            <a:endParaRPr sz="2200" dirty="0"/>
          </a:p>
          <a:p>
            <a:pPr indent="-323850">
              <a:buSzPts val="1500"/>
            </a:pPr>
            <a:r>
              <a:rPr lang="en" sz="2200" dirty="0"/>
              <a:t>Textbook highlights variations of ReLU</a:t>
            </a:r>
            <a:endParaRPr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457200" y="82749"/>
            <a:ext cx="8229600" cy="98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dirty="0"/>
              <a:t>Overview (Lesson Plan)</a:t>
            </a:r>
            <a:endParaRPr dirty="0"/>
          </a:p>
        </p:txBody>
      </p:sp>
      <p:sp>
        <p:nvSpPr>
          <p:cNvPr id="108" name="Google Shape;108;p16"/>
          <p:cNvSpPr txBox="1">
            <a:spLocks noGrp="1"/>
          </p:cNvSpPr>
          <p:nvPr>
            <p:ph type="body" idx="1"/>
          </p:nvPr>
        </p:nvSpPr>
        <p:spPr>
          <a:xfrm>
            <a:off x="457200" y="697591"/>
            <a:ext cx="8229600" cy="3698400"/>
          </a:xfrm>
          <a:prstGeom prst="rect">
            <a:avLst/>
          </a:prstGeom>
        </p:spPr>
        <p:txBody>
          <a:bodyPr spcFirstLastPara="1" wrap="square" lIns="91425" tIns="45700" rIns="91425" bIns="45700" anchor="t" anchorCtr="0">
            <a:noAutofit/>
          </a:bodyPr>
          <a:lstStyle/>
          <a:p>
            <a:pPr marL="457200" lvl="0" indent="-323850" algn="l" rtl="0">
              <a:spcBef>
                <a:spcPts val="360"/>
              </a:spcBef>
              <a:spcAft>
                <a:spcPts val="0"/>
              </a:spcAft>
              <a:buSzPts val="1500"/>
              <a:buChar char="■"/>
            </a:pPr>
            <a:r>
              <a:rPr lang="en" sz="2000" dirty="0"/>
              <a:t>Review</a:t>
            </a:r>
            <a:endParaRPr sz="2000" dirty="0"/>
          </a:p>
          <a:p>
            <a:pPr marL="914400" lvl="1" indent="-260350" algn="l" rtl="0">
              <a:spcBef>
                <a:spcPts val="0"/>
              </a:spcBef>
              <a:spcAft>
                <a:spcPts val="0"/>
              </a:spcAft>
              <a:buSzPts val="500"/>
              <a:buChar char="❑"/>
            </a:pPr>
            <a:r>
              <a:rPr lang="en" sz="1600" dirty="0"/>
              <a:t>Backpropagation</a:t>
            </a:r>
            <a:endParaRPr sz="1600" dirty="0"/>
          </a:p>
          <a:p>
            <a:pPr marL="914400" lvl="1" indent="-260350" algn="l" rtl="0">
              <a:spcBef>
                <a:spcPts val="0"/>
              </a:spcBef>
              <a:spcAft>
                <a:spcPts val="0"/>
              </a:spcAft>
              <a:buSzPts val="500"/>
              <a:buChar char="❑"/>
            </a:pPr>
            <a:r>
              <a:rPr lang="en" sz="1600" dirty="0"/>
              <a:t>Gradients</a:t>
            </a:r>
            <a:endParaRPr sz="1600" dirty="0"/>
          </a:p>
          <a:p>
            <a:pPr marL="914400" lvl="1" indent="-260350" algn="l" rtl="0">
              <a:spcBef>
                <a:spcPts val="0"/>
              </a:spcBef>
              <a:spcAft>
                <a:spcPts val="0"/>
              </a:spcAft>
              <a:buSzPts val="500"/>
              <a:buChar char="❑"/>
            </a:pPr>
            <a:r>
              <a:rPr lang="en" sz="1600" dirty="0"/>
              <a:t>Optimizers</a:t>
            </a:r>
            <a:endParaRPr sz="1600" dirty="0"/>
          </a:p>
          <a:p>
            <a:pPr marL="914400" lvl="1" indent="-260350" algn="l" rtl="0">
              <a:spcBef>
                <a:spcPts val="0"/>
              </a:spcBef>
              <a:spcAft>
                <a:spcPts val="0"/>
              </a:spcAft>
              <a:buSzPts val="500"/>
              <a:buChar char="❑"/>
            </a:pPr>
            <a:r>
              <a:rPr lang="en" sz="1600" dirty="0"/>
              <a:t>Stochastic Gradient Descent</a:t>
            </a:r>
            <a:endParaRPr sz="1600" dirty="0"/>
          </a:p>
          <a:p>
            <a:pPr marL="457200" lvl="0" indent="-323850" algn="l" rtl="0">
              <a:spcBef>
                <a:spcPts val="0"/>
              </a:spcBef>
              <a:spcAft>
                <a:spcPts val="0"/>
              </a:spcAft>
              <a:buSzPts val="1500"/>
              <a:buChar char="■"/>
            </a:pPr>
            <a:r>
              <a:rPr lang="en" sz="2000" dirty="0"/>
              <a:t>Unstable Gradient Problem</a:t>
            </a:r>
            <a:endParaRPr sz="2000" dirty="0"/>
          </a:p>
          <a:p>
            <a:pPr marL="914400" lvl="1" indent="-260350" algn="l" rtl="0">
              <a:spcBef>
                <a:spcPts val="0"/>
              </a:spcBef>
              <a:spcAft>
                <a:spcPts val="0"/>
              </a:spcAft>
              <a:buSzPts val="500"/>
              <a:buChar char="❑"/>
            </a:pPr>
            <a:r>
              <a:rPr lang="en" sz="1600" dirty="0"/>
              <a:t>Vanishing Gradients</a:t>
            </a:r>
            <a:endParaRPr sz="1600" dirty="0"/>
          </a:p>
          <a:p>
            <a:pPr marL="914400" lvl="1" indent="-260350" algn="l" rtl="0">
              <a:spcBef>
                <a:spcPts val="0"/>
              </a:spcBef>
              <a:spcAft>
                <a:spcPts val="0"/>
              </a:spcAft>
              <a:buSzPts val="500"/>
              <a:buChar char="❑"/>
            </a:pPr>
            <a:r>
              <a:rPr lang="en" sz="1600" dirty="0"/>
              <a:t>Exploding Gradients</a:t>
            </a:r>
            <a:endParaRPr sz="1600" dirty="0"/>
          </a:p>
          <a:p>
            <a:pPr marL="457200" lvl="0" indent="-323850" algn="l" rtl="0">
              <a:spcBef>
                <a:spcPts val="0"/>
              </a:spcBef>
              <a:spcAft>
                <a:spcPts val="0"/>
              </a:spcAft>
              <a:buSzPts val="1500"/>
              <a:buChar char="■"/>
            </a:pPr>
            <a:r>
              <a:rPr lang="en" sz="2000" dirty="0"/>
              <a:t>Unstable Gradient Toolbox</a:t>
            </a:r>
            <a:endParaRPr sz="2000" dirty="0"/>
          </a:p>
          <a:p>
            <a:pPr marL="914400" lvl="1" indent="-260350" algn="l" rtl="0">
              <a:spcBef>
                <a:spcPts val="0"/>
              </a:spcBef>
              <a:spcAft>
                <a:spcPts val="0"/>
              </a:spcAft>
              <a:buSzPts val="500"/>
              <a:buChar char="❑"/>
            </a:pPr>
            <a:r>
              <a:rPr lang="en" sz="1600" dirty="0"/>
              <a:t>Glorot/Xavier and He Initialization</a:t>
            </a:r>
            <a:endParaRPr sz="1600" dirty="0"/>
          </a:p>
          <a:p>
            <a:pPr marL="914400" lvl="1" indent="-260350" algn="l" rtl="0">
              <a:spcBef>
                <a:spcPts val="0"/>
              </a:spcBef>
              <a:spcAft>
                <a:spcPts val="0"/>
              </a:spcAft>
              <a:buSzPts val="500"/>
              <a:buChar char="❑"/>
            </a:pPr>
            <a:r>
              <a:rPr lang="en" sz="1600" dirty="0"/>
              <a:t>Nonsaturating Activation Functions</a:t>
            </a:r>
            <a:endParaRPr sz="1600" dirty="0"/>
          </a:p>
          <a:p>
            <a:pPr marL="914400" lvl="1" indent="-260350" algn="l" rtl="0">
              <a:spcBef>
                <a:spcPts val="0"/>
              </a:spcBef>
              <a:spcAft>
                <a:spcPts val="0"/>
              </a:spcAft>
              <a:buSzPts val="500"/>
              <a:buChar char="❑"/>
            </a:pPr>
            <a:r>
              <a:rPr lang="en" sz="1600" dirty="0"/>
              <a:t>Batch Normalization</a:t>
            </a:r>
            <a:endParaRPr sz="1600" dirty="0"/>
          </a:p>
          <a:p>
            <a:pPr marL="914400" lvl="1" indent="-260350" algn="l" rtl="0">
              <a:spcBef>
                <a:spcPts val="0"/>
              </a:spcBef>
              <a:spcAft>
                <a:spcPts val="0"/>
              </a:spcAft>
              <a:buSzPts val="500"/>
              <a:buChar char="❑"/>
            </a:pPr>
            <a:r>
              <a:rPr lang="en" sz="1600" dirty="0"/>
              <a:t>Gradient Clipping</a:t>
            </a:r>
            <a:endParaRPr sz="1600" dirty="0"/>
          </a:p>
          <a:p>
            <a:pPr marL="457200" lvl="0" indent="-323850" algn="l" rtl="0">
              <a:spcBef>
                <a:spcPts val="0"/>
              </a:spcBef>
              <a:spcAft>
                <a:spcPts val="0"/>
              </a:spcAft>
              <a:buSzPts val="1500"/>
              <a:buChar char="■"/>
            </a:pPr>
            <a:r>
              <a:rPr lang="en" sz="2000" dirty="0"/>
              <a:t>Code / Examples</a:t>
            </a:r>
            <a:endParaRPr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Nonsaturation Visual</a:t>
            </a:r>
            <a:endParaRPr/>
          </a:p>
        </p:txBody>
      </p:sp>
      <mc:AlternateContent xmlns:mc="http://schemas.openxmlformats.org/markup-compatibility/2006">
        <mc:Choice xmlns:a14="http://schemas.microsoft.com/office/drawing/2010/main" Requires="a14">
          <p:sp>
            <p:nvSpPr>
              <p:cNvPr id="240" name="Google Shape;240;p34"/>
              <p:cNvSpPr txBox="1">
                <a:spLocks noGrp="1"/>
              </p:cNvSpPr>
              <p:nvPr>
                <p:ph type="body" idx="1"/>
              </p:nvPr>
            </p:nvSpPr>
            <p:spPr>
              <a:xfrm>
                <a:off x="457200" y="1200150"/>
                <a:ext cx="8229600" cy="3398100"/>
              </a:xfrm>
              <a:prstGeom prst="rect">
                <a:avLst/>
              </a:prstGeom>
              <a:noFill/>
              <a:ln>
                <a:noFill/>
              </a:ln>
            </p:spPr>
            <p:txBody>
              <a:bodyPr spcFirstLastPara="1" wrap="square" lIns="91425" tIns="45700" rIns="91425" bIns="45700" anchor="t" anchorCtr="0">
                <a:noAutofit/>
              </a:bodyPr>
              <a:lstStyle/>
              <a:p>
                <a:pPr indent="-323850">
                  <a:buSzPts val="1500"/>
                </a:pPr>
                <a:r>
                  <a:rPr lang="en-US" sz="2200" dirty="0"/>
                  <a:t>Saturation region: </a:t>
                </a:r>
                <a14:m>
                  <m:oMath xmlns:m="http://schemas.openxmlformats.org/officeDocument/2006/math">
                    <m:d>
                      <m:dPr>
                        <m:ctrlPr>
                          <a:rPr lang="en-US" sz="2200" b="0" i="1" smtClean="0">
                            <a:latin typeface="Cambria Math" panose="02040503050406030204" pitchFamily="18" charset="0"/>
                          </a:rPr>
                        </m:ctrlPr>
                      </m:dPr>
                      <m:e>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2</m:t>
                        </m:r>
                      </m:e>
                    </m:d>
                    <m:r>
                      <a:rPr lang="en-US" sz="2200" b="0" i="1" smtClean="0">
                        <a:latin typeface="Cambria Math" panose="02040503050406030204" pitchFamily="18" charset="0"/>
                        <a:ea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2</m:t>
                        </m:r>
                        <m:r>
                          <a:rPr lang="en-US" sz="2200" b="0" i="1" smtClean="0">
                            <a:latin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m:t>
                        </m:r>
                      </m:e>
                    </m:d>
                  </m:oMath>
                </a14:m>
                <a:endParaRPr lang="en-US" sz="2200" dirty="0"/>
              </a:p>
              <a:p>
                <a:pPr lvl="1" indent="-260350">
                  <a:spcBef>
                    <a:spcPts val="0"/>
                  </a:spcBef>
                  <a:buSzPts val="500"/>
                </a:pPr>
                <a:r>
                  <a:rPr lang="en-US" sz="1700" dirty="0"/>
                  <a:t>Stops learning because </a:t>
                </a:r>
                <a14:m>
                  <m:oMath xmlns:m="http://schemas.openxmlformats.org/officeDocument/2006/math">
                    <m:sSup>
                      <m:sSupPr>
                        <m:ctrlPr>
                          <a:rPr lang="ar-AE" sz="1700" b="0" i="1" smtClean="0">
                            <a:latin typeface="Cambria Math" panose="02040503050406030204" pitchFamily="18" charset="0"/>
                          </a:rPr>
                        </m:ctrlPr>
                      </m:sSupPr>
                      <m:e>
                        <m:r>
                          <a:rPr lang="ar-AE" sz="1700" b="0" i="1" smtClean="0">
                            <a:latin typeface="Cambria Math" panose="02040503050406030204" pitchFamily="18" charset="0"/>
                          </a:rPr>
                          <m:t>𝑓</m:t>
                        </m:r>
                      </m:e>
                      <m:sup>
                        <m:r>
                          <a:rPr lang="ar-AE" sz="1700" b="0" i="1" smtClean="0">
                            <a:latin typeface="Cambria Math" panose="02040503050406030204" pitchFamily="18" charset="0"/>
                          </a:rPr>
                          <m:t>′</m:t>
                        </m:r>
                      </m:sup>
                    </m:sSup>
                    <m:d>
                      <m:dPr>
                        <m:ctrlPr>
                          <a:rPr lang="ar-AE" sz="1700" b="0" i="1" smtClean="0">
                            <a:latin typeface="Cambria Math" panose="02040503050406030204" pitchFamily="18" charset="0"/>
                          </a:rPr>
                        </m:ctrlPr>
                      </m:dPr>
                      <m:e>
                        <m:r>
                          <a:rPr lang="ar-AE" sz="1700" b="0" i="1" smtClean="0">
                            <a:latin typeface="Cambria Math" panose="02040503050406030204" pitchFamily="18" charset="0"/>
                          </a:rPr>
                          <m:t>𝑥</m:t>
                        </m:r>
                      </m:e>
                    </m:d>
                    <m:r>
                      <a:rPr lang="ar-AE" sz="1700" b="0" i="1" smtClean="0">
                        <a:latin typeface="Cambria Math" panose="02040503050406030204" pitchFamily="18" charset="0"/>
                      </a:rPr>
                      <m:t>=</m:t>
                    </m:r>
                    <m:r>
                      <a:rPr lang="ar-AE" sz="1700" b="0" i="1" smtClean="0">
                        <a:latin typeface="Cambria Math" panose="02040503050406030204" pitchFamily="18" charset="0"/>
                      </a:rPr>
                      <m:t>0</m:t>
                    </m:r>
                  </m:oMath>
                </a14:m>
                <a:endParaRPr lang="ar-AE" sz="1700" dirty="0"/>
              </a:p>
            </p:txBody>
          </p:sp>
        </mc:Choice>
        <mc:Fallback>
          <p:sp>
            <p:nvSpPr>
              <p:cNvPr id="240" name="Google Shape;240;p34"/>
              <p:cNvSpPr txBox="1">
                <a:spLocks noGrp="1" noRot="1" noChangeAspect="1" noMove="1" noResize="1" noEditPoints="1" noAdjustHandles="1" noChangeArrowheads="1" noChangeShapeType="1" noTextEdit="1"/>
              </p:cNvSpPr>
              <p:nvPr>
                <p:ph type="body" idx="1"/>
              </p:nvPr>
            </p:nvSpPr>
            <p:spPr>
              <a:xfrm>
                <a:off x="457200" y="1200150"/>
                <a:ext cx="8229600" cy="3398100"/>
              </a:xfrm>
              <a:prstGeom prst="rect">
                <a:avLst/>
              </a:prstGeom>
              <a:blipFill>
                <a:blip r:embed="rId3"/>
                <a:stretch>
                  <a:fillRect/>
                </a:stretch>
              </a:blipFill>
              <a:ln>
                <a:noFill/>
              </a:ln>
            </p:spPr>
            <p:txBody>
              <a:bodyPr/>
              <a:lstStyle/>
              <a:p>
                <a:r>
                  <a:rPr lang="en-US">
                    <a:noFill/>
                  </a:rPr>
                  <a:t> </a:t>
                </a:r>
              </a:p>
            </p:txBody>
          </p:sp>
        </mc:Fallback>
      </mc:AlternateContent>
      <p:pic>
        <p:nvPicPr>
          <p:cNvPr id="241" name="Google Shape;241;p34"/>
          <p:cNvPicPr preferRelativeResize="0"/>
          <p:nvPr/>
        </p:nvPicPr>
        <p:blipFill>
          <a:blip r:embed="rId4">
            <a:alphaModFix/>
          </a:blip>
          <a:stretch>
            <a:fillRect/>
          </a:stretch>
        </p:blipFill>
        <p:spPr>
          <a:xfrm>
            <a:off x="2538475" y="2000475"/>
            <a:ext cx="3315501" cy="2481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5"/>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ReLU Variations  </a:t>
            </a:r>
            <a:endParaRPr/>
          </a:p>
        </p:txBody>
      </p:sp>
      <p:sp>
        <p:nvSpPr>
          <p:cNvPr id="247" name="Google Shape;247;p35"/>
          <p:cNvSpPr txBox="1"/>
          <p:nvPr/>
        </p:nvSpPr>
        <p:spPr>
          <a:xfrm>
            <a:off x="434450" y="4639735"/>
            <a:ext cx="8761200" cy="5078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u="sng" dirty="0">
                <a:solidFill>
                  <a:schemeClr val="hlink"/>
                </a:solidFill>
                <a:latin typeface="Times New Roman"/>
                <a:ea typeface="Times New Roman"/>
                <a:cs typeface="Times New Roman"/>
                <a:sym typeface="Times New Roman"/>
                <a:hlinkClick r:id="rId3"/>
              </a:rPr>
              <a:t>https://medium.com/@kanchansarkar/relu-not-a-differentiable-function-why-used-in-gradient-based-optimization-7fef3a4cecec</a:t>
            </a:r>
            <a:endParaRPr sz="1050" dirty="0">
              <a:latin typeface="Times New Roman"/>
              <a:ea typeface="Times New Roman"/>
              <a:cs typeface="Times New Roman"/>
              <a:sym typeface="Times New Roman"/>
            </a:endParaRPr>
          </a:p>
          <a:p>
            <a:pPr marL="0" lvl="0" indent="0" algn="l" rtl="0">
              <a:spcBef>
                <a:spcPts val="0"/>
              </a:spcBef>
              <a:spcAft>
                <a:spcPts val="0"/>
              </a:spcAft>
              <a:buNone/>
            </a:pPr>
            <a:r>
              <a:rPr lang="en" sz="1050" dirty="0">
                <a:latin typeface="Times New Roman"/>
                <a:ea typeface="Times New Roman"/>
                <a:cs typeface="Times New Roman"/>
                <a:sym typeface="Times New Roman"/>
                <a:hlinkClick r:id="rId4"/>
              </a:rPr>
              <a:t>https://www.researchgate.net/figure/Plot-of-the-LeakyReLU-function_fig9_325226633</a:t>
            </a:r>
            <a:endParaRPr sz="1050" dirty="0">
              <a:latin typeface="Times New Roman"/>
              <a:ea typeface="Times New Roman"/>
              <a:cs typeface="Times New Roman"/>
              <a:sym typeface="Times New Roman"/>
            </a:endParaRPr>
          </a:p>
        </p:txBody>
      </p:sp>
      <p:pic>
        <p:nvPicPr>
          <p:cNvPr id="248" name="Google Shape;248;p35"/>
          <p:cNvPicPr preferRelativeResize="0"/>
          <p:nvPr/>
        </p:nvPicPr>
        <p:blipFill>
          <a:blip r:embed="rId5">
            <a:alphaModFix/>
          </a:blip>
          <a:stretch>
            <a:fillRect/>
          </a:stretch>
        </p:blipFill>
        <p:spPr>
          <a:xfrm>
            <a:off x="5619875" y="1323775"/>
            <a:ext cx="2860310" cy="1792075"/>
          </a:xfrm>
          <a:prstGeom prst="rect">
            <a:avLst/>
          </a:prstGeom>
          <a:noFill/>
          <a:ln>
            <a:noFill/>
          </a:ln>
        </p:spPr>
      </p:pic>
      <p:sp>
        <p:nvSpPr>
          <p:cNvPr id="249" name="Google Shape;249;p35"/>
          <p:cNvSpPr txBox="1">
            <a:spLocks noGrp="1"/>
          </p:cNvSpPr>
          <p:nvPr>
            <p:ph type="body" idx="1"/>
          </p:nvPr>
        </p:nvSpPr>
        <p:spPr>
          <a:xfrm>
            <a:off x="302050" y="3258325"/>
            <a:ext cx="8229600" cy="12237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Randomized RReLU</a:t>
            </a:r>
            <a:endParaRPr sz="2200" dirty="0"/>
          </a:p>
          <a:p>
            <a:pPr indent="-323850">
              <a:buSzPts val="1500"/>
            </a:pPr>
            <a:r>
              <a:rPr lang="en" sz="2200" dirty="0"/>
              <a:t>Parametric leaky ReLU (PReLU)</a:t>
            </a:r>
            <a:endParaRPr sz="2200" dirty="0"/>
          </a:p>
          <a:p>
            <a:pPr indent="-323850">
              <a:buSzPts val="1500"/>
            </a:pPr>
            <a:r>
              <a:rPr lang="en" sz="2200" dirty="0"/>
              <a:t>Exponential Linear Unit</a:t>
            </a:r>
            <a:endParaRPr sz="2200" dirty="0"/>
          </a:p>
        </p:txBody>
      </p:sp>
      <p:pic>
        <p:nvPicPr>
          <p:cNvPr id="250" name="Google Shape;250;p35"/>
          <p:cNvPicPr preferRelativeResize="0"/>
          <p:nvPr/>
        </p:nvPicPr>
        <p:blipFill>
          <a:blip r:embed="rId6">
            <a:alphaModFix/>
          </a:blip>
          <a:stretch>
            <a:fillRect/>
          </a:stretch>
        </p:blipFill>
        <p:spPr>
          <a:xfrm>
            <a:off x="341000" y="1323775"/>
            <a:ext cx="5114874" cy="1792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a:spLocks noGrp="1"/>
          </p:cNvSpPr>
          <p:nvPr>
            <p:ph type="title"/>
          </p:nvPr>
        </p:nvSpPr>
        <p:spPr>
          <a:xfrm>
            <a:off x="457200" y="156635"/>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sz="3800"/>
              <a:t>Batch Normalization (Batch Norm)</a:t>
            </a:r>
            <a:endParaRPr sz="3800"/>
          </a:p>
        </p:txBody>
      </p:sp>
      <p:sp>
        <p:nvSpPr>
          <p:cNvPr id="256" name="Google Shape;256;p36"/>
          <p:cNvSpPr txBox="1">
            <a:spLocks noGrp="1"/>
          </p:cNvSpPr>
          <p:nvPr>
            <p:ph type="body" idx="1"/>
          </p:nvPr>
        </p:nvSpPr>
        <p:spPr>
          <a:xfrm>
            <a:off x="294600" y="804300"/>
            <a:ext cx="8229600" cy="35349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Technique consists of adding an operation in the model just before or after the activation function of each hidden layer</a:t>
            </a:r>
            <a:endParaRPr sz="2200" dirty="0"/>
          </a:p>
          <a:p>
            <a:pPr lvl="1" indent="-260350">
              <a:spcBef>
                <a:spcPts val="0"/>
              </a:spcBef>
              <a:buSzPts val="500"/>
            </a:pPr>
            <a:r>
              <a:rPr lang="en" sz="1700" dirty="0"/>
              <a:t>Zero-centering and normalizing each input</a:t>
            </a:r>
            <a:endParaRPr sz="1700" dirty="0"/>
          </a:p>
          <a:p>
            <a:pPr lvl="1" indent="-260350">
              <a:spcBef>
                <a:spcPts val="0"/>
              </a:spcBef>
              <a:buSzPts val="500"/>
            </a:pPr>
            <a:r>
              <a:rPr lang="en" sz="1700" dirty="0"/>
              <a:t>Scale and shift the result using two new parameter vectors per layer</a:t>
            </a:r>
          </a:p>
          <a:p>
            <a:pPr lvl="1" indent="-260350">
              <a:spcBef>
                <a:spcPts val="0"/>
              </a:spcBef>
              <a:buSzPts val="500"/>
            </a:pPr>
            <a:r>
              <a:rPr lang="en" sz="1700" dirty="0"/>
              <a:t>One parameter for scaling and one for shifting </a:t>
            </a:r>
          </a:p>
          <a:p>
            <a:pPr lvl="1" indent="-260350">
              <a:spcBef>
                <a:spcPts val="0"/>
              </a:spcBef>
              <a:buSzPts val="500"/>
            </a:pPr>
            <a:endParaRPr sz="1700" dirty="0"/>
          </a:p>
          <a:p>
            <a:pPr indent="-323850">
              <a:buSzPts val="1500"/>
            </a:pPr>
            <a:r>
              <a:rPr lang="en" sz="2200" dirty="0"/>
              <a:t>Ultimately, these operations let the model learn the optimal scale and mean of each of the layers’ inputs</a:t>
            </a:r>
            <a:endParaRPr sz="2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7"/>
          <p:cNvSpPr txBox="1">
            <a:spLocks noGrp="1"/>
          </p:cNvSpPr>
          <p:nvPr>
            <p:ph type="title"/>
          </p:nvPr>
        </p:nvSpPr>
        <p:spPr>
          <a:xfrm>
            <a:off x="457200" y="156635"/>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sz="3800"/>
              <a:t>Batch Normalization (Batch Norm)</a:t>
            </a:r>
            <a:endParaRPr sz="3800"/>
          </a:p>
        </p:txBody>
      </p:sp>
      <p:sp>
        <p:nvSpPr>
          <p:cNvPr id="262" name="Google Shape;262;p37"/>
          <p:cNvSpPr txBox="1">
            <a:spLocks noGrp="1"/>
          </p:cNvSpPr>
          <p:nvPr>
            <p:ph type="body" idx="1"/>
          </p:nvPr>
        </p:nvSpPr>
        <p:spPr>
          <a:xfrm>
            <a:off x="294600" y="804300"/>
            <a:ext cx="8229600" cy="3534900"/>
          </a:xfrm>
          <a:prstGeom prst="rect">
            <a:avLst/>
          </a:prstGeom>
        </p:spPr>
        <p:txBody>
          <a:bodyPr spcFirstLastPara="1" wrap="square" lIns="91425" tIns="45700" rIns="91425" bIns="45700" anchor="t" anchorCtr="0">
            <a:noAutofit/>
          </a:bodyPr>
          <a:lstStyle/>
          <a:p>
            <a:pPr marL="457200" lvl="0" indent="-400050" algn="l" rtl="0">
              <a:spcBef>
                <a:spcPts val="360"/>
              </a:spcBef>
              <a:spcAft>
                <a:spcPts val="0"/>
              </a:spcAft>
              <a:buSzPts val="2700"/>
              <a:buAutoNum type="arabicPeriod"/>
            </a:pPr>
            <a:r>
              <a:rPr lang="en" sz="2000" dirty="0"/>
              <a:t>Normalize the output from activation function</a:t>
            </a:r>
          </a:p>
          <a:p>
            <a:pPr marL="457200" lvl="0" indent="-400050" algn="l" rtl="0">
              <a:spcBef>
                <a:spcPts val="360"/>
              </a:spcBef>
              <a:spcAft>
                <a:spcPts val="0"/>
              </a:spcAft>
              <a:buSzPts val="2700"/>
              <a:buAutoNum type="arabicPeriod"/>
            </a:pPr>
            <a:endParaRPr lang="en" sz="2000" dirty="0"/>
          </a:p>
          <a:p>
            <a:pPr marL="457200" lvl="0" indent="-400050" algn="l" rtl="0">
              <a:spcBef>
                <a:spcPts val="360"/>
              </a:spcBef>
              <a:spcAft>
                <a:spcPts val="0"/>
              </a:spcAft>
              <a:buSzPts val="2700"/>
              <a:buAutoNum type="arabicPeriod"/>
            </a:pPr>
            <a:endParaRPr lang="en" sz="2000" dirty="0"/>
          </a:p>
          <a:p>
            <a:pPr marL="457200" lvl="0" indent="-400050" algn="l" rtl="0">
              <a:spcBef>
                <a:spcPts val="360"/>
              </a:spcBef>
              <a:spcAft>
                <a:spcPts val="0"/>
              </a:spcAft>
              <a:buSzPts val="2700"/>
              <a:buAutoNum type="arabicPeriod"/>
            </a:pPr>
            <a:r>
              <a:rPr lang="en" sz="2000" dirty="0"/>
              <a:t>Multiply normalized output by arbitrary parameter, </a:t>
            </a:r>
            <a:r>
              <a:rPr lang="en" sz="2000" i="1" dirty="0"/>
              <a:t>g</a:t>
            </a:r>
          </a:p>
          <a:p>
            <a:pPr marL="457200" lvl="0" indent="-400050" algn="l" rtl="0">
              <a:spcBef>
                <a:spcPts val="360"/>
              </a:spcBef>
              <a:spcAft>
                <a:spcPts val="0"/>
              </a:spcAft>
              <a:buSzPts val="2700"/>
              <a:buAutoNum type="arabicPeriod"/>
            </a:pPr>
            <a:endParaRPr lang="en" sz="2000" dirty="0"/>
          </a:p>
          <a:p>
            <a:pPr marL="457200" lvl="0" indent="-400050" algn="l" rtl="0">
              <a:spcBef>
                <a:spcPts val="360"/>
              </a:spcBef>
              <a:spcAft>
                <a:spcPts val="0"/>
              </a:spcAft>
              <a:buSzPts val="2700"/>
              <a:buAutoNum type="arabicPeriod"/>
            </a:pPr>
            <a:endParaRPr lang="en" sz="2000" dirty="0"/>
          </a:p>
          <a:p>
            <a:pPr marL="457200" lvl="0" indent="-400050" algn="l" rtl="0">
              <a:spcBef>
                <a:spcPts val="360"/>
              </a:spcBef>
              <a:spcAft>
                <a:spcPts val="0"/>
              </a:spcAft>
              <a:buSzPts val="2700"/>
              <a:buAutoNum type="arabicPeriod"/>
            </a:pPr>
            <a:r>
              <a:rPr lang="en" sz="2000" dirty="0"/>
              <a:t>Add arbitrary parameter,</a:t>
            </a:r>
            <a:r>
              <a:rPr lang="en" sz="2000" i="1" dirty="0"/>
              <a:t> b</a:t>
            </a:r>
            <a:r>
              <a:rPr lang="en" sz="2000" dirty="0"/>
              <a:t>, to resulting product</a:t>
            </a:r>
            <a:endParaRPr sz="2000" dirty="0"/>
          </a:p>
          <a:p>
            <a:pPr marL="0" lvl="0" indent="0" algn="l" rtl="0">
              <a:spcBef>
                <a:spcPts val="360"/>
              </a:spcBef>
              <a:spcAft>
                <a:spcPts val="0"/>
              </a:spcAft>
              <a:buNone/>
            </a:pPr>
            <a:r>
              <a:rPr lang="en" sz="2000" dirty="0"/>
              <a:t> </a:t>
            </a:r>
          </a:p>
          <a:p>
            <a:pPr marL="0" lvl="0" indent="0" algn="l" rtl="0">
              <a:spcBef>
                <a:spcPts val="360"/>
              </a:spcBef>
              <a:spcAft>
                <a:spcPts val="0"/>
              </a:spcAft>
              <a:buNone/>
            </a:pPr>
            <a:endParaRPr sz="2000" dirty="0"/>
          </a:p>
          <a:p>
            <a:pPr marL="0" lvl="0" indent="0" algn="l" rtl="0">
              <a:spcBef>
                <a:spcPts val="360"/>
              </a:spcBef>
              <a:spcAft>
                <a:spcPts val="0"/>
              </a:spcAft>
              <a:buNone/>
            </a:pPr>
            <a:r>
              <a:rPr lang="en" sz="2000" i="1" dirty="0"/>
              <a:t>m</a:t>
            </a:r>
            <a:r>
              <a:rPr lang="en" sz="2000" dirty="0"/>
              <a:t>, </a:t>
            </a:r>
            <a:r>
              <a:rPr lang="en" sz="2000" i="1" dirty="0"/>
              <a:t>s</a:t>
            </a:r>
            <a:r>
              <a:rPr lang="en" sz="2000" dirty="0"/>
              <a:t>, </a:t>
            </a:r>
            <a:r>
              <a:rPr lang="en" sz="2000" i="1" dirty="0"/>
              <a:t>g</a:t>
            </a:r>
            <a:r>
              <a:rPr lang="en" sz="2000" dirty="0"/>
              <a:t>, and </a:t>
            </a:r>
            <a:r>
              <a:rPr lang="en" sz="2000" i="1" dirty="0"/>
              <a:t>b</a:t>
            </a:r>
            <a:r>
              <a:rPr lang="en" sz="2000" dirty="0"/>
              <a:t> are all tuneable and will be optimized during training </a:t>
            </a:r>
            <a:endParaRPr sz="2000" dirty="0"/>
          </a:p>
        </p:txBody>
      </p:sp>
      <p:pic>
        <p:nvPicPr>
          <p:cNvPr id="263" name="Google Shape;263;p37"/>
          <p:cNvPicPr preferRelativeResize="0"/>
          <p:nvPr/>
        </p:nvPicPr>
        <p:blipFill>
          <a:blip r:embed="rId3">
            <a:alphaModFix/>
          </a:blip>
          <a:stretch>
            <a:fillRect/>
          </a:stretch>
        </p:blipFill>
        <p:spPr>
          <a:xfrm>
            <a:off x="1671275" y="1248096"/>
            <a:ext cx="954275" cy="584650"/>
          </a:xfrm>
          <a:prstGeom prst="rect">
            <a:avLst/>
          </a:prstGeom>
          <a:noFill/>
          <a:ln>
            <a:noFill/>
          </a:ln>
        </p:spPr>
      </p:pic>
      <p:pic>
        <p:nvPicPr>
          <p:cNvPr id="264" name="Google Shape;264;p37"/>
          <p:cNvPicPr preferRelativeResize="0"/>
          <p:nvPr/>
        </p:nvPicPr>
        <p:blipFill>
          <a:blip r:embed="rId4">
            <a:alphaModFix/>
          </a:blip>
          <a:stretch>
            <a:fillRect/>
          </a:stretch>
        </p:blipFill>
        <p:spPr>
          <a:xfrm>
            <a:off x="1786450" y="2444106"/>
            <a:ext cx="723900" cy="400050"/>
          </a:xfrm>
          <a:prstGeom prst="rect">
            <a:avLst/>
          </a:prstGeom>
          <a:noFill/>
          <a:ln>
            <a:noFill/>
          </a:ln>
        </p:spPr>
      </p:pic>
      <p:pic>
        <p:nvPicPr>
          <p:cNvPr id="265" name="Google Shape;265;p37"/>
          <p:cNvPicPr preferRelativeResize="0"/>
          <p:nvPr/>
        </p:nvPicPr>
        <p:blipFill>
          <a:blip r:embed="rId5">
            <a:alphaModFix/>
          </a:blip>
          <a:stretch>
            <a:fillRect/>
          </a:stretch>
        </p:blipFill>
        <p:spPr>
          <a:xfrm>
            <a:off x="1786450" y="3554794"/>
            <a:ext cx="1014425" cy="340610"/>
          </a:xfrm>
          <a:prstGeom prst="rect">
            <a:avLst/>
          </a:prstGeom>
          <a:noFill/>
          <a:ln>
            <a:noFill/>
          </a:ln>
        </p:spPr>
      </p:pic>
      <p:sp>
        <p:nvSpPr>
          <p:cNvPr id="266" name="Google Shape;266;p37"/>
          <p:cNvSpPr txBox="1"/>
          <p:nvPr/>
        </p:nvSpPr>
        <p:spPr>
          <a:xfrm>
            <a:off x="114575" y="4613650"/>
            <a:ext cx="5499000" cy="3462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latin typeface="Times New Roman" panose="02020603050405020304" pitchFamily="18" charset="0"/>
                <a:cs typeface="Times New Roman" panose="02020603050405020304" pitchFamily="18" charset="0"/>
                <a:hlinkClick r:id="rId6"/>
              </a:rPr>
              <a:t>https://www.youtube.com/watch?v=dXB-KQYkzNU</a:t>
            </a:r>
            <a:endParaRPr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8"/>
          <p:cNvSpPr txBox="1">
            <a:spLocks noGrp="1"/>
          </p:cNvSpPr>
          <p:nvPr>
            <p:ph type="title"/>
          </p:nvPr>
        </p:nvSpPr>
        <p:spPr>
          <a:xfrm>
            <a:off x="457200" y="156635"/>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sz="3800"/>
              <a:t>Batch Normalization (Batch Norm)</a:t>
            </a:r>
            <a:endParaRPr sz="3800"/>
          </a:p>
        </p:txBody>
      </p:sp>
      <p:sp>
        <p:nvSpPr>
          <p:cNvPr id="272" name="Google Shape;272;p38"/>
          <p:cNvSpPr txBox="1">
            <a:spLocks noGrp="1"/>
          </p:cNvSpPr>
          <p:nvPr>
            <p:ph type="body" idx="1"/>
          </p:nvPr>
        </p:nvSpPr>
        <p:spPr>
          <a:xfrm>
            <a:off x="294600" y="804300"/>
            <a:ext cx="8229600" cy="35349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Increases the speed of training </a:t>
            </a:r>
            <a:endParaRPr sz="2200" dirty="0"/>
          </a:p>
          <a:p>
            <a:pPr indent="-323850">
              <a:buSzPts val="1500"/>
            </a:pPr>
            <a:r>
              <a:rPr lang="en" sz="2200" dirty="0"/>
              <a:t>Reduce probability of outlying large weights which cause vanishing/exploding gradients</a:t>
            </a:r>
            <a:endParaRPr sz="2200" dirty="0"/>
          </a:p>
          <a:p>
            <a:pPr indent="-323850">
              <a:buSzPts val="1500"/>
            </a:pPr>
            <a:r>
              <a:rPr lang="en" sz="2200" dirty="0"/>
              <a:t>Occurs on a per batch basis</a:t>
            </a:r>
            <a:endParaRPr sz="2200" dirty="0"/>
          </a:p>
          <a:p>
            <a:pPr lvl="1" indent="-260350">
              <a:spcBef>
                <a:spcPts val="0"/>
              </a:spcBef>
              <a:buSzPts val="500"/>
            </a:pPr>
            <a:r>
              <a:rPr lang="en" sz="1700" dirty="0"/>
              <a:t>The batch size is the number of samples that will be passed through the network before any adjustments are made</a:t>
            </a:r>
          </a:p>
          <a:p>
            <a:pPr lvl="1" indent="-260350">
              <a:spcBef>
                <a:spcPts val="0"/>
              </a:spcBef>
              <a:buSzPts val="500"/>
            </a:pPr>
            <a:r>
              <a:rPr lang="en" sz="1700" dirty="0"/>
              <a:t>Predetermined size when you train your model</a:t>
            </a:r>
            <a:endParaRPr sz="1700" dirty="0"/>
          </a:p>
        </p:txBody>
      </p:sp>
      <p:sp>
        <p:nvSpPr>
          <p:cNvPr id="273" name="Google Shape;273;p38"/>
          <p:cNvSpPr txBox="1"/>
          <p:nvPr/>
        </p:nvSpPr>
        <p:spPr>
          <a:xfrm>
            <a:off x="114575" y="4613650"/>
            <a:ext cx="5499000" cy="3462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latin typeface="Times New Roman" panose="02020603050405020304" pitchFamily="18" charset="0"/>
                <a:cs typeface="Times New Roman" panose="02020603050405020304" pitchFamily="18" charset="0"/>
                <a:hlinkClick r:id="rId3"/>
              </a:rPr>
              <a:t>https://www.youtube.com/watch?v=U4WB9p6ODjM</a:t>
            </a:r>
            <a:endParaRPr sz="10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Batch Review</a:t>
            </a:r>
            <a:endParaRPr/>
          </a:p>
        </p:txBody>
      </p:sp>
      <p:pic>
        <p:nvPicPr>
          <p:cNvPr id="279" name="Google Shape;279;p39"/>
          <p:cNvPicPr preferRelativeResize="0"/>
          <p:nvPr/>
        </p:nvPicPr>
        <p:blipFill>
          <a:blip r:embed="rId3">
            <a:alphaModFix/>
          </a:blip>
          <a:stretch>
            <a:fillRect/>
          </a:stretch>
        </p:blipFill>
        <p:spPr>
          <a:xfrm>
            <a:off x="617875" y="1567427"/>
            <a:ext cx="3638125" cy="2394275"/>
          </a:xfrm>
          <a:prstGeom prst="rect">
            <a:avLst/>
          </a:prstGeom>
          <a:noFill/>
          <a:ln>
            <a:noFill/>
          </a:ln>
        </p:spPr>
      </p:pic>
      <p:pic>
        <p:nvPicPr>
          <p:cNvPr id="280" name="Google Shape;280;p39"/>
          <p:cNvPicPr preferRelativeResize="0"/>
          <p:nvPr/>
        </p:nvPicPr>
        <p:blipFill>
          <a:blip r:embed="rId4">
            <a:alphaModFix/>
          </a:blip>
          <a:stretch>
            <a:fillRect/>
          </a:stretch>
        </p:blipFill>
        <p:spPr>
          <a:xfrm>
            <a:off x="4679675" y="1506985"/>
            <a:ext cx="3867150" cy="2515158"/>
          </a:xfrm>
          <a:prstGeom prst="rect">
            <a:avLst/>
          </a:prstGeom>
          <a:noFill/>
          <a:ln>
            <a:noFill/>
          </a:ln>
        </p:spPr>
      </p:pic>
      <p:sp>
        <p:nvSpPr>
          <p:cNvPr id="281" name="Google Shape;281;p39"/>
          <p:cNvSpPr txBox="1"/>
          <p:nvPr/>
        </p:nvSpPr>
        <p:spPr>
          <a:xfrm>
            <a:off x="393075" y="4716825"/>
            <a:ext cx="78303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Times New Roman"/>
                <a:ea typeface="Times New Roman"/>
                <a:cs typeface="Times New Roman"/>
                <a:sym typeface="Times New Roman"/>
              </a:rPr>
              <a:t>https://medium.com/deep-learning-experiments/effect-of-batch-size-on-neural-net-training-c5ae8516e57</a:t>
            </a:r>
            <a:endParaRPr sz="1200">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Gradient Clipping</a:t>
            </a:r>
            <a:endParaRPr/>
          </a:p>
        </p:txBody>
      </p:sp>
      <p:sp>
        <p:nvSpPr>
          <p:cNvPr id="287" name="Google Shape;287;p40"/>
          <p:cNvSpPr txBox="1">
            <a:spLocks noGrp="1"/>
          </p:cNvSpPr>
          <p:nvPr>
            <p:ph type="body" idx="1"/>
          </p:nvPr>
        </p:nvSpPr>
        <p:spPr>
          <a:xfrm>
            <a:off x="457200" y="1200150"/>
            <a:ext cx="8020200" cy="33981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“Clips” the gradients during backpropagation so they never exceed some threshold</a:t>
            </a:r>
            <a:endParaRPr sz="2200" dirty="0"/>
          </a:p>
          <a:p>
            <a:pPr indent="-323850">
              <a:buSzPts val="1500"/>
            </a:pPr>
            <a:r>
              <a:rPr lang="en" sz="2200" dirty="0"/>
              <a:t>Fix for exploding gradients</a:t>
            </a:r>
          </a:p>
          <a:p>
            <a:pPr indent="-323850">
              <a:buSzPts val="1500"/>
            </a:pPr>
            <a:r>
              <a:rPr lang="en" sz="2200" dirty="0"/>
              <a:t>Primarily used for recurrent neural networks because it’s easier to implement than batch normalization</a:t>
            </a:r>
          </a:p>
          <a:p>
            <a:pPr indent="-323850">
              <a:buSzPts val="1500"/>
            </a:pPr>
            <a:r>
              <a:rPr lang="en-US" sz="2200" dirty="0"/>
              <a:t>No hard rule for the right gradient clip</a:t>
            </a:r>
          </a:p>
          <a:p>
            <a:pPr lvl="1" indent="-260350">
              <a:spcBef>
                <a:spcPts val="0"/>
              </a:spcBef>
              <a:buSzPts val="500"/>
            </a:pPr>
            <a:r>
              <a:rPr lang="en-US" sz="1700" dirty="0"/>
              <a:t>Try normal gradient clipping</a:t>
            </a:r>
          </a:p>
          <a:p>
            <a:pPr lvl="1" indent="-260350">
              <a:spcBef>
                <a:spcPts val="0"/>
              </a:spcBef>
              <a:buSzPts val="500"/>
            </a:pPr>
            <a:r>
              <a:rPr lang="en-US" sz="1700" dirty="0"/>
              <a:t>Try normalized gradient clipping </a:t>
            </a:r>
          </a:p>
          <a:p>
            <a:pPr lvl="1" indent="-260350">
              <a:spcBef>
                <a:spcPts val="0"/>
              </a:spcBef>
              <a:buSzPts val="500"/>
            </a:pPr>
            <a:r>
              <a:rPr lang="en-US" sz="1700" dirty="0"/>
              <a:t>Try different threshold values</a:t>
            </a:r>
          </a:p>
          <a:p>
            <a:pPr indent="-323850">
              <a:buSzPts val="1500"/>
            </a:pPr>
            <a:endParaRPr sz="2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Gradient Clipping</a:t>
            </a:r>
            <a:endParaRPr/>
          </a:p>
        </p:txBody>
      </p:sp>
      <p:pic>
        <p:nvPicPr>
          <p:cNvPr id="293" name="Google Shape;293;p41"/>
          <p:cNvPicPr preferRelativeResize="0"/>
          <p:nvPr/>
        </p:nvPicPr>
        <p:blipFill>
          <a:blip r:embed="rId3">
            <a:alphaModFix/>
          </a:blip>
          <a:stretch>
            <a:fillRect/>
          </a:stretch>
        </p:blipFill>
        <p:spPr>
          <a:xfrm>
            <a:off x="223950" y="1094735"/>
            <a:ext cx="2475901" cy="3301201"/>
          </a:xfrm>
          <a:prstGeom prst="rect">
            <a:avLst/>
          </a:prstGeom>
          <a:noFill/>
          <a:ln>
            <a:noFill/>
          </a:ln>
        </p:spPr>
      </p:pic>
      <p:pic>
        <p:nvPicPr>
          <p:cNvPr id="294" name="Google Shape;294;p41"/>
          <p:cNvPicPr preferRelativeResize="0"/>
          <p:nvPr/>
        </p:nvPicPr>
        <p:blipFill>
          <a:blip r:embed="rId4">
            <a:alphaModFix/>
          </a:blip>
          <a:stretch>
            <a:fillRect/>
          </a:stretch>
        </p:blipFill>
        <p:spPr>
          <a:xfrm>
            <a:off x="2529400" y="976201"/>
            <a:ext cx="2532825" cy="3377100"/>
          </a:xfrm>
          <a:prstGeom prst="rect">
            <a:avLst/>
          </a:prstGeom>
          <a:noFill/>
          <a:ln>
            <a:noFill/>
          </a:ln>
        </p:spPr>
      </p:pic>
      <p:pic>
        <p:nvPicPr>
          <p:cNvPr id="295" name="Google Shape;295;p41"/>
          <p:cNvPicPr preferRelativeResize="0"/>
          <p:nvPr/>
        </p:nvPicPr>
        <p:blipFill>
          <a:blip r:embed="rId5">
            <a:alphaModFix/>
          </a:blip>
          <a:stretch>
            <a:fillRect/>
          </a:stretch>
        </p:blipFill>
        <p:spPr>
          <a:xfrm>
            <a:off x="4572000" y="857651"/>
            <a:ext cx="2582674" cy="3443576"/>
          </a:xfrm>
          <a:prstGeom prst="rect">
            <a:avLst/>
          </a:prstGeom>
          <a:noFill/>
          <a:ln>
            <a:noFill/>
          </a:ln>
        </p:spPr>
      </p:pic>
      <p:pic>
        <p:nvPicPr>
          <p:cNvPr id="296" name="Google Shape;296;p41"/>
          <p:cNvPicPr preferRelativeResize="0"/>
          <p:nvPr/>
        </p:nvPicPr>
        <p:blipFill>
          <a:blip r:embed="rId6">
            <a:alphaModFix/>
          </a:blip>
          <a:stretch>
            <a:fillRect/>
          </a:stretch>
        </p:blipFill>
        <p:spPr>
          <a:xfrm>
            <a:off x="7307074" y="1215760"/>
            <a:ext cx="1684526" cy="2975418"/>
          </a:xfrm>
          <a:prstGeom prst="rect">
            <a:avLst/>
          </a:prstGeom>
          <a:noFill/>
          <a:ln>
            <a:noFill/>
          </a:ln>
        </p:spPr>
      </p:pic>
      <p:sp>
        <p:nvSpPr>
          <p:cNvPr id="297" name="Google Shape;297;p41"/>
          <p:cNvSpPr txBox="1"/>
          <p:nvPr/>
        </p:nvSpPr>
        <p:spPr>
          <a:xfrm>
            <a:off x="223950" y="4634500"/>
            <a:ext cx="4160700" cy="3462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latin typeface="Times New Roman"/>
                <a:ea typeface="Times New Roman"/>
                <a:cs typeface="Times New Roman"/>
                <a:sym typeface="Times New Roman"/>
                <a:hlinkClick r:id="rId7"/>
              </a:rPr>
              <a:t>https://www.youtube.com/watch?v=KrQp1TxTCUY</a:t>
            </a:r>
            <a:endParaRPr sz="1050" dirty="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2"/>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Gradient Clipping</a:t>
            </a:r>
            <a:endParaRPr/>
          </a:p>
        </p:txBody>
      </p:sp>
      <p:pic>
        <p:nvPicPr>
          <p:cNvPr id="303" name="Google Shape;303;p42"/>
          <p:cNvPicPr preferRelativeResize="0"/>
          <p:nvPr/>
        </p:nvPicPr>
        <p:blipFill>
          <a:blip r:embed="rId3">
            <a:alphaModFix/>
          </a:blip>
          <a:stretch>
            <a:fillRect/>
          </a:stretch>
        </p:blipFill>
        <p:spPr>
          <a:xfrm>
            <a:off x="1224950" y="948650"/>
            <a:ext cx="1951475" cy="3446925"/>
          </a:xfrm>
          <a:prstGeom prst="rect">
            <a:avLst/>
          </a:prstGeom>
          <a:noFill/>
          <a:ln>
            <a:noFill/>
          </a:ln>
        </p:spPr>
      </p:pic>
      <p:pic>
        <p:nvPicPr>
          <p:cNvPr id="304" name="Google Shape;304;p42"/>
          <p:cNvPicPr preferRelativeResize="0"/>
          <p:nvPr/>
        </p:nvPicPr>
        <p:blipFill>
          <a:blip r:embed="rId4">
            <a:alphaModFix/>
          </a:blip>
          <a:stretch>
            <a:fillRect/>
          </a:stretch>
        </p:blipFill>
        <p:spPr>
          <a:xfrm>
            <a:off x="5294487" y="1005995"/>
            <a:ext cx="1951475" cy="3446946"/>
          </a:xfrm>
          <a:prstGeom prst="rect">
            <a:avLst/>
          </a:prstGeom>
          <a:noFill/>
          <a:ln>
            <a:noFill/>
          </a:ln>
        </p:spPr>
      </p:pic>
      <p:sp>
        <p:nvSpPr>
          <p:cNvPr id="6" name="Google Shape;297;p41">
            <a:extLst>
              <a:ext uri="{FF2B5EF4-FFF2-40B4-BE49-F238E27FC236}">
                <a16:creationId xmlns:a16="http://schemas.microsoft.com/office/drawing/2014/main" id="{04A4BF7F-948F-EE35-F80C-6929D0986E41}"/>
              </a:ext>
            </a:extLst>
          </p:cNvPr>
          <p:cNvSpPr txBox="1"/>
          <p:nvPr/>
        </p:nvSpPr>
        <p:spPr>
          <a:xfrm>
            <a:off x="223950" y="4634500"/>
            <a:ext cx="4160700" cy="3462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dirty="0">
                <a:latin typeface="Times New Roman"/>
                <a:ea typeface="Times New Roman"/>
                <a:cs typeface="Times New Roman"/>
                <a:sym typeface="Times New Roman"/>
                <a:hlinkClick r:id="rId5"/>
              </a:rPr>
              <a:t>https://www.youtube.com/watch?v=KrQp1TxTCUY</a:t>
            </a:r>
            <a:endParaRPr sz="1050" dirty="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4"/>
          <p:cNvSpPr txBox="1">
            <a:spLocks noGrp="1"/>
          </p:cNvSpPr>
          <p:nvPr>
            <p:ph type="title"/>
          </p:nvPr>
        </p:nvSpPr>
        <p:spPr>
          <a:xfrm>
            <a:off x="571000" y="1884085"/>
            <a:ext cx="8229600" cy="855000"/>
          </a:xfrm>
          <a:prstGeom prst="rect">
            <a:avLst/>
          </a:prstGeom>
        </p:spPr>
        <p:txBody>
          <a:bodyPr spcFirstLastPara="1" wrap="square" lIns="91425" tIns="45700" rIns="91425" bIns="45700" anchor="t" anchorCtr="0">
            <a:noAutofit/>
          </a:bodyPr>
          <a:lstStyle/>
          <a:p>
            <a:pPr marL="0" lvl="0" indent="0" algn="ctr" rtl="0">
              <a:spcBef>
                <a:spcPts val="0"/>
              </a:spcBef>
              <a:spcAft>
                <a:spcPts val="0"/>
              </a:spcAft>
              <a:buNone/>
            </a:pPr>
            <a:r>
              <a:rPr lang="en" sz="7200"/>
              <a:t>Questions?</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Backpropagation Review</a:t>
            </a:r>
            <a:endParaRPr/>
          </a:p>
        </p:txBody>
      </p:sp>
      <p:sp>
        <p:nvSpPr>
          <p:cNvPr id="114" name="Google Shape;114;p17"/>
          <p:cNvSpPr txBox="1">
            <a:spLocks noGrp="1"/>
          </p:cNvSpPr>
          <p:nvPr>
            <p:ph type="body" idx="1"/>
          </p:nvPr>
        </p:nvSpPr>
        <p:spPr>
          <a:xfrm>
            <a:off x="457200" y="1200150"/>
            <a:ext cx="8229600" cy="33981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Method used for training DNN models</a:t>
            </a:r>
            <a:endParaRPr sz="2200" dirty="0"/>
          </a:p>
          <a:p>
            <a:pPr lvl="1" indent="-260350">
              <a:spcBef>
                <a:spcPts val="0"/>
              </a:spcBef>
              <a:buSzPts val="500"/>
            </a:pPr>
            <a:r>
              <a:rPr lang="en" sz="1700" dirty="0"/>
              <a:t>Focus is on only altering weights for now</a:t>
            </a:r>
            <a:endParaRPr sz="1700" dirty="0"/>
          </a:p>
          <a:p>
            <a:pPr lvl="1" indent="-260350">
              <a:spcBef>
                <a:spcPts val="0"/>
              </a:spcBef>
              <a:buSzPts val="500"/>
            </a:pPr>
            <a:r>
              <a:rPr lang="en" sz="1700" dirty="0"/>
              <a:t>Crucial to understanding DNN functionality</a:t>
            </a:r>
          </a:p>
          <a:p>
            <a:pPr lvl="1" indent="-260350">
              <a:spcBef>
                <a:spcPts val="0"/>
              </a:spcBef>
              <a:buSzPts val="500"/>
            </a:pPr>
            <a:endParaRPr sz="1700" dirty="0"/>
          </a:p>
          <a:p>
            <a:pPr indent="-323850">
              <a:buSzPts val="1500"/>
            </a:pPr>
            <a:r>
              <a:rPr lang="en" sz="2200" dirty="0"/>
              <a:t>Error (loss) function tells us how well we did at output layer</a:t>
            </a:r>
            <a:endParaRPr sz="2200" dirty="0"/>
          </a:p>
          <a:p>
            <a:pPr lvl="1" indent="-260350">
              <a:spcBef>
                <a:spcPts val="0"/>
              </a:spcBef>
              <a:buSzPts val="500"/>
            </a:pPr>
            <a:r>
              <a:rPr lang="en" sz="1700" dirty="0"/>
              <a:t>Mean square error, cross entropy loss, etc.</a:t>
            </a:r>
          </a:p>
          <a:p>
            <a:pPr lvl="1" indent="-260350">
              <a:spcBef>
                <a:spcPts val="0"/>
              </a:spcBef>
              <a:buSzPts val="500"/>
            </a:pPr>
            <a:r>
              <a:rPr lang="en" sz="1700" dirty="0"/>
              <a:t>Aim is to minimize normally</a:t>
            </a:r>
            <a:endParaRPr sz="1700" dirty="0"/>
          </a:p>
          <a:p>
            <a:pPr indent="-323850">
              <a:buSzPts val="1500"/>
            </a:pPr>
            <a:endParaRPr sz="2200" dirty="0"/>
          </a:p>
        </p:txBody>
      </p:sp>
      <p:pic>
        <p:nvPicPr>
          <p:cNvPr id="115" name="Google Shape;115;p17"/>
          <p:cNvPicPr preferRelativeResize="0"/>
          <p:nvPr/>
        </p:nvPicPr>
        <p:blipFill>
          <a:blip r:embed="rId3">
            <a:alphaModFix/>
          </a:blip>
          <a:stretch>
            <a:fillRect/>
          </a:stretch>
        </p:blipFill>
        <p:spPr>
          <a:xfrm>
            <a:off x="2877850" y="3779450"/>
            <a:ext cx="3388300" cy="772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Backpropagation Review</a:t>
            </a:r>
            <a:endParaRPr/>
          </a:p>
        </p:txBody>
      </p:sp>
      <p:sp>
        <p:nvSpPr>
          <p:cNvPr id="121" name="Google Shape;121;p18"/>
          <p:cNvSpPr txBox="1">
            <a:spLocks noGrp="1"/>
          </p:cNvSpPr>
          <p:nvPr>
            <p:ph type="body" idx="1"/>
          </p:nvPr>
        </p:nvSpPr>
        <p:spPr>
          <a:xfrm>
            <a:off x="457200" y="1063350"/>
            <a:ext cx="8229600" cy="33981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Through the DNN layers, the chain rule is used to take gradients of our loss function and all the weights</a:t>
            </a:r>
            <a:endParaRPr sz="2200" dirty="0"/>
          </a:p>
          <a:p>
            <a:pPr indent="-323850">
              <a:buSzPts val="1500"/>
            </a:pPr>
            <a:r>
              <a:rPr lang="en" sz="2200" dirty="0"/>
              <a:t>This gradient systematically identifies nodes that contribute significantly to the loss function</a:t>
            </a:r>
            <a:endParaRPr sz="2200" dirty="0"/>
          </a:p>
          <a:p>
            <a:pPr indent="-323850">
              <a:buSzPts val="1500"/>
            </a:pPr>
            <a:r>
              <a:rPr lang="en" sz="2200" dirty="0"/>
              <a:t>Identifying good/bad nodes is used to iteratively alter their weights and reduce overall model error</a:t>
            </a:r>
            <a:endParaRPr sz="2200" dirty="0"/>
          </a:p>
          <a:p>
            <a:pPr indent="-323850">
              <a:buSzPts val="1500"/>
            </a:pPr>
            <a:endParaRPr sz="2200" dirty="0"/>
          </a:p>
        </p:txBody>
      </p:sp>
      <p:pic>
        <p:nvPicPr>
          <p:cNvPr id="122" name="Google Shape;122;p18"/>
          <p:cNvPicPr preferRelativeResize="0"/>
          <p:nvPr/>
        </p:nvPicPr>
        <p:blipFill>
          <a:blip r:embed="rId4">
            <a:alphaModFix/>
          </a:blip>
          <a:stretch>
            <a:fillRect/>
          </a:stretch>
        </p:blipFill>
        <p:spPr>
          <a:xfrm>
            <a:off x="2580267" y="3377271"/>
            <a:ext cx="3793836" cy="1646087"/>
          </a:xfrm>
          <a:prstGeom prst="rect">
            <a:avLst/>
          </a:prstGeom>
          <a:noFill/>
          <a:ln>
            <a:noFill/>
          </a:ln>
        </p:spPr>
      </p:pic>
    </p:spTree>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Gradient Review</a:t>
            </a:r>
            <a:endParaRPr/>
          </a:p>
        </p:txBody>
      </p:sp>
      <p:sp>
        <p:nvSpPr>
          <p:cNvPr id="128" name="Google Shape;128;p19"/>
          <p:cNvSpPr txBox="1">
            <a:spLocks noGrp="1"/>
          </p:cNvSpPr>
          <p:nvPr>
            <p:ph type="body" idx="1"/>
          </p:nvPr>
        </p:nvSpPr>
        <p:spPr>
          <a:xfrm>
            <a:off x="457200" y="1023125"/>
            <a:ext cx="8229600" cy="35751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How is the gradient utilized?</a:t>
            </a:r>
            <a:endParaRPr sz="2200" dirty="0"/>
          </a:p>
          <a:p>
            <a:pPr indent="-323850">
              <a:buSzPts val="1500"/>
            </a:pPr>
            <a:r>
              <a:rPr lang="en" sz="2200" dirty="0"/>
              <a:t>Through backpropagation, all partial derivatives of the loss function with respect to each weight have been calculated</a:t>
            </a:r>
            <a:endParaRPr sz="2200" dirty="0"/>
          </a:p>
          <a:p>
            <a:pPr indent="-323850">
              <a:buSzPts val="1500"/>
            </a:pPr>
            <a:r>
              <a:rPr lang="en" sz="2200" dirty="0"/>
              <a:t>With use of different optimizers, an adjustment for each weight is determined</a:t>
            </a:r>
            <a:endParaRPr sz="2200" dirty="0"/>
          </a:p>
          <a:p>
            <a:pPr indent="-323850">
              <a:buSzPts val="1500"/>
            </a:pPr>
            <a:r>
              <a:rPr lang="en" sz="2200" dirty="0"/>
              <a:t>Goal is to identify optimal weights (</a:t>
            </a:r>
            <a:r>
              <a:rPr lang="en" sz="2200" i="1" dirty="0"/>
              <a:t>w</a:t>
            </a:r>
            <a:r>
              <a:rPr lang="en" sz="2200" i="1" baseline="-25000" dirty="0"/>
              <a:t>i</a:t>
            </a:r>
            <a:r>
              <a:rPr lang="en" sz="2200" dirty="0"/>
              <a:t>) which minimize the loss function</a:t>
            </a:r>
            <a:endParaRPr sz="2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Gradient Review</a:t>
            </a:r>
            <a:endParaRPr/>
          </a:p>
        </p:txBody>
      </p:sp>
      <p:pic>
        <p:nvPicPr>
          <p:cNvPr id="134" name="Google Shape;134;p20"/>
          <p:cNvPicPr preferRelativeResize="0"/>
          <p:nvPr/>
        </p:nvPicPr>
        <p:blipFill>
          <a:blip r:embed="rId3">
            <a:alphaModFix/>
          </a:blip>
          <a:stretch>
            <a:fillRect/>
          </a:stretch>
        </p:blipFill>
        <p:spPr>
          <a:xfrm>
            <a:off x="361850" y="2674302"/>
            <a:ext cx="2257350" cy="1829250"/>
          </a:xfrm>
          <a:prstGeom prst="rect">
            <a:avLst/>
          </a:prstGeom>
          <a:noFill/>
          <a:ln>
            <a:noFill/>
          </a:ln>
        </p:spPr>
      </p:pic>
      <p:sp>
        <p:nvSpPr>
          <p:cNvPr id="135" name="Google Shape;135;p20"/>
          <p:cNvSpPr/>
          <p:nvPr/>
        </p:nvSpPr>
        <p:spPr>
          <a:xfrm>
            <a:off x="2508700" y="3797525"/>
            <a:ext cx="678000" cy="180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6" name="Google Shape;136;p20"/>
          <p:cNvPicPr preferRelativeResize="0"/>
          <p:nvPr/>
        </p:nvPicPr>
        <p:blipFill>
          <a:blip r:embed="rId4">
            <a:alphaModFix/>
          </a:blip>
          <a:stretch>
            <a:fillRect/>
          </a:stretch>
        </p:blipFill>
        <p:spPr>
          <a:xfrm>
            <a:off x="3275525" y="3326022"/>
            <a:ext cx="3171825" cy="1038225"/>
          </a:xfrm>
          <a:prstGeom prst="rect">
            <a:avLst/>
          </a:prstGeom>
          <a:noFill/>
          <a:ln>
            <a:noFill/>
          </a:ln>
        </p:spPr>
      </p:pic>
      <p:pic>
        <p:nvPicPr>
          <p:cNvPr id="137" name="Google Shape;137;p20"/>
          <p:cNvPicPr preferRelativeResize="0"/>
          <p:nvPr/>
        </p:nvPicPr>
        <p:blipFill>
          <a:blip r:embed="rId5">
            <a:alphaModFix/>
          </a:blip>
          <a:stretch>
            <a:fillRect/>
          </a:stretch>
        </p:blipFill>
        <p:spPr>
          <a:xfrm>
            <a:off x="590375" y="928852"/>
            <a:ext cx="2028825" cy="1552575"/>
          </a:xfrm>
          <a:prstGeom prst="rect">
            <a:avLst/>
          </a:prstGeom>
          <a:noFill/>
          <a:ln>
            <a:noFill/>
          </a:ln>
        </p:spPr>
      </p:pic>
      <p:sp>
        <p:nvSpPr>
          <p:cNvPr id="138" name="Google Shape;138;p20"/>
          <p:cNvSpPr txBox="1"/>
          <p:nvPr/>
        </p:nvSpPr>
        <p:spPr>
          <a:xfrm>
            <a:off x="296700" y="4543147"/>
            <a:ext cx="8550600" cy="69246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50" u="sng" dirty="0">
                <a:solidFill>
                  <a:schemeClr val="hlink"/>
                </a:solidFill>
                <a:latin typeface="Times New Roman" panose="02020603050405020304" pitchFamily="18" charset="0"/>
                <a:ea typeface="Times New Roman"/>
                <a:cs typeface="Times New Roman" panose="02020603050405020304" pitchFamily="18" charset="0"/>
                <a:sym typeface="Times New Roman"/>
                <a:hlinkClick r:id="rId6"/>
              </a:rPr>
              <a:t>https://math.etsu.edu/multicalc/prealpha/Chap2/Chap2-7/part3.html</a:t>
            </a:r>
            <a:endParaRPr sz="105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Clr>
                <a:schemeClr val="dk1"/>
              </a:buClr>
              <a:buSzPts val="1100"/>
              <a:buFont typeface="Arial"/>
              <a:buNone/>
            </a:pPr>
            <a:r>
              <a:rPr lang="en" sz="1050" dirty="0">
                <a:solidFill>
                  <a:schemeClr val="dk1"/>
                </a:solidFill>
                <a:latin typeface="Times New Roman" panose="02020603050405020304" pitchFamily="18" charset="0"/>
                <a:cs typeface="Times New Roman" panose="02020603050405020304" pitchFamily="18" charset="0"/>
                <a:hlinkClick r:id="rId7"/>
              </a:rPr>
              <a:t>https://programmathically.com/understanding-backpropagation-with-gradient-descent/</a:t>
            </a:r>
            <a:endParaRPr sz="1050" dirty="0">
              <a:latin typeface="Times New Roman" panose="02020603050405020304" pitchFamily="18" charset="0"/>
              <a:ea typeface="Times New Roman"/>
              <a:cs typeface="Times New Roman" panose="02020603050405020304" pitchFamily="18" charset="0"/>
              <a:sym typeface="Times New Roman"/>
            </a:endParaRPr>
          </a:p>
          <a:p>
            <a:pPr marL="0" lvl="0" indent="0" algn="l" rtl="0">
              <a:spcBef>
                <a:spcPts val="0"/>
              </a:spcBef>
              <a:spcAft>
                <a:spcPts val="0"/>
              </a:spcAft>
              <a:buNone/>
            </a:pPr>
            <a:r>
              <a:rPr lang="en" sz="1050" dirty="0">
                <a:latin typeface="Times New Roman" panose="02020603050405020304" pitchFamily="18" charset="0"/>
                <a:ea typeface="Times New Roman"/>
                <a:cs typeface="Times New Roman" panose="02020603050405020304" pitchFamily="18" charset="0"/>
                <a:sym typeface="Times New Roman"/>
                <a:hlinkClick r:id="rId8"/>
              </a:rPr>
              <a:t>https://www.khanacademy.org/math/multivariable-calculus/multivariable-derivatives/gradient-and-directional-derivatives/v/gradient</a:t>
            </a:r>
            <a:endParaRPr sz="1050" dirty="0">
              <a:latin typeface="Times New Roman" panose="02020603050405020304" pitchFamily="18" charset="0"/>
              <a:ea typeface="Times New Roman"/>
              <a:cs typeface="Times New Roman" panose="02020603050405020304" pitchFamily="18" charset="0"/>
              <a:sym typeface="Times New Roman"/>
            </a:endParaRPr>
          </a:p>
        </p:txBody>
      </p:sp>
      <p:pic>
        <p:nvPicPr>
          <p:cNvPr id="139" name="Google Shape;139;p20"/>
          <p:cNvPicPr preferRelativeResize="0"/>
          <p:nvPr/>
        </p:nvPicPr>
        <p:blipFill>
          <a:blip r:embed="rId9">
            <a:alphaModFix/>
          </a:blip>
          <a:stretch>
            <a:fillRect/>
          </a:stretch>
        </p:blipFill>
        <p:spPr>
          <a:xfrm>
            <a:off x="4636850" y="824275"/>
            <a:ext cx="2964601" cy="2325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Optimizers</a:t>
            </a:r>
            <a:endParaRPr/>
          </a:p>
        </p:txBody>
      </p:sp>
      <p:sp>
        <p:nvSpPr>
          <p:cNvPr id="145" name="Google Shape;145;p21"/>
          <p:cNvSpPr txBox="1">
            <a:spLocks noGrp="1"/>
          </p:cNvSpPr>
          <p:nvPr>
            <p:ph type="body" idx="1"/>
          </p:nvPr>
        </p:nvSpPr>
        <p:spPr>
          <a:xfrm>
            <a:off x="457200" y="929475"/>
            <a:ext cx="8229600" cy="3592500"/>
          </a:xfrm>
          <a:prstGeom prst="rect">
            <a:avLst/>
          </a:prstGeom>
          <a:noFill/>
          <a:ln>
            <a:noFill/>
          </a:ln>
        </p:spPr>
        <p:txBody>
          <a:bodyPr spcFirstLastPara="1" wrap="square" lIns="91425" tIns="45700" rIns="91425" bIns="45700" anchor="t" anchorCtr="0">
            <a:noAutofit/>
          </a:bodyPr>
          <a:lstStyle/>
          <a:p>
            <a:pPr indent="-323850">
              <a:buSzPts val="1500"/>
            </a:pPr>
            <a:r>
              <a:rPr lang="en" sz="2200" dirty="0"/>
              <a:t>Many different algorithms utilize the gradient to efficiently find the global minimum</a:t>
            </a:r>
            <a:endParaRPr sz="2200" dirty="0"/>
          </a:p>
        </p:txBody>
      </p:sp>
      <p:pic>
        <p:nvPicPr>
          <p:cNvPr id="146" name="Google Shape;146;p21"/>
          <p:cNvPicPr preferRelativeResize="0"/>
          <p:nvPr/>
        </p:nvPicPr>
        <p:blipFill>
          <a:blip r:embed="rId3">
            <a:alphaModFix/>
          </a:blip>
          <a:stretch>
            <a:fillRect/>
          </a:stretch>
        </p:blipFill>
        <p:spPr>
          <a:xfrm>
            <a:off x="1119175" y="2482688"/>
            <a:ext cx="1990725" cy="561975"/>
          </a:xfrm>
          <a:prstGeom prst="rect">
            <a:avLst/>
          </a:prstGeom>
          <a:noFill/>
          <a:ln>
            <a:noFill/>
          </a:ln>
        </p:spPr>
      </p:pic>
      <p:sp>
        <p:nvSpPr>
          <p:cNvPr id="147" name="Google Shape;147;p21"/>
          <p:cNvSpPr txBox="1"/>
          <p:nvPr/>
        </p:nvSpPr>
        <p:spPr>
          <a:xfrm>
            <a:off x="1369951" y="2063450"/>
            <a:ext cx="1654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rgbClr val="000099"/>
                </a:solidFill>
                <a:latin typeface="Times New Roman"/>
                <a:ea typeface="Times New Roman"/>
                <a:cs typeface="Times New Roman"/>
                <a:sym typeface="Times New Roman"/>
              </a:rPr>
              <a:t>Gradient Descent</a:t>
            </a:r>
            <a:endParaRPr b="1" dirty="0">
              <a:solidFill>
                <a:srgbClr val="000099"/>
              </a:solidFill>
              <a:latin typeface="Times New Roman"/>
              <a:ea typeface="Times New Roman"/>
              <a:cs typeface="Times New Roman"/>
              <a:sym typeface="Times New Roman"/>
            </a:endParaRPr>
          </a:p>
        </p:txBody>
      </p:sp>
      <p:sp>
        <p:nvSpPr>
          <p:cNvPr id="148" name="Google Shape;148;p21"/>
          <p:cNvSpPr txBox="1"/>
          <p:nvPr/>
        </p:nvSpPr>
        <p:spPr>
          <a:xfrm>
            <a:off x="1661650" y="3083188"/>
            <a:ext cx="148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00099"/>
                </a:solidFill>
                <a:latin typeface="Times New Roman"/>
                <a:ea typeface="Times New Roman"/>
                <a:cs typeface="Times New Roman"/>
                <a:sym typeface="Times New Roman"/>
              </a:rPr>
              <a:t>Momentum</a:t>
            </a:r>
            <a:endParaRPr b="1">
              <a:solidFill>
                <a:srgbClr val="000099"/>
              </a:solidFill>
              <a:latin typeface="Times New Roman"/>
              <a:ea typeface="Times New Roman"/>
              <a:cs typeface="Times New Roman"/>
              <a:sym typeface="Times New Roman"/>
            </a:endParaRPr>
          </a:p>
        </p:txBody>
      </p:sp>
      <p:pic>
        <p:nvPicPr>
          <p:cNvPr id="149" name="Google Shape;149;p21"/>
          <p:cNvPicPr preferRelativeResize="0"/>
          <p:nvPr/>
        </p:nvPicPr>
        <p:blipFill>
          <a:blip r:embed="rId4">
            <a:alphaModFix/>
          </a:blip>
          <a:stretch>
            <a:fillRect/>
          </a:stretch>
        </p:blipFill>
        <p:spPr>
          <a:xfrm>
            <a:off x="5310700" y="2808500"/>
            <a:ext cx="3314700" cy="1085850"/>
          </a:xfrm>
          <a:prstGeom prst="rect">
            <a:avLst/>
          </a:prstGeom>
          <a:noFill/>
          <a:ln>
            <a:noFill/>
          </a:ln>
        </p:spPr>
      </p:pic>
      <p:pic>
        <p:nvPicPr>
          <p:cNvPr id="150" name="Google Shape;150;p21"/>
          <p:cNvPicPr preferRelativeResize="0"/>
          <p:nvPr/>
        </p:nvPicPr>
        <p:blipFill>
          <a:blip r:embed="rId5">
            <a:alphaModFix/>
          </a:blip>
          <a:stretch>
            <a:fillRect/>
          </a:stretch>
        </p:blipFill>
        <p:spPr>
          <a:xfrm>
            <a:off x="523863" y="3463738"/>
            <a:ext cx="3181350" cy="733425"/>
          </a:xfrm>
          <a:prstGeom prst="rect">
            <a:avLst/>
          </a:prstGeom>
          <a:noFill/>
          <a:ln>
            <a:noFill/>
          </a:ln>
        </p:spPr>
      </p:pic>
      <p:sp>
        <p:nvSpPr>
          <p:cNvPr id="151" name="Google Shape;151;p21"/>
          <p:cNvSpPr txBox="1"/>
          <p:nvPr/>
        </p:nvSpPr>
        <p:spPr>
          <a:xfrm>
            <a:off x="5234500" y="2449425"/>
            <a:ext cx="366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000099"/>
                </a:solidFill>
                <a:latin typeface="Times New Roman"/>
                <a:ea typeface="Times New Roman"/>
                <a:cs typeface="Times New Roman"/>
                <a:sym typeface="Times New Roman"/>
              </a:rPr>
              <a:t>Root Mean Square Propagation (RMSProp)</a:t>
            </a:r>
            <a:endParaRPr b="1">
              <a:solidFill>
                <a:srgbClr val="000099"/>
              </a:solidFill>
              <a:latin typeface="Times New Roman"/>
              <a:ea typeface="Times New Roman"/>
              <a:cs typeface="Times New Roman"/>
              <a:sym typeface="Times New Roman"/>
            </a:endParaRPr>
          </a:p>
        </p:txBody>
      </p:sp>
      <p:sp>
        <p:nvSpPr>
          <p:cNvPr id="10" name="Google Shape;138;p20">
            <a:extLst>
              <a:ext uri="{FF2B5EF4-FFF2-40B4-BE49-F238E27FC236}">
                <a16:creationId xmlns:a16="http://schemas.microsoft.com/office/drawing/2014/main" id="{C4B84633-F0FE-D792-CF91-4DAC237D98A1}"/>
              </a:ext>
            </a:extLst>
          </p:cNvPr>
          <p:cNvSpPr txBox="1"/>
          <p:nvPr/>
        </p:nvSpPr>
        <p:spPr>
          <a:xfrm>
            <a:off x="296700" y="4662678"/>
            <a:ext cx="8550600" cy="3462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u="sng" dirty="0">
                <a:solidFill>
                  <a:schemeClr val="hlink"/>
                </a:solidFill>
                <a:latin typeface="Times New Roman" panose="02020603050405020304" pitchFamily="18" charset="0"/>
                <a:ea typeface="Times New Roman"/>
                <a:cs typeface="Times New Roman" panose="02020603050405020304" pitchFamily="18" charset="0"/>
                <a:sym typeface="Times New Roman"/>
              </a:rPr>
              <a:t>https://www.geeksforgeeks.org/intuition-of-adam-optimizer/</a:t>
            </a:r>
            <a:endParaRPr sz="105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a:t>Simple NN Gradient Descent</a:t>
            </a:r>
            <a:endParaRPr/>
          </a:p>
        </p:txBody>
      </p:sp>
      <p:pic>
        <p:nvPicPr>
          <p:cNvPr id="157" name="Google Shape;157;p22"/>
          <p:cNvPicPr preferRelativeResize="0"/>
          <p:nvPr/>
        </p:nvPicPr>
        <p:blipFill>
          <a:blip r:embed="rId3">
            <a:alphaModFix/>
          </a:blip>
          <a:stretch>
            <a:fillRect/>
          </a:stretch>
        </p:blipFill>
        <p:spPr>
          <a:xfrm>
            <a:off x="855200" y="912500"/>
            <a:ext cx="6215151" cy="2443150"/>
          </a:xfrm>
          <a:prstGeom prst="rect">
            <a:avLst/>
          </a:prstGeom>
          <a:noFill/>
          <a:ln>
            <a:noFill/>
          </a:ln>
        </p:spPr>
      </p:pic>
      <p:pic>
        <p:nvPicPr>
          <p:cNvPr id="158" name="Google Shape;158;p22"/>
          <p:cNvPicPr preferRelativeResize="0"/>
          <p:nvPr/>
        </p:nvPicPr>
        <p:blipFill>
          <a:blip r:embed="rId4">
            <a:alphaModFix/>
          </a:blip>
          <a:stretch>
            <a:fillRect/>
          </a:stretch>
        </p:blipFill>
        <p:spPr>
          <a:xfrm>
            <a:off x="449115" y="3053616"/>
            <a:ext cx="2369718" cy="771525"/>
          </a:xfrm>
          <a:prstGeom prst="rect">
            <a:avLst/>
          </a:prstGeom>
          <a:noFill/>
          <a:ln>
            <a:noFill/>
          </a:ln>
        </p:spPr>
      </p:pic>
      <p:pic>
        <p:nvPicPr>
          <p:cNvPr id="159" name="Google Shape;159;p22"/>
          <p:cNvPicPr preferRelativeResize="0"/>
          <p:nvPr/>
        </p:nvPicPr>
        <p:blipFill>
          <a:blip r:embed="rId5">
            <a:alphaModFix/>
          </a:blip>
          <a:stretch>
            <a:fillRect/>
          </a:stretch>
        </p:blipFill>
        <p:spPr>
          <a:xfrm>
            <a:off x="365075" y="3771745"/>
            <a:ext cx="2369725" cy="814860"/>
          </a:xfrm>
          <a:prstGeom prst="rect">
            <a:avLst/>
          </a:prstGeom>
          <a:noFill/>
          <a:ln>
            <a:noFill/>
          </a:ln>
        </p:spPr>
      </p:pic>
      <p:pic>
        <p:nvPicPr>
          <p:cNvPr id="160" name="Google Shape;160;p22"/>
          <p:cNvPicPr preferRelativeResize="0"/>
          <p:nvPr/>
        </p:nvPicPr>
        <p:blipFill>
          <a:blip r:embed="rId6">
            <a:alphaModFix/>
          </a:blip>
          <a:stretch>
            <a:fillRect/>
          </a:stretch>
        </p:blipFill>
        <p:spPr>
          <a:xfrm>
            <a:off x="5332575" y="3034944"/>
            <a:ext cx="3305175" cy="771525"/>
          </a:xfrm>
          <a:prstGeom prst="rect">
            <a:avLst/>
          </a:prstGeom>
          <a:noFill/>
          <a:ln>
            <a:noFill/>
          </a:ln>
        </p:spPr>
      </p:pic>
      <p:pic>
        <p:nvPicPr>
          <p:cNvPr id="161" name="Google Shape;161;p22"/>
          <p:cNvPicPr preferRelativeResize="0"/>
          <p:nvPr/>
        </p:nvPicPr>
        <p:blipFill>
          <a:blip r:embed="rId7">
            <a:alphaModFix/>
          </a:blip>
          <a:stretch>
            <a:fillRect/>
          </a:stretch>
        </p:blipFill>
        <p:spPr>
          <a:xfrm>
            <a:off x="5272584" y="3796071"/>
            <a:ext cx="2171700" cy="781050"/>
          </a:xfrm>
          <a:prstGeom prst="rect">
            <a:avLst/>
          </a:prstGeom>
          <a:noFill/>
          <a:ln>
            <a:noFill/>
          </a:ln>
        </p:spPr>
      </p:pic>
      <p:sp>
        <p:nvSpPr>
          <p:cNvPr id="8" name="Google Shape;138;p20">
            <a:extLst>
              <a:ext uri="{FF2B5EF4-FFF2-40B4-BE49-F238E27FC236}">
                <a16:creationId xmlns:a16="http://schemas.microsoft.com/office/drawing/2014/main" id="{DEC756BF-830E-FC31-F6DF-B89A73AB8040}"/>
              </a:ext>
            </a:extLst>
          </p:cNvPr>
          <p:cNvSpPr txBox="1"/>
          <p:nvPr/>
        </p:nvSpPr>
        <p:spPr>
          <a:xfrm>
            <a:off x="296700" y="4662678"/>
            <a:ext cx="8550600" cy="34621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050" u="sng" dirty="0">
                <a:solidFill>
                  <a:schemeClr val="hlink"/>
                </a:solidFill>
                <a:latin typeface="Times New Roman" panose="02020603050405020304" pitchFamily="18" charset="0"/>
                <a:cs typeface="Times New Roman" panose="02020603050405020304" pitchFamily="18" charset="0"/>
                <a:hlinkClick r:id="rId8"/>
              </a:rPr>
              <a:t>https://programmathically.com/understanding-backpropagation-with-gradient-descent/</a:t>
            </a:r>
            <a:endParaRPr lang="en-US" sz="105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3"/>
          <p:cNvSpPr txBox="1">
            <a:spLocks noGrp="1"/>
          </p:cNvSpPr>
          <p:nvPr>
            <p:ph type="title"/>
          </p:nvPr>
        </p:nvSpPr>
        <p:spPr>
          <a:xfrm>
            <a:off x="457200" y="208360"/>
            <a:ext cx="8229600" cy="85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 sz="4100"/>
              <a:t>Unstable Gradients</a:t>
            </a:r>
            <a:endParaRPr sz="4100"/>
          </a:p>
        </p:txBody>
      </p:sp>
      <p:sp>
        <p:nvSpPr>
          <p:cNvPr id="167" name="Google Shape;167;p23"/>
          <p:cNvSpPr txBox="1">
            <a:spLocks noGrp="1"/>
          </p:cNvSpPr>
          <p:nvPr>
            <p:ph type="body" idx="1"/>
          </p:nvPr>
        </p:nvSpPr>
        <p:spPr>
          <a:xfrm>
            <a:off x="457200" y="1200150"/>
            <a:ext cx="8229600" cy="3398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 sz="1700"/>
              <a:t>“The </a:t>
            </a:r>
            <a:r>
              <a:rPr lang="en" sz="1700" b="1"/>
              <a:t>vanishing gradient</a:t>
            </a:r>
            <a:r>
              <a:rPr lang="en" sz="1700"/>
              <a:t> problem describes a situation encountered in the training of neural networks where the gradients used to update the weights shrink exponentially. As a consequence, the </a:t>
            </a:r>
            <a:r>
              <a:rPr lang="en" sz="1700" b="1"/>
              <a:t>weights are not updated anymore</a:t>
            </a:r>
            <a:r>
              <a:rPr lang="en" sz="1700"/>
              <a:t>, and learning stalls.” </a:t>
            </a:r>
            <a:endParaRPr sz="1700"/>
          </a:p>
          <a:p>
            <a:pPr marL="0" lvl="0" indent="0" algn="l" rtl="0">
              <a:spcBef>
                <a:spcPts val="360"/>
              </a:spcBef>
              <a:spcAft>
                <a:spcPts val="0"/>
              </a:spcAft>
              <a:buNone/>
            </a:pPr>
            <a:endParaRPr sz="1700"/>
          </a:p>
          <a:p>
            <a:pPr marL="0" lvl="0" indent="0" algn="l" rtl="0">
              <a:spcBef>
                <a:spcPts val="360"/>
              </a:spcBef>
              <a:spcAft>
                <a:spcPts val="0"/>
              </a:spcAft>
              <a:buNone/>
            </a:pPr>
            <a:endParaRPr sz="1700"/>
          </a:p>
          <a:p>
            <a:pPr marL="0" lvl="0" indent="0" algn="l" rtl="0">
              <a:spcBef>
                <a:spcPts val="360"/>
              </a:spcBef>
              <a:spcAft>
                <a:spcPts val="0"/>
              </a:spcAft>
              <a:buNone/>
            </a:pPr>
            <a:r>
              <a:rPr lang="en" sz="1700"/>
              <a:t>“The </a:t>
            </a:r>
            <a:r>
              <a:rPr lang="en" sz="1700" b="1"/>
              <a:t>exploding gradient</a:t>
            </a:r>
            <a:r>
              <a:rPr lang="en" sz="1700"/>
              <a:t> problem describes a situation in the training of neural networks where the gradients used to update the weights grow exponentially. This </a:t>
            </a:r>
            <a:r>
              <a:rPr lang="en" sz="1700" b="1"/>
              <a:t>prevents the backpropagation algorithm from making reasonable updates</a:t>
            </a:r>
            <a:r>
              <a:rPr lang="en" sz="1700"/>
              <a:t> to the weights, and learning becomes unstable.”</a:t>
            </a:r>
            <a:endParaRPr sz="1700"/>
          </a:p>
        </p:txBody>
      </p:sp>
      <p:sp>
        <p:nvSpPr>
          <p:cNvPr id="5" name="Google Shape;138;p20">
            <a:extLst>
              <a:ext uri="{FF2B5EF4-FFF2-40B4-BE49-F238E27FC236}">
                <a16:creationId xmlns:a16="http://schemas.microsoft.com/office/drawing/2014/main" id="{DAEFB809-BB8B-82DA-87B2-6D5654316ED1}"/>
              </a:ext>
            </a:extLst>
          </p:cNvPr>
          <p:cNvSpPr txBox="1"/>
          <p:nvPr/>
        </p:nvSpPr>
        <p:spPr>
          <a:xfrm>
            <a:off x="296700" y="4662678"/>
            <a:ext cx="8550600" cy="397514"/>
          </a:xfrm>
          <a:prstGeom prst="rect">
            <a:avLst/>
          </a:prstGeom>
          <a:noFill/>
          <a:ln>
            <a:noFill/>
          </a:ln>
        </p:spPr>
        <p:txBody>
          <a:bodyPr spcFirstLastPara="1" wrap="square" lIns="91425" tIns="91425" rIns="91425" bIns="91425" anchor="t" anchorCtr="0">
            <a:spAutoFit/>
          </a:bodyPr>
          <a:lstStyle/>
          <a:p>
            <a:pPr marL="0" lvl="0" indent="0" algn="l" rtl="0">
              <a:spcBef>
                <a:spcPts val="360"/>
              </a:spcBef>
              <a:spcAft>
                <a:spcPts val="0"/>
              </a:spcAft>
              <a:buClr>
                <a:schemeClr val="dk1"/>
              </a:buClr>
              <a:buSzPts val="1100"/>
              <a:buFont typeface="Arial"/>
              <a:buNone/>
            </a:pPr>
            <a:r>
              <a:rPr lang="en-US" sz="1050" dirty="0">
                <a:solidFill>
                  <a:schemeClr val="dk1"/>
                </a:solidFill>
                <a:latin typeface="Times New Roman" panose="02020603050405020304" pitchFamily="18" charset="0"/>
                <a:ea typeface="Times New Roman"/>
                <a:cs typeface="Times New Roman" panose="02020603050405020304" pitchFamily="18" charset="0"/>
                <a:sym typeface="Times New Roman"/>
                <a:hlinkClick r:id="rId3"/>
              </a:rPr>
              <a:t>https://programmathically.com/understanding-the-exploding-and-vanishing-gradients-problem/</a:t>
            </a:r>
            <a:endParaRPr lang="en-US" sz="105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Lesson 1 - Introduction and Logical Constraints">
  <a:themeElements>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0</TotalTime>
  <Words>1293</Words>
  <Application>Microsoft Office PowerPoint</Application>
  <PresentationFormat>On-screen Show (16:9)</PresentationFormat>
  <Paragraphs>161</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Noto Sans Symbols</vt:lpstr>
      <vt:lpstr>Times New Roman</vt:lpstr>
      <vt:lpstr>Garamond</vt:lpstr>
      <vt:lpstr>Courier New</vt:lpstr>
      <vt:lpstr>Cambria Math</vt:lpstr>
      <vt:lpstr>Lesson 1 - Introduction and Logical Constraints</vt:lpstr>
      <vt:lpstr>OPER 785 - Vanishing and Exploding Gradients </vt:lpstr>
      <vt:lpstr>Overview (Lesson Plan)</vt:lpstr>
      <vt:lpstr>Backpropagation Review</vt:lpstr>
      <vt:lpstr>Backpropagation Review</vt:lpstr>
      <vt:lpstr>Gradient Review</vt:lpstr>
      <vt:lpstr>Gradient Review</vt:lpstr>
      <vt:lpstr>Optimizers</vt:lpstr>
      <vt:lpstr>Simple NN Gradient Descent</vt:lpstr>
      <vt:lpstr>Unstable Gradients</vt:lpstr>
      <vt:lpstr>VGP - Why does it occur? </vt:lpstr>
      <vt:lpstr>Vanishing Gradient Problem</vt:lpstr>
      <vt:lpstr>EGP - Why does it occur?</vt:lpstr>
      <vt:lpstr>Exploding Gradient Problem</vt:lpstr>
      <vt:lpstr>Solution Toolbox</vt:lpstr>
      <vt:lpstr>Initialization</vt:lpstr>
      <vt:lpstr>fanin and fanout</vt:lpstr>
      <vt:lpstr>Xavier Glorot Init</vt:lpstr>
      <vt:lpstr>He Initialization</vt:lpstr>
      <vt:lpstr>Nonsaturating Activation Functions</vt:lpstr>
      <vt:lpstr>Nonsaturation Visual</vt:lpstr>
      <vt:lpstr>ReLU Variations  </vt:lpstr>
      <vt:lpstr>Batch Normalization (Batch Norm)</vt:lpstr>
      <vt:lpstr>Batch Normalization (Batch Norm)</vt:lpstr>
      <vt:lpstr>Batch Normalization (Batch Norm)</vt:lpstr>
      <vt:lpstr>Batch Review</vt:lpstr>
      <vt:lpstr>Gradient Clipping</vt:lpstr>
      <vt:lpstr>Gradient Clipping</vt:lpstr>
      <vt:lpstr>Gradient Clipping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 785 - Vanishing and Exploding Gradients </dc:title>
  <dc:creator>Greg Barry</dc:creator>
  <cp:lastModifiedBy>Greg Barry</cp:lastModifiedBy>
  <cp:revision>1</cp:revision>
  <dcterms:modified xsi:type="dcterms:W3CDTF">2022-07-12T01:20:08Z</dcterms:modified>
</cp:coreProperties>
</file>