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1" r:id="rId3"/>
    <p:sldId id="257" r:id="rId4"/>
    <p:sldId id="258" r:id="rId5"/>
    <p:sldId id="259" r:id="rId6"/>
    <p:sldId id="260" r:id="rId7"/>
    <p:sldId id="261" r:id="rId8"/>
    <p:sldId id="262" r:id="rId9"/>
    <p:sldId id="263" r:id="rId10"/>
    <p:sldId id="272" r:id="rId11"/>
    <p:sldId id="264" r:id="rId12"/>
    <p:sldId id="265" r:id="rId13"/>
    <p:sldId id="266" r:id="rId14"/>
    <p:sldId id="267" r:id="rId15"/>
    <p:sldId id="268"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9DA9C7-D144-44AE-BDDA-E82E1B97DBC7}">
          <p14:sldIdLst>
            <p14:sldId id="256"/>
            <p14:sldId id="271"/>
            <p14:sldId id="257"/>
            <p14:sldId id="258"/>
            <p14:sldId id="259"/>
            <p14:sldId id="260"/>
            <p14:sldId id="261"/>
          </p14:sldIdLst>
        </p14:section>
        <p14:section name="Untitled Section" id="{E62425AA-1F25-407F-B52A-1E67E2F88A47}">
          <p14:sldIdLst>
            <p14:sldId id="262"/>
            <p14:sldId id="263"/>
            <p14:sldId id="272"/>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hebkarkhorasani, Elham" initials="SE" lastIdx="1" clrIdx="0">
    <p:extLst>
      <p:ext uri="{19B8F6BF-5375-455C-9EA6-DF929625EA0E}">
        <p15:presenceInfo xmlns:p15="http://schemas.microsoft.com/office/powerpoint/2012/main" userId="S-1-5-21-1574869105-439589546-945060678-754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53" autoAdjust="0"/>
    <p:restoredTop sz="94660"/>
  </p:normalViewPr>
  <p:slideViewPr>
    <p:cSldViewPr snapToGrid="0">
      <p:cViewPr varScale="1">
        <p:scale>
          <a:sx n="81" d="100"/>
          <a:sy n="81" d="100"/>
        </p:scale>
        <p:origin x="2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9/12/2020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9/12/2020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9/12/2020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9/12/2020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dnuggets.com/2018/06/intuitive-introduction-gradient-descent.html#:~:text=Intuition%20for%20Gradient%20Descent&amp;text=One%20of%20the%20simplest%20strategies,somewhere%20in%20the%20huge%20valley."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evelopers.google.com/machine-learning/crash-course/fitter/graph"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drive/1S-17te8y3_Jt2ZnDXeqJ1ik127Bnh9tf?usp=sharing" TargetMode="External"/><Relationship Id="rId2" Type="http://schemas.openxmlformats.org/officeDocument/2006/relationships/hyperlink" Target="https://www.youtube.com/watch?v=inN8seMm7U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nlinemathlearning.com/derivative-rules.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eople.seas.harvard.edu/~yaron/AM221-S16/lecture_notes/AM221_lecture9.pdf" TargetMode="External"/><Relationship Id="rId2" Type="http://schemas.openxmlformats.org/officeDocument/2006/relationships/hyperlink" Target="https://www.khanacademy.org/math/multivariable-calculus/multivariable-derivatives/gradient-and-directional-derivatives/v/why-the-gradient-is-the-direction-of-steepest-ascent"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Gradient-based optimization</a:t>
            </a:r>
            <a:endParaRPr lang="en-US" dirty="0"/>
          </a:p>
        </p:txBody>
      </p:sp>
    </p:spTree>
    <p:extLst>
      <p:ext uri="{BB962C8B-B14F-4D97-AF65-F5344CB8AC3E}">
        <p14:creationId xmlns:p14="http://schemas.microsoft.com/office/powerpoint/2010/main" val="3273434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 Intuition</a:t>
            </a:r>
            <a:endParaRPr lang="en-US" dirty="0"/>
          </a:p>
        </p:txBody>
      </p:sp>
      <p:sp>
        <p:nvSpPr>
          <p:cNvPr id="3" name="Content Placeholder 2"/>
          <p:cNvSpPr>
            <a:spLocks noGrp="1"/>
          </p:cNvSpPr>
          <p:nvPr>
            <p:ph idx="1"/>
          </p:nvPr>
        </p:nvSpPr>
        <p:spPr>
          <a:xfrm>
            <a:off x="1269234" y="2649920"/>
            <a:ext cx="5445568" cy="3584625"/>
          </a:xfrm>
        </p:spPr>
        <p:txBody>
          <a:bodyPr>
            <a:normAutofit fontScale="77500" lnSpcReduction="20000"/>
          </a:bodyPr>
          <a:lstStyle/>
          <a:p>
            <a:r>
              <a:rPr lang="en-US" dirty="0"/>
              <a:t>Imagine you’re blind folded in a rough terrain, and your objective is to reach the lowest </a:t>
            </a:r>
            <a:r>
              <a:rPr lang="en-US" dirty="0" smtClean="0"/>
              <a:t>altitude</a:t>
            </a:r>
          </a:p>
          <a:p>
            <a:r>
              <a:rPr lang="en-US" dirty="0"/>
              <a:t>One of the simplest strategies you can use, is to feel the ground in every direction, and take a step in the direction where the ground is descending the </a:t>
            </a:r>
            <a:r>
              <a:rPr lang="en-US" dirty="0" smtClean="0"/>
              <a:t>fastest</a:t>
            </a:r>
          </a:p>
          <a:p>
            <a:r>
              <a:rPr lang="en-US" dirty="0" smtClean="0"/>
              <a:t>If </a:t>
            </a:r>
            <a:r>
              <a:rPr lang="en-US" dirty="0"/>
              <a:t>you keep repeating this process, you might end up at the lake, or even better, somewhere in the huge valley</a:t>
            </a:r>
            <a:r>
              <a:rPr lang="en-US" dirty="0" smtClean="0"/>
              <a:t>.</a:t>
            </a:r>
          </a:p>
          <a:p>
            <a:r>
              <a:rPr lang="en-US" dirty="0"/>
              <a:t>The rough terrain is analogous to the </a:t>
            </a:r>
            <a:r>
              <a:rPr lang="en-US" dirty="0" smtClean="0"/>
              <a:t>loss function</a:t>
            </a:r>
          </a:p>
          <a:p>
            <a:r>
              <a:rPr lang="en-US" dirty="0"/>
              <a:t>Minimizing the </a:t>
            </a:r>
            <a:r>
              <a:rPr lang="en-US" dirty="0" smtClean="0"/>
              <a:t>loss </a:t>
            </a:r>
            <a:r>
              <a:rPr lang="en-US" dirty="0"/>
              <a:t>function is analogous to trying to reach lower </a:t>
            </a:r>
            <a:r>
              <a:rPr lang="en-US" dirty="0" smtClean="0"/>
              <a:t>altitudes</a:t>
            </a:r>
          </a:p>
          <a:p>
            <a:r>
              <a:rPr lang="en-US" dirty="0" smtClean="0"/>
              <a:t>You </a:t>
            </a:r>
            <a:r>
              <a:rPr lang="en-US" dirty="0"/>
              <a:t>are blind folded, since we don’t have the luxury of evaluating (seeing) the value of the function for every possible set of </a:t>
            </a:r>
            <a:r>
              <a:rPr lang="en-US" dirty="0" smtClean="0"/>
              <a:t>parameters</a:t>
            </a:r>
          </a:p>
          <a:p>
            <a:r>
              <a:rPr lang="en-US" dirty="0"/>
              <a:t>Feeling the slope of the terrain around you is analogous to calculating the gradient, and taking a step is analogous to one iteration of update to the parameters.</a:t>
            </a:r>
          </a:p>
        </p:txBody>
      </p:sp>
      <p:pic>
        <p:nvPicPr>
          <p:cNvPr id="1026" name="Picture 2" descr="https://cdn-images-1.medium.com/max/1600/0*7B2PZ9AB2_3tRL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637" y="2524991"/>
            <a:ext cx="4852258" cy="30326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95854" y="5538526"/>
            <a:ext cx="1782989" cy="276999"/>
          </a:xfrm>
          <a:prstGeom prst="rect">
            <a:avLst/>
          </a:prstGeom>
          <a:noFill/>
        </p:spPr>
        <p:txBody>
          <a:bodyPr wrap="none" rtlCol="0">
            <a:spAutoFit/>
          </a:bodyPr>
          <a:lstStyle/>
          <a:p>
            <a:r>
              <a:rPr lang="en-US" sz="1200" dirty="0" smtClean="0"/>
              <a:t>Image source</a:t>
            </a:r>
            <a:r>
              <a:rPr lang="en-US" sz="1200" dirty="0" smtClean="0">
                <a:hlinkClick r:id="rId3"/>
              </a:rPr>
              <a:t>:  </a:t>
            </a:r>
            <a:r>
              <a:rPr lang="en-US" sz="1200" dirty="0" err="1" smtClean="0">
                <a:hlinkClick r:id="rId3"/>
              </a:rPr>
              <a:t>KDnugget</a:t>
            </a:r>
            <a:r>
              <a:rPr lang="en-US" sz="1200" dirty="0" smtClean="0">
                <a:hlinkClick r:id="rId3"/>
              </a:rPr>
              <a:t> </a:t>
            </a:r>
            <a:endParaRPr lang="en-US" sz="1200" dirty="0"/>
          </a:p>
        </p:txBody>
      </p:sp>
    </p:spTree>
    <p:extLst>
      <p:ext uri="{BB962C8B-B14F-4D97-AF65-F5344CB8AC3E}">
        <p14:creationId xmlns:p14="http://schemas.microsoft.com/office/powerpoint/2010/main" val="320268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440" y="295952"/>
            <a:ext cx="8714368" cy="754926"/>
          </a:xfrm>
        </p:spPr>
        <p:txBody>
          <a:bodyPr/>
          <a:lstStyle/>
          <a:p>
            <a:r>
              <a:rPr lang="en-US" dirty="0" smtClean="0"/>
              <a:t>Gradient Descent Optimization (Cont.)</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1289440" y="1355154"/>
                <a:ext cx="9669712" cy="4718100"/>
              </a:xfrm>
            </p:spPr>
            <p:txBody>
              <a:bodyPr>
                <a:normAutofit lnSpcReduction="10000"/>
              </a:bodyPr>
              <a:lstStyle/>
              <a:p>
                <a:r>
                  <a:rPr lang="en-US" dirty="0"/>
                  <a:t>For example, if </a:t>
                </a:r>
                <a14:m>
                  <m:oMath xmlns:m="http://schemas.openxmlformats.org/officeDocument/2006/math">
                    <m:r>
                      <a:rPr lang="en-US" b="1" i="1">
                        <a:latin typeface="Cambria Math" panose="02040503050406030204" pitchFamily="18" charset="0"/>
                      </a:rPr>
                      <m:t>𝒘</m:t>
                    </m:r>
                  </m:oMath>
                </a14:m>
                <a:r>
                  <a:rPr lang="en-US" b="1" dirty="0"/>
                  <a:t> </a:t>
                </a:r>
                <a:r>
                  <a:rPr lang="en-US" dirty="0"/>
                  <a:t>is a vector of parameters and </a:t>
                </a:r>
                <a14:m>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m:t>
                    </m:r>
                    <m:r>
                      <a:rPr lang="en-US" b="1" i="1">
                        <a:latin typeface="Cambria Math" panose="02040503050406030204" pitchFamily="18" charset="0"/>
                      </a:rPr>
                      <m:t>𝒘</m:t>
                    </m:r>
                    <m:r>
                      <a:rPr lang="en-US" b="1" i="1">
                        <a:latin typeface="Cambria Math" panose="02040503050406030204" pitchFamily="18" charset="0"/>
                      </a:rPr>
                      <m:t>)</m:t>
                    </m:r>
                  </m:oMath>
                </a14:m>
                <a:r>
                  <a:rPr lang="en-US" b="1" dirty="0"/>
                  <a:t> </a:t>
                </a:r>
                <a:r>
                  <a:rPr lang="en-US" dirty="0"/>
                  <a:t>is a loss function, we can use gradient descent to find the  point </a:t>
                </a:r>
                <a14:m>
                  <m:oMath xmlns:m="http://schemas.openxmlformats.org/officeDocument/2006/math">
                    <m:r>
                      <a:rPr lang="en-US" b="1" i="1">
                        <a:latin typeface="Cambria Math" panose="02040503050406030204" pitchFamily="18" charset="0"/>
                      </a:rPr>
                      <m:t>𝒘</m:t>
                    </m:r>
                  </m:oMath>
                </a14:m>
                <a:r>
                  <a:rPr lang="en-US" b="1" dirty="0"/>
                  <a:t> </a:t>
                </a:r>
                <a:r>
                  <a:rPr lang="en-US" dirty="0"/>
                  <a:t>at which the function has its minimum value:</a:t>
                </a:r>
              </a:p>
              <a:p>
                <a:pPr marL="800100" lvl="2" indent="-342900">
                  <a:buFont typeface="+mj-lt"/>
                  <a:buAutoNum type="arabicPeriod"/>
                </a:pPr>
                <a:r>
                  <a:rPr lang="en-US" dirty="0"/>
                  <a:t>Initialize vector </a:t>
                </a:r>
                <a14:m>
                  <m:oMath xmlns:m="http://schemas.openxmlformats.org/officeDocument/2006/math">
                    <m:r>
                      <a:rPr lang="en-US" b="1" i="1">
                        <a:latin typeface="Cambria Math" panose="02040503050406030204" pitchFamily="18" charset="0"/>
                      </a:rPr>
                      <m:t>𝒘</m:t>
                    </m:r>
                  </m:oMath>
                </a14:m>
                <a:r>
                  <a:rPr lang="en-US" dirty="0"/>
                  <a:t> to some random </a:t>
                </a:r>
                <a:r>
                  <a:rPr lang="en-US" dirty="0" smtClean="0"/>
                  <a:t>values</a:t>
                </a:r>
              </a:p>
              <a:p>
                <a:pPr marL="800100" lvl="2" indent="-342900">
                  <a:buFont typeface="+mj-lt"/>
                  <a:buAutoNum type="arabicPeriod"/>
                </a:pPr>
                <a:r>
                  <a:rPr lang="en-US" dirty="0" smtClean="0"/>
                  <a:t>Repeat until a certain number of iterations are reached or there is no obvious change in the loss function:</a:t>
                </a:r>
                <a:endParaRPr lang="en-US" dirty="0"/>
              </a:p>
              <a:p>
                <a:pPr marL="457200" lvl="2" indent="0">
                  <a:buNone/>
                </a:pPr>
                <a:r>
                  <a:rPr lang="en-US" dirty="0" smtClean="0"/>
                  <a:t>		Update </a:t>
                </a:r>
                <a14:m>
                  <m:oMath xmlns:m="http://schemas.openxmlformats.org/officeDocument/2006/math">
                    <m:r>
                      <a:rPr lang="en-US" b="1" i="1">
                        <a:latin typeface="Cambria Math" panose="02040503050406030204" pitchFamily="18" charset="0"/>
                      </a:rPr>
                      <m:t>𝒘</m:t>
                    </m:r>
                  </m:oMath>
                </a14:m>
                <a:r>
                  <a:rPr lang="en-US" dirty="0"/>
                  <a:t> to take a small step towards the opposite of the gradient:</a:t>
                </a:r>
              </a:p>
              <a:p>
                <a:pPr marL="457200" lvl="2" indent="0">
                  <a:buNone/>
                </a:pPr>
                <a:r>
                  <a:rPr lang="en-US" dirty="0"/>
                  <a:t>		</a:t>
                </a:r>
                <a14:m>
                  <m:oMath xmlns:m="http://schemas.openxmlformats.org/officeDocument/2006/math">
                    <m:r>
                      <a:rPr lang="en-US" b="1" i="1" smtClean="0">
                        <a:latin typeface="Cambria Math" panose="02040503050406030204" pitchFamily="18" charset="0"/>
                      </a:rPr>
                      <m:t>𝒘</m:t>
                    </m:r>
                    <m:r>
                      <a:rPr lang="en-US" b="1" i="1" smtClean="0">
                        <a:latin typeface="Cambria Math" panose="02040503050406030204" pitchFamily="18" charset="0"/>
                      </a:rPr>
                      <m:t>=</m:t>
                    </m:r>
                    <m:r>
                      <a:rPr lang="en-US" b="1" i="1" smtClean="0">
                        <a:latin typeface="Cambria Math" panose="02040503050406030204" pitchFamily="18" charset="0"/>
                      </a:rPr>
                      <m:t>𝒘</m:t>
                    </m:r>
                    <m:r>
                      <a:rPr lang="en-US" b="1" i="1" smtClean="0">
                        <a:latin typeface="Cambria Math" panose="02040503050406030204" pitchFamily="18" charset="0"/>
                      </a:rPr>
                      <m:t>−</m:t>
                    </m:r>
                    <m:r>
                      <a:rPr lang="en-US" b="1" i="1" smtClean="0">
                        <a:latin typeface="Cambria Math" panose="02040503050406030204" pitchFamily="18" charset="0"/>
                      </a:rPr>
                      <m:t>𝜶</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𝒍</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𝒘</m:t>
                        </m:r>
                      </m:e>
                    </m:d>
                  </m:oMath>
                </a14:m>
                <a:endParaRPr lang="en-US" b="1" dirty="0">
                  <a:ea typeface="Cambria Math" panose="02040503050406030204" pitchFamily="18" charset="0"/>
                </a:endParaRPr>
              </a:p>
              <a:p>
                <a:pPr marL="457200" lvl="2" indent="0">
                  <a:buNone/>
                </a:pPr>
                <a:r>
                  <a:rPr lang="en-US" dirty="0"/>
                  <a:t>Where </a:t>
                </a:r>
                <a14:m>
                  <m:oMath xmlns:m="http://schemas.openxmlformats.org/officeDocument/2006/math">
                    <m:r>
                      <a:rPr lang="en-US" b="1" i="1">
                        <a:latin typeface="Cambria Math" panose="02040503050406030204" pitchFamily="18" charset="0"/>
                      </a:rPr>
                      <m:t>𝜶</m:t>
                    </m:r>
                  </m:oMath>
                </a14:m>
                <a:r>
                  <a:rPr lang="en-US" dirty="0"/>
                  <a:t> is a </a:t>
                </a:r>
                <a:r>
                  <a:rPr lang="en-US" dirty="0" smtClean="0"/>
                  <a:t>constant </a:t>
                </a:r>
                <a:r>
                  <a:rPr lang="en-US" dirty="0"/>
                  <a:t>called </a:t>
                </a:r>
                <a:r>
                  <a:rPr lang="en-US" b="1" dirty="0"/>
                  <a:t>learning rate </a:t>
                </a:r>
                <a:r>
                  <a:rPr lang="en-US" b="1" dirty="0">
                    <a:solidFill>
                      <a:srgbClr val="00B050"/>
                    </a:solidFill>
                  </a:rPr>
                  <a:t>and controls the size of the step we take in the opposite direction of the </a:t>
                </a:r>
                <a:r>
                  <a:rPr lang="en-US" b="1" dirty="0" smtClean="0">
                    <a:solidFill>
                      <a:srgbClr val="00B050"/>
                    </a:solidFill>
                  </a:rPr>
                  <a:t>gradient</a:t>
                </a:r>
              </a:p>
              <a:p>
                <a:pPr lvl="2"/>
                <a:r>
                  <a:rPr lang="en-US" altLang="en-US" dirty="0" smtClean="0"/>
                  <a:t>The larger the </a:t>
                </a:r>
                <a14:m>
                  <m:oMath xmlns:m="http://schemas.openxmlformats.org/officeDocument/2006/math">
                    <m:r>
                      <a:rPr lang="en-US" altLang="en-US" i="1">
                        <a:latin typeface="Cambria Math" panose="02040503050406030204" pitchFamily="18" charset="0"/>
                      </a:rPr>
                      <m:t>𝛼</m:t>
                    </m:r>
                  </m:oMath>
                </a14:m>
                <a:r>
                  <a:rPr lang="en-US" altLang="en-US" dirty="0"/>
                  <a:t> the bigger the step size</a:t>
                </a:r>
              </a:p>
              <a:p>
                <a:pPr lvl="2"/>
                <a:r>
                  <a:rPr lang="en-US" altLang="en-US" dirty="0"/>
                  <a:t>if </a:t>
                </a:r>
                <a14:m>
                  <m:oMath xmlns:m="http://schemas.openxmlformats.org/officeDocument/2006/math">
                    <m:r>
                      <a:rPr lang="en-US" altLang="en-US" i="1">
                        <a:latin typeface="Cambria Math" panose="02040503050406030204" pitchFamily="18" charset="0"/>
                      </a:rPr>
                      <m:t>𝛼</m:t>
                    </m:r>
                  </m:oMath>
                </a14:m>
                <a:r>
                  <a:rPr lang="en-US" altLang="en-US" dirty="0"/>
                  <a:t> is too big the gradient descent algorithm may oscillate and not converge to the minimum of the function</a:t>
                </a:r>
              </a:p>
              <a:p>
                <a:pPr lvl="2"/>
                <a:r>
                  <a:rPr lang="en-US" altLang="en-US" dirty="0"/>
                  <a:t>If </a:t>
                </a:r>
                <a14:m>
                  <m:oMath xmlns:m="http://schemas.openxmlformats.org/officeDocument/2006/math">
                    <m:r>
                      <a:rPr lang="en-US" altLang="en-US" i="1">
                        <a:latin typeface="Cambria Math" panose="02040503050406030204" pitchFamily="18" charset="0"/>
                      </a:rPr>
                      <m:t>𝛼</m:t>
                    </m:r>
                  </m:oMath>
                </a14:m>
                <a:r>
                  <a:rPr lang="en-US" altLang="en-US" dirty="0"/>
                  <a:t> is too small, the gradient descent algorithm may converge too slowly</a:t>
                </a:r>
              </a:p>
              <a:p>
                <a:pPr lvl="2"/>
                <a:r>
                  <a:rPr lang="en-US" altLang="en-US" dirty="0"/>
                  <a:t>Use </a:t>
                </a:r>
                <a:r>
                  <a:rPr lang="en-US" altLang="en-US" dirty="0">
                    <a:hlinkClick r:id="rId2"/>
                  </a:rPr>
                  <a:t>this link </a:t>
                </a:r>
                <a:r>
                  <a:rPr lang="en-US" altLang="en-US" dirty="0"/>
                  <a:t>from google to play with various learning rates and see its effect on the gradient descent algorithm </a:t>
                </a:r>
              </a:p>
              <a:p>
                <a:pPr marL="457200" lvl="2" indent="0">
                  <a:buNone/>
                </a:pPr>
                <a:endParaRPr lang="en-US" b="1"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1289440" y="1355154"/>
                <a:ext cx="9669712" cy="4718100"/>
              </a:xfrm>
              <a:blipFill>
                <a:blip r:embed="rId3"/>
                <a:stretch>
                  <a:fillRect l="-441" t="-1163" r="-820"/>
                </a:stretch>
              </a:blipFill>
            </p:spPr>
            <p:txBody>
              <a:bodyPr/>
              <a:lstStyle/>
              <a:p>
                <a:r>
                  <a:rPr lang="en-US">
                    <a:noFill/>
                  </a:rPr>
                  <a:t> </a:t>
                </a:r>
              </a:p>
            </p:txBody>
          </p:sp>
        </mc:Fallback>
      </mc:AlternateContent>
    </p:spTree>
    <p:extLst>
      <p:ext uri="{BB962C8B-B14F-4D97-AF65-F5344CB8AC3E}">
        <p14:creationId xmlns:p14="http://schemas.microsoft.com/office/powerpoint/2010/main" val="39345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64191"/>
            <a:ext cx="7729728" cy="836812"/>
          </a:xfrm>
        </p:spPr>
        <p:txBody>
          <a:bodyPr/>
          <a:lstStyle/>
          <a:p>
            <a:r>
              <a:rPr lang="en-US" dirty="0" smtClean="0"/>
              <a:t>Gradient descent example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8838" y="1363339"/>
                <a:ext cx="11554323" cy="4674246"/>
              </a:xfrm>
            </p:spPr>
            <p:txBody>
              <a:bodyPr>
                <a:normAutofit/>
              </a:bodyPr>
              <a:lstStyle/>
              <a:p>
                <a:r>
                  <a:rPr lang="en-US" dirty="0" smtClean="0"/>
                  <a:t>As a simple example of gradient descent consider a single neuron with sigmoid activation and two input features.  Given a training dataset we want to train this neuron to classify a given input into two classes ( encoded as 0 and 1)</a:t>
                </a:r>
              </a:p>
              <a:p>
                <a:r>
                  <a:rPr lang="en-US" dirty="0" smtClean="0"/>
                  <a:t>The neuron first computes a linear combination of input using its weight vector </a:t>
                </a:r>
                <a14:m>
                  <m:oMath xmlns:m="http://schemas.openxmlformats.org/officeDocument/2006/math">
                    <m:r>
                      <a:rPr lang="en-US" b="1" i="1" smtClean="0">
                        <a:latin typeface="Cambria Math" panose="02040503050406030204" pitchFamily="18" charset="0"/>
                      </a:rPr>
                      <m:t>𝒘</m:t>
                    </m:r>
                    <m:r>
                      <a:rPr lang="en-US" b="1" i="1" smtClean="0">
                        <a:latin typeface="Cambria Math" panose="02040503050406030204" pitchFamily="18" charset="0"/>
                      </a:rPr>
                      <m:t>=</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&gt;</m:t>
                    </m:r>
                  </m:oMath>
                </a14:m>
                <a:r>
                  <a:rPr lang="en-US" dirty="0" smtClean="0"/>
                  <a:t> and bias b and then applies sigmoid function to it:</a:t>
                </a:r>
              </a:p>
              <a:p>
                <a:pPr marL="0" indent="0">
                  <a:buNone/>
                </a:pPr>
                <a:r>
                  <a:rPr lang="en-US" dirty="0"/>
                  <a:t>	</a:t>
                </a:r>
                <a:r>
                  <a:rPr lang="en-US" dirty="0" smtClean="0"/>
                  <a:t>z</a:t>
                </a:r>
                <a14:m>
                  <m:oMath xmlns:m="http://schemas.openxmlformats.org/officeDocument/2006/math">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𝒘</m:t>
                        </m:r>
                      </m:e>
                      <m:sup>
                        <m:r>
                          <a:rPr lang="en-US" b="1" i="1" smtClean="0">
                            <a:latin typeface="Cambria Math" panose="02040503050406030204" pitchFamily="18" charset="0"/>
                          </a:rPr>
                          <m:t>𝑻</m:t>
                        </m:r>
                      </m:sup>
                    </m:sSup>
                    <m:r>
                      <a:rPr lang="en-US" b="1" i="1" smtClean="0">
                        <a:latin typeface="Cambria Math" panose="02040503050406030204" pitchFamily="18" charset="0"/>
                      </a:rPr>
                      <m:t>𝒙</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sigmoid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z</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den>
                    </m:f>
                  </m:oMath>
                </a14:m>
                <a:endParaRPr lang="en-US" dirty="0" smtClean="0"/>
              </a:p>
              <a:p>
                <a:pPr marL="0" indent="0">
                  <a:buNone/>
                </a:pPr>
                <a:endParaRPr lang="en-US" dirty="0" smtClean="0"/>
              </a:p>
              <a:p>
                <a:r>
                  <a:rPr lang="en-US" dirty="0" smtClean="0"/>
                  <a:t>Suppose we have the following small training dataset (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smtClean="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smtClean="0"/>
                  <a:t> are the input features and </a:t>
                </a:r>
                <a14:m>
                  <m:oMath xmlns:m="http://schemas.openxmlformats.org/officeDocument/2006/math">
                    <m:r>
                      <a:rPr lang="en-US" b="0" i="1" smtClean="0">
                        <a:latin typeface="Cambria Math" panose="02040503050406030204" pitchFamily="18" charset="0"/>
                      </a:rPr>
                      <m:t>𝑦</m:t>
                    </m:r>
                  </m:oMath>
                </a14:m>
                <a:r>
                  <a:rPr lang="en-US" dirty="0" smtClean="0"/>
                  <a:t> are the observed class). </a:t>
                </a:r>
                <a:r>
                  <a:rPr lang="en-US" dirty="0"/>
                  <a:t>W</a:t>
                </a:r>
                <a:r>
                  <a:rPr lang="en-US" dirty="0" smtClean="0"/>
                  <a:t>e use gradient descent optimization to find the parameters </a:t>
                </a:r>
                <a14:m>
                  <m:oMath xmlns:m="http://schemas.openxmlformats.org/officeDocument/2006/math">
                    <m:r>
                      <a:rPr lang="en-US" b="1" i="1">
                        <a:latin typeface="Cambria Math" panose="02040503050406030204" pitchFamily="18" charset="0"/>
                      </a:rPr>
                      <m:t>𝒘</m:t>
                    </m:r>
                  </m:oMath>
                </a14:m>
                <a:r>
                  <a:rPr lang="en-US" dirty="0" smtClean="0"/>
                  <a:t> and </a:t>
                </a:r>
                <a14:m>
                  <m:oMath xmlns:m="http://schemas.openxmlformats.org/officeDocument/2006/math">
                    <m:r>
                      <a:rPr lang="en-US" b="0" i="1" smtClean="0">
                        <a:latin typeface="Cambria Math" panose="02040503050406030204" pitchFamily="18" charset="0"/>
                      </a:rPr>
                      <m:t>𝑏</m:t>
                    </m:r>
                  </m:oMath>
                </a14:m>
                <a:r>
                  <a:rPr lang="en-US" dirty="0" smtClean="0"/>
                  <a:t> of the neuron that minimize the loss function on the training data. </a:t>
                </a:r>
                <a:endParaRPr lang="en-US" dirty="0"/>
              </a:p>
              <a:p>
                <a:r>
                  <a:rPr lang="en-US" dirty="0"/>
                  <a:t>Given an input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oMath>
                </a14:m>
                <a:r>
                  <a:rPr lang="en-US" dirty="0"/>
                  <a:t>,  the output of the neuron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 represents the predicted probability that </a:t>
                </a:r>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𝒊</m:t>
                        </m:r>
                      </m:sub>
                    </m:sSub>
                  </m:oMath>
                </a14:m>
                <a:r>
                  <a:rPr lang="en-US" dirty="0" smtClean="0"/>
                  <a:t> belongs to class 1.  Since </a:t>
                </a:r>
                <a:r>
                  <a:rPr lang="en-US" dirty="0"/>
                  <a:t>this is a binary classification, the loss function is binary cross entropy:</a:t>
                </a:r>
              </a:p>
              <a:p>
                <a:pPr marL="0" indent="0">
                  <a:buNone/>
                </a:pPr>
                <a:r>
                  <a:rPr lang="en-US" dirty="0" smtClean="0"/>
                  <a:t>		</a:t>
                </a: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i="1">
                            <a:latin typeface="Cambria Math" panose="02040503050406030204" pitchFamily="18" charset="0"/>
                          </a:rPr>
                          <m:t>𝒘</m:t>
                        </m:r>
                        <m:r>
                          <a:rPr lang="en-US" b="1"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d>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𝑙𝑜𝑔</m:t>
                        </m:r>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8838" y="1363339"/>
                <a:ext cx="11554323" cy="4674246"/>
              </a:xfrm>
              <a:blipFill>
                <a:blip r:embed="rId2"/>
                <a:stretch>
                  <a:fillRect l="-316" t="-783" r="-422" b="-7180"/>
                </a:stretch>
              </a:blipFill>
            </p:spPr>
            <p:txBody>
              <a:bodyPr/>
              <a:lstStyle/>
              <a:p>
                <a:r>
                  <a:rPr lang="en-US">
                    <a:noFill/>
                  </a:rPr>
                  <a:t> </a:t>
                </a:r>
              </a:p>
            </p:txBody>
          </p:sp>
        </mc:Fallback>
      </mc:AlternateContent>
      <p:grpSp>
        <p:nvGrpSpPr>
          <p:cNvPr id="37" name="Group 36"/>
          <p:cNvGrpSpPr/>
          <p:nvPr/>
        </p:nvGrpSpPr>
        <p:grpSpPr>
          <a:xfrm>
            <a:off x="7722919" y="2658483"/>
            <a:ext cx="3500526" cy="882405"/>
            <a:chOff x="2066132" y="2912100"/>
            <a:chExt cx="3508967" cy="614149"/>
          </a:xfrm>
        </p:grpSpPr>
        <mc:AlternateContent xmlns:mc="http://schemas.openxmlformats.org/markup-compatibility/2006" xmlns:a14="http://schemas.microsoft.com/office/drawing/2010/main">
          <mc:Choice Requires="a14">
            <p:sp>
              <p:nvSpPr>
                <p:cNvPr id="4" name="Oval 3"/>
                <p:cNvSpPr/>
                <p:nvPr/>
              </p:nvSpPr>
              <p:spPr>
                <a:xfrm>
                  <a:off x="3540283" y="2912100"/>
                  <a:ext cx="1282890" cy="614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&lt;</m:t>
                      </m:r>
                      <m:r>
                        <a:rPr lang="en-US" b="1" i="1" smtClean="0">
                          <a:latin typeface="Cambria Math" panose="02040503050406030204" pitchFamily="18" charset="0"/>
                        </a:rPr>
                        <m:t>𝒘</m:t>
                      </m:r>
                    </m:oMath>
                  </a14:m>
                  <a:r>
                    <a:rPr lang="en-US" dirty="0" smtClean="0"/>
                    <a:t>,b&gt;</a:t>
                  </a:r>
                  <a:endParaRPr lang="en-US" dirty="0"/>
                </a:p>
              </p:txBody>
            </p:sp>
          </mc:Choice>
          <mc:Fallback xmlns="">
            <p:sp>
              <p:nvSpPr>
                <p:cNvPr id="4" name="Oval 3"/>
                <p:cNvSpPr>
                  <a:spLocks noRot="1" noChangeAspect="1" noMove="1" noResize="1" noEditPoints="1" noAdjustHandles="1" noChangeArrowheads="1" noChangeShapeType="1" noTextEdit="1"/>
                </p:cNvSpPr>
                <p:nvPr/>
              </p:nvSpPr>
              <p:spPr>
                <a:xfrm>
                  <a:off x="3540283" y="2912100"/>
                  <a:ext cx="1282890" cy="614149"/>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p:cNvCxnSpPr>
              <a:endCxn id="4" idx="2"/>
            </p:cNvCxnSpPr>
            <p:nvPr/>
          </p:nvCxnSpPr>
          <p:spPr>
            <a:xfrm>
              <a:off x="2530349" y="3212351"/>
              <a:ext cx="1009934" cy="6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2066132" y="2936542"/>
                  <a:ext cx="1450681" cy="1927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&gt;</m:t>
                        </m:r>
                      </m:oMath>
                    </m:oMathPara>
                  </a14:m>
                  <a:endParaRPr lang="en-US"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2066132" y="2936542"/>
                  <a:ext cx="1450681" cy="192790"/>
                </a:xfrm>
                <a:prstGeom prst="rect">
                  <a:avLst/>
                </a:prstGeom>
                <a:blipFill>
                  <a:blip r:embed="rId4"/>
                  <a:stretch>
                    <a:fillRect l="-1688" r="-2532" b="-17778"/>
                  </a:stretch>
                </a:blipFill>
              </p:spPr>
              <p:txBody>
                <a:bodyPr/>
                <a:lstStyle/>
                <a:p>
                  <a:r>
                    <a:rPr lang="en-US">
                      <a:noFill/>
                    </a:rPr>
                    <a:t> </a:t>
                  </a:r>
                </a:p>
              </p:txBody>
            </p:sp>
          </mc:Fallback>
        </mc:AlternateContent>
        <p:cxnSp>
          <p:nvCxnSpPr>
            <p:cNvPr id="24" name="Straight Arrow Connector 23"/>
            <p:cNvCxnSpPr>
              <a:stCxn id="4" idx="6"/>
            </p:cNvCxnSpPr>
            <p:nvPr/>
          </p:nvCxnSpPr>
          <p:spPr>
            <a:xfrm>
              <a:off x="4823173" y="3219175"/>
              <a:ext cx="559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p:cNvSpPr txBox="1"/>
                <p:nvPr/>
              </p:nvSpPr>
              <p:spPr>
                <a:xfrm>
                  <a:off x="5421836" y="3032937"/>
                  <a:ext cx="153263" cy="2022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𝑎</m:t>
                        </m:r>
                      </m:oMath>
                    </m:oMathPara>
                  </a14:m>
                  <a:endParaRPr lang="en-US" dirty="0"/>
                </a:p>
              </p:txBody>
            </p:sp>
          </mc:Choice>
          <mc:Fallback xmlns="">
            <p:sp>
              <p:nvSpPr>
                <p:cNvPr id="36" name="TextBox 35"/>
                <p:cNvSpPr txBox="1">
                  <a:spLocks noRot="1" noChangeAspect="1" noMove="1" noResize="1" noEditPoints="1" noAdjustHandles="1" noChangeArrowheads="1" noChangeShapeType="1" noTextEdit="1"/>
                </p:cNvSpPr>
                <p:nvPr/>
              </p:nvSpPr>
              <p:spPr>
                <a:xfrm>
                  <a:off x="5421836" y="3032937"/>
                  <a:ext cx="153263" cy="202273"/>
                </a:xfrm>
                <a:prstGeom prst="rect">
                  <a:avLst/>
                </a:prstGeom>
                <a:blipFill>
                  <a:blip r:embed="rId5"/>
                  <a:stretch>
                    <a:fillRect l="-32000" r="-3200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graphicFrame>
            <p:nvGraphicFramePr>
              <p:cNvPr id="38" name="Table 37"/>
              <p:cNvGraphicFramePr>
                <a:graphicFrameLocks noGrp="1"/>
              </p:cNvGraphicFramePr>
              <p:nvPr>
                <p:extLst>
                  <p:ext uri="{D42A27DB-BD31-4B8C-83A1-F6EECF244321}">
                    <p14:modId xmlns:p14="http://schemas.microsoft.com/office/powerpoint/2010/main" val="1495752271"/>
                  </p:ext>
                </p:extLst>
              </p:nvPr>
            </p:nvGraphicFramePr>
            <p:xfrm>
              <a:off x="8739751" y="5117470"/>
              <a:ext cx="2828340" cy="1463040"/>
            </p:xfrm>
            <a:graphic>
              <a:graphicData uri="http://schemas.openxmlformats.org/drawingml/2006/table">
                <a:tbl>
                  <a:tblPr firstRow="1" bandRow="1">
                    <a:tableStyleId>{5940675A-B579-460E-94D1-54222C63F5DA}</a:tableStyleId>
                  </a:tblPr>
                  <a:tblGrid>
                    <a:gridCol w="942780">
                      <a:extLst>
                        <a:ext uri="{9D8B030D-6E8A-4147-A177-3AD203B41FA5}">
                          <a16:colId xmlns:a16="http://schemas.microsoft.com/office/drawing/2014/main" val="997443706"/>
                        </a:ext>
                      </a:extLst>
                    </a:gridCol>
                    <a:gridCol w="942780">
                      <a:extLst>
                        <a:ext uri="{9D8B030D-6E8A-4147-A177-3AD203B41FA5}">
                          <a16:colId xmlns:a16="http://schemas.microsoft.com/office/drawing/2014/main" val="2575019490"/>
                        </a:ext>
                      </a:extLst>
                    </a:gridCol>
                    <a:gridCol w="942780">
                      <a:extLst>
                        <a:ext uri="{9D8B030D-6E8A-4147-A177-3AD203B41FA5}">
                          <a16:colId xmlns:a16="http://schemas.microsoft.com/office/drawing/2014/main" val="551594381"/>
                        </a:ext>
                      </a:extLst>
                    </a:gridCol>
                  </a:tblGrid>
                  <a:tr h="292258">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a:txBody>
                      <a:tcPr/>
                    </a:tc>
                    <a:extLst>
                      <a:ext uri="{0D108BD9-81ED-4DB2-BD59-A6C34878D82A}">
                        <a16:rowId xmlns:a16="http://schemas.microsoft.com/office/drawing/2014/main" val="1519828664"/>
                      </a:ext>
                    </a:extLst>
                  </a:tr>
                  <a:tr h="292258">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982864838"/>
                      </a:ext>
                    </a:extLst>
                  </a:tr>
                  <a:tr h="292258">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p>
                      </a:txBody>
                      <a:tcPr/>
                    </a:tc>
                    <a:extLst>
                      <a:ext uri="{0D108BD9-81ED-4DB2-BD59-A6C34878D82A}">
                        <a16:rowId xmlns:a16="http://schemas.microsoft.com/office/drawing/2014/main" val="3912083424"/>
                      </a:ext>
                    </a:extLst>
                  </a:tr>
                  <a:tr h="292258">
                    <a:tc>
                      <a:txBody>
                        <a:bodyPr/>
                        <a:lstStyle/>
                        <a:p>
                          <a:r>
                            <a:rPr lang="en-US" dirty="0" smtClean="0"/>
                            <a:t>0.5</a:t>
                          </a:r>
                          <a:endParaRPr lang="en-US" dirty="0"/>
                        </a:p>
                      </a:txBody>
                      <a:tcPr/>
                    </a:tc>
                    <a:tc>
                      <a:txBody>
                        <a:bodyPr/>
                        <a:lstStyle/>
                        <a:p>
                          <a:r>
                            <a:rPr lang="en-US" dirty="0" smtClean="0"/>
                            <a:t>0.2</a:t>
                          </a:r>
                          <a:endParaRPr lang="en-US" dirty="0"/>
                        </a:p>
                      </a:txBody>
                      <a:tcPr/>
                    </a:tc>
                    <a:tc>
                      <a:txBody>
                        <a:bodyPr/>
                        <a:lstStyle/>
                        <a:p>
                          <a:r>
                            <a:rPr lang="en-US" dirty="0" smtClean="0"/>
                            <a:t>0</a:t>
                          </a:r>
                        </a:p>
                      </a:txBody>
                      <a:tcPr/>
                    </a:tc>
                    <a:extLst>
                      <a:ext uri="{0D108BD9-81ED-4DB2-BD59-A6C34878D82A}">
                        <a16:rowId xmlns:a16="http://schemas.microsoft.com/office/drawing/2014/main" val="2061668693"/>
                      </a:ext>
                    </a:extLst>
                  </a:tr>
                </a:tbl>
              </a:graphicData>
            </a:graphic>
          </p:graphicFrame>
        </mc:Choice>
        <mc:Fallback xmlns="">
          <p:graphicFrame>
            <p:nvGraphicFramePr>
              <p:cNvPr id="38" name="Table 37"/>
              <p:cNvGraphicFramePr>
                <a:graphicFrameLocks noGrp="1"/>
              </p:cNvGraphicFramePr>
              <p:nvPr>
                <p:extLst>
                  <p:ext uri="{D42A27DB-BD31-4B8C-83A1-F6EECF244321}">
                    <p14:modId xmlns:p14="http://schemas.microsoft.com/office/powerpoint/2010/main" val="1495752271"/>
                  </p:ext>
                </p:extLst>
              </p:nvPr>
            </p:nvGraphicFramePr>
            <p:xfrm>
              <a:off x="8739751" y="5117470"/>
              <a:ext cx="2828340" cy="1463040"/>
            </p:xfrm>
            <a:graphic>
              <a:graphicData uri="http://schemas.openxmlformats.org/drawingml/2006/table">
                <a:tbl>
                  <a:tblPr firstRow="1" bandRow="1">
                    <a:tableStyleId>{5940675A-B579-460E-94D1-54222C63F5DA}</a:tableStyleId>
                  </a:tblPr>
                  <a:tblGrid>
                    <a:gridCol w="942780">
                      <a:extLst>
                        <a:ext uri="{9D8B030D-6E8A-4147-A177-3AD203B41FA5}">
                          <a16:colId xmlns:a16="http://schemas.microsoft.com/office/drawing/2014/main" val="997443706"/>
                        </a:ext>
                      </a:extLst>
                    </a:gridCol>
                    <a:gridCol w="942780">
                      <a:extLst>
                        <a:ext uri="{9D8B030D-6E8A-4147-A177-3AD203B41FA5}">
                          <a16:colId xmlns:a16="http://schemas.microsoft.com/office/drawing/2014/main" val="2575019490"/>
                        </a:ext>
                      </a:extLst>
                    </a:gridCol>
                    <a:gridCol w="942780">
                      <a:extLst>
                        <a:ext uri="{9D8B030D-6E8A-4147-A177-3AD203B41FA5}">
                          <a16:colId xmlns:a16="http://schemas.microsoft.com/office/drawing/2014/main" val="551594381"/>
                        </a:ext>
                      </a:extLst>
                    </a:gridCol>
                  </a:tblGrid>
                  <a:tr h="365760">
                    <a:tc>
                      <a:txBody>
                        <a:bodyPr/>
                        <a:lstStyle/>
                        <a:p>
                          <a:endParaRPr lang="en-US"/>
                        </a:p>
                      </a:txBody>
                      <a:tcPr>
                        <a:blipFill>
                          <a:blip r:embed="rId6"/>
                          <a:stretch>
                            <a:fillRect l="-645" t="-1667" r="-201290" b="-326667"/>
                          </a:stretch>
                        </a:blipFill>
                      </a:tcPr>
                    </a:tc>
                    <a:tc>
                      <a:txBody>
                        <a:bodyPr/>
                        <a:lstStyle/>
                        <a:p>
                          <a:endParaRPr lang="en-US"/>
                        </a:p>
                      </a:txBody>
                      <a:tcPr>
                        <a:blipFill>
                          <a:blip r:embed="rId6"/>
                          <a:stretch>
                            <a:fillRect l="-100645" t="-1667" r="-101290" b="-326667"/>
                          </a:stretch>
                        </a:blipFill>
                      </a:tcPr>
                    </a:tc>
                    <a:tc>
                      <a:txBody>
                        <a:bodyPr/>
                        <a:lstStyle/>
                        <a:p>
                          <a:endParaRPr lang="en-US"/>
                        </a:p>
                      </a:txBody>
                      <a:tcPr>
                        <a:blipFill>
                          <a:blip r:embed="rId6"/>
                          <a:stretch>
                            <a:fillRect l="-200645" t="-1667" r="-1290" b="-326667"/>
                          </a:stretch>
                        </a:blipFill>
                      </a:tcPr>
                    </a:tc>
                    <a:extLst>
                      <a:ext uri="{0D108BD9-81ED-4DB2-BD59-A6C34878D82A}">
                        <a16:rowId xmlns:a16="http://schemas.microsoft.com/office/drawing/2014/main" val="1519828664"/>
                      </a:ext>
                    </a:extLst>
                  </a:tr>
                  <a:tr h="36576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982864838"/>
                      </a:ext>
                    </a:extLst>
                  </a:tr>
                  <a:tr h="36576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p>
                      </a:txBody>
                      <a:tcPr/>
                    </a:tc>
                    <a:extLst>
                      <a:ext uri="{0D108BD9-81ED-4DB2-BD59-A6C34878D82A}">
                        <a16:rowId xmlns:a16="http://schemas.microsoft.com/office/drawing/2014/main" val="3912083424"/>
                      </a:ext>
                    </a:extLst>
                  </a:tr>
                  <a:tr h="365760">
                    <a:tc>
                      <a:txBody>
                        <a:bodyPr/>
                        <a:lstStyle/>
                        <a:p>
                          <a:r>
                            <a:rPr lang="en-US" dirty="0" smtClean="0"/>
                            <a:t>0.5</a:t>
                          </a:r>
                          <a:endParaRPr lang="en-US" dirty="0"/>
                        </a:p>
                      </a:txBody>
                      <a:tcPr/>
                    </a:tc>
                    <a:tc>
                      <a:txBody>
                        <a:bodyPr/>
                        <a:lstStyle/>
                        <a:p>
                          <a:r>
                            <a:rPr lang="en-US" dirty="0" smtClean="0"/>
                            <a:t>0.2</a:t>
                          </a:r>
                          <a:endParaRPr lang="en-US" dirty="0"/>
                        </a:p>
                      </a:txBody>
                      <a:tcPr/>
                    </a:tc>
                    <a:tc>
                      <a:txBody>
                        <a:bodyPr/>
                        <a:lstStyle/>
                        <a:p>
                          <a:r>
                            <a:rPr lang="en-US" dirty="0" smtClean="0"/>
                            <a:t>0</a:t>
                          </a:r>
                        </a:p>
                      </a:txBody>
                      <a:tcPr/>
                    </a:tc>
                    <a:extLst>
                      <a:ext uri="{0D108BD9-81ED-4DB2-BD59-A6C34878D82A}">
                        <a16:rowId xmlns:a16="http://schemas.microsoft.com/office/drawing/2014/main" val="2061668693"/>
                      </a:ext>
                    </a:extLst>
                  </a:tr>
                </a:tbl>
              </a:graphicData>
            </a:graphic>
          </p:graphicFrame>
        </mc:Fallback>
      </mc:AlternateContent>
    </p:spTree>
    <p:extLst>
      <p:ext uri="{BB962C8B-B14F-4D97-AF65-F5344CB8AC3E}">
        <p14:creationId xmlns:p14="http://schemas.microsoft.com/office/powerpoint/2010/main" val="94237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a:t>
            </a:r>
            <a:r>
              <a:rPr lang="en-US" dirty="0" smtClean="0"/>
              <a:t>example: random initialization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71588" y="2328864"/>
                <a:ext cx="8689276" cy="3614736"/>
              </a:xfrm>
            </p:spPr>
            <p:txBody>
              <a:bodyPr>
                <a:normAutofit/>
              </a:bodyPr>
              <a:lstStyle/>
              <a:p>
                <a:r>
                  <a:rPr lang="en-US" dirty="0" smtClean="0"/>
                  <a:t>Let’s randomly initialize the weights and bias to some small values:</a:t>
                </a:r>
              </a:p>
              <a:p>
                <a:pPr marL="0" indent="0">
                  <a:buNone/>
                </a:pPr>
                <a:r>
                  <a:rPr lang="en-US" dirty="0"/>
                  <a:t>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=&lt;0.1,0.1&gt;</m:t>
                    </m:r>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=0</m:t>
                    </m:r>
                  </m:oMath>
                </a14:m>
                <a:endParaRPr lang="en-US" dirty="0" smtClean="0"/>
              </a:p>
              <a:p>
                <a:r>
                  <a:rPr lang="en-US" dirty="0" smtClean="0"/>
                  <a:t>Now let’s compute the loss function given these random values. To do this,  we first need to compute the output for each example in the training data:</a:t>
                </a:r>
              </a:p>
              <a:p>
                <a:pPr marL="0" indent="0">
                  <a:buNone/>
                </a:pPr>
                <a14:m>
                  <m:oMathPara xmlns:m="http://schemas.openxmlformats.org/officeDocument/2006/math">
                    <m:oMathParaPr>
                      <m:jc m:val="left"/>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r>
                        <a:rPr lang="en-US" b="1" i="1" smtClean="0">
                          <a:latin typeface="Cambria Math" panose="02040503050406030204" pitchFamily="18" charset="0"/>
                        </a:rPr>
                        <m:t>=</m:t>
                      </m:r>
                      <m:r>
                        <a:rPr lang="en-US" b="0" i="1" smtClean="0">
                          <a:latin typeface="Cambria Math" panose="02040503050406030204" pitchFamily="18" charset="0"/>
                        </a:rPr>
                        <m:t>&lt;1,1&gt;,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1"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𝑇</m:t>
                          </m:r>
                        </m:sup>
                      </m:sSup>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=0.2,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𝑠𝑖𝑔𝑚𝑜𝑖𝑑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d>
                      <m:r>
                        <a:rPr lang="en-US" b="0" i="1" smtClean="0">
                          <a:latin typeface="Cambria Math" panose="02040503050406030204" pitchFamily="18" charset="0"/>
                        </a:rPr>
                        <m:t>=0.5498</m:t>
                      </m:r>
                    </m:oMath>
                  </m:oMathPara>
                </a14:m>
                <a:endParaRPr lang="en-US" b="0" dirty="0" smtClean="0"/>
              </a:p>
              <a:p>
                <a:pPr marL="0" indent="0">
                  <a:buNone/>
                </a:pPr>
                <a14:m>
                  <m:oMathPara xmlns:m="http://schemas.openxmlformats.org/officeDocument/2006/math">
                    <m:oMathParaPr>
                      <m:jc m:val="left"/>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2</m:t>
                          </m:r>
                        </m:sub>
                      </m:sSub>
                      <m:r>
                        <a:rPr lang="en-US" b="1" i="1">
                          <a:latin typeface="Cambria Math" panose="02040503050406030204" pitchFamily="18" charset="0"/>
                        </a:rPr>
                        <m:t>=</m:t>
                      </m:r>
                      <m:r>
                        <a:rPr lang="en-US" i="1">
                          <a:latin typeface="Cambria Math" panose="02040503050406030204" pitchFamily="18" charset="0"/>
                        </a:rPr>
                        <m:t>&lt;1,</m:t>
                      </m:r>
                      <m:r>
                        <a:rPr lang="en-US" b="0" i="1" smtClean="0">
                          <a:latin typeface="Cambria Math" panose="02040503050406030204" pitchFamily="18" charset="0"/>
                        </a:rPr>
                        <m:t>0</m:t>
                      </m:r>
                      <m:r>
                        <a:rPr lang="en-US" i="1">
                          <a:latin typeface="Cambria Math" panose="02040503050406030204" pitchFamily="18" charset="0"/>
                        </a:rPr>
                        <m:t>&gt;,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2</m:t>
                          </m:r>
                        </m:sub>
                      </m:sSub>
                      <m:r>
                        <a:rPr lang="en-US" i="1">
                          <a:latin typeface="Cambria Math" panose="02040503050406030204" pitchFamily="18" charset="0"/>
                        </a:rPr>
                        <m:t>=</m:t>
                      </m:r>
                      <m:sSup>
                        <m:sSupPr>
                          <m:ctrlPr>
                            <a:rPr lang="en-US" b="1"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𝟐</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=0.1,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𝑠𝑖𝑔𝑚𝑜𝑖𝑑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d>
                      <m:r>
                        <a:rPr lang="en-US" i="1">
                          <a:latin typeface="Cambria Math" panose="02040503050406030204" pitchFamily="18" charset="0"/>
                        </a:rPr>
                        <m:t>=0.</m:t>
                      </m:r>
                      <m:r>
                        <a:rPr lang="en-US" b="0" i="1" smtClean="0">
                          <a:latin typeface="Cambria Math" panose="02040503050406030204" pitchFamily="18" charset="0"/>
                        </a:rPr>
                        <m:t>5249</m:t>
                      </m:r>
                    </m:oMath>
                  </m:oMathPara>
                </a14:m>
                <a:endParaRPr lang="en-US" b="0" dirty="0" smtClean="0"/>
              </a:p>
              <a:p>
                <a:pPr marL="0" indent="0">
                  <a:buNone/>
                </a:pPr>
                <a14:m>
                  <m:oMathPara xmlns:m="http://schemas.openxmlformats.org/officeDocument/2006/math">
                    <m:oMathParaPr>
                      <m:jc m:val="left"/>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3</m:t>
                          </m:r>
                        </m:sub>
                      </m:sSub>
                      <m:r>
                        <a:rPr lang="en-US" b="1" i="1">
                          <a:latin typeface="Cambria Math" panose="02040503050406030204" pitchFamily="18" charset="0"/>
                        </a:rPr>
                        <m:t>=</m:t>
                      </m:r>
                      <m:r>
                        <a:rPr lang="en-US" i="1">
                          <a:latin typeface="Cambria Math" panose="02040503050406030204" pitchFamily="18" charset="0"/>
                        </a:rPr>
                        <m:t>&lt;</m:t>
                      </m:r>
                      <m:r>
                        <a:rPr lang="en-US" b="0" i="1" smtClean="0">
                          <a:latin typeface="Cambria Math" panose="02040503050406030204" pitchFamily="18" charset="0"/>
                        </a:rPr>
                        <m:t>0.5</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&gt;, </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b="0" i="1" smtClean="0">
                              <a:latin typeface="Cambria Math" panose="02040503050406030204" pitchFamily="18" charset="0"/>
                            </a:rPr>
                            <m:t>3</m:t>
                          </m:r>
                        </m:sub>
                      </m:sSub>
                      <m:r>
                        <a:rPr lang="en-US" i="1">
                          <a:latin typeface="Cambria Math" panose="02040503050406030204" pitchFamily="18" charset="0"/>
                        </a:rPr>
                        <m:t>=</m:t>
                      </m:r>
                      <m:sSup>
                        <m:sSupPr>
                          <m:ctrlPr>
                            <a:rPr lang="en-US" b="1"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smtClean="0">
                              <a:latin typeface="Cambria Math" panose="02040503050406030204" pitchFamily="18" charset="0"/>
                            </a:rPr>
                            <m:t>𝟑</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=0.07,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𝑠𝑖𝑔𝑚𝑜𝑖𝑑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e>
                      </m:d>
                      <m:r>
                        <a:rPr lang="en-US" i="1">
                          <a:latin typeface="Cambria Math" panose="02040503050406030204" pitchFamily="18" charset="0"/>
                        </a:rPr>
                        <m:t>=0.5</m:t>
                      </m:r>
                      <m:r>
                        <a:rPr lang="en-US" b="0" i="1" smtClean="0">
                          <a:latin typeface="Cambria Math" panose="02040503050406030204" pitchFamily="18" charset="0"/>
                        </a:rPr>
                        <m:t>174</m:t>
                      </m:r>
                    </m:oMath>
                  </m:oMathPara>
                </a14:m>
                <a:endParaRPr lang="en-US" dirty="0" smtClean="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i="1">
                              <a:latin typeface="Cambria Math" panose="02040503050406030204" pitchFamily="18" charset="0"/>
                            </a:rPr>
                            <m:t>𝒘</m:t>
                          </m:r>
                          <m:r>
                            <a:rPr lang="en-US" b="1"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1/3(</m:t>
                      </m:r>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m:t>
                              </m:r>
                              <m:r>
                                <a:rPr lang="en-US" i="1">
                                  <a:latin typeface="Cambria Math" panose="02040503050406030204" pitchFamily="18" charset="0"/>
                                </a:rPr>
                                <m:t>𝑦</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𝑙𝑜𝑔</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d>
                        </m:e>
                      </m:nary>
                      <m:r>
                        <a:rPr lang="en-US" b="0" i="1" smtClean="0">
                          <a:latin typeface="Cambria Math" panose="02040503050406030204" pitchFamily="18" charset="0"/>
                        </a:rPr>
                        <m:t>=1/3[−</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0.5498</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1−0.5249</m:t>
                                  </m:r>
                                </m:e>
                              </m:d>
                            </m:e>
                          </m:func>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⁡(1−0.5174)]</m:t>
                          </m:r>
                        </m:e>
                      </m:func>
                      <m:r>
                        <a:rPr lang="en-US" b="0" i="1" smtClean="0">
                          <a:latin typeface="Cambria Math" panose="02040503050406030204" pitchFamily="18" charset="0"/>
                        </a:rPr>
                        <m:t>=</m:t>
                      </m:r>
                      <m:r>
                        <a:rPr lang="en-US" b="0" i="0" smtClean="0">
                          <a:latin typeface="Cambria Math" panose="02040503050406030204" pitchFamily="18" charset="0"/>
                        </a:rPr>
                        <m:t>0.9960</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71588" y="2328864"/>
                <a:ext cx="8689276" cy="3614736"/>
              </a:xfrm>
              <a:blipFill>
                <a:blip r:embed="rId2"/>
                <a:stretch>
                  <a:fillRect l="-491" t="-843" r="-561" b="-1686"/>
                </a:stretch>
              </a:blipFill>
            </p:spPr>
            <p:txBody>
              <a:bodyPr/>
              <a:lstStyle/>
              <a:p>
                <a:r>
                  <a:rPr lang="en-US">
                    <a:noFill/>
                  </a:rPr>
                  <a:t> </a:t>
                </a:r>
              </a:p>
            </p:txBody>
          </p:sp>
        </mc:Fallback>
      </mc:AlternateContent>
    </p:spTree>
    <p:extLst>
      <p:ext uri="{BB962C8B-B14F-4D97-AF65-F5344CB8AC3E}">
        <p14:creationId xmlns:p14="http://schemas.microsoft.com/office/powerpoint/2010/main" val="81480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221743"/>
            <a:ext cx="10801349" cy="692658"/>
          </a:xfrm>
        </p:spPr>
        <p:txBody>
          <a:bodyPr>
            <a:normAutofit fontScale="90000"/>
          </a:bodyPr>
          <a:lstStyle/>
          <a:p>
            <a:r>
              <a:rPr lang="en-US" dirty="0" smtClean="0"/>
              <a:t>Gradient Descent Example: Computing the gradients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7189" y="1128712"/>
                <a:ext cx="11630024" cy="5472113"/>
              </a:xfrm>
            </p:spPr>
            <p:txBody>
              <a:bodyPr>
                <a:normAutofit fontScale="92500" lnSpcReduction="20000"/>
              </a:bodyPr>
              <a:lstStyle/>
              <a:p>
                <a:r>
                  <a:rPr lang="en-US" dirty="0" smtClean="0"/>
                  <a:t>Now let’s compute the gradient of the loss function.</a:t>
                </a:r>
              </a:p>
              <a:p>
                <a:r>
                  <a:rPr lang="en-US" dirty="0" smtClean="0"/>
                  <a:t>The loss function has three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smtClean="0"/>
                  <a:t> so its gradient is:</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i="1">
                                  <a:latin typeface="Cambria Math" panose="02040503050406030204" pitchFamily="18" charset="0"/>
                                  <a:ea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m:rPr>
                                        <m:brk m:alnAt="7"/>
                                      </m:rPr>
                                      <a:rPr lang="en-US" i="1">
                                        <a:latin typeface="Cambria Math" panose="02040503050406030204" pitchFamily="18" charset="0"/>
                                        <a:ea typeface="Cambria Math" panose="02040503050406030204" pitchFamily="18" charset="0"/>
                                      </a:rPr>
                                      <m:t>1</m:t>
                                    </m:r>
                                  </m:sub>
                                </m:sSub>
                              </m:e>
                            </m:mr>
                            <m:mr>
                              <m:e>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m:t>
                                    </m:r>
                                  </m:sub>
                                </m:sSub>
                              </m:e>
                            </m:mr>
                            <m:mr>
                              <m:e>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mr>
                          </m:m>
                        </m:e>
                      </m:d>
                    </m:oMath>
                  </m:oMathPara>
                </a14:m>
                <a:endParaRPr lang="en-US" b="0" dirty="0" smtClean="0">
                  <a:ea typeface="Cambria Math" panose="02040503050406030204" pitchFamily="18" charset="0"/>
                </a:endParaRPr>
              </a:p>
              <a:p>
                <a:r>
                  <a:rPr lang="en-US" dirty="0" smtClean="0"/>
                  <a:t>We have to use the chain rule as follows to compute the partial derivatives (Let’s just compute the derivative of the loss function over a single </a:t>
                </a:r>
                <a:r>
                  <a:rPr lang="en-US" dirty="0" err="1" smtClean="0"/>
                  <a:t>traning</a:t>
                </a:r>
                <a:r>
                  <a:rPr lang="en-US" dirty="0" smtClean="0"/>
                  <a:t> example for now . Later we will average the derivatives over all training examples):</a:t>
                </a:r>
              </a:p>
              <a:p>
                <a:pPr marL="0" indent="0">
                  <a:buNone/>
                </a:pP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m:rPr>
                                <m:brk m:alnAt="7"/>
                              </m:rP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den>
                    </m:f>
                  </m:oMath>
                </a14:m>
                <a:r>
                  <a:rPr lang="en-US" dirty="0" smtClean="0"/>
                  <a:t>  and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oMath>
                </a14:m>
                <a:r>
                  <a:rPr lang="en-US" dirty="0" smtClean="0"/>
                  <a:t> and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en>
                    </m:f>
                  </m:oMath>
                </a14:m>
                <a:endParaRPr lang="en-US" dirty="0" smtClean="0"/>
              </a:p>
              <a:p>
                <a:pPr marL="0" indent="0">
                  <a:buNone/>
                </a:pPr>
                <a14:m>
                  <m:oMathPara xmlns:m="http://schemas.openxmlformats.org/officeDocument/2006/math">
                    <m:oMathParaPr>
                      <m:jc m:val="left"/>
                    </m:oMathParaPr>
                    <m:oMath xmlns:m="http://schemas.openxmlformats.org/officeDocument/2006/math">
                      <m:f>
                        <m:fPr>
                          <m:ctrlPr>
                            <a:rPr lang="en-US" b="1" i="1" smtClean="0">
                              <a:solidFill>
                                <a:srgbClr val="00B050"/>
                              </a:solidFill>
                              <a:latin typeface="Cambria Math" panose="02040503050406030204" pitchFamily="18" charset="0"/>
                              <a:ea typeface="Cambria Math" panose="02040503050406030204" pitchFamily="18" charset="0"/>
                            </a:rPr>
                          </m:ctrlPr>
                        </m:fPr>
                        <m:num>
                          <m:r>
                            <m:rPr>
                              <m:brk m:alnAt="7"/>
                            </m:rPr>
                            <a:rPr lang="en-US" b="1" i="1">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𝑳</m:t>
                          </m:r>
                        </m:num>
                        <m:den>
                          <m:r>
                            <a:rPr lang="en-US" b="1" i="1">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𝒂</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𝑎</m:t>
                              </m:r>
                            </m:den>
                          </m:f>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𝑦</m:t>
                          </m:r>
                        </m:e>
                      </m:d>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𝑎</m:t>
                                  </m:r>
                                </m:e>
                              </m:d>
                            </m:den>
                          </m:f>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𝑎</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𝑎</m:t>
                          </m:r>
                        </m:num>
                        <m:den>
                          <m:r>
                            <a:rPr lang="en-US" b="0" i="1" smtClean="0">
                              <a:latin typeface="Cambria Math" panose="02040503050406030204" pitchFamily="18" charset="0"/>
                              <a:ea typeface="Cambria Math" panose="02040503050406030204" pitchFamily="18" charset="0"/>
                            </a:rPr>
                            <m:t>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𝑎</m:t>
                              </m:r>
                            </m:e>
                          </m:d>
                        </m:den>
                      </m:f>
                      <m:r>
                        <a:rPr lang="en-US" b="0" i="1" smtClean="0">
                          <a:latin typeface="Cambria Math" panose="02040503050406030204" pitchFamily="18" charset="0"/>
                          <a:ea typeface="Cambria Math" panose="02040503050406030204" pitchFamily="18" charset="0"/>
                        </a:rPr>
                        <m:t>=</m:t>
                      </m:r>
                      <m:f>
                        <m:fPr>
                          <m:ctrlPr>
                            <a:rPr lang="en-US" b="1" i="1" smtClean="0">
                              <a:solidFill>
                                <a:srgbClr val="00B050"/>
                              </a:solidFill>
                              <a:latin typeface="Cambria Math" panose="02040503050406030204" pitchFamily="18" charset="0"/>
                              <a:ea typeface="Cambria Math" panose="02040503050406030204" pitchFamily="18" charset="0"/>
                            </a:rPr>
                          </m:ctrlPr>
                        </m:fPr>
                        <m:num>
                          <m:r>
                            <a:rPr lang="en-US" b="1" i="1" smtClean="0">
                              <a:solidFill>
                                <a:srgbClr val="00B050"/>
                              </a:solidFill>
                              <a:latin typeface="Cambria Math" panose="02040503050406030204" pitchFamily="18" charset="0"/>
                              <a:ea typeface="Cambria Math" panose="02040503050406030204" pitchFamily="18" charset="0"/>
                            </a:rPr>
                            <m:t>𝒂</m:t>
                          </m:r>
                          <m:r>
                            <a:rPr lang="en-US" b="1" i="1" smtClean="0">
                              <a:solidFill>
                                <a:srgbClr val="00B050"/>
                              </a:solidFill>
                              <a:latin typeface="Cambria Math" panose="02040503050406030204" pitchFamily="18" charset="0"/>
                              <a:ea typeface="Cambria Math" panose="02040503050406030204" pitchFamily="18" charset="0"/>
                            </a:rPr>
                            <m:t>−</m:t>
                          </m:r>
                          <m:r>
                            <a:rPr lang="en-US" b="1" i="1" smtClean="0">
                              <a:solidFill>
                                <a:srgbClr val="00B050"/>
                              </a:solidFill>
                              <a:latin typeface="Cambria Math" panose="02040503050406030204" pitchFamily="18" charset="0"/>
                              <a:ea typeface="Cambria Math" panose="02040503050406030204" pitchFamily="18" charset="0"/>
                            </a:rPr>
                            <m:t>𝒚</m:t>
                          </m:r>
                        </m:num>
                        <m:den>
                          <m:r>
                            <a:rPr lang="en-US" b="1" i="1" smtClean="0">
                              <a:solidFill>
                                <a:srgbClr val="00B050"/>
                              </a:solidFill>
                              <a:latin typeface="Cambria Math" panose="02040503050406030204" pitchFamily="18" charset="0"/>
                              <a:ea typeface="Cambria Math" panose="02040503050406030204" pitchFamily="18" charset="0"/>
                            </a:rPr>
                            <m:t>𝒂</m:t>
                          </m:r>
                          <m:d>
                            <m:dPr>
                              <m:ctrlPr>
                                <a:rPr lang="en-US" b="1" i="1" smtClean="0">
                                  <a:solidFill>
                                    <a:srgbClr val="00B050"/>
                                  </a:solidFill>
                                  <a:latin typeface="Cambria Math" panose="02040503050406030204" pitchFamily="18" charset="0"/>
                                  <a:ea typeface="Cambria Math" panose="02040503050406030204" pitchFamily="18" charset="0"/>
                                </a:rPr>
                              </m:ctrlPr>
                            </m:dPr>
                            <m:e>
                              <m:r>
                                <a:rPr lang="en-US" b="1" i="1" smtClean="0">
                                  <a:solidFill>
                                    <a:srgbClr val="00B050"/>
                                  </a:solidFill>
                                  <a:latin typeface="Cambria Math" panose="02040503050406030204" pitchFamily="18" charset="0"/>
                                  <a:ea typeface="Cambria Math" panose="02040503050406030204" pitchFamily="18" charset="0"/>
                                </a:rPr>
                                <m:t>𝟏</m:t>
                              </m:r>
                              <m:r>
                                <a:rPr lang="en-US" b="1" i="1" smtClean="0">
                                  <a:solidFill>
                                    <a:srgbClr val="00B050"/>
                                  </a:solidFill>
                                  <a:latin typeface="Cambria Math" panose="02040503050406030204" pitchFamily="18" charset="0"/>
                                  <a:ea typeface="Cambria Math" panose="02040503050406030204" pitchFamily="18" charset="0"/>
                                </a:rPr>
                                <m:t>−</m:t>
                              </m:r>
                              <m:r>
                                <a:rPr lang="en-US" b="1" i="1" smtClean="0">
                                  <a:solidFill>
                                    <a:srgbClr val="00B050"/>
                                  </a:solidFill>
                                  <a:latin typeface="Cambria Math" panose="02040503050406030204" pitchFamily="18" charset="0"/>
                                  <a:ea typeface="Cambria Math" panose="02040503050406030204" pitchFamily="18" charset="0"/>
                                </a:rPr>
                                <m:t>𝒂</m:t>
                              </m:r>
                            </m:e>
                          </m:d>
                        </m:den>
                      </m:f>
                    </m:oMath>
                  </m:oMathPara>
                </a14:m>
                <a:endParaRPr lang="en-US" b="1" dirty="0" smtClean="0">
                  <a:ea typeface="Cambria Math" panose="02040503050406030204" pitchFamily="18" charset="0"/>
                </a:endParaRPr>
              </a:p>
              <a:p>
                <a:pPr marL="0" indent="0">
                  <a:buNone/>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den>
                        </m:f>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e>
                        </m:d>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e>
                        </m:d>
                      </m:e>
                      <m:sup>
                        <m:r>
                          <a:rPr lang="en-US" b="0" i="1" smtClean="0">
                            <a:latin typeface="Cambria Math" panose="02040503050406030204" pitchFamily="18" charset="0"/>
                            <a:ea typeface="Cambria Math" panose="02040503050406030204" pitchFamily="18" charset="0"/>
                          </a:rPr>
                          <m:t>−2</m:t>
                        </m:r>
                      </m:sup>
                    </m:sSup>
                  </m:oMath>
                </a14:m>
                <a:r>
                  <a:rPr lang="en-US" dirty="0" smtClean="0"/>
                  <a:t> </a:t>
                </a:r>
                <a:r>
                  <a:rPr lang="en-US" dirty="0"/>
                  <a:t> </a:t>
                </a:r>
                <a:r>
                  <a:rPr lang="en-US" dirty="0" smtClean="0"/>
                  <a:t>We can simplify this a little. We know that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den>
                    </m:f>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smtClean="0"/>
                  <a:t> which gives us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m:t>
                    </m:r>
                  </m:oMath>
                </a14:m>
                <a:r>
                  <a:rPr lang="en-US" dirty="0" smtClean="0"/>
                  <a:t> so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r>
                      <a:rPr lang="en-US" b="0" i="1" smtClean="0">
                        <a:latin typeface="Cambria Math" panose="02040503050406030204" pitchFamily="18" charset="0"/>
                      </a:rPr>
                      <m:t>=(1−</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smtClean="0"/>
                  <a:t>  therefore, </a:t>
                </a:r>
                <a14:m>
                  <m:oMath xmlns:m="http://schemas.openxmlformats.org/officeDocument/2006/math">
                    <m:f>
                      <m:fPr>
                        <m:ctrlPr>
                          <a:rPr lang="en-US" b="1" i="1" smtClean="0">
                            <a:solidFill>
                              <a:schemeClr val="accent3"/>
                            </a:solidFill>
                            <a:latin typeface="Cambria Math" panose="02040503050406030204" pitchFamily="18" charset="0"/>
                            <a:ea typeface="Cambria Math" panose="02040503050406030204" pitchFamily="18" charset="0"/>
                          </a:rPr>
                        </m:ctrlPr>
                      </m:fPr>
                      <m:num>
                        <m:r>
                          <a:rPr lang="en-US" b="1" i="1">
                            <a:solidFill>
                              <a:schemeClr val="accent3"/>
                            </a:solidFill>
                            <a:latin typeface="Cambria Math" panose="02040503050406030204" pitchFamily="18" charset="0"/>
                            <a:ea typeface="Cambria Math" panose="02040503050406030204" pitchFamily="18" charset="0"/>
                          </a:rPr>
                          <m:t>𝝏</m:t>
                        </m:r>
                        <m:r>
                          <a:rPr lang="en-US" b="1" i="1">
                            <a:solidFill>
                              <a:schemeClr val="accent3"/>
                            </a:solidFill>
                            <a:latin typeface="Cambria Math" panose="02040503050406030204" pitchFamily="18" charset="0"/>
                            <a:ea typeface="Cambria Math" panose="02040503050406030204" pitchFamily="18" charset="0"/>
                          </a:rPr>
                          <m:t>𝒂</m:t>
                        </m:r>
                      </m:num>
                      <m:den>
                        <m:r>
                          <a:rPr lang="en-US" b="1" i="1">
                            <a:solidFill>
                              <a:schemeClr val="accent3"/>
                            </a:solidFill>
                            <a:latin typeface="Cambria Math" panose="02040503050406030204" pitchFamily="18" charset="0"/>
                            <a:ea typeface="Cambria Math" panose="02040503050406030204" pitchFamily="18" charset="0"/>
                          </a:rPr>
                          <m:t>𝝏</m:t>
                        </m:r>
                        <m:r>
                          <a:rPr lang="en-US" b="1" i="1">
                            <a:solidFill>
                              <a:schemeClr val="accent3"/>
                            </a:solidFill>
                            <a:latin typeface="Cambria Math" panose="02040503050406030204" pitchFamily="18" charset="0"/>
                            <a:ea typeface="Cambria Math" panose="02040503050406030204" pitchFamily="18" charset="0"/>
                          </a:rPr>
                          <m:t>𝒛</m:t>
                        </m:r>
                      </m:den>
                    </m:f>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sup>
                    </m:sSup>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e>
                            </m:d>
                          </m:e>
                          <m:sup>
                            <m:r>
                              <a:rPr lang="en-US" b="0" i="1" smtClean="0">
                                <a:latin typeface="Cambria Math" panose="02040503050406030204" pitchFamily="18" charset="0"/>
                                <a:ea typeface="Cambria Math" panose="02040503050406030204" pitchFamily="18" charset="0"/>
                              </a:rPr>
                              <m:t>2</m:t>
                            </m:r>
                          </m:sup>
                        </m:sSup>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𝑎</m:t>
                        </m:r>
                      </m:num>
                      <m:den>
                        <m:r>
                          <a:rPr lang="en-US" b="0" i="1" smtClean="0">
                            <a:latin typeface="Cambria Math" panose="02040503050406030204" pitchFamily="18" charset="0"/>
                            <a:ea typeface="Cambria Math" panose="02040503050406030204" pitchFamily="18" charset="0"/>
                          </a:rPr>
                          <m:t>𝑎</m:t>
                        </m:r>
                      </m:den>
                    </m:f>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1" i="1" smtClean="0">
                        <a:solidFill>
                          <a:schemeClr val="accent3"/>
                        </a:solidFill>
                        <a:latin typeface="Cambria Math" panose="02040503050406030204" pitchFamily="18" charset="0"/>
                        <a:ea typeface="Cambria Math" panose="02040503050406030204" pitchFamily="18" charset="0"/>
                      </a:rPr>
                      <m:t>𝒂</m:t>
                    </m:r>
                    <m:r>
                      <a:rPr lang="en-US" b="1" i="1" smtClean="0">
                        <a:solidFill>
                          <a:schemeClr val="accent3"/>
                        </a:solidFill>
                        <a:latin typeface="Cambria Math" panose="02040503050406030204" pitchFamily="18" charset="0"/>
                        <a:ea typeface="Cambria Math" panose="02040503050406030204" pitchFamily="18" charset="0"/>
                      </a:rPr>
                      <m:t>(</m:t>
                    </m:r>
                    <m:r>
                      <a:rPr lang="en-US" b="1" i="1" smtClean="0">
                        <a:solidFill>
                          <a:schemeClr val="accent3"/>
                        </a:solidFill>
                        <a:latin typeface="Cambria Math" panose="02040503050406030204" pitchFamily="18" charset="0"/>
                        <a:ea typeface="Cambria Math" panose="02040503050406030204" pitchFamily="18" charset="0"/>
                      </a:rPr>
                      <m:t>𝟏</m:t>
                    </m:r>
                    <m:r>
                      <a:rPr lang="en-US" b="1" i="1" smtClean="0">
                        <a:solidFill>
                          <a:schemeClr val="accent3"/>
                        </a:solidFill>
                        <a:latin typeface="Cambria Math" panose="02040503050406030204" pitchFamily="18" charset="0"/>
                        <a:ea typeface="Cambria Math" panose="02040503050406030204" pitchFamily="18" charset="0"/>
                      </a:rPr>
                      <m:t>−</m:t>
                    </m:r>
                    <m:r>
                      <a:rPr lang="en-US" b="1" i="1" smtClean="0">
                        <a:solidFill>
                          <a:schemeClr val="accent3"/>
                        </a:solidFill>
                        <a:latin typeface="Cambria Math" panose="02040503050406030204" pitchFamily="18" charset="0"/>
                        <a:ea typeface="Cambria Math" panose="02040503050406030204" pitchFamily="18" charset="0"/>
                      </a:rPr>
                      <m:t>𝒂</m:t>
                    </m:r>
                    <m:r>
                      <a:rPr lang="en-US" b="1" i="1" smtClean="0">
                        <a:solidFill>
                          <a:schemeClr val="accent3"/>
                        </a:solidFill>
                        <a:latin typeface="Cambria Math" panose="02040503050406030204" pitchFamily="18" charset="0"/>
                        <a:ea typeface="Cambria Math" panose="02040503050406030204" pitchFamily="18" charset="0"/>
                      </a:rPr>
                      <m:t>)</m:t>
                    </m:r>
                  </m:oMath>
                </a14:m>
                <a:r>
                  <a:rPr lang="en-US" dirty="0" smtClean="0"/>
                  <a:t> </a:t>
                </a:r>
              </a:p>
              <a:p>
                <a:pPr marL="0" indent="0">
                  <a:buNone/>
                </a:pPr>
                <a:r>
                  <a:rPr lang="en-US" dirty="0" smtClean="0"/>
                  <a:t> </a:t>
                </a:r>
                <a14:m>
                  <m:oMath xmlns:m="http://schemas.openxmlformats.org/officeDocument/2006/math">
                    <m:f>
                      <m:fPr>
                        <m:ctrlPr>
                          <a:rPr lang="en-US" b="1" i="1" smtClean="0">
                            <a:solidFill>
                              <a:schemeClr val="bg2">
                                <a:lumMod val="50000"/>
                              </a:schemeClr>
                            </a:solidFill>
                            <a:latin typeface="Cambria Math" panose="02040503050406030204" pitchFamily="18" charset="0"/>
                            <a:ea typeface="Cambria Math" panose="02040503050406030204" pitchFamily="18" charset="0"/>
                          </a:rPr>
                        </m:ctrlPr>
                      </m:fPr>
                      <m:num>
                        <m:r>
                          <a:rPr lang="en-US" b="1" i="1">
                            <a:solidFill>
                              <a:schemeClr val="bg2">
                                <a:lumMod val="50000"/>
                              </a:schemeClr>
                            </a:solidFill>
                            <a:latin typeface="Cambria Math" panose="02040503050406030204" pitchFamily="18" charset="0"/>
                            <a:ea typeface="Cambria Math" panose="02040503050406030204" pitchFamily="18" charset="0"/>
                          </a:rPr>
                          <m:t>𝝏</m:t>
                        </m:r>
                        <m:r>
                          <a:rPr lang="en-US" b="1" i="1" smtClean="0">
                            <a:solidFill>
                              <a:schemeClr val="bg2">
                                <a:lumMod val="50000"/>
                              </a:schemeClr>
                            </a:solidFill>
                            <a:latin typeface="Cambria Math" panose="02040503050406030204" pitchFamily="18" charset="0"/>
                            <a:ea typeface="Cambria Math" panose="02040503050406030204" pitchFamily="18" charset="0"/>
                          </a:rPr>
                          <m:t>𝒛</m:t>
                        </m:r>
                      </m:num>
                      <m:den>
                        <m:r>
                          <a:rPr lang="en-US" b="1" i="1">
                            <a:solidFill>
                              <a:schemeClr val="bg2">
                                <a:lumMod val="50000"/>
                              </a:schemeClr>
                            </a:solidFill>
                            <a:latin typeface="Cambria Math" panose="02040503050406030204" pitchFamily="18" charset="0"/>
                            <a:ea typeface="Cambria Math" panose="02040503050406030204" pitchFamily="18" charset="0"/>
                          </a:rPr>
                          <m:t>𝝏</m:t>
                        </m:r>
                        <m:sSub>
                          <m:sSubPr>
                            <m:ctrlPr>
                              <a:rPr lang="en-US" b="1" i="1">
                                <a:solidFill>
                                  <a:schemeClr val="bg2">
                                    <a:lumMod val="50000"/>
                                  </a:schemeClr>
                                </a:solidFill>
                                <a:latin typeface="Cambria Math" panose="02040503050406030204" pitchFamily="18" charset="0"/>
                                <a:ea typeface="Cambria Math" panose="02040503050406030204" pitchFamily="18" charset="0"/>
                              </a:rPr>
                            </m:ctrlPr>
                          </m:sSubPr>
                          <m:e>
                            <m:r>
                              <a:rPr lang="en-US" b="1" i="1">
                                <a:solidFill>
                                  <a:schemeClr val="bg2">
                                    <a:lumMod val="50000"/>
                                  </a:schemeClr>
                                </a:solidFill>
                                <a:latin typeface="Cambria Math" panose="02040503050406030204" pitchFamily="18" charset="0"/>
                                <a:ea typeface="Cambria Math" panose="02040503050406030204" pitchFamily="18" charset="0"/>
                              </a:rPr>
                              <m:t>𝒘</m:t>
                            </m:r>
                          </m:e>
                          <m:sub>
                            <m:r>
                              <a:rPr lang="en-US" b="1" i="1">
                                <a:solidFill>
                                  <a:schemeClr val="bg2">
                                    <a:lumMod val="50000"/>
                                  </a:schemeClr>
                                </a:solidFill>
                                <a:latin typeface="Cambria Math" panose="02040503050406030204" pitchFamily="18" charset="0"/>
                                <a:ea typeface="Cambria Math" panose="02040503050406030204" pitchFamily="18" charset="0"/>
                              </a:rPr>
                              <m:t>𝟏</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den>
                    </m:f>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e>
                    </m:d>
                    <m:r>
                      <a:rPr lang="en-US" b="0" i="1" smtClean="0">
                        <a:latin typeface="Cambria Math" panose="02040503050406030204" pitchFamily="18" charset="0"/>
                        <a:ea typeface="Cambria Math" panose="02040503050406030204" pitchFamily="18" charset="0"/>
                      </a:rPr>
                      <m:t>=</m:t>
                    </m:r>
                    <m:sSub>
                      <m:sSubPr>
                        <m:ctrlPr>
                          <a:rPr lang="en-US" i="1" smtClean="0">
                            <a:solidFill>
                              <a:schemeClr val="bg2">
                                <a:lumMod val="50000"/>
                              </a:schemeClr>
                            </a:solidFill>
                            <a:latin typeface="Cambria Math" panose="02040503050406030204" pitchFamily="18" charset="0"/>
                            <a:ea typeface="Cambria Math" panose="02040503050406030204" pitchFamily="18" charset="0"/>
                          </a:rPr>
                        </m:ctrlPr>
                      </m:sSubPr>
                      <m:e>
                        <m:r>
                          <a:rPr lang="en-US" b="0" i="1" smtClean="0">
                            <a:solidFill>
                              <a:schemeClr val="bg2">
                                <a:lumMod val="50000"/>
                              </a:schemeClr>
                            </a:solidFill>
                            <a:latin typeface="Cambria Math" panose="02040503050406030204" pitchFamily="18" charset="0"/>
                            <a:ea typeface="Cambria Math" panose="02040503050406030204" pitchFamily="18" charset="0"/>
                          </a:rPr>
                          <m:t>𝑥</m:t>
                        </m:r>
                      </m:e>
                      <m:sub>
                        <m:r>
                          <a:rPr lang="en-US" b="0" i="1" smtClean="0">
                            <a:solidFill>
                              <a:schemeClr val="bg2">
                                <a:lumMod val="50000"/>
                              </a:schemeClr>
                            </a:solidFill>
                            <a:latin typeface="Cambria Math" panose="02040503050406030204" pitchFamily="18" charset="0"/>
                            <a:ea typeface="Cambria Math" panose="02040503050406030204" pitchFamily="18" charset="0"/>
                          </a:rPr>
                          <m:t>1</m:t>
                        </m:r>
                      </m:sub>
                    </m:sSub>
                  </m:oMath>
                </a14:m>
                <a:r>
                  <a:rPr lang="en-US" b="0" dirty="0" smtClean="0">
                    <a:ea typeface="Cambria Math" panose="02040503050406030204" pitchFamily="18" charset="0"/>
                  </a:rPr>
                  <a:t>   </a:t>
                </a:r>
                <a14:m>
                  <m:oMath xmlns:m="http://schemas.openxmlformats.org/officeDocument/2006/math">
                    <m:f>
                      <m:fPr>
                        <m:ctrlPr>
                          <a:rPr lang="en-US" b="1" i="1" smtClean="0">
                            <a:solidFill>
                              <a:srgbClr val="0070C0"/>
                            </a:solidFill>
                            <a:latin typeface="Cambria Math" panose="02040503050406030204" pitchFamily="18" charset="0"/>
                            <a:ea typeface="Cambria Math" panose="02040503050406030204" pitchFamily="18" charset="0"/>
                          </a:rPr>
                        </m:ctrlPr>
                      </m:fPr>
                      <m:num>
                        <m:r>
                          <a:rPr lang="en-US" b="1" i="1">
                            <a:solidFill>
                              <a:srgbClr val="0070C0"/>
                            </a:solidFill>
                            <a:latin typeface="Cambria Math" panose="02040503050406030204" pitchFamily="18" charset="0"/>
                            <a:ea typeface="Cambria Math" panose="02040503050406030204" pitchFamily="18" charset="0"/>
                          </a:rPr>
                          <m:t>𝝏</m:t>
                        </m:r>
                        <m:r>
                          <a:rPr lang="en-US" b="1" i="1" smtClean="0">
                            <a:solidFill>
                              <a:srgbClr val="0070C0"/>
                            </a:solidFill>
                            <a:latin typeface="Cambria Math" panose="02040503050406030204" pitchFamily="18" charset="0"/>
                            <a:ea typeface="Cambria Math" panose="02040503050406030204" pitchFamily="18" charset="0"/>
                          </a:rPr>
                          <m:t>𝒛</m:t>
                        </m:r>
                      </m:num>
                      <m:den>
                        <m:r>
                          <a:rPr lang="en-US" b="1" i="1">
                            <a:solidFill>
                              <a:srgbClr val="0070C0"/>
                            </a:solidFill>
                            <a:latin typeface="Cambria Math" panose="02040503050406030204" pitchFamily="18" charset="0"/>
                            <a:ea typeface="Cambria Math" panose="02040503050406030204" pitchFamily="18" charset="0"/>
                          </a:rPr>
                          <m:t>𝝏</m:t>
                        </m:r>
                        <m:sSub>
                          <m:sSubPr>
                            <m:ctrlPr>
                              <a:rPr lang="en-US" b="1" i="1">
                                <a:solidFill>
                                  <a:srgbClr val="0070C0"/>
                                </a:solidFill>
                                <a:latin typeface="Cambria Math" panose="02040503050406030204" pitchFamily="18" charset="0"/>
                                <a:ea typeface="Cambria Math" panose="02040503050406030204" pitchFamily="18" charset="0"/>
                              </a:rPr>
                            </m:ctrlPr>
                          </m:sSubPr>
                          <m:e>
                            <m:r>
                              <a:rPr lang="en-US" b="1" i="1">
                                <a:solidFill>
                                  <a:srgbClr val="0070C0"/>
                                </a:solidFill>
                                <a:latin typeface="Cambria Math" panose="02040503050406030204" pitchFamily="18" charset="0"/>
                                <a:ea typeface="Cambria Math" panose="02040503050406030204" pitchFamily="18" charset="0"/>
                              </a:rPr>
                              <m:t>𝒘</m:t>
                            </m:r>
                          </m:e>
                          <m:sub>
                            <m:r>
                              <a:rPr lang="en-US" b="1" i="1" smtClean="0">
                                <a:solidFill>
                                  <a:srgbClr val="0070C0"/>
                                </a:solidFill>
                                <a:latin typeface="Cambria Math" panose="02040503050406030204" pitchFamily="18" charset="0"/>
                                <a:ea typeface="Cambria Math" panose="02040503050406030204" pitchFamily="18" charset="0"/>
                              </a:rPr>
                              <m:t>𝟐</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r>
                      <a:rPr lang="en-US" i="1">
                        <a:latin typeface="Cambria Math" panose="02040503050406030204" pitchFamily="18" charset="0"/>
                        <a:ea typeface="Cambria Math" panose="02040503050406030204" pitchFamily="18" charset="0"/>
                      </a:rPr>
                      <m:t>=</m:t>
                    </m:r>
                    <m:sSub>
                      <m:sSubPr>
                        <m:ctrlPr>
                          <a:rPr lang="en-US" i="1" smtClean="0">
                            <a:solidFill>
                              <a:srgbClr val="0070C0"/>
                            </a:solidFill>
                            <a:latin typeface="Cambria Math" panose="02040503050406030204" pitchFamily="18" charset="0"/>
                            <a:ea typeface="Cambria Math" panose="02040503050406030204" pitchFamily="18" charset="0"/>
                          </a:rPr>
                        </m:ctrlPr>
                      </m:sSubPr>
                      <m:e>
                        <m:r>
                          <a:rPr lang="en-US" b="0" i="1">
                            <a:solidFill>
                              <a:srgbClr val="0070C0"/>
                            </a:solidFill>
                            <a:latin typeface="Cambria Math" panose="02040503050406030204" pitchFamily="18" charset="0"/>
                            <a:ea typeface="Cambria Math" panose="02040503050406030204" pitchFamily="18" charset="0"/>
                          </a:rPr>
                          <m:t>𝑥</m:t>
                        </m:r>
                      </m:e>
                      <m:sub>
                        <m:r>
                          <a:rPr lang="en-US" b="0" i="1" smtClean="0">
                            <a:solidFill>
                              <a:srgbClr val="0070C0"/>
                            </a:solidFill>
                            <a:latin typeface="Cambria Math" panose="02040503050406030204" pitchFamily="18" charset="0"/>
                            <a:ea typeface="Cambria Math" panose="02040503050406030204" pitchFamily="18" charset="0"/>
                          </a:rPr>
                          <m:t>2</m:t>
                        </m:r>
                      </m:sub>
                    </m:sSub>
                  </m:oMath>
                </a14:m>
                <a:r>
                  <a:rPr lang="en-US" b="0" dirty="0" smtClean="0">
                    <a:ea typeface="Cambria Math" panose="02040503050406030204" pitchFamily="18" charset="0"/>
                  </a:rPr>
                  <a:t>   </a:t>
                </a:r>
                <a14:m>
                  <m:oMath xmlns:m="http://schemas.openxmlformats.org/officeDocument/2006/math">
                    <m:f>
                      <m:fPr>
                        <m:ctrlPr>
                          <a:rPr lang="en-US" i="1" smtClean="0">
                            <a:solidFill>
                              <a:srgbClr val="FF0000"/>
                            </a:solidFill>
                            <a:latin typeface="Cambria Math" panose="02040503050406030204" pitchFamily="18" charset="0"/>
                            <a:ea typeface="Cambria Math" panose="02040503050406030204" pitchFamily="18" charset="0"/>
                          </a:rPr>
                        </m:ctrlPr>
                      </m:fPr>
                      <m:num>
                        <m:r>
                          <a:rPr lang="en-US" i="1">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𝑧</m:t>
                        </m:r>
                      </m:num>
                      <m:den>
                        <m:r>
                          <a:rPr lang="en-US" i="1">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𝑏</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en>
                    </m:f>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r>
                      <a:rPr lang="en-US" i="1">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1</m:t>
                    </m:r>
                  </m:oMath>
                </a14:m>
                <a:endParaRPr lang="en-US" b="0" dirty="0" smtClean="0">
                  <a:solidFill>
                    <a:srgbClr val="FF0000"/>
                  </a:solidFill>
                  <a:ea typeface="Cambria Math" panose="02040503050406030204" pitchFamily="18" charset="0"/>
                </a:endParaRPr>
              </a:p>
              <a:p>
                <a:pPr marL="0" indent="0">
                  <a:buNone/>
                </a:pPr>
                <a:r>
                  <a:rPr lang="en-US" b="0" dirty="0" smtClean="0">
                    <a:ea typeface="Cambria Math" panose="02040503050406030204" pitchFamily="18" charset="0"/>
                  </a:rPr>
                  <a:t>Now we can substitute the values in the chain rule to get the gradient of loss with respect to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b="0" dirty="0" smtClean="0">
                    <a:ea typeface="Cambria Math" panose="02040503050406030204" pitchFamily="18" charset="0"/>
                  </a:rPr>
                  <a:t>:</a:t>
                </a:r>
              </a:p>
              <a:p>
                <a:pPr marL="0" indent="0">
                  <a:buNone/>
                </a:pPr>
                <a:endParaRPr lang="en-US" b="0" dirty="0" smtClean="0">
                  <a:ea typeface="Cambria Math" panose="02040503050406030204" pitchFamily="18" charset="0"/>
                </a:endParaRPr>
              </a:p>
              <a:p>
                <a:pPr marL="0" indent="0">
                  <a:buNone/>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m:rPr>
                                <m:brk m:alnAt="7"/>
                              </m:rPr>
                              <a:rPr lang="en-US" i="1">
                                <a:latin typeface="Cambria Math" panose="02040503050406030204" pitchFamily="18" charset="0"/>
                                <a:ea typeface="Cambria Math" panose="02040503050406030204" pitchFamily="18" charset="0"/>
                              </a:rPr>
                              <m:t>1</m:t>
                            </m:r>
                          </m:sub>
                        </m:sSub>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num>
                      <m:den>
                        <m:r>
                          <a:rPr lang="en-US" b="0" i="1" smtClean="0">
                            <a:latin typeface="Cambria Math" panose="02040503050406030204" pitchFamily="18" charset="0"/>
                            <a:ea typeface="Cambria Math" panose="02040503050406030204" pitchFamily="18" charset="0"/>
                          </a:rPr>
                          <m:t>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𝑎</m:t>
                            </m:r>
                          </m:e>
                        </m:d>
                      </m:den>
                    </m:f>
                    <m:r>
                      <a:rPr lang="en-US" b="0" i="1" smtClean="0">
                        <a:latin typeface="Cambria Math" panose="02040503050406030204" pitchFamily="18" charset="0"/>
                        <a:ea typeface="Cambria Math" panose="02040503050406030204" pitchFamily="18" charset="0"/>
                      </a:rPr>
                      <m:t>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𝑎</m:t>
                        </m:r>
                      </m:e>
                    </m:d>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US" b="0" dirty="0" smtClean="0">
                    <a:ea typeface="Cambria Math" panose="02040503050406030204" pitchFamily="18" charset="0"/>
                  </a:rPr>
                  <a:t>  similarly,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a14:m>
                <a:r>
                  <a:rPr lang="en-US" b="0" dirty="0" smtClean="0">
                    <a:ea typeface="Cambria Math" panose="02040503050406030204" pitchFamily="18" charset="0"/>
                  </a:rPr>
                  <a:t>  and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m:rPr>
                            <m:brk m:alnAt="7"/>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en>
                    </m:f>
                    <m:r>
                      <a:rPr lang="en-US" b="0" i="1" smtClean="0">
                        <a:latin typeface="Cambria Math" panose="02040503050406030204" pitchFamily="18" charset="0"/>
                        <a:ea typeface="Cambria Math" panose="02040503050406030204" pitchFamily="18" charset="0"/>
                      </a:rPr>
                      <m:t>=1</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a14:m>
                <a:endParaRPr lang="en-US" b="0" dirty="0" smtClean="0">
                  <a:ea typeface="Cambria Math" panose="02040503050406030204" pitchFamily="18" charset="0"/>
                </a:endParaRPr>
              </a:p>
              <a:p>
                <a:pPr marL="0" indent="0">
                  <a:buNone/>
                </a:pPr>
                <a:endParaRPr lang="en-US" b="0" dirty="0" smtClean="0">
                  <a:ea typeface="Cambria Math" panose="02040503050406030204" pitchFamily="18" charset="0"/>
                </a:endParaRPr>
              </a:p>
              <a:p>
                <a:pPr marL="0" indent="0">
                  <a:buNone/>
                </a:pPr>
                <a:endParaRPr lang="en-US" dirty="0" smtClean="0"/>
              </a:p>
              <a:p>
                <a:pPr marL="0" indent="0">
                  <a:buNone/>
                </a:pPr>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7189" y="1128712"/>
                <a:ext cx="11630024" cy="5472113"/>
              </a:xfrm>
              <a:blipFill>
                <a:blip r:embed="rId2"/>
                <a:stretch>
                  <a:fillRect l="-367" t="-1225"/>
                </a:stretch>
              </a:blipFill>
            </p:spPr>
            <p:txBody>
              <a:bodyPr/>
              <a:lstStyle/>
              <a:p>
                <a:r>
                  <a:rPr lang="en-US">
                    <a:noFill/>
                  </a:rPr>
                  <a:t> </a:t>
                </a:r>
              </a:p>
            </p:txBody>
          </p:sp>
        </mc:Fallback>
      </mc:AlternateContent>
    </p:spTree>
    <p:extLst>
      <p:ext uri="{BB962C8B-B14F-4D97-AF65-F5344CB8AC3E}">
        <p14:creationId xmlns:p14="http://schemas.microsoft.com/office/powerpoint/2010/main" val="453253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2875" y="2652332"/>
                <a:ext cx="11830049" cy="3101983"/>
              </a:xfrm>
            </p:spPr>
            <p:txBody>
              <a:bodyPr/>
              <a:lstStyle/>
              <a:p>
                <a:r>
                  <a:rPr lang="en-US" dirty="0" smtClean="0"/>
                  <a:t>Now let’s average the derivative of the loss over all training examples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m:t>
                        </m:r>
                      </m:sub>
                    </m:sSub>
                  </m:oMath>
                </a14:m>
                <a:r>
                  <a:rPr lang="en-US" i="1" dirty="0" smtClean="0">
                    <a:latin typeface="Cambria Math" panose="02040503050406030204" pitchFamily="18" charset="0"/>
                    <a:ea typeface="Cambria Math" panose="02040503050406030204" pitchFamily="18" charset="0"/>
                  </a:rPr>
                  <a:t> </a:t>
                </a:r>
                <a:r>
                  <a:rPr lang="en-US" dirty="0" smtClean="0">
                    <a:latin typeface="Cambria Math" panose="02040503050406030204" pitchFamily="18" charset="0"/>
                    <a:ea typeface="Cambria Math" panose="02040503050406030204" pitchFamily="18" charset="0"/>
                  </a:rPr>
                  <a:t>is the </a:t>
                </a:r>
                <a:r>
                  <a:rPr lang="en-US" dirty="0" err="1" smtClean="0">
                    <a:latin typeface="Cambria Math" panose="02040503050406030204" pitchFamily="18" charset="0"/>
                    <a:ea typeface="Cambria Math" panose="02040503050406030204" pitchFamily="18" charset="0"/>
                  </a:rPr>
                  <a:t>jth</a:t>
                </a:r>
                <a:r>
                  <a:rPr lang="en-US" dirty="0" smtClean="0">
                    <a:latin typeface="Cambria Math" panose="02040503050406030204" pitchFamily="18" charset="0"/>
                    <a:ea typeface="Cambria Math" panose="02040503050406030204" pitchFamily="18" charset="0"/>
                  </a:rPr>
                  <a:t>  feature of the training example </a:t>
                </a:r>
                <a14:m>
                  <m:oMath xmlns:m="http://schemas.openxmlformats.org/officeDocument/2006/math">
                    <m:r>
                      <a:rPr lang="en-US" b="0" i="1" smtClean="0">
                        <a:latin typeface="Cambria Math" panose="02040503050406030204" pitchFamily="18" charset="0"/>
                        <a:ea typeface="Cambria Math" panose="02040503050406030204" pitchFamily="18" charset="0"/>
                      </a:rPr>
                      <m:t>𝑖</m:t>
                    </m:r>
                  </m:oMath>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1/3[</m:t>
                          </m:r>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2</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31</m:t>
                          </m:r>
                        </m:sub>
                      </m:sSub>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𝑦</m:t>
                              </m:r>
                            </m:e>
                            <m:sub>
                              <m:r>
                                <a:rPr lang="en-US" b="0" i="1" smtClean="0">
                                  <a:latin typeface="Cambria Math" panose="02040503050406030204" pitchFamily="18" charset="0"/>
                                  <a:ea typeface="Cambria Math" panose="02040503050406030204" pitchFamily="18" charset="0"/>
                                </a:rPr>
                                <m:t>3</m:t>
                              </m:r>
                            </m:sub>
                          </m:sSub>
                        </m:e>
                      </m:d>
                      <m:r>
                        <a:rPr lang="en-US" b="0" i="1" smtClean="0">
                          <a:latin typeface="Cambria Math" panose="02040503050406030204" pitchFamily="18" charset="0"/>
                          <a:ea typeface="Cambria Math" panose="02040503050406030204" pitchFamily="18" charset="0"/>
                        </a:rPr>
                        <m:t>]=1/3[1</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0.5498</m:t>
                          </m:r>
                          <m:r>
                            <a:rPr lang="en-US" b="0" i="0" smtClean="0">
                              <a:latin typeface="Cambria Math" panose="02040503050406030204" pitchFamily="18" charset="0"/>
                            </a:rPr>
                            <m:t>−1</m:t>
                          </m:r>
                        </m:e>
                      </m:d>
                      <m:r>
                        <a:rPr lang="en-US" b="0" i="0" smtClean="0">
                          <a:latin typeface="Cambria Math" panose="02040503050406030204" pitchFamily="18" charset="0"/>
                        </a:rPr>
                        <m:t>+1</m:t>
                      </m:r>
                      <m:d>
                        <m:dPr>
                          <m:ctrlPr>
                            <a:rPr lang="en-US" b="0" i="1" smtClean="0">
                              <a:latin typeface="Cambria Math" panose="02040503050406030204" pitchFamily="18" charset="0"/>
                            </a:rPr>
                          </m:ctrlPr>
                        </m:dPr>
                        <m:e>
                          <m:r>
                            <a:rPr lang="en-US" i="1">
                              <a:latin typeface="Cambria Math" panose="02040503050406030204" pitchFamily="18" charset="0"/>
                            </a:rPr>
                            <m:t>0.5249</m:t>
                          </m:r>
                          <m:r>
                            <a:rPr lang="en-US" b="0" i="0" smtClean="0">
                              <a:latin typeface="Cambria Math" panose="02040503050406030204" pitchFamily="18" charset="0"/>
                            </a:rPr>
                            <m:t>−0</m:t>
                          </m:r>
                        </m:e>
                      </m:d>
                      <m:r>
                        <a:rPr lang="en-US" b="0" i="0" smtClean="0">
                          <a:latin typeface="Cambria Math" panose="02040503050406030204" pitchFamily="18" charset="0"/>
                        </a:rPr>
                        <m:t>+0.5</m:t>
                      </m:r>
                      <m:d>
                        <m:dPr>
                          <m:ctrlPr>
                            <a:rPr lang="en-US" b="0" i="1" smtClean="0">
                              <a:latin typeface="Cambria Math" panose="02040503050406030204" pitchFamily="18" charset="0"/>
                            </a:rPr>
                          </m:ctrlPr>
                        </m:dPr>
                        <m:e>
                          <m:r>
                            <a:rPr lang="en-US" i="1">
                              <a:latin typeface="Cambria Math" panose="02040503050406030204" pitchFamily="18" charset="0"/>
                            </a:rPr>
                            <m:t>0.5174</m:t>
                          </m:r>
                          <m:r>
                            <a:rPr lang="en-US" b="0" i="1" smtClean="0">
                              <a:latin typeface="Cambria Math" panose="02040503050406030204" pitchFamily="18" charset="0"/>
                            </a:rPr>
                            <m:t>−0</m:t>
                          </m:r>
                        </m:e>
                      </m:d>
                      <m:r>
                        <a:rPr lang="en-US" b="0" i="1" smtClean="0">
                          <a:latin typeface="Cambria Math" panose="02040503050406030204" pitchFamily="18" charset="0"/>
                        </a:rPr>
                        <m:t>]=0.1112</m:t>
                      </m:r>
                    </m:oMath>
                  </m:oMathPara>
                </a14:m>
                <a:endParaRPr lang="en-US"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1/3[</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3</m:t>
                          </m:r>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3</m:t>
                              </m:r>
                            </m:sub>
                          </m:sSub>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1/3[</m:t>
                      </m:r>
                      <m:r>
                        <a:rPr lang="en-US" i="1">
                          <a:latin typeface="Cambria Math" panose="02040503050406030204" pitchFamily="18" charset="0"/>
                          <a:ea typeface="Cambria Math" panose="02040503050406030204" pitchFamily="18" charset="0"/>
                        </a:rPr>
                        <m:t>1</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0.5498</m:t>
                          </m:r>
                          <m:r>
                            <a:rPr lang="en-US">
                              <a:latin typeface="Cambria Math" panose="02040503050406030204" pitchFamily="18" charset="0"/>
                            </a:rPr>
                            <m:t>−</m:t>
                          </m:r>
                          <m:r>
                            <a:rPr lang="en-US" smtClean="0">
                              <a:latin typeface="Cambria Math" panose="02040503050406030204" pitchFamily="18" charset="0"/>
                            </a:rPr>
                            <m:t>1</m:t>
                          </m:r>
                        </m:e>
                      </m:d>
                      <m:r>
                        <a:rPr lang="en-US">
                          <a:latin typeface="Cambria Math" panose="02040503050406030204" pitchFamily="18" charset="0"/>
                        </a:rPr>
                        <m:t>+</m:t>
                      </m:r>
                      <m:r>
                        <a:rPr lang="en-US" b="0" i="1" smtClean="0">
                          <a:latin typeface="Cambria Math" panose="02040503050406030204" pitchFamily="18" charset="0"/>
                        </a:rPr>
                        <m:t>0</m:t>
                      </m:r>
                      <m:d>
                        <m:dPr>
                          <m:ctrlPr>
                            <a:rPr lang="en-US" i="1">
                              <a:latin typeface="Cambria Math" panose="02040503050406030204" pitchFamily="18" charset="0"/>
                            </a:rPr>
                          </m:ctrlPr>
                        </m:dPr>
                        <m:e>
                          <m:r>
                            <a:rPr lang="en-US" i="1">
                              <a:latin typeface="Cambria Math" panose="02040503050406030204" pitchFamily="18" charset="0"/>
                            </a:rPr>
                            <m:t>0.5249</m:t>
                          </m:r>
                          <m:r>
                            <a:rPr lang="en-US">
                              <a:latin typeface="Cambria Math" panose="02040503050406030204" pitchFamily="18" charset="0"/>
                            </a:rPr>
                            <m:t>−0</m:t>
                          </m:r>
                        </m:e>
                      </m:d>
                      <m:r>
                        <a:rPr lang="en-US">
                          <a:latin typeface="Cambria Math" panose="02040503050406030204" pitchFamily="18" charset="0"/>
                        </a:rPr>
                        <m:t>+0.</m:t>
                      </m:r>
                      <m:r>
                        <a:rPr lang="en-US" b="0" i="1" smtClean="0">
                          <a:latin typeface="Cambria Math" panose="02040503050406030204" pitchFamily="18" charset="0"/>
                        </a:rPr>
                        <m:t>2</m:t>
                      </m:r>
                      <m:d>
                        <m:dPr>
                          <m:ctrlPr>
                            <a:rPr lang="en-US" i="1">
                              <a:latin typeface="Cambria Math" panose="02040503050406030204" pitchFamily="18" charset="0"/>
                            </a:rPr>
                          </m:ctrlPr>
                        </m:dPr>
                        <m:e>
                          <m:r>
                            <a:rPr lang="en-US" i="1">
                              <a:latin typeface="Cambria Math" panose="02040503050406030204" pitchFamily="18" charset="0"/>
                            </a:rPr>
                            <m:t>0.5174−0</m:t>
                          </m:r>
                        </m:e>
                      </m:d>
                      <m:r>
                        <a:rPr lang="en-US" b="0" i="1" smtClean="0">
                          <a:latin typeface="Cambria Math" panose="02040503050406030204" pitchFamily="18" charset="0"/>
                        </a:rPr>
                        <m:t>]</m:t>
                      </m:r>
                      <m:r>
                        <a:rPr lang="en-US" i="1">
                          <a:latin typeface="Cambria Math" panose="02040503050406030204" pitchFamily="18" charset="0"/>
                        </a:rPr>
                        <m:t>=</m:t>
                      </m:r>
                      <m:r>
                        <m:rPr>
                          <m:nor/>
                        </m:rPr>
                        <a:rPr lang="en-US"/>
                        <m:t>−</m:t>
                      </m:r>
                      <m:r>
                        <a:rPr lang="en-US" b="0" i="0" smtClean="0">
                          <a:latin typeface="Cambria Math" panose="02040503050406030204" pitchFamily="18" charset="0"/>
                        </a:rPr>
                        <m:t>0.1155</m:t>
                      </m:r>
                    </m:oMath>
                  </m:oMathPara>
                </a14:m>
                <a:endParaRPr lang="en-US" b="0" i="0"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1/3[</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3</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1/3[</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0.5498</m:t>
                          </m:r>
                          <m:r>
                            <a:rPr lang="en-US">
                              <a:latin typeface="Cambria Math" panose="02040503050406030204" pitchFamily="18" charset="0"/>
                            </a:rPr>
                            <m:t>−1</m:t>
                          </m:r>
                        </m:e>
                      </m:d>
                      <m:r>
                        <a:rPr lang="en-US">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0.5249</m:t>
                          </m:r>
                          <m:r>
                            <a:rPr lang="en-US">
                              <a:latin typeface="Cambria Math" panose="02040503050406030204" pitchFamily="18" charset="0"/>
                            </a:rPr>
                            <m:t>−0</m:t>
                          </m:r>
                        </m:e>
                      </m:d>
                      <m:r>
                        <a:rPr lang="en-US">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0.5174−0</m:t>
                          </m:r>
                        </m:e>
                      </m:d>
                      <m:r>
                        <a:rPr lang="en-US" b="0" i="1" smtClean="0">
                          <a:latin typeface="Cambria Math" panose="02040503050406030204" pitchFamily="18" charset="0"/>
                        </a:rPr>
                        <m:t>]=</m:t>
                      </m:r>
                      <m:r>
                        <m:rPr>
                          <m:nor/>
                        </m:rPr>
                        <a:rPr lang="en-US"/>
                        <m:t>0.</m:t>
                      </m:r>
                      <m:r>
                        <m:rPr>
                          <m:nor/>
                        </m:rPr>
                        <a:rPr lang="en-US" b="0" i="0" smtClean="0"/>
                        <m:t>1974</m:t>
                      </m:r>
                    </m:oMath>
                  </m:oMathPara>
                </a14:m>
                <a:endParaRPr lang="en-US" dirty="0" smtClean="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2875" y="2652332"/>
                <a:ext cx="11830049" cy="3101983"/>
              </a:xfrm>
              <a:blipFill>
                <a:blip r:embed="rId2"/>
                <a:stretch>
                  <a:fillRect l="-309" t="-1179"/>
                </a:stretch>
              </a:blipFill>
            </p:spPr>
            <p:txBody>
              <a:bodyPr/>
              <a:lstStyle/>
              <a:p>
                <a:r>
                  <a:rPr lang="en-US">
                    <a:noFill/>
                  </a:rPr>
                  <a:t> </a:t>
                </a:r>
              </a:p>
            </p:txBody>
          </p:sp>
        </mc:Fallback>
      </mc:AlternateContent>
      <p:sp>
        <p:nvSpPr>
          <p:cNvPr id="4" name="Title 1"/>
          <p:cNvSpPr>
            <a:spLocks noGrp="1"/>
          </p:cNvSpPr>
          <p:nvPr>
            <p:ph type="title"/>
          </p:nvPr>
        </p:nvSpPr>
        <p:spPr/>
        <p:txBody>
          <a:bodyPr>
            <a:normAutofit/>
          </a:bodyPr>
          <a:lstStyle/>
          <a:p>
            <a:r>
              <a:rPr lang="en-US" dirty="0" smtClean="0"/>
              <a:t>Gradient Descent Example: Computing the gradients (cont.)</a:t>
            </a:r>
            <a:endParaRPr lang="en-US" dirty="0"/>
          </a:p>
        </p:txBody>
      </p:sp>
    </p:spTree>
    <p:extLst>
      <p:ext uri="{BB962C8B-B14F-4D97-AF65-F5344CB8AC3E}">
        <p14:creationId xmlns:p14="http://schemas.microsoft.com/office/powerpoint/2010/main" val="426235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060" y="368490"/>
            <a:ext cx="8550169" cy="917385"/>
          </a:xfrm>
        </p:spPr>
        <p:txBody>
          <a:bodyPr>
            <a:normAutofit fontScale="90000"/>
          </a:bodyPr>
          <a:lstStyle/>
          <a:p>
            <a:r>
              <a:rPr lang="en-US" dirty="0"/>
              <a:t>Gradient Descent Example:</a:t>
            </a:r>
            <a:br>
              <a:rPr lang="en-US" dirty="0"/>
            </a:br>
            <a:r>
              <a:rPr lang="en-US" dirty="0"/>
              <a:t>Updating </a:t>
            </a:r>
            <a:r>
              <a:rPr lang="en-US" dirty="0" smtClean="0"/>
              <a:t>The parameters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52562" y="1457325"/>
                <a:ext cx="9520238" cy="4829176"/>
              </a:xfrm>
            </p:spPr>
            <p:txBody>
              <a:bodyPr>
                <a:normAutofit/>
              </a:bodyPr>
              <a:lstStyle/>
              <a:p>
                <a:r>
                  <a:rPr lang="en-US" dirty="0" smtClean="0"/>
                  <a:t>Now that we have the gradients,  we can update the parameters using gradient descent (suppose that the learning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=0.1)</m:t>
                    </m:r>
                  </m:oMath>
                </a14:m>
                <a:r>
                  <a:rPr lang="en-US" dirty="0" smtClean="0"/>
                  <a:t>:</a:t>
                </a:r>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=0.1−0.1</m:t>
                    </m:r>
                    <m:d>
                      <m:dPr>
                        <m:ctrlPr>
                          <a:rPr lang="en-US" b="0"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rPr>
                          <m:t>0.1112</m:t>
                        </m:r>
                        <m:r>
                          <m:rPr>
                            <m:nor/>
                          </m:rPr>
                          <a:rPr lang="en-US" i="1" dirty="0">
                            <a:latin typeface="Cambria Math" panose="02040503050406030204" pitchFamily="18" charset="0"/>
                          </a:rPr>
                          <m:t> </m:t>
                        </m:r>
                      </m:e>
                    </m:d>
                    <m:r>
                      <a:rPr lang="en-US" b="0" i="1" smtClean="0">
                        <a:latin typeface="Cambria Math" panose="02040503050406030204" pitchFamily="18" charset="0"/>
                      </a:rPr>
                      <m:t>=</m:t>
                    </m:r>
                    <m:r>
                      <a:rPr lang="en-US" i="1">
                        <a:latin typeface="Cambria Math" panose="02040503050406030204" pitchFamily="18" charset="0"/>
                      </a:rPr>
                      <m:t>0.0</m:t>
                    </m:r>
                    <m:r>
                      <a:rPr lang="en-US" b="0" i="1" smtClean="0">
                        <a:latin typeface="Cambria Math" panose="02040503050406030204" pitchFamily="18" charset="0"/>
                      </a:rPr>
                      <m:t>888</m:t>
                    </m:r>
                  </m:oMath>
                </a14:m>
                <a:endParaRPr lang="en-US" dirty="0" smtClean="0"/>
              </a:p>
              <a:p>
                <a:pPr marL="0" indent="0">
                  <a:buNone/>
                </a:pP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=0.1−0.1</m:t>
                    </m:r>
                    <m:d>
                      <m:dPr>
                        <m:ctrlPr>
                          <a:rPr lang="en-US" i="1">
                            <a:latin typeface="Cambria Math" panose="02040503050406030204" pitchFamily="18" charset="0"/>
                            <a:ea typeface="Cambria Math" panose="02040503050406030204" pitchFamily="18" charset="0"/>
                          </a:rPr>
                        </m:ctrlPr>
                      </m:dPr>
                      <m:e>
                        <m:r>
                          <m:rPr>
                            <m:nor/>
                          </m:rPr>
                          <a:rPr lang="en-US"/>
                          <m:t>−</m:t>
                        </m:r>
                        <m:r>
                          <a:rPr lang="en-US">
                            <a:latin typeface="Cambria Math" panose="02040503050406030204" pitchFamily="18" charset="0"/>
                          </a:rPr>
                          <m:t>0.1155</m:t>
                        </m:r>
                        <m:r>
                          <m:rPr>
                            <m:nor/>
                          </m:rPr>
                          <a:rPr lang="en-US" dirty="0">
                            <a:latin typeface="Cambria Math" panose="02040503050406030204" pitchFamily="18" charset="0"/>
                          </a:rPr>
                          <m:t> </m:t>
                        </m:r>
                      </m:e>
                    </m:d>
                    <m:r>
                      <a:rPr lang="en-US" i="1">
                        <a:latin typeface="Cambria Math" panose="02040503050406030204" pitchFamily="18" charset="0"/>
                      </a:rPr>
                      <m:t>=0.</m:t>
                    </m:r>
                  </m:oMath>
                </a14:m>
                <a:r>
                  <a:rPr lang="en-US" dirty="0" smtClean="0"/>
                  <a:t>11155</a:t>
                </a:r>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b</m:t>
                    </m:r>
                    <m:r>
                      <a:rPr lang="en-US" i="1">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den>
                    </m:f>
                    <m:r>
                      <a:rPr lang="en-US" i="1">
                        <a:latin typeface="Cambria Math" panose="02040503050406030204" pitchFamily="18" charset="0"/>
                        <a:ea typeface="Cambria Math" panose="02040503050406030204" pitchFamily="18" charset="0"/>
                      </a:rPr>
                      <m:t>=0−0.1</m:t>
                    </m:r>
                    <m:d>
                      <m:dPr>
                        <m:ctrlPr>
                          <a:rPr lang="en-US" i="1">
                            <a:latin typeface="Cambria Math" panose="02040503050406030204" pitchFamily="18" charset="0"/>
                            <a:ea typeface="Cambria Math" panose="02040503050406030204" pitchFamily="18" charset="0"/>
                          </a:rPr>
                        </m:ctrlPr>
                      </m:dPr>
                      <m:e>
                        <m:r>
                          <m:rPr>
                            <m:nor/>
                          </m:rPr>
                          <a:rPr lang="en-US"/>
                          <m:t>0.1974</m:t>
                        </m:r>
                        <m:r>
                          <m:rPr>
                            <m:nor/>
                          </m:rPr>
                          <a:rPr lang="en-US" dirty="0"/>
                          <m:t> </m:t>
                        </m:r>
                      </m:e>
                    </m:d>
                    <m:r>
                      <a:rPr lang="en-US" b="0" i="1" smtClean="0">
                        <a:latin typeface="Cambria Math" panose="02040503050406030204" pitchFamily="18" charset="0"/>
                      </a:rPr>
                      <m:t>=</m:t>
                    </m:r>
                    <m:r>
                      <a:rPr lang="en-US" i="1">
                        <a:latin typeface="Cambria Math" panose="02040503050406030204" pitchFamily="18" charset="0"/>
                      </a:rPr>
                      <m:t>−0.01974</m:t>
                    </m:r>
                  </m:oMath>
                </a14:m>
                <a:endParaRPr lang="en-US" dirty="0" smtClean="0"/>
              </a:p>
              <a:p>
                <a:r>
                  <a:rPr lang="en-US" dirty="0" smtClean="0"/>
                  <a:t>Now let’s re-compute the network output and the loss function with the updated parameters.</a:t>
                </a:r>
              </a:p>
              <a:p>
                <a:pPr marL="0" indent="0">
                  <a:buNone/>
                </a:pP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z</m:t>
                        </m:r>
                      </m:e>
                      <m:sub>
                        <m:r>
                          <a:rPr lang="en-US" b="0" i="0" smtClean="0">
                            <a:latin typeface="Cambria Math" panose="02040503050406030204" pitchFamily="18" charset="0"/>
                          </a:rPr>
                          <m:t>1</m:t>
                        </m:r>
                      </m:sub>
                    </m:sSub>
                    <m:r>
                      <a:rPr lang="en-US" i="1">
                        <a:latin typeface="Cambria Math" panose="02040503050406030204" pitchFamily="18" charset="0"/>
                      </a:rPr>
                      <m:t>=</m:t>
                    </m:r>
                    <m:sSup>
                      <m:sSupPr>
                        <m:ctrlPr>
                          <a:rPr lang="en-US" b="1"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𝟏</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0.0777</m:t>
                        </m:r>
                        <m:r>
                          <a:rPr lang="en-US" b="0" i="1" smtClean="0">
                            <a:latin typeface="Cambria Math" panose="02040503050406030204" pitchFamily="18" charset="0"/>
                          </a:rPr>
                          <m:t>  </m:t>
                        </m:r>
                        <m:r>
                          <a:rPr lang="en-US" i="1">
                            <a:latin typeface="Cambria Math" panose="02040503050406030204" pitchFamily="18" charset="0"/>
                          </a:rPr>
                          <m:t>0.12311</m:t>
                        </m:r>
                        <m:r>
                          <m:rPr>
                            <m:nor/>
                          </m:rPr>
                          <a:rPr lang="en-US" dirty="0"/>
                          <m:t> </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1 1 </m:t>
                            </m:r>
                          </m:e>
                        </m:d>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i="1">
                        <a:latin typeface="Cambria Math" panose="02040503050406030204" pitchFamily="18" charset="0"/>
                      </a:rPr>
                      <m:t>0.01974, </m:t>
                    </m:r>
                    <m:sSub>
                      <m:sSubPr>
                        <m:ctrlPr>
                          <a:rPr lang="en-US" i="1">
                            <a:latin typeface="Cambria Math" panose="02040503050406030204" pitchFamily="18" charset="0"/>
                          </a:rPr>
                        </m:ctrlPr>
                      </m:sSubPr>
                      <m:e>
                        <m:r>
                          <a:rPr lang="en-US" b="0"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𝑠𝑖𝑔𝑚𝑜𝑖𝑑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d>
                    <m:r>
                      <a:rPr lang="en-US" i="1">
                        <a:latin typeface="Cambria Math" panose="02040503050406030204" pitchFamily="18" charset="0"/>
                      </a:rPr>
                      <m:t>=</m:t>
                    </m:r>
                  </m:oMath>
                </a14:m>
                <a:r>
                  <a:rPr lang="en-US" dirty="0"/>
                  <a:t>0.54505</a:t>
                </a:r>
              </a:p>
              <a:p>
                <a:pPr marL="0" indent="0">
                  <a:buNone/>
                </a:pPr>
                <a14:m>
                  <m:oMathPara xmlns:m="http://schemas.openxmlformats.org/officeDocument/2006/math">
                    <m:oMathParaPr>
                      <m:jc m:val="left"/>
                    </m:oMathParaPr>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𝒛</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b="1"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𝟐</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[0.0777</m:t>
                          </m:r>
                          <m:r>
                            <a:rPr lang="en-US" b="0" i="1" smtClean="0">
                              <a:latin typeface="Cambria Math" panose="02040503050406030204" pitchFamily="18" charset="0"/>
                            </a:rPr>
                            <m:t>  </m:t>
                          </m:r>
                          <m:r>
                            <a:rPr lang="en-US" i="1">
                              <a:latin typeface="Cambria Math" panose="02040503050406030204" pitchFamily="18" charset="0"/>
                            </a:rPr>
                            <m:t>0.12311</m:t>
                          </m:r>
                          <m:r>
                            <m:rPr>
                              <m:nor/>
                            </m:rPr>
                            <a:rPr lang="en-US" dirty="0"/>
                            <m:t> </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m:t>
                              </m:r>
                              <m:r>
                                <a:rPr lang="en-US" b="0" i="1" smtClean="0">
                                  <a:latin typeface="Cambria Math" panose="02040503050406030204" pitchFamily="18" charset="0"/>
                                </a:rPr>
                                <m:t>0</m:t>
                              </m:r>
                              <m:r>
                                <a:rPr lang="en-US" i="1">
                                  <a:latin typeface="Cambria Math" panose="02040503050406030204" pitchFamily="18" charset="0"/>
                                </a:rPr>
                                <m:t> </m:t>
                              </m:r>
                            </m:e>
                          </m:d>
                        </m:e>
                        <m:sup>
                          <m:r>
                            <a:rPr lang="en-US" i="1">
                              <a:latin typeface="Cambria Math" panose="02040503050406030204" pitchFamily="18" charset="0"/>
                            </a:rPr>
                            <m:t>𝑇</m:t>
                          </m:r>
                        </m:sup>
                      </m:sSup>
                      <m:r>
                        <a:rPr lang="en-US" b="0" i="1" smtClean="0">
                          <a:latin typeface="Cambria Math" panose="02040503050406030204" pitchFamily="18" charset="0"/>
                        </a:rPr>
                        <m:t>−</m:t>
                      </m:r>
                      <m:r>
                        <a:rPr lang="en-US" i="1">
                          <a:latin typeface="Cambria Math" panose="02040503050406030204" pitchFamily="18" charset="0"/>
                        </a:rPr>
                        <m:t>0.01974</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𝑠𝑖𝑔𝑚𝑜𝑖𝑑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e>
                      </m:d>
                      <m:r>
                        <a:rPr lang="en-US" i="1">
                          <a:latin typeface="Cambria Math" panose="02040503050406030204" pitchFamily="18" charset="0"/>
                        </a:rPr>
                        <m:t>=0.5172</m:t>
                      </m:r>
                      <m:r>
                        <a:rPr lang="en-US" b="1" i="1" smtClean="0">
                          <a:latin typeface="Cambria Math" panose="02040503050406030204" pitchFamily="18" charset="0"/>
                        </a:rPr>
                        <m:t> </m:t>
                      </m:r>
                    </m:oMath>
                  </m:oMathPara>
                </a14:m>
                <a:endParaRPr lang="en-US" b="1" i="1" dirty="0" smtClean="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1" i="1">
                              <a:latin typeface="Cambria Math" panose="02040503050406030204" pitchFamily="18" charset="0"/>
                            </a:rPr>
                          </m:ctrlPr>
                        </m:sSubPr>
                        <m:e>
                          <m:r>
                            <a:rPr lang="en-US" b="1" i="1" smtClean="0">
                              <a:latin typeface="Cambria Math" panose="02040503050406030204" pitchFamily="18" charset="0"/>
                            </a:rPr>
                            <m:t>𝒛</m:t>
                          </m:r>
                        </m:e>
                        <m:sub>
                          <m:r>
                            <a:rPr lang="en-US" i="1">
                              <a:latin typeface="Cambria Math" panose="02040503050406030204" pitchFamily="18" charset="0"/>
                            </a:rPr>
                            <m:t>3</m:t>
                          </m:r>
                        </m:sub>
                      </m:sSub>
                      <m:r>
                        <a:rPr lang="en-US" i="1">
                          <a:latin typeface="Cambria Math" panose="02040503050406030204" pitchFamily="18" charset="0"/>
                        </a:rPr>
                        <m:t>=</m:t>
                      </m:r>
                      <m:sSup>
                        <m:sSupPr>
                          <m:ctrlPr>
                            <a:rPr lang="en-US" b="1" i="1">
                              <a:latin typeface="Cambria Math" panose="02040503050406030204" pitchFamily="18" charset="0"/>
                            </a:rPr>
                          </m:ctrlPr>
                        </m:sSupPr>
                        <m:e>
                          <m:r>
                            <a:rPr lang="en-US" i="1">
                              <a:latin typeface="Cambria Math" panose="02040503050406030204" pitchFamily="18" charset="0"/>
                            </a:rPr>
                            <m:t>𝑤</m:t>
                          </m:r>
                        </m:e>
                        <m:sup>
                          <m:r>
                            <a:rPr lang="en-US" i="1">
                              <a:latin typeface="Cambria Math" panose="02040503050406030204" pitchFamily="18" charset="0"/>
                            </a:rPr>
                            <m:t>𝑇</m:t>
                          </m:r>
                        </m:sup>
                      </m:sSup>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𝟑</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[0.0777</m:t>
                          </m:r>
                          <m:r>
                            <a:rPr lang="en-US" b="0" i="1" smtClean="0">
                              <a:latin typeface="Cambria Math" panose="02040503050406030204" pitchFamily="18" charset="0"/>
                            </a:rPr>
                            <m:t>  </m:t>
                          </m:r>
                          <m:r>
                            <a:rPr lang="en-US" i="1">
                              <a:latin typeface="Cambria Math" panose="02040503050406030204" pitchFamily="18" charset="0"/>
                            </a:rPr>
                            <m:t>0.12311</m:t>
                          </m:r>
                          <m:r>
                            <m:rPr>
                              <m:nor/>
                            </m:rPr>
                            <a:rPr lang="en-US" dirty="0"/>
                            <m:t> </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0.5</m:t>
                              </m:r>
                              <m:r>
                                <a:rPr lang="en-US" i="1">
                                  <a:latin typeface="Cambria Math" panose="02040503050406030204" pitchFamily="18" charset="0"/>
                                </a:rPr>
                                <m:t> 0</m:t>
                              </m:r>
                              <m:r>
                                <a:rPr lang="en-US" b="0" i="1" smtClean="0">
                                  <a:latin typeface="Cambria Math" panose="02040503050406030204" pitchFamily="18" charset="0"/>
                                </a:rPr>
                                <m:t>.2</m:t>
                              </m:r>
                              <m:r>
                                <a:rPr lang="en-US" i="1">
                                  <a:latin typeface="Cambria Math" panose="02040503050406030204" pitchFamily="18" charset="0"/>
                                </a:rPr>
                                <m:t> </m:t>
                              </m:r>
                            </m:e>
                          </m:d>
                        </m:e>
                        <m:sup>
                          <m:r>
                            <a:rPr lang="en-US" i="1">
                              <a:latin typeface="Cambria Math" panose="02040503050406030204" pitchFamily="18" charset="0"/>
                            </a:rPr>
                            <m:t>𝑇</m:t>
                          </m:r>
                        </m:sup>
                      </m:sSup>
                      <m:r>
                        <a:rPr lang="en-US" i="1">
                          <a:latin typeface="Cambria Math" panose="02040503050406030204" pitchFamily="18" charset="0"/>
                        </a:rPr>
                        <m:t>−0.01974</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𝑎</m:t>
                          </m:r>
                        </m:e>
                        <m:sub>
                          <m:r>
                            <a:rPr lang="en-US" i="1">
                              <a:latin typeface="Cambria Math" panose="02040503050406030204" pitchFamily="18" charset="0"/>
                            </a:rPr>
                            <m:t>3</m:t>
                          </m:r>
                        </m:sub>
                      </m:sSub>
                      <m:r>
                        <a:rPr lang="en-US" i="1">
                          <a:latin typeface="Cambria Math" panose="02040503050406030204" pitchFamily="18" charset="0"/>
                        </a:rPr>
                        <m:t>=</m:t>
                      </m:r>
                      <m:r>
                        <a:rPr lang="en-US" i="1">
                          <a:latin typeface="Cambria Math" panose="02040503050406030204" pitchFamily="18" charset="0"/>
                        </a:rPr>
                        <m:t>𝑠𝑖𝑔𝑚𝑜𝑖𝑑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d>
                      <m:r>
                        <a:rPr lang="en-US" i="1">
                          <a:latin typeface="Cambria Math" panose="02040503050406030204" pitchFamily="18" charset="0"/>
                        </a:rPr>
                        <m:t>=0.51174</m:t>
                      </m:r>
                    </m:oMath>
                  </m:oMathPara>
                </a14:m>
                <a:endParaRPr lang="en-US" dirty="0"/>
              </a:p>
              <a:p>
                <a:pPr marL="0" indent="0">
                  <a:buNone/>
                </a:pPr>
                <a14:m>
                  <m:oMath xmlns:m="http://schemas.openxmlformats.org/officeDocument/2006/math">
                    <m:r>
                      <a:rPr lang="en-US" i="1">
                        <a:latin typeface="Cambria Math" panose="02040503050406030204" pitchFamily="18" charset="0"/>
                      </a:rPr>
                      <m:t>𝐿</m:t>
                    </m:r>
                    <m:d>
                      <m:dPr>
                        <m:ctrlPr>
                          <a:rPr lang="en-US" i="1">
                            <a:latin typeface="Cambria Math" panose="02040503050406030204" pitchFamily="18" charset="0"/>
                          </a:rPr>
                        </m:ctrlPr>
                      </m:dPr>
                      <m:e>
                        <m:r>
                          <a:rPr lang="en-US" b="1" i="1">
                            <a:latin typeface="Cambria Math" panose="02040503050406030204" pitchFamily="18" charset="0"/>
                          </a:rPr>
                          <m:t>𝒘</m:t>
                        </m:r>
                        <m:r>
                          <a:rPr lang="en-US" b="1"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US" b="0" i="1" smtClean="0">
                        <a:latin typeface="Cambria Math" panose="02040503050406030204" pitchFamily="18" charset="0"/>
                      </a:rPr>
                      <m:t>1/3[</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d>
                          </m:e>
                        </m:fun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𝑙𝑜𝑔</m:t>
                        </m:r>
                        <m:d>
                          <m:dPr>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e>
                        </m:d>
                        <m:r>
                          <a:rPr lang="en-US" b="0" i="1" smtClean="0">
                            <a:latin typeface="Cambria Math" panose="02040503050406030204" pitchFamily="18" charset="0"/>
                          </a:rPr>
                          <m:t>]</m:t>
                        </m:r>
                      </m:e>
                    </m:nary>
                    <m:r>
                      <a:rPr lang="en-US" i="1">
                        <a:latin typeface="Cambria Math" panose="02040503050406030204" pitchFamily="18" charset="0"/>
                      </a:rPr>
                      <m:t>=</m:t>
                    </m:r>
                    <m:r>
                      <a:rPr lang="en-US" b="0" i="1" smtClean="0">
                        <a:latin typeface="Cambria Math" panose="02040503050406030204" pitchFamily="18" charset="0"/>
                      </a:rPr>
                      <m:t>1/3[</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m:rPr>
                                <m:nor/>
                              </m:rPr>
                              <a:rPr lang="en-US" dirty="0"/>
                              <m:t>0.54505 </m:t>
                            </m:r>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1−0.5172</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1−0.51174</m:t>
                                </m:r>
                                <m:r>
                                  <m:rPr>
                                    <m:nor/>
                                  </m:rPr>
                                  <a:rPr lang="en-US" dirty="0"/>
                                  <m:t> </m:t>
                                </m:r>
                              </m:e>
                            </m:d>
                          </m:e>
                        </m:func>
                      </m:e>
                    </m:func>
                    <m:r>
                      <a:rPr lang="en-US" b="0" i="1" smtClean="0">
                        <a:latin typeface="Cambria Math" panose="02040503050406030204" pitchFamily="18" charset="0"/>
                      </a:rPr>
                      <m:t>]</m:t>
                    </m:r>
                    <m:r>
                      <a:rPr lang="en-US" i="1">
                        <a:latin typeface="Cambria Math" panose="02040503050406030204" pitchFamily="18" charset="0"/>
                      </a:rPr>
                      <m:t>=</m:t>
                    </m:r>
                  </m:oMath>
                </a14:m>
                <a:r>
                  <a:rPr lang="en-US" dirty="0" smtClean="0"/>
                  <a:t>0.9868</a:t>
                </a:r>
              </a:p>
              <a:p>
                <a:pPr marL="0" indent="0">
                  <a:buNone/>
                </a:pPr>
                <a:r>
                  <a:rPr lang="en-US" dirty="0" smtClean="0"/>
                  <a:t>We </a:t>
                </a:r>
                <a:r>
                  <a:rPr lang="en-US" dirty="0"/>
                  <a:t>see that the loss function slightly decreased after applying one iteration of gradient descent.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52562" y="1457325"/>
                <a:ext cx="9520238" cy="4829176"/>
              </a:xfrm>
              <a:blipFill>
                <a:blip r:embed="rId2"/>
                <a:stretch>
                  <a:fillRect l="-512" t="-631" b="-3914"/>
                </a:stretch>
              </a:blipFill>
            </p:spPr>
            <p:txBody>
              <a:bodyPr/>
              <a:lstStyle/>
              <a:p>
                <a:r>
                  <a:rPr lang="en-US">
                    <a:noFill/>
                  </a:rPr>
                  <a:t> </a:t>
                </a:r>
              </a:p>
            </p:txBody>
          </p:sp>
        </mc:Fallback>
      </mc:AlternateContent>
    </p:spTree>
    <p:extLst>
      <p:ext uri="{BB962C8B-B14F-4D97-AF65-F5344CB8AC3E}">
        <p14:creationId xmlns:p14="http://schemas.microsoft.com/office/powerpoint/2010/main" val="905046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2772" y="426208"/>
            <a:ext cx="7729728" cy="834890"/>
          </a:xfrm>
        </p:spPr>
        <p:txBody>
          <a:bodyPr>
            <a:normAutofit fontScale="90000"/>
          </a:bodyPr>
          <a:lstStyle/>
          <a:p>
            <a:r>
              <a:rPr lang="en-US" dirty="0" smtClean="0"/>
              <a:t>Gradient Descent Example:</a:t>
            </a:r>
            <a:br>
              <a:rPr lang="en-US" dirty="0" smtClean="0"/>
            </a:br>
            <a:r>
              <a:rPr lang="en-US" dirty="0" smtClean="0"/>
              <a:t>Monitoring loss</a:t>
            </a:r>
            <a:endParaRPr lang="en-US" dirty="0"/>
          </a:p>
        </p:txBody>
      </p:sp>
      <p:sp>
        <p:nvSpPr>
          <p:cNvPr id="3" name="Content Placeholder 2"/>
          <p:cNvSpPr>
            <a:spLocks noGrp="1"/>
          </p:cNvSpPr>
          <p:nvPr>
            <p:ph idx="1"/>
          </p:nvPr>
        </p:nvSpPr>
        <p:spPr>
          <a:xfrm>
            <a:off x="1405718" y="1799582"/>
            <a:ext cx="9689911" cy="2922543"/>
          </a:xfrm>
        </p:spPr>
        <p:txBody>
          <a:bodyPr>
            <a:normAutofit/>
          </a:bodyPr>
          <a:lstStyle/>
          <a:p>
            <a:r>
              <a:rPr lang="en-US" dirty="0" smtClean="0"/>
              <a:t>I implemented this example in python and shared it on google </a:t>
            </a:r>
            <a:r>
              <a:rPr lang="en-US" dirty="0" err="1" smtClean="0"/>
              <a:t>Colab</a:t>
            </a:r>
            <a:r>
              <a:rPr lang="en-US" dirty="0" smtClean="0"/>
              <a:t> </a:t>
            </a:r>
          </a:p>
          <a:p>
            <a:r>
              <a:rPr lang="en-US" dirty="0" smtClean="0"/>
              <a:t>You can directly run the code on Google and do not need to install anything on your local machine</a:t>
            </a:r>
          </a:p>
          <a:p>
            <a:r>
              <a:rPr lang="en-US" dirty="0" smtClean="0"/>
              <a:t>Google </a:t>
            </a:r>
            <a:r>
              <a:rPr lang="en-US" dirty="0" err="1" smtClean="0"/>
              <a:t>colab</a:t>
            </a:r>
            <a:r>
              <a:rPr lang="en-US" dirty="0" smtClean="0"/>
              <a:t> is basically </a:t>
            </a:r>
            <a:r>
              <a:rPr lang="en-US" dirty="0" err="1" smtClean="0"/>
              <a:t>jupyter</a:t>
            </a:r>
            <a:r>
              <a:rPr lang="en-US" dirty="0" smtClean="0"/>
              <a:t> notebook running on google cloud. It also provides free GPU and TPU  (with some restrictions) to run your deep learning models on  google cloud.</a:t>
            </a:r>
          </a:p>
          <a:p>
            <a:r>
              <a:rPr lang="en-US" dirty="0" smtClean="0"/>
              <a:t>Please see </a:t>
            </a:r>
            <a:r>
              <a:rPr lang="en-US" dirty="0" smtClean="0">
                <a:hlinkClick r:id="rId2"/>
              </a:rPr>
              <a:t>this quick video tutorial </a:t>
            </a:r>
            <a:r>
              <a:rPr lang="en-US" dirty="0" smtClean="0"/>
              <a:t>to familiarize yourself with google </a:t>
            </a:r>
            <a:r>
              <a:rPr lang="en-US" dirty="0" err="1" smtClean="0"/>
              <a:t>Colab</a:t>
            </a:r>
            <a:r>
              <a:rPr lang="en-US" dirty="0" smtClean="0"/>
              <a:t>. Then follow </a:t>
            </a:r>
            <a:r>
              <a:rPr lang="en-US" dirty="0" smtClean="0">
                <a:hlinkClick r:id="rId3"/>
              </a:rPr>
              <a:t>this link </a:t>
            </a:r>
            <a:r>
              <a:rPr lang="en-US" dirty="0" smtClean="0"/>
              <a:t>to open and run the example we discussed in this lecture</a:t>
            </a:r>
          </a:p>
          <a:p>
            <a:pPr marL="228600" lvl="1" indent="0">
              <a:buNone/>
            </a:pPr>
            <a:r>
              <a:rPr lang="en-US" dirty="0" smtClean="0"/>
              <a:t> </a:t>
            </a:r>
          </a:p>
          <a:p>
            <a:pPr marL="228600" lvl="1" indent="0">
              <a:buNone/>
            </a:pPr>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984691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4156" y="172179"/>
            <a:ext cx="9656063" cy="741278"/>
          </a:xfrm>
        </p:spPr>
        <p:txBody>
          <a:bodyPr>
            <a:normAutofit fontScale="90000"/>
          </a:bodyPr>
          <a:lstStyle/>
          <a:p>
            <a:r>
              <a:rPr lang="en-US" dirty="0" smtClean="0"/>
              <a:t>Estimating the parameters of a neural network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50126" y="1255594"/>
                <a:ext cx="7342496" cy="5302019"/>
              </a:xfrm>
            </p:spPr>
            <p:txBody>
              <a:bodyPr>
                <a:normAutofit fontScale="85000" lnSpcReduction="20000"/>
              </a:bodyPr>
              <a:lstStyle/>
              <a:p>
                <a:r>
                  <a:rPr lang="en-US" dirty="0" smtClean="0"/>
                  <a:t>Similar to other parametric learning algorithms, </a:t>
                </a:r>
                <a:r>
                  <a:rPr lang="en-US" dirty="0"/>
                  <a:t>t</a:t>
                </a:r>
                <a:r>
                  <a:rPr lang="en-US" dirty="0" smtClean="0"/>
                  <a:t>he learning algorithm in all neural networks can be formulated as an optimization problem as follows:</a:t>
                </a:r>
              </a:p>
              <a:p>
                <a:pPr marL="0" indent="0">
                  <a:buNone/>
                </a:pPr>
                <a:r>
                  <a:rPr lang="en-US" dirty="0" smtClean="0"/>
                  <a:t>	</a:t>
                </a:r>
                <a14:m>
                  <m:oMath xmlns:m="http://schemas.openxmlformats.org/officeDocument/2006/math">
                    <m:r>
                      <a:rPr lang="en-US" b="0" i="1" smtClean="0">
                        <a:latin typeface="Cambria Math" panose="02040503050406030204" pitchFamily="18" charset="0"/>
                      </a:rPr>
                      <m:t>𝑜𝑝𝑡𝑖𝑚𝑎𝑙</m:t>
                    </m:r>
                    <m:r>
                      <a:rPr lang="en-US" b="0" i="1" smtClean="0">
                        <a:latin typeface="Cambria Math" panose="02040503050406030204" pitchFamily="18" charset="0"/>
                      </a:rPr>
                      <m:t>−</m:t>
                    </m:r>
                    <m:r>
                      <a:rPr lang="en-US" b="0" i="1" smtClean="0">
                        <a:latin typeface="Cambria Math" panose="02040503050406030204" pitchFamily="18" charset="0"/>
                      </a:rPr>
                      <m:t>𝑝𝑎𝑟𝑎𝑚𝑒𝑡𝑒𝑟𝑠</m:t>
                    </m:r>
                    <m:r>
                      <a:rPr lang="en-US" b="0" i="1" smtClean="0">
                        <a:latin typeface="Cambria Math" panose="02040503050406030204" pitchFamily="18" charset="0"/>
                      </a:rPr>
                      <m:t>=</m:t>
                    </m:r>
                    <m:r>
                      <a:rPr lang="en-US" b="0" i="1" smtClean="0">
                        <a:latin typeface="Cambria Math" panose="02040503050406030204" pitchFamily="18" charset="0"/>
                      </a:rPr>
                      <m:t>𝑎𝑟𝑔𝑚𝑖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𝑝𝑎𝑟𝑎𝑚𝑒𝑡𝑒𝑟𝑠</m:t>
                        </m:r>
                      </m:sub>
                    </m:sSub>
                    <m:r>
                      <a:rPr lang="en-US" b="0" i="1" smtClean="0">
                        <a:latin typeface="Cambria Math" panose="02040503050406030204" pitchFamily="18" charset="0"/>
                      </a:rPr>
                      <m:t>(</m:t>
                    </m:r>
                    <m:r>
                      <a:rPr lang="en-US" b="0" i="1" smtClean="0">
                        <a:latin typeface="Cambria Math" panose="02040503050406030204" pitchFamily="18" charset="0"/>
                      </a:rPr>
                      <m:t>𝑙𝑜𝑠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𝑝𝑎𝑟𝑎𝑚𝑒𝑡𝑒𝑟𝑠</m:t>
                        </m:r>
                      </m:sub>
                    </m:sSub>
                    <m:r>
                      <a:rPr lang="en-US" b="0" i="1" smtClean="0">
                        <a:latin typeface="Cambria Math" panose="02040503050406030204" pitchFamily="18" charset="0"/>
                      </a:rPr>
                      <m:t>)</m:t>
                    </m:r>
                  </m:oMath>
                </a14:m>
                <a:endParaRPr lang="en-US" dirty="0" smtClean="0"/>
              </a:p>
              <a:p>
                <a:pPr marL="0" indent="0">
                  <a:buNone/>
                </a:pPr>
                <a:r>
                  <a:rPr lang="en-US" dirty="0" smtClean="0"/>
                  <a:t>In other words, the estimated/optimal parameters for the neural network are the ones that minimize the loss function.</a:t>
                </a:r>
              </a:p>
              <a:p>
                <a:r>
                  <a:rPr lang="en-US" dirty="0" smtClean="0"/>
                  <a:t>The parameters of a neural network are the weight vectors and the bias values for all the neurons in the network.</a:t>
                </a:r>
              </a:p>
              <a:p>
                <a:r>
                  <a:rPr lang="en-US" dirty="0" smtClean="0"/>
                  <a:t>For instance, consider the shallow neural network on the right.</a:t>
                </a:r>
                <a:endParaRPr lang="en-US" dirty="0"/>
              </a:p>
              <a:p>
                <a:r>
                  <a:rPr lang="en-US" dirty="0" smtClean="0"/>
                  <a:t>This overly simple neural network has 21 parameters ( 6 parameters for each of the neurons in the first layer (5 weights + bias) and 3 parameters for each of the neurons in the output layer (2 weights + bias))</a:t>
                </a:r>
              </a:p>
              <a:p>
                <a:r>
                  <a:rPr lang="en-US" dirty="0" smtClean="0"/>
                  <a:t>The number of parameters of a neural network grows very quickly by adding more neurons and more layers. It is very common for a deep neural network to have millions or even billions of parameters. </a:t>
                </a:r>
              </a:p>
              <a:p>
                <a:r>
                  <a:rPr lang="en-US" dirty="0" smtClean="0"/>
                  <a:t>Unfortunately, there is no closed form analytical solution for the optimization problem in neural networks and numerical methods must be used to estimate the optimum values of the parameters. </a:t>
                </a:r>
              </a:p>
              <a:p>
                <a:r>
                  <a:rPr lang="en-US" dirty="0" smtClean="0"/>
                  <a:t>The numeric optimization methods used in modern deep learning are all variations of a very old optimization technique called </a:t>
                </a:r>
                <a:r>
                  <a:rPr lang="en-US" b="1" dirty="0" smtClean="0"/>
                  <a:t>gradient descent</a:t>
                </a:r>
                <a:r>
                  <a:rPr lang="en-US" dirty="0" smtClean="0"/>
                  <a:t>.</a:t>
                </a:r>
              </a:p>
              <a:p>
                <a:r>
                  <a:rPr lang="en-US" dirty="0" smtClean="0"/>
                  <a:t>In order to understand gradient descent , we need to refresh our memory on some basic calculus concepts such as derivative and gradients.</a:t>
                </a:r>
              </a:p>
              <a:p>
                <a:pPr marL="0" indent="0">
                  <a:buNone/>
                </a:pPr>
                <a:endParaRPr lang="en-US" dirty="0" smtClean="0"/>
              </a:p>
              <a:p>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50126" y="1255594"/>
                <a:ext cx="7342496" cy="5302019"/>
              </a:xfrm>
              <a:blipFill>
                <a:blip r:embed="rId2"/>
                <a:stretch>
                  <a:fillRect l="-332" t="-1034" r="-415"/>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7492621" y="2883085"/>
            <a:ext cx="4068242" cy="1872489"/>
          </a:xfrm>
          <a:prstGeom prst="rect">
            <a:avLst/>
          </a:prstGeom>
        </p:spPr>
      </p:pic>
    </p:spTree>
    <p:extLst>
      <p:ext uri="{BB962C8B-B14F-4D97-AF65-F5344CB8AC3E}">
        <p14:creationId xmlns:p14="http://schemas.microsoft.com/office/powerpoint/2010/main" val="24193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calculus</a:t>
            </a:r>
            <a:endParaRPr lang="en-US" dirty="0"/>
          </a:p>
        </p:txBody>
      </p:sp>
      <p:sp>
        <p:nvSpPr>
          <p:cNvPr id="3" name="Content Placeholder 2"/>
          <p:cNvSpPr>
            <a:spLocks noGrp="1"/>
          </p:cNvSpPr>
          <p:nvPr>
            <p:ph idx="1"/>
          </p:nvPr>
        </p:nvSpPr>
        <p:spPr>
          <a:xfrm>
            <a:off x="1610436" y="2415655"/>
            <a:ext cx="7983940" cy="3668406"/>
          </a:xfrm>
        </p:spPr>
        <p:txBody>
          <a:bodyPr>
            <a:normAutofit lnSpcReduction="10000"/>
          </a:bodyPr>
          <a:lstStyle/>
          <a:p>
            <a:r>
              <a:rPr lang="en-US" dirty="0" smtClean="0"/>
              <a:t>Differential calculus is fundamentally the study of how functions behave under small changes to their parameters</a:t>
            </a:r>
          </a:p>
          <a:p>
            <a:pPr lvl="1"/>
            <a:r>
              <a:rPr lang="en-US" dirty="0" smtClean="0"/>
              <a:t>This is very important for deep learning because, given the sheer number of parameters in neural network,  the loss function in deep learning is extraordinarily complex, making it impossible to exhaustively  search the space of all parameters to find the optimal values.</a:t>
            </a:r>
          </a:p>
          <a:p>
            <a:pPr lvl="1"/>
            <a:r>
              <a:rPr lang="en-US" dirty="0" smtClean="0"/>
              <a:t>In practice, we often start by </a:t>
            </a:r>
            <a:r>
              <a:rPr lang="en-US" dirty="0" smtClean="0">
                <a:solidFill>
                  <a:srgbClr val="00B050"/>
                </a:solidFill>
              </a:rPr>
              <a:t>initializing the parameters (weights and biases) randomly and then iteratively take small steps in the direction which makes the loss function decrease as rapidly as possible.</a:t>
            </a:r>
          </a:p>
          <a:p>
            <a:pPr lvl="1"/>
            <a:r>
              <a:rPr lang="en-US" dirty="0" smtClean="0"/>
              <a:t>The question is then , at each point, how do we find the direction which makes the loss function decrease as quickly as possible?</a:t>
            </a:r>
          </a:p>
          <a:p>
            <a:pPr lvl="1"/>
            <a:r>
              <a:rPr lang="en-US" dirty="0" smtClean="0"/>
              <a:t>To answer this question, we need to understand the concept of gradient. We first start with single variable differentiation and then multivariable differentiation</a:t>
            </a:r>
          </a:p>
          <a:p>
            <a:endParaRPr lang="en-US" dirty="0" smtClean="0"/>
          </a:p>
          <a:p>
            <a:endParaRPr lang="en-US" dirty="0" smtClean="0"/>
          </a:p>
          <a:p>
            <a:endParaRPr lang="en-US" dirty="0"/>
          </a:p>
        </p:txBody>
      </p:sp>
    </p:spTree>
    <p:extLst>
      <p:ext uri="{BB962C8B-B14F-4D97-AF65-F5344CB8AC3E}">
        <p14:creationId xmlns:p14="http://schemas.microsoft.com/office/powerpoint/2010/main" val="39573670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Derivative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31136" y="2296850"/>
                <a:ext cx="5370667" cy="3858290"/>
              </a:xfrm>
            </p:spPr>
            <p:txBody>
              <a:bodyPr/>
              <a:lstStyle/>
              <a:p>
                <a:r>
                  <a:rPr lang="en-US" b="1" dirty="0" smtClean="0"/>
                  <a:t>Derivative </a:t>
                </a:r>
                <a:r>
                  <a:rPr lang="en-US" dirty="0" smtClean="0"/>
                  <a:t> of a function with a single variable/parameter is the rate at which the function changes with respect to the changes to its parameter.</a:t>
                </a:r>
              </a:p>
              <a:p>
                <a:pPr lvl="1"/>
                <a:r>
                  <a:rPr lang="en-US" dirty="0" smtClean="0"/>
                  <a:t>If </a:t>
                </a:r>
                <a:r>
                  <a:rPr lang="en-US" dirty="0"/>
                  <a:t>you take any function and change the input by a small amount, the output would change by that small amount scaled by </a:t>
                </a:r>
                <a:r>
                  <a:rPr lang="en-US" dirty="0" smtClean="0"/>
                  <a:t>the </a:t>
                </a:r>
                <a:r>
                  <a:rPr lang="en-US" dirty="0"/>
                  <a:t>derivative</a:t>
                </a:r>
                <a:r>
                  <a:rPr lang="en-US" dirty="0" smtClean="0"/>
                  <a:t>.</a:t>
                </a:r>
              </a:p>
              <a:p>
                <a:pPr lvl="1"/>
                <a:r>
                  <a:rPr lang="en-US" dirty="0" smtClean="0"/>
                  <a:t>Derivative of a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with respect to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smtClean="0"/>
                  <a:t> is defined as follows:</a:t>
                </a:r>
              </a:p>
              <a:p>
                <a:pPr marL="228600" lvl="1" indent="0">
                  <a:buNone/>
                </a:pPr>
                <a:r>
                  <a:rPr lang="en-US" dirty="0"/>
                  <a:t>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𝑑𝑥</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𝜖</m:t>
                            </m:r>
                            <m:r>
                              <a:rPr lang="en-US" b="0" i="1" smtClean="0">
                                <a:latin typeface="Cambria Math" panose="02040503050406030204" pitchFamily="18" charset="0"/>
                              </a:rPr>
                              <m:t>→0</m:t>
                            </m:r>
                          </m:lim>
                        </m:limLow>
                      </m:fName>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𝜖</m:t>
                            </m:r>
                          </m:den>
                        </m:f>
                      </m:e>
                    </m:func>
                  </m:oMath>
                </a14:m>
                <a:endParaRPr lang="en-US" b="0" dirty="0" smtClean="0"/>
              </a:p>
              <a:p>
                <a:pPr lvl="1"/>
                <a:r>
                  <a:rPr lang="en-US" dirty="0" smtClean="0"/>
                  <a:t>The derivative of a function at each point is equal to the slope of the tangent line to the graph of the function at that point.</a:t>
                </a:r>
              </a:p>
              <a:p>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31136" y="2296850"/>
                <a:ext cx="5370667" cy="3858290"/>
              </a:xfrm>
              <a:blipFill>
                <a:blip r:embed="rId2"/>
                <a:stretch>
                  <a:fillRect l="-681" t="-948" r="-681"/>
                </a:stretch>
              </a:blipFill>
            </p:spPr>
            <p:txBody>
              <a:bodyPr/>
              <a:lstStyle/>
              <a:p>
                <a:r>
                  <a:rPr lang="en-US">
                    <a:noFill/>
                  </a:rPr>
                  <a:t> </a:t>
                </a:r>
              </a:p>
            </p:txBody>
          </p:sp>
        </mc:Fallback>
      </mc:AlternateContent>
      <p:pic>
        <p:nvPicPr>
          <p:cNvPr id="1026" name="Picture 2" descr="Derivatives | Boundless Calcul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9087" y="2833907"/>
            <a:ext cx="4263528" cy="303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34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1010" y="473372"/>
            <a:ext cx="7729728" cy="782221"/>
          </a:xfrm>
        </p:spPr>
        <p:txBody>
          <a:bodyPr/>
          <a:lstStyle/>
          <a:p>
            <a:r>
              <a:rPr lang="en-US" dirty="0" smtClean="0"/>
              <a:t>Common derivatives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38396" y="1419368"/>
                <a:ext cx="10171131" cy="4790364"/>
              </a:xfrm>
            </p:spPr>
            <p:txBody>
              <a:bodyPr>
                <a:normAutofit/>
              </a:bodyPr>
              <a:lstStyle/>
              <a:p>
                <a:r>
                  <a:rPr lang="en-US" dirty="0" smtClean="0"/>
                  <a:t>Derivative of the several common functions can be derived from the definition in the previous slide:</a:t>
                </a:r>
              </a:p>
              <a:p>
                <a:pPr lvl="1"/>
                <a:r>
                  <a:rPr lang="en-US" b="1" dirty="0" smtClean="0"/>
                  <a:t>Derivative of a constant:  </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𝑑𝐶</m:t>
                        </m:r>
                      </m:num>
                      <m:den>
                        <m:r>
                          <a:rPr lang="en-US" b="0" i="1" smtClean="0">
                            <a:latin typeface="Cambria Math" panose="02040503050406030204" pitchFamily="18" charset="0"/>
                          </a:rPr>
                          <m:t>𝑑𝑥</m:t>
                        </m:r>
                      </m:den>
                    </m:f>
                    <m:r>
                      <a:rPr lang="en-US" b="0" i="1" smtClean="0">
                        <a:latin typeface="Cambria Math" panose="02040503050406030204" pitchFamily="18" charset="0"/>
                      </a:rPr>
                      <m:t>=0</m:t>
                    </m:r>
                  </m:oMath>
                </a14:m>
                <a:endParaRPr lang="en-US" b="0" dirty="0" smtClean="0"/>
              </a:p>
              <a:p>
                <a:pPr lvl="1"/>
                <a:r>
                  <a:rPr lang="en-US" b="1" dirty="0" smtClean="0"/>
                  <a:t>Derivative of linear function</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𝑎𝑥</m:t>
                            </m:r>
                          </m:e>
                        </m:d>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𝑎</m:t>
                    </m:r>
                  </m:oMath>
                </a14:m>
                <a:endParaRPr lang="en-US" b="0" dirty="0" smtClean="0"/>
              </a:p>
              <a:p>
                <a:pPr lvl="1"/>
                <a:r>
                  <a:rPr lang="en-US" b="1" dirty="0" smtClean="0"/>
                  <a:t>Power rule:</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sup>
                        </m:sSup>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𝑛</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𝑛</m:t>
                        </m:r>
                        <m:r>
                          <a:rPr lang="en-US" b="0" i="1" smtClean="0">
                            <a:latin typeface="Cambria Math" panose="02040503050406030204" pitchFamily="18" charset="0"/>
                          </a:rPr>
                          <m:t>−1</m:t>
                        </m:r>
                      </m:sup>
                    </m:sSup>
                  </m:oMath>
                </a14:m>
                <a:endParaRPr lang="en-US" dirty="0" smtClean="0"/>
              </a:p>
              <a:p>
                <a:pPr lvl="1"/>
                <a:r>
                  <a:rPr lang="en-US" b="1" dirty="0" smtClean="0"/>
                  <a:t>Derivative of exponential</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num>
                      <m:den>
                        <m:r>
                          <a:rPr lang="en-US" b="0" i="1" smtClean="0">
                            <a:latin typeface="Cambria Math" panose="02040503050406030204" pitchFamily="18" charset="0"/>
                          </a:rPr>
                          <m:t>𝑑𝑥</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𝑥</m:t>
                        </m:r>
                      </m:sup>
                    </m:sSup>
                  </m:oMath>
                </a14:m>
                <a:endParaRPr lang="en-US" b="0" dirty="0" smtClean="0"/>
              </a:p>
              <a:p>
                <a:pPr lvl="1"/>
                <a:r>
                  <a:rPr lang="en-US" b="1" dirty="0" smtClean="0"/>
                  <a:t>Derivative of the logarithm</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𝑑𝑙𝑜𝑔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𝑑𝑥</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𝑥</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38396" y="1419368"/>
                <a:ext cx="10171131" cy="4790364"/>
              </a:xfrm>
              <a:blipFill>
                <a:blip r:embed="rId2"/>
                <a:stretch>
                  <a:fillRect l="-359" t="-763"/>
                </a:stretch>
              </a:blipFill>
            </p:spPr>
            <p:txBody>
              <a:bodyPr/>
              <a:lstStyle/>
              <a:p>
                <a:r>
                  <a:rPr lang="en-US">
                    <a:noFill/>
                  </a:rPr>
                  <a:t> </a:t>
                </a:r>
              </a:p>
            </p:txBody>
          </p:sp>
        </mc:Fallback>
      </mc:AlternateContent>
    </p:spTree>
    <p:extLst>
      <p:ext uri="{BB962C8B-B14F-4D97-AF65-F5344CB8AC3E}">
        <p14:creationId xmlns:p14="http://schemas.microsoft.com/office/powerpoint/2010/main" val="291118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327" y="391486"/>
            <a:ext cx="7729728" cy="713983"/>
          </a:xfrm>
        </p:spPr>
        <p:txBody>
          <a:bodyPr>
            <a:normAutofit fontScale="90000"/>
          </a:bodyPr>
          <a:lstStyle/>
          <a:p>
            <a:r>
              <a:rPr lang="en-US" dirty="0" smtClean="0"/>
              <a:t>Derivative Rules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9809" y="1491634"/>
                <a:ext cx="10276764" cy="4404199"/>
              </a:xfrm>
            </p:spPr>
            <p:txBody>
              <a:bodyPr>
                <a:normAutofit fontScale="92500" lnSpcReduction="20000"/>
              </a:bodyPr>
              <a:lstStyle/>
              <a:p>
                <a:r>
                  <a:rPr lang="en-US" dirty="0" smtClean="0"/>
                  <a:t>Derivative rules allow us to  combine derivative of simple functions like the ones in the previous slide to get the derivative of more complex functions:</a:t>
                </a:r>
              </a:p>
              <a:p>
                <a:pPr lvl="1"/>
                <a:r>
                  <a:rPr lang="en-US" b="1" dirty="0" smtClean="0"/>
                  <a:t>Sum rule: </a:t>
                </a:r>
                <a:r>
                  <a:rPr lang="en-US" dirty="0"/>
                  <a:t>t</a:t>
                </a:r>
                <a:r>
                  <a:rPr lang="en-US" dirty="0" smtClean="0"/>
                  <a:t>he derivative of the sum of two functions is the sum of the derivative of each function:</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𝑑𝑥</m:t>
                        </m:r>
                      </m:den>
                    </m:f>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𝑑𝑔</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or  </a:t>
                </a:r>
                <a14:m>
                  <m:oMath xmlns:m="http://schemas.openxmlformats.org/officeDocument/2006/math">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e>
                        </m:d>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r>
                      <a:rPr lang="en-US" b="0"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endParaRPr lang="en-US" dirty="0" smtClean="0"/>
              </a:p>
              <a:p>
                <a:pPr lvl="1"/>
                <a:r>
                  <a:rPr lang="en-US" b="1" dirty="0" smtClean="0"/>
                  <a:t>product rule: </a:t>
                </a:r>
                <a:endParaRPr lang="en-US" dirty="0" smtClean="0"/>
              </a:p>
              <a:p>
                <a:pPr lvl="2"/>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𝑑𝑥</m:t>
                        </m:r>
                      </m:den>
                    </m:f>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f>
                      <m:fPr>
                        <m:ctrlPr>
                          <a:rPr lang="en-US" i="1">
                            <a:latin typeface="Cambria Math" panose="02040503050406030204" pitchFamily="18" charset="0"/>
                          </a:rPr>
                        </m:ctrlPr>
                      </m:fPr>
                      <m:num>
                        <m:r>
                          <a:rPr lang="en-US" i="1">
                            <a:latin typeface="Cambria Math" panose="02040503050406030204" pitchFamily="18" charset="0"/>
                          </a:rPr>
                          <m:t>𝑑𝑔</m:t>
                        </m:r>
                      </m:num>
                      <m:den>
                        <m:r>
                          <a:rPr lang="en-US" i="1">
                            <a:latin typeface="Cambria Math" panose="02040503050406030204" pitchFamily="18" charset="0"/>
                          </a:rPr>
                          <m:t>𝑑𝑥</m:t>
                        </m:r>
                      </m:den>
                    </m:f>
                    <m:d>
                      <m:dPr>
                        <m:ctrlPr>
                          <a:rPr lang="en-US" i="1">
                            <a:latin typeface="Cambria Math" panose="02040503050406030204" pitchFamily="18" charset="0"/>
                          </a:rPr>
                        </m:ctrlPr>
                      </m:dPr>
                      <m:e>
                        <m:r>
                          <a:rPr lang="en-US" i="1">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
                      <m:fPr>
                        <m:ctrlPr>
                          <a:rPr lang="en-US" i="1">
                            <a:latin typeface="Cambria Math" panose="02040503050406030204" pitchFamily="18" charset="0"/>
                          </a:rPr>
                        </m:ctrlPr>
                      </m:fPr>
                      <m:num>
                        <m:r>
                          <a:rPr lang="en-US" i="1">
                            <a:latin typeface="Cambria Math" panose="02040503050406030204" pitchFamily="18" charset="0"/>
                          </a:rPr>
                          <m:t>𝑑𝑓</m:t>
                        </m:r>
                      </m:num>
                      <m:den>
                        <m:r>
                          <a:rPr lang="en-US" i="1">
                            <a:latin typeface="Cambria Math" panose="02040503050406030204" pitchFamily="18" charset="0"/>
                          </a:rPr>
                          <m:t>𝑑𝑥</m:t>
                        </m:r>
                      </m:den>
                    </m:f>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smtClean="0"/>
                  <a:t>  or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lvl="1"/>
                <a:r>
                  <a:rPr lang="en-US" b="1" dirty="0" smtClean="0"/>
                  <a:t>Chain rule:</a:t>
                </a:r>
              </a:p>
              <a:p>
                <a:pPr lvl="2"/>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𝑑𝑔</m:t>
                        </m:r>
                      </m:den>
                    </m:f>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𝑑𝑔</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smtClean="0"/>
                  <a:t>  or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d>
                      </m:e>
                      <m:sup>
                        <m:r>
                          <a:rPr lang="en-US" b="0" i="1" smtClean="0">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smtClean="0"/>
              </a:p>
              <a:p>
                <a:r>
                  <a:rPr lang="en-US" dirty="0" smtClean="0"/>
                  <a:t>For example, we  can use the above rules to compute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𝑑𝑥</m:t>
                        </m:r>
                      </m:den>
                    </m:f>
                    <m:r>
                      <a:rPr lang="en-US" b="0" i="1" smtClean="0">
                        <a:latin typeface="Cambria Math" panose="02040503050406030204" pitchFamily="18" charset="0"/>
                      </a:rPr>
                      <m:t>[</m:t>
                    </m:r>
                    <m:r>
                      <m:rPr>
                        <m:sty m:val="p"/>
                      </m:rPr>
                      <a:rPr lang="en-US" b="0" i="0" smtClean="0">
                        <a:latin typeface="Cambria Math" panose="02040503050406030204" pitchFamily="18" charset="0"/>
                      </a:rPr>
                      <m:t>log</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10</m:t>
                        </m:r>
                      </m:sup>
                    </m:sSup>
                    <m:r>
                      <a:rPr lang="en-US" b="0" i="1" smtClean="0">
                        <a:latin typeface="Cambria Math" panose="02040503050406030204" pitchFamily="18" charset="0"/>
                      </a:rPr>
                      <m:t>]</m:t>
                    </m:r>
                  </m:oMath>
                </a14:m>
                <a:r>
                  <a:rPr lang="en-US" dirty="0" smtClean="0"/>
                  <a:t>:</a:t>
                </a:r>
              </a:p>
              <a:p>
                <a:pPr lvl="1"/>
                <a:r>
                  <a:rPr lang="en-US" dirty="0" smtClean="0"/>
                  <a:t>using the chain rule: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𝑑𝑥</m:t>
                        </m:r>
                      </m:den>
                    </m:f>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endChr m:val="]"/>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m:t>
                                    </m:r>
                                  </m:e>
                                </m:d>
                              </m:e>
                              <m:sup>
                                <m:r>
                                  <a:rPr lang="en-US" i="1">
                                    <a:latin typeface="Cambria Math" panose="02040503050406030204" pitchFamily="18" charset="0"/>
                                  </a:rPr>
                                  <m:t>10</m:t>
                                </m:r>
                              </m:sup>
                            </m:sSup>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10</m:t>
                            </m:r>
                          </m:sup>
                        </m:sSup>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𝑑𝑥</m:t>
                        </m:r>
                      </m:den>
                    </m:f>
                    <m:d>
                      <m:dPr>
                        <m:ctrlPr>
                          <a:rPr lang="en-US" b="0" i="1" smtClean="0">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m:t>
                                </m:r>
                              </m:e>
                            </m:d>
                          </m:e>
                          <m:sup>
                            <m:r>
                              <a:rPr lang="en-US" i="1">
                                <a:latin typeface="Cambria Math" panose="02040503050406030204" pitchFamily="18" charset="0"/>
                              </a:rPr>
                              <m:t>10</m:t>
                            </m:r>
                          </m:sup>
                        </m:sSup>
                      </m:e>
                    </m:d>
                  </m:oMath>
                </a14:m>
                <a:endParaRPr lang="en-US" dirty="0" smtClean="0"/>
              </a:p>
              <a:p>
                <a:pPr lvl="1"/>
                <a:r>
                  <a:rPr lang="en-US" dirty="0" smtClean="0"/>
                  <a:t>Using the sum rule:</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m:t>
                                </m:r>
                              </m:e>
                            </m:d>
                          </m:e>
                          <m:sup>
                            <m:r>
                              <a:rPr lang="en-US" i="1">
                                <a:latin typeface="Cambria Math" panose="02040503050406030204" pitchFamily="18" charset="0"/>
                              </a:rPr>
                              <m:t>10</m:t>
                            </m:r>
                          </m:sup>
                        </m:sSup>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𝑑𝑥</m:t>
                        </m:r>
                      </m:den>
                    </m:f>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m:t>
                                </m:r>
                              </m:e>
                            </m:d>
                          </m:e>
                          <m:sup>
                            <m:r>
                              <a:rPr lang="en-US" i="1">
                                <a:latin typeface="Cambria Math" panose="02040503050406030204" pitchFamily="18" charset="0"/>
                              </a:rPr>
                              <m:t>10</m:t>
                            </m:r>
                          </m:sup>
                        </m:sSup>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−1</m:t>
                                </m:r>
                              </m:e>
                            </m:d>
                          </m:e>
                          <m:sup>
                            <m:r>
                              <a:rPr lang="en-US" i="1">
                                <a:latin typeface="Cambria Math" panose="02040503050406030204" pitchFamily="18" charset="0"/>
                              </a:rPr>
                              <m:t>10</m:t>
                            </m:r>
                          </m:sup>
                        </m:sSup>
                      </m:den>
                    </m:f>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0+10</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9</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9</m:t>
                            </m:r>
                          </m:sup>
                        </m:sSup>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−1</m:t>
                                </m:r>
                              </m:e>
                            </m:d>
                          </m:e>
                          <m:sup>
                            <m:r>
                              <a:rPr lang="en-US" b="0" i="1" smtClean="0">
                                <a:latin typeface="Cambria Math" panose="02040503050406030204" pitchFamily="18" charset="0"/>
                              </a:rPr>
                              <m:t>10</m:t>
                            </m:r>
                          </m:sup>
                        </m:sSup>
                      </m:den>
                    </m:f>
                  </m:oMath>
                </a14:m>
                <a:endParaRPr lang="en-US" dirty="0" smtClean="0"/>
              </a:p>
              <a:p>
                <a:pPr marL="0" indent="0">
                  <a:buNone/>
                </a:pPr>
                <a:r>
                  <a:rPr lang="en-US" dirty="0" smtClean="0">
                    <a:hlinkClick r:id="rId2"/>
                  </a:rPr>
                  <a:t>Here</a:t>
                </a:r>
                <a:r>
                  <a:rPr lang="en-US" dirty="0" smtClean="0"/>
                  <a:t> is a good website with a lot of examples and videos if you need a refresher on calculating derivatives.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9809" y="1491634"/>
                <a:ext cx="10276764" cy="4404199"/>
              </a:xfrm>
              <a:blipFill>
                <a:blip r:embed="rId3"/>
                <a:stretch>
                  <a:fillRect l="-356" t="-1662" r="-297"/>
                </a:stretch>
              </a:blipFill>
            </p:spPr>
            <p:txBody>
              <a:bodyPr/>
              <a:lstStyle/>
              <a:p>
                <a:r>
                  <a:rPr lang="en-US">
                    <a:noFill/>
                  </a:rPr>
                  <a:t> </a:t>
                </a:r>
              </a:p>
            </p:txBody>
          </p:sp>
        </mc:Fallback>
      </mc:AlternateContent>
    </p:spTree>
    <p:extLst>
      <p:ext uri="{BB962C8B-B14F-4D97-AF65-F5344CB8AC3E}">
        <p14:creationId xmlns:p14="http://schemas.microsoft.com/office/powerpoint/2010/main" val="74868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6987" y="759975"/>
            <a:ext cx="7729728" cy="604801"/>
          </a:xfrm>
        </p:spPr>
        <p:txBody>
          <a:bodyPr>
            <a:normAutofit fontScale="90000"/>
          </a:bodyPr>
          <a:lstStyle/>
          <a:p>
            <a:r>
              <a:rPr lang="en-US" dirty="0" smtClean="0"/>
              <a:t>Multi-variable differentiation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0185" y="1805531"/>
                <a:ext cx="9744502" cy="4499735"/>
              </a:xfrm>
            </p:spPr>
            <p:txBody>
              <a:bodyPr>
                <a:normAutofit/>
              </a:bodyPr>
              <a:lstStyle/>
              <a:p>
                <a:r>
                  <a:rPr lang="en-US" dirty="0" smtClean="0"/>
                  <a:t>For a function of multiple variables, a derivative is calculated with respect to each of the variables, treating other variables as constant. This is called </a:t>
                </a:r>
                <a:r>
                  <a:rPr lang="en-US" b="1" dirty="0"/>
                  <a:t>partial derivate</a:t>
                </a:r>
                <a:r>
                  <a:rPr lang="en-US" b="1" dirty="0" smtClean="0"/>
                  <a:t>.</a:t>
                </a:r>
              </a:p>
              <a:p>
                <a:pPr lvl="1"/>
                <a:r>
                  <a:rPr lang="en-US" dirty="0" smtClean="0"/>
                  <a:t>Partial derivative with respect to a variable means the </a:t>
                </a:r>
                <a:r>
                  <a:rPr lang="en-US" dirty="0"/>
                  <a:t>rate at which the function changes with respect to the changes to </a:t>
                </a:r>
                <a:r>
                  <a:rPr lang="en-US" dirty="0" smtClean="0"/>
                  <a:t>that variable while holding all other variables fixed.</a:t>
                </a:r>
              </a:p>
              <a:p>
                <a:r>
                  <a:rPr lang="en-US" dirty="0" smtClean="0"/>
                  <a:t>The partial derivative of a multivariable function </a:t>
                </a:r>
                <a14:m>
                  <m:oMath xmlns:m="http://schemas.openxmlformats.org/officeDocument/2006/math">
                    <m:r>
                      <a:rPr lang="en-US" b="0" i="1" smtClean="0">
                        <a:latin typeface="Cambria Math" panose="02040503050406030204" pitchFamily="18" charset="0"/>
                      </a:rPr>
                      <m:t>𝑓</m:t>
                    </m:r>
                  </m:oMath>
                </a14:m>
                <a:r>
                  <a:rPr lang="en-US" dirty="0" smtClean="0"/>
                  <a:t> with respect to variable </a:t>
                </a:r>
                <a14:m>
                  <m:oMath xmlns:m="http://schemas.openxmlformats.org/officeDocument/2006/math">
                    <m:r>
                      <a:rPr lang="en-US" b="0" i="1" smtClean="0">
                        <a:latin typeface="Cambria Math" panose="02040503050406030204" pitchFamily="18" charset="0"/>
                      </a:rPr>
                      <m:t>𝑥</m:t>
                    </m:r>
                  </m:oMath>
                </a14:m>
                <a:r>
                  <a:rPr lang="en-US" dirty="0" smtClean="0"/>
                  <a:t> is denoted as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oMath>
                </a14:m>
                <a:endParaRPr lang="en-US" dirty="0" smtClean="0"/>
              </a:p>
              <a:p>
                <a:r>
                  <a:rPr lang="en-US" dirty="0" smtClean="0"/>
                  <a:t>For instance, consider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𝑦</m:t>
                    </m:r>
                  </m:oMath>
                </a14:m>
                <a:r>
                  <a:rPr lang="en-US" dirty="0" smtClean="0"/>
                  <a:t>, then </a:t>
                </a:r>
                <a14:m>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den>
                    </m:f>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𝑥𝑦</m:t>
                    </m:r>
                  </m:oMath>
                </a14:m>
                <a:r>
                  <a:rPr lang="en-US" dirty="0" smtClean="0"/>
                  <a:t> ( partial derivative of </a:t>
                </a:r>
                <a14:m>
                  <m:oMath xmlns:m="http://schemas.openxmlformats.org/officeDocument/2006/math">
                    <m:r>
                      <a:rPr lang="en-US" b="0" i="1" smtClean="0">
                        <a:latin typeface="Cambria Math" panose="02040503050406030204" pitchFamily="18" charset="0"/>
                      </a:rPr>
                      <m:t>𝑓</m:t>
                    </m:r>
                  </m:oMath>
                </a14:m>
                <a:r>
                  <a:rPr lang="en-US" dirty="0" smtClean="0"/>
                  <a:t> with respect to </a:t>
                </a:r>
                <a14:m>
                  <m:oMath xmlns:m="http://schemas.openxmlformats.org/officeDocument/2006/math">
                    <m:r>
                      <a:rPr lang="en-US" b="0" i="1" smtClean="0">
                        <a:latin typeface="Cambria Math" panose="02040503050406030204" pitchFamily="18" charset="0"/>
                      </a:rPr>
                      <m:t>𝑥</m:t>
                    </m:r>
                  </m:oMath>
                </a14:m>
                <a:r>
                  <a:rPr lang="en-US" dirty="0" smtClean="0"/>
                  <a:t> holding </a:t>
                </a:r>
                <a14:m>
                  <m:oMath xmlns:m="http://schemas.openxmlformats.org/officeDocument/2006/math">
                    <m:r>
                      <a:rPr lang="en-US" b="0" i="1" smtClean="0">
                        <a:latin typeface="Cambria Math" panose="02040503050406030204" pitchFamily="18" charset="0"/>
                      </a:rPr>
                      <m:t>𝑦</m:t>
                    </m:r>
                  </m:oMath>
                </a14:m>
                <a:r>
                  <a:rPr lang="en-US" dirty="0" smtClean="0"/>
                  <a:t> constant). Similarly,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oMath>
                </a14:m>
                <a:r>
                  <a:rPr lang="en-US" dirty="0"/>
                  <a:t> </a:t>
                </a:r>
                <a:endParaRPr lang="en-US" dirty="0" smtClean="0"/>
              </a:p>
              <a:p>
                <a:r>
                  <a:rPr lang="en-US" dirty="0" smtClean="0"/>
                  <a:t>The vector of all partial derivatives of a multivariable function is called </a:t>
                </a:r>
                <a:r>
                  <a:rPr lang="en-US" b="1" dirty="0" smtClean="0"/>
                  <a:t>gradient </a:t>
                </a:r>
                <a:r>
                  <a:rPr lang="en-US" dirty="0" smtClean="0"/>
                  <a:t>and is </a:t>
                </a:r>
              </a:p>
              <a:p>
                <a:r>
                  <a:rPr lang="en-US" dirty="0" smtClean="0"/>
                  <a:t>denoted as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smtClean="0"/>
                  <a:t>. For instance, </a:t>
                </a:r>
                <a14:m>
                  <m:oMath xmlns:m="http://schemas.openxmlformats.org/officeDocument/2006/math">
                    <m:r>
                      <a:rPr lang="en-US"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m>
                          <m:mPr>
                            <m:mcs>
                              <m:mc>
                                <m:mcPr>
                                  <m:count m:val="1"/>
                                  <m:mcJc m:val="center"/>
                                </m:mcPr>
                              </m:mc>
                            </m:mcs>
                            <m:ctrlPr>
                              <a:rPr lang="en-US" i="1">
                                <a:latin typeface="Cambria Math" panose="02040503050406030204" pitchFamily="18" charset="0"/>
                                <a:ea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e>
                          </m:m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e>
                          </m:mr>
                        </m:m>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𝑥𝑦</m:t>
                              </m:r>
                            </m:e>
                          </m:mr>
                          <m:m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e>
                          </m:mr>
                        </m:m>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0185" y="1805531"/>
                <a:ext cx="9744502" cy="4499735"/>
              </a:xfrm>
              <a:blipFill>
                <a:blip r:embed="rId2"/>
                <a:stretch>
                  <a:fillRect l="-438" t="-678"/>
                </a:stretch>
              </a:blipFill>
            </p:spPr>
            <p:txBody>
              <a:bodyPr/>
              <a:lstStyle/>
              <a:p>
                <a:r>
                  <a:rPr lang="en-US">
                    <a:noFill/>
                  </a:rPr>
                  <a:t> </a:t>
                </a:r>
              </a:p>
            </p:txBody>
          </p:sp>
        </mc:Fallback>
      </mc:AlternateContent>
    </p:spTree>
    <p:extLst>
      <p:ext uri="{BB962C8B-B14F-4D97-AF65-F5344CB8AC3E}">
        <p14:creationId xmlns:p14="http://schemas.microsoft.com/office/powerpoint/2010/main" val="369995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1201" y="450273"/>
            <a:ext cx="9587826" cy="441027"/>
          </a:xfrm>
        </p:spPr>
        <p:txBody>
          <a:bodyPr>
            <a:normAutofit fontScale="90000"/>
          </a:bodyPr>
          <a:lstStyle/>
          <a:p>
            <a:r>
              <a:rPr lang="en-US" dirty="0" smtClean="0"/>
              <a:t>Gradient: the direction of steepest ascent</a:t>
            </a:r>
            <a:endParaRPr lang="en-US" dirty="0"/>
          </a:p>
        </p:txBody>
      </p:sp>
      <p:sp>
        <p:nvSpPr>
          <p:cNvPr id="3" name="Content Placeholder 2"/>
          <p:cNvSpPr>
            <a:spLocks noGrp="1"/>
          </p:cNvSpPr>
          <p:nvPr>
            <p:ph idx="1"/>
          </p:nvPr>
        </p:nvSpPr>
        <p:spPr>
          <a:xfrm>
            <a:off x="1030133" y="1097469"/>
            <a:ext cx="6667204" cy="4020441"/>
          </a:xfrm>
        </p:spPr>
        <p:txBody>
          <a:bodyPr/>
          <a:lstStyle/>
          <a:p>
            <a:r>
              <a:rPr lang="en-US" dirty="0" smtClean="0"/>
              <a:t>The gradient vector has an important property and that is, the gradient vector of a function always points to the </a:t>
            </a:r>
            <a:r>
              <a:rPr lang="en-US" b="1" dirty="0" smtClean="0"/>
              <a:t>direction of steepest ascent</a:t>
            </a:r>
            <a:r>
              <a:rPr lang="en-US" dirty="0" smtClean="0"/>
              <a:t> ( that is, the direction of maximum increase in the function). </a:t>
            </a:r>
          </a:p>
          <a:p>
            <a:pPr lvl="1"/>
            <a:r>
              <a:rPr lang="en-US" dirty="0" smtClean="0"/>
              <a:t>Proof of this is out of the scope of this lecture but if you are interested to know why, you can refer to </a:t>
            </a:r>
            <a:r>
              <a:rPr lang="en-US" dirty="0" smtClean="0">
                <a:hlinkClick r:id="rId2"/>
              </a:rPr>
              <a:t>this video </a:t>
            </a:r>
            <a:r>
              <a:rPr lang="en-US" dirty="0" smtClean="0"/>
              <a:t>from khan academy. Here is another </a:t>
            </a:r>
            <a:r>
              <a:rPr lang="en-US" dirty="0" smtClean="0">
                <a:hlinkClick r:id="rId3"/>
              </a:rPr>
              <a:t>good read</a:t>
            </a:r>
            <a:endParaRPr lang="en-US" dirty="0"/>
          </a:p>
          <a:p>
            <a:r>
              <a:rPr lang="en-US" dirty="0" smtClean="0"/>
              <a:t>Analogously, the negative of the gradient would be the direction of the greatest </a:t>
            </a:r>
            <a:r>
              <a:rPr lang="en-US" b="1" dirty="0" smtClean="0"/>
              <a:t>descent</a:t>
            </a:r>
            <a:r>
              <a:rPr lang="en-US" dirty="0" smtClean="0"/>
              <a:t>, that is the direction of maximum decrease in the function.</a:t>
            </a:r>
          </a:p>
          <a:p>
            <a:r>
              <a:rPr lang="en-US" dirty="0" smtClean="0"/>
              <a:t>This property is the basis of gradient descent, an old optimization technique forming the backbone of the learning algorithm in all deep learning models.</a:t>
            </a:r>
          </a:p>
          <a:p>
            <a:endParaRPr lang="en-US" dirty="0" smtClean="0"/>
          </a:p>
          <a:p>
            <a:endParaRPr lang="en-US" dirty="0" smtClean="0"/>
          </a:p>
          <a:p>
            <a:endParaRPr lang="en-US" dirty="0" smtClean="0"/>
          </a:p>
          <a:p>
            <a:endParaRPr lang="en-US" dirty="0"/>
          </a:p>
        </p:txBody>
      </p:sp>
      <p:pic>
        <p:nvPicPr>
          <p:cNvPr id="2050" name="Picture 2" descr="https://math.etsu.edu/multicalc/prealpha/Chap2/Chap2-7/10-9-10.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4884" y="3876951"/>
            <a:ext cx="4032333" cy="223900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flipV="1">
            <a:off x="6823881" y="5554639"/>
            <a:ext cx="1228298" cy="13648"/>
          </a:xfrm>
          <a:prstGeom prst="straightConnector1">
            <a:avLst/>
          </a:prstGeom>
          <a:ln>
            <a:tailEnd type="triangle"/>
          </a:ln>
        </p:spPr>
        <p:style>
          <a:lnRef idx="1">
            <a:schemeClr val="accent2"/>
          </a:lnRef>
          <a:fillRef idx="2">
            <a:schemeClr val="accent2"/>
          </a:fillRef>
          <a:effectRef idx="1">
            <a:schemeClr val="accent2"/>
          </a:effectRef>
          <a:fontRef idx="minor">
            <a:schemeClr val="dk1"/>
          </a:fontRef>
        </p:style>
      </p:cxnSp>
      <mc:AlternateContent xmlns:mc="http://schemas.openxmlformats.org/markup-compatibility/2006" xmlns:a14="http://schemas.microsoft.com/office/drawing/2010/main">
        <mc:Choice Requires="a14">
          <p:sp>
            <p:nvSpPr>
              <p:cNvPr id="6" name="TextBox 5"/>
              <p:cNvSpPr txBox="1"/>
              <p:nvPr/>
            </p:nvSpPr>
            <p:spPr>
              <a:xfrm>
                <a:off x="3098042" y="5117910"/>
                <a:ext cx="3725839" cy="107721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14:m>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𝑦</m:t>
                        </m:r>
                      </m:e>
                    </m:d>
                  </m:oMath>
                </a14:m>
                <a:r>
                  <a:rPr lang="en-US" sz="1600" dirty="0" smtClean="0"/>
                  <a:t> is a two dimensional function. at  each point (</a:t>
                </a:r>
                <a:r>
                  <a:rPr lang="en-US" sz="1600" dirty="0" err="1" smtClean="0"/>
                  <a:t>p,q</a:t>
                </a:r>
                <a:r>
                  <a:rPr lang="en-US" sz="1600" dirty="0" smtClean="0"/>
                  <a:t>),  the gradient vector at that point,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𝑞</m:t>
                    </m:r>
                    <m:r>
                      <a:rPr lang="en-US" sz="1600" b="0" i="1" smtClean="0">
                        <a:latin typeface="Cambria Math" panose="02040503050406030204" pitchFamily="18" charset="0"/>
                        <a:ea typeface="Cambria Math" panose="02040503050406030204" pitchFamily="18" charset="0"/>
                      </a:rPr>
                      <m:t>)</m:t>
                    </m:r>
                  </m:oMath>
                </a14:m>
                <a:r>
                  <a:rPr lang="en-US" sz="1600" dirty="0" smtClean="0"/>
                  <a:t>, points to the direction where f increases most rapidly</a:t>
                </a:r>
                <a:endParaRPr lang="en-US"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3098042" y="5117910"/>
                <a:ext cx="3725839" cy="1077218"/>
              </a:xfrm>
              <a:prstGeom prst="rect">
                <a:avLst/>
              </a:prstGeom>
              <a:blipFill>
                <a:blip r:embed="rId5"/>
                <a:stretch>
                  <a:fillRect l="-817" t="-1695" b="-6215"/>
                </a:stretch>
              </a:blipFill>
            </p:spPr>
            <p:txBody>
              <a:bodyPr/>
              <a:lstStyle/>
              <a:p>
                <a:r>
                  <a:rPr lang="en-US">
                    <a:noFill/>
                  </a:rPr>
                  <a:t> </a:t>
                </a:r>
              </a:p>
            </p:txBody>
          </p:sp>
        </mc:Fallback>
      </mc:AlternateContent>
    </p:spTree>
    <p:extLst>
      <p:ext uri="{BB962C8B-B14F-4D97-AF65-F5344CB8AC3E}">
        <p14:creationId xmlns:p14="http://schemas.microsoft.com/office/powerpoint/2010/main" val="178641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519577" y="1538617"/>
            <a:ext cx="5313421" cy="3197155"/>
          </a:xfrm>
          <a:prstGeom prst="rect">
            <a:avLst/>
          </a:prstGeom>
        </p:spPr>
      </p:pic>
      <p:sp>
        <p:nvSpPr>
          <p:cNvPr id="2" name="Title 1"/>
          <p:cNvSpPr>
            <a:spLocks noGrp="1"/>
          </p:cNvSpPr>
          <p:nvPr>
            <p:ph type="title"/>
          </p:nvPr>
        </p:nvSpPr>
        <p:spPr>
          <a:xfrm>
            <a:off x="1753464" y="200418"/>
            <a:ext cx="7729728" cy="454675"/>
          </a:xfrm>
        </p:spPr>
        <p:txBody>
          <a:bodyPr>
            <a:normAutofit fontScale="90000"/>
          </a:bodyPr>
          <a:lstStyle/>
          <a:p>
            <a:r>
              <a:rPr lang="en-US" dirty="0" smtClean="0"/>
              <a:t>Gradient Descent Optimization</a:t>
            </a:r>
            <a:endParaRPr lang="en-US" dirty="0"/>
          </a:p>
        </p:txBody>
      </p:sp>
      <p:sp>
        <p:nvSpPr>
          <p:cNvPr id="3" name="Content Placeholder 2"/>
          <p:cNvSpPr>
            <a:spLocks noGrp="1"/>
          </p:cNvSpPr>
          <p:nvPr>
            <p:ph idx="1"/>
          </p:nvPr>
        </p:nvSpPr>
        <p:spPr>
          <a:xfrm>
            <a:off x="627797" y="1730469"/>
            <a:ext cx="5773003" cy="3564862"/>
          </a:xfrm>
        </p:spPr>
        <p:txBody>
          <a:bodyPr>
            <a:normAutofit/>
          </a:bodyPr>
          <a:lstStyle/>
          <a:p>
            <a:r>
              <a:rPr lang="en-US" dirty="0" smtClean="0"/>
              <a:t>The gradient descent optimization algorithm is based on this simple idea. To find the point at which a function is minimized we can do the following steps:</a:t>
            </a:r>
          </a:p>
          <a:p>
            <a:pPr marL="571500" lvl="1" indent="-342900">
              <a:buFont typeface="+mj-lt"/>
              <a:buAutoNum type="arabicPeriod"/>
            </a:pPr>
            <a:r>
              <a:rPr lang="en-US" dirty="0"/>
              <a:t>s</a:t>
            </a:r>
            <a:r>
              <a:rPr lang="en-US" dirty="0" smtClean="0"/>
              <a:t>tart at a random point</a:t>
            </a:r>
          </a:p>
          <a:p>
            <a:pPr marL="571500" lvl="1" indent="-342900">
              <a:buFont typeface="+mj-lt"/>
              <a:buAutoNum type="arabicPeriod"/>
            </a:pPr>
            <a:r>
              <a:rPr lang="en-US" dirty="0" smtClean="0"/>
              <a:t>Compute the gradient of the function</a:t>
            </a:r>
          </a:p>
          <a:p>
            <a:pPr marL="571500" lvl="1" indent="-342900">
              <a:buFont typeface="+mj-lt"/>
              <a:buAutoNum type="arabicPeriod"/>
            </a:pPr>
            <a:r>
              <a:rPr lang="en-US" dirty="0" smtClean="0"/>
              <a:t>Take a small step towards the negative gradient. </a:t>
            </a:r>
            <a:r>
              <a:rPr lang="en-US" dirty="0"/>
              <a:t>	</a:t>
            </a:r>
            <a:endParaRPr lang="en-US" dirty="0" smtClean="0"/>
          </a:p>
          <a:p>
            <a:pPr marL="228600" lvl="1" indent="0">
              <a:buNone/>
            </a:pPr>
            <a:r>
              <a:rPr lang="en-US" dirty="0" smtClean="0"/>
              <a:t>4. Repeat the above steps until you reach a certain number of iteration or taking a small step towards the gradient does not change the value of the function</a:t>
            </a:r>
          </a:p>
          <a:p>
            <a:pPr marL="228600" lvl="1" indent="0">
              <a:buNone/>
            </a:pPr>
            <a:endParaRPr lang="en-US" dirty="0" smtClean="0"/>
          </a:p>
          <a:p>
            <a:pPr marL="457200" lvl="2" indent="0">
              <a:buNone/>
            </a:pPr>
            <a:endParaRPr lang="en-US" dirty="0" smtClean="0"/>
          </a:p>
          <a:p>
            <a:endParaRPr lang="en-US" dirty="0" smtClean="0"/>
          </a:p>
          <a:p>
            <a:pPr marL="0" indent="0">
              <a:buNone/>
            </a:pPr>
            <a:endParaRPr lang="en-US" b="1" dirty="0" smtClean="0"/>
          </a:p>
        </p:txBody>
      </p:sp>
      <p:cxnSp>
        <p:nvCxnSpPr>
          <p:cNvPr id="5" name="Straight Arrow Connector 4"/>
          <p:cNvCxnSpPr/>
          <p:nvPr/>
        </p:nvCxnSpPr>
        <p:spPr>
          <a:xfrm>
            <a:off x="9053864" y="4088491"/>
            <a:ext cx="8249" cy="8593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6" name="TextBox 5"/>
              <p:cNvSpPr txBox="1"/>
              <p:nvPr/>
            </p:nvSpPr>
            <p:spPr>
              <a:xfrm>
                <a:off x="6771288" y="4947832"/>
                <a:ext cx="4234942"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600" dirty="0" smtClean="0"/>
                  <a:t>Here </a:t>
                </a:r>
                <a14:m>
                  <m:oMath xmlns:m="http://schemas.openxmlformats.org/officeDocument/2006/math">
                    <m:r>
                      <a:rPr lang="en-US" sz="1600" b="0" i="1" smtClean="0">
                        <a:latin typeface="Cambria Math" panose="02040503050406030204" pitchFamily="18" charset="0"/>
                      </a:rPr>
                      <m:t>𝑙</m:t>
                    </m:r>
                  </m:oMath>
                </a14:m>
                <a:r>
                  <a:rPr lang="en-US" sz="1600" dirty="0" smtClean="0"/>
                  <a:t> is a function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a14:m>
                <a:r>
                  <a:rPr lang="en-US" sz="1600" dirty="0" smtClean="0"/>
                  <a:t> and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a14:m>
                <a:endParaRPr lang="en-US" sz="1600" b="0" dirty="0" smtClean="0"/>
              </a:p>
              <a:p>
                <a:r>
                  <a:rPr lang="en-US" sz="1600" dirty="0" smtClean="0"/>
                  <a:t>Gradient descent starts with a random point (random values for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2</m:t>
                        </m:r>
                      </m:sub>
                    </m:sSub>
                  </m:oMath>
                </a14:m>
                <a:r>
                  <a:rPr lang="en-US" sz="1600" dirty="0" smtClean="0"/>
                  <a:t>)</a:t>
                </a:r>
              </a:p>
              <a:p>
                <a:r>
                  <a:rPr lang="en-US" sz="1600" dirty="0" smtClean="0"/>
                  <a:t>and takes small steps in the opposite direction of the gradient to find the point at which the function is minimized</a:t>
                </a:r>
              </a:p>
            </p:txBody>
          </p:sp>
        </mc:Choice>
        <mc:Fallback xmlns="">
          <p:sp>
            <p:nvSpPr>
              <p:cNvPr id="6" name="TextBox 5"/>
              <p:cNvSpPr txBox="1">
                <a:spLocks noRot="1" noChangeAspect="1" noMove="1" noResize="1" noEditPoints="1" noAdjustHandles="1" noChangeArrowheads="1" noChangeShapeType="1" noTextEdit="1"/>
              </p:cNvSpPr>
              <p:nvPr/>
            </p:nvSpPr>
            <p:spPr>
              <a:xfrm>
                <a:off x="6771288" y="4947832"/>
                <a:ext cx="4234942" cy="1569660"/>
              </a:xfrm>
              <a:prstGeom prst="rect">
                <a:avLst/>
              </a:prstGeom>
              <a:blipFill>
                <a:blip r:embed="rId3"/>
                <a:stretch>
                  <a:fillRect l="-863" t="-1163" r="-1583" b="-38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8106769" y="4103931"/>
                <a:ext cx="3283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8106769" y="4103931"/>
                <a:ext cx="328360" cy="276999"/>
              </a:xfrm>
              <a:prstGeom prst="rect">
                <a:avLst/>
              </a:prstGeom>
              <a:blipFill>
                <a:blip r:embed="rId4"/>
                <a:stretch>
                  <a:fillRect l="-9259" r="-3704"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0672549" y="3949992"/>
                <a:ext cx="3336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0672549" y="3949992"/>
                <a:ext cx="333681" cy="276999"/>
              </a:xfrm>
              <a:prstGeom prst="rect">
                <a:avLst/>
              </a:prstGeom>
              <a:blipFill>
                <a:blip r:embed="rId5"/>
                <a:stretch>
                  <a:fillRect l="-9259" r="-555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519577" y="2041329"/>
                <a:ext cx="73697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6519577" y="2041329"/>
                <a:ext cx="736979" cy="276999"/>
              </a:xfrm>
              <a:prstGeom prst="rect">
                <a:avLst/>
              </a:prstGeom>
              <a:blipFill>
                <a:blip r:embed="rId6"/>
                <a:stretch>
                  <a:fillRect l="-11570" r="-35537" b="-37778"/>
                </a:stretch>
              </a:blipFill>
            </p:spPr>
            <p:txBody>
              <a:bodyPr/>
              <a:lstStyle/>
              <a:p>
                <a:r>
                  <a:rPr lang="en-US">
                    <a:noFill/>
                  </a:rPr>
                  <a:t> </a:t>
                </a:r>
              </a:p>
            </p:txBody>
          </p:sp>
        </mc:Fallback>
      </mc:AlternateContent>
    </p:spTree>
    <p:extLst>
      <p:ext uri="{BB962C8B-B14F-4D97-AF65-F5344CB8AC3E}">
        <p14:creationId xmlns:p14="http://schemas.microsoft.com/office/powerpoint/2010/main" val="39557930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26783</TotalTime>
  <Words>4135</Words>
  <Application>Microsoft Office PowerPoint</Application>
  <PresentationFormat>Widescreen</PresentationFormat>
  <Paragraphs>167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Gill Sans MT</vt:lpstr>
      <vt:lpstr>Parcel</vt:lpstr>
      <vt:lpstr>Gradient-based optimization</vt:lpstr>
      <vt:lpstr>Estimating the parameters of a neural network </vt:lpstr>
      <vt:lpstr>Differential calculus</vt:lpstr>
      <vt:lpstr>Derivative</vt:lpstr>
      <vt:lpstr>Common derivatives</vt:lpstr>
      <vt:lpstr>Derivative Rules</vt:lpstr>
      <vt:lpstr>Multi-variable differentiation</vt:lpstr>
      <vt:lpstr>Gradient: the direction of steepest ascent</vt:lpstr>
      <vt:lpstr>Gradient Descent Optimization</vt:lpstr>
      <vt:lpstr>Gradient Descent Intuition</vt:lpstr>
      <vt:lpstr>Gradient Descent Optimization (Cont.)</vt:lpstr>
      <vt:lpstr>Gradient descent example</vt:lpstr>
      <vt:lpstr>Gradient descent example: random initialization</vt:lpstr>
      <vt:lpstr>Gradient Descent Example: Computing the gradients</vt:lpstr>
      <vt:lpstr>Gradient Descent Example: Computing the gradients (cont.)</vt:lpstr>
      <vt:lpstr>Gradient Descent Example: Updating The parameters</vt:lpstr>
      <vt:lpstr>Gradient Descent Example: Monitoring loss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Calculus Refresher for deep Learning</dc:title>
  <dc:creator>Sahebkarkhorasani, Elham</dc:creator>
  <cp:lastModifiedBy>Sahebkarkhorasani, Elham</cp:lastModifiedBy>
  <cp:revision>101</cp:revision>
  <dcterms:created xsi:type="dcterms:W3CDTF">2020-06-07T20:26:29Z</dcterms:created>
  <dcterms:modified xsi:type="dcterms:W3CDTF">2020-09-14T16:23:51Z</dcterms:modified>
</cp:coreProperties>
</file>