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3" r:id="rId4"/>
    <p:sldId id="288" r:id="rId5"/>
    <p:sldId id="290" r:id="rId6"/>
    <p:sldId id="289" r:id="rId7"/>
    <p:sldId id="291" r:id="rId8"/>
    <p:sldId id="402" r:id="rId9"/>
    <p:sldId id="295" r:id="rId10"/>
    <p:sldId id="296" r:id="rId11"/>
    <p:sldId id="292" r:id="rId12"/>
    <p:sldId id="297" r:id="rId13"/>
    <p:sldId id="366" r:id="rId14"/>
    <p:sldId id="396" r:id="rId15"/>
    <p:sldId id="374" r:id="rId16"/>
    <p:sldId id="401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9D8C-EE6B-4C5B-9FCA-7B6D5C8CE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7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FEAA-5521-4485-9BBF-F58075A03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2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2B23-F823-46AE-B38B-0D2FE1634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5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A2B6-EFC2-4939-9E2C-ABB3C87B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0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0C10-1FC0-445A-9735-D82433BC2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9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255A-4A91-4ED5-8A0B-640B8DEB7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701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4C4FC-6A1C-40C2-93E1-C637DAC20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3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81F4-C579-4C46-865E-751FC4138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D44A-1F45-46EC-990D-2F9185A5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05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20DB-7BDA-4BCC-BBE7-83875D182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1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10FC6-396A-4ED6-9847-7F44BE47B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663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0E93-0452-49A3-B121-0D7290706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59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DD3D-AB56-4836-9BCD-97A47B486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17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A780-7C98-4983-92DF-6F8F74498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2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4A567-4EE3-426D-9AF1-D82E506E4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17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D730-0FAA-47BD-8736-0443113CB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0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EB0F2-08CC-4AA8-A5B5-48D1BF248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ANN Training: Optimization (1)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"/>
            <a:ext cx="8229600" cy="1143000"/>
          </a:xfrm>
        </p:spPr>
        <p:txBody>
          <a:bodyPr/>
          <a:lstStyle/>
          <a:p>
            <a:r>
              <a:rPr lang="en-US" dirty="0"/>
              <a:t>SGD w/ Momentum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553623"/>
            <a:ext cx="7143750" cy="26916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914401"/>
            <a:ext cx="5915025" cy="24347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01F496-82FC-4DA3-B15A-FFCC6F6D984D}"/>
              </a:ext>
            </a:extLst>
          </p:cNvPr>
          <p:cNvSpPr txBox="1"/>
          <p:nvPr/>
        </p:nvSpPr>
        <p:spPr>
          <a:xfrm>
            <a:off x="5105400" y="1600201"/>
            <a:ext cx="2670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Arial" charset="0"/>
              </a:rPr>
              <a:t>Gradient of the loss w/r/t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DD2D59-4778-49B0-99DF-351BEF80977A}"/>
              </a:ext>
            </a:extLst>
          </p:cNvPr>
          <p:cNvSpPr txBox="1"/>
          <p:nvPr/>
        </p:nvSpPr>
        <p:spPr>
          <a:xfrm>
            <a:off x="4359300" y="1780402"/>
            <a:ext cx="713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Arial" charset="0"/>
              </a:rPr>
              <a:t>Velocity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F1051-599B-476A-AC07-201AC33E7384}"/>
              </a:ext>
            </a:extLst>
          </p:cNvPr>
          <p:cNvSpPr txBox="1"/>
          <p:nvPr/>
        </p:nvSpPr>
        <p:spPr>
          <a:xfrm>
            <a:off x="3505200" y="2474687"/>
            <a:ext cx="4741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Arial" charset="0"/>
              </a:rPr>
              <a:t>Velocity is an array with the same shape as the network parameters</a:t>
            </a:r>
          </a:p>
        </p:txBody>
      </p:sp>
    </p:spTree>
    <p:extLst>
      <p:ext uri="{BB962C8B-B14F-4D97-AF65-F5344CB8AC3E}">
        <p14:creationId xmlns:p14="http://schemas.microsoft.com/office/powerpoint/2010/main" val="81298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</a:t>
            </a:r>
            <a:br>
              <a:rPr lang="en-US" dirty="0"/>
            </a:br>
            <a:r>
              <a:rPr lang="en-US" sz="3200" dirty="0"/>
              <a:t>20-minute breakout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</a:t>
            </a:r>
            <a:r>
              <a:rPr lang="en-US" dirty="0" err="1"/>
              <a:t>Glorot</a:t>
            </a:r>
            <a:r>
              <a:rPr lang="en-US" dirty="0"/>
              <a:t> weight parameter initialization strategy</a:t>
            </a:r>
          </a:p>
          <a:p>
            <a:r>
              <a:rPr lang="en-US" dirty="0"/>
              <a:t>Modify SGD:</a:t>
            </a:r>
          </a:p>
          <a:p>
            <a:pPr lvl="1"/>
            <a:r>
              <a:rPr lang="en-US" dirty="0"/>
              <a:t>Add momentum to SGD</a:t>
            </a:r>
          </a:p>
          <a:p>
            <a:r>
              <a:rPr lang="en-US" dirty="0"/>
              <a:t>Conduct an experiment solving XOR with multiple factors/levels (20 reps per condition)</a:t>
            </a:r>
          </a:p>
          <a:p>
            <a:pPr lvl="1"/>
            <a:r>
              <a:rPr lang="en-US" dirty="0"/>
              <a:t>Small network v. larger network</a:t>
            </a:r>
          </a:p>
          <a:p>
            <a:pPr lvl="1"/>
            <a:r>
              <a:rPr lang="en-US" dirty="0"/>
              <a:t>Regular param </a:t>
            </a:r>
            <a:r>
              <a:rPr lang="en-US" dirty="0" err="1"/>
              <a:t>init</a:t>
            </a:r>
            <a:r>
              <a:rPr lang="en-US" dirty="0"/>
              <a:t> v. </a:t>
            </a:r>
            <a:r>
              <a:rPr lang="en-US" dirty="0" err="1"/>
              <a:t>Glorot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/>
              <a:t>With Momentum v. Without Momentum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0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F34-7F7D-47A2-894C-679280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36C3-101F-40B3-8845-78D6B13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2A57-F5B3-4F06-95E2-513DB9D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SGD, learning rate decay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8" y="1448119"/>
            <a:ext cx="8010525" cy="2714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4648200"/>
            <a:ext cx="79343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9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w/ </a:t>
            </a:r>
            <a:r>
              <a:rPr lang="en-US" dirty="0" err="1"/>
              <a:t>Nesterov</a:t>
            </a:r>
            <a:r>
              <a:rPr lang="en-US" dirty="0"/>
              <a:t> momentum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1255A-4A91-4ED5-8A0B-640B8DEB7A50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1" y="1417638"/>
            <a:ext cx="6696075" cy="1314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36241"/>
            <a:ext cx="8020050" cy="332422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D58AB71-5A8A-40C0-8AE0-C4837CC2AC1A}"/>
              </a:ext>
            </a:extLst>
          </p:cNvPr>
          <p:cNvSpPr/>
          <p:nvPr/>
        </p:nvSpPr>
        <p:spPr>
          <a:xfrm>
            <a:off x="6172200" y="1115648"/>
            <a:ext cx="2590800" cy="517655"/>
          </a:xfrm>
          <a:prstGeom prst="wedgeRectCallout">
            <a:avLst>
              <a:gd name="adj1" fmla="val -24896"/>
              <a:gd name="adj2" fmla="val 815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Arial"/>
              </a:rPr>
              <a:t>Uses parameter values estimated given current momentum</a:t>
            </a:r>
          </a:p>
        </p:txBody>
      </p:sp>
    </p:spTree>
    <p:extLst>
      <p:ext uri="{BB962C8B-B14F-4D97-AF65-F5344CB8AC3E}">
        <p14:creationId xmlns:p14="http://schemas.microsoft.com/office/powerpoint/2010/main" val="285134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Challenges</a:t>
            </a:r>
          </a:p>
          <a:p>
            <a:r>
              <a:rPr lang="en-US" dirty="0"/>
              <a:t>Optimization solutions (part 1)</a:t>
            </a:r>
          </a:p>
          <a:p>
            <a:r>
              <a:rPr lang="en-US" dirty="0"/>
              <a:t>Coding Activity (initialization &amp; momentum)</a:t>
            </a:r>
          </a:p>
          <a:p>
            <a:r>
              <a:rPr lang="en-US" dirty="0"/>
              <a:t>Break (if needed)</a:t>
            </a:r>
          </a:p>
          <a:p>
            <a:r>
              <a:rPr lang="en-US" dirty="0"/>
              <a:t>General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J(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dirty="0"/>
              <a:t>) -&gt; Cost of Solution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33801"/>
            <a:ext cx="8229600" cy="23923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ym typeface="Symbol" panose="05050102010706020507" pitchFamily="18" charset="2"/>
              </a:rPr>
              <a:t> is set of model parameters; J() is cost</a:t>
            </a:r>
            <a:endParaRPr lang="en-US" dirty="0"/>
          </a:p>
          <a:p>
            <a:r>
              <a:rPr lang="en-US" dirty="0"/>
              <a:t>Goal: We hope for global minimum</a:t>
            </a:r>
          </a:p>
          <a:p>
            <a:r>
              <a:rPr lang="en-US" dirty="0"/>
              <a:t>Could be </a:t>
            </a:r>
            <a:r>
              <a:rPr lang="en-US" i="1" dirty="0"/>
              <a:t>local</a:t>
            </a:r>
            <a:r>
              <a:rPr lang="en-US" dirty="0"/>
              <a:t> minimum</a:t>
            </a:r>
          </a:p>
          <a:p>
            <a:r>
              <a:rPr lang="en-US" dirty="0"/>
              <a:t>High dimensional 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dirty="0"/>
              <a:t> is more likely to yield mostly saddle points</a:t>
            </a:r>
          </a:p>
          <a:p>
            <a:pPr lvl="1"/>
            <a:r>
              <a:rPr lang="en-US" dirty="0"/>
              <a:t>Due to random matrix theory – it is unlikely that in a high-D space, movement in every dimension leads to lower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1219200"/>
            <a:ext cx="4560241" cy="1874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1" y="3093213"/>
            <a:ext cx="6297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163"/>
            <a:r>
              <a:rPr lang="en-US" sz="1600" dirty="0"/>
              <a:t>Eigenvalues:	all positive	all negative	some positive,</a:t>
            </a:r>
            <a:br>
              <a:rPr lang="en-US" sz="1600" dirty="0"/>
            </a:br>
            <a:r>
              <a:rPr lang="en-US" sz="1600" dirty="0"/>
              <a:t>						 some </a:t>
            </a:r>
            <a:r>
              <a:rPr lang="en-US" sz="1600" dirty="0" err="1"/>
              <a:t>neg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9667E-FC2F-D4F2-DC1A-93F1F23E300A}"/>
              </a:ext>
            </a:extLst>
          </p:cNvPr>
          <p:cNvSpPr txBox="1"/>
          <p:nvPr/>
        </p:nvSpPr>
        <p:spPr>
          <a:xfrm>
            <a:off x="2553148" y="5951144"/>
            <a:ext cx="708570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Finding which direction to adjust </a:t>
            </a:r>
            <a:r>
              <a:rPr lang="en-US" sz="2400" dirty="0">
                <a:sym typeface="Symbol" panose="05050102010706020507" pitchFamily="18" charset="2"/>
              </a:rPr>
              <a:t></a:t>
            </a:r>
            <a:r>
              <a:rPr lang="en-US" sz="2400" dirty="0"/>
              <a:t> can be challenging</a:t>
            </a:r>
          </a:p>
        </p:txBody>
      </p:sp>
    </p:spTree>
    <p:extLst>
      <p:ext uri="{BB962C8B-B14F-4D97-AF65-F5344CB8AC3E}">
        <p14:creationId xmlns:p14="http://schemas.microsoft.com/office/powerpoint/2010/main" val="7097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Minima:</a:t>
            </a:r>
            <a:br>
              <a:rPr lang="en-US" dirty="0"/>
            </a:br>
            <a:r>
              <a:rPr lang="en-US" dirty="0"/>
              <a:t>Local v Global v Saddle (in high-D spaces)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Taking advantage of high-D probabilistic theory…</a:t>
            </a:r>
          </a:p>
          <a:p>
            <a:r>
              <a:rPr lang="en-US" sz="3200" dirty="0"/>
              <a:t>Saddle points likely to be higher in cost J(</a:t>
            </a:r>
            <a:r>
              <a:rPr lang="en-US" sz="3200" dirty="0">
                <a:sym typeface="Symbol" panose="05050102010706020507" pitchFamily="18" charset="2"/>
              </a:rPr>
              <a:t></a:t>
            </a:r>
            <a:r>
              <a:rPr lang="en-US" sz="3200" dirty="0"/>
              <a:t>)</a:t>
            </a:r>
            <a:endParaRPr lang="en-US" sz="2800" dirty="0"/>
          </a:p>
          <a:p>
            <a:pPr lvl="1"/>
            <a:r>
              <a:rPr lang="en-US" sz="2800" dirty="0"/>
              <a:t>Rationale: one or more vectors lead to lower cost</a:t>
            </a:r>
          </a:p>
          <a:p>
            <a:r>
              <a:rPr lang="en-US" sz="3200" dirty="0"/>
              <a:t>Local minima in high-D spaces are likely to be low in J(</a:t>
            </a:r>
            <a:r>
              <a:rPr lang="en-US" sz="3200" dirty="0">
                <a:sym typeface="Symbol" panose="05050102010706020507" pitchFamily="18" charset="2"/>
              </a:rPr>
              <a:t></a:t>
            </a:r>
            <a:r>
              <a:rPr lang="en-US" sz="3200" dirty="0"/>
              <a:t>) – thus they represent good solutions</a:t>
            </a:r>
          </a:p>
          <a:p>
            <a:pPr lvl="1"/>
            <a:r>
              <a:rPr lang="en-US" sz="2800" dirty="0"/>
              <a:t>Rationale: in a local minimum, movement in any of the many possible dimensions </a:t>
            </a:r>
            <a:r>
              <a:rPr lang="en-US" sz="2800" i="1" dirty="0"/>
              <a:t>increases</a:t>
            </a:r>
            <a:r>
              <a:rPr lang="en-US" sz="2800" dirty="0"/>
              <a:t> cost</a:t>
            </a:r>
          </a:p>
          <a:p>
            <a:r>
              <a:rPr lang="en-US" sz="3200" dirty="0"/>
              <a:t>Thus: Most (local) minima are good (enough) – especially in big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B2EA9-D99A-4E40-E03E-C278D2A5C5F3}"/>
              </a:ext>
            </a:extLst>
          </p:cNvPr>
          <p:cNvSpPr txBox="1"/>
          <p:nvPr/>
        </p:nvSpPr>
        <p:spPr>
          <a:xfrm>
            <a:off x="957431" y="5804991"/>
            <a:ext cx="9749207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If we can’t find which direction to adjust </a:t>
            </a:r>
            <a:r>
              <a:rPr lang="en-US" sz="2400" dirty="0">
                <a:sym typeface="Symbol" panose="05050102010706020507" pitchFamily="18" charset="2"/>
              </a:rPr>
              <a:t></a:t>
            </a:r>
            <a:r>
              <a:rPr lang="en-US" sz="2400" dirty="0"/>
              <a:t>, the solution is likely good enough</a:t>
            </a:r>
          </a:p>
        </p:txBody>
      </p:sp>
    </p:spTree>
    <p:extLst>
      <p:ext uri="{BB962C8B-B14F-4D97-AF65-F5344CB8AC3E}">
        <p14:creationId xmlns:p14="http://schemas.microsoft.com/office/powerpoint/2010/main" val="364192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(new) Interpretation of 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 usually moves downhill</a:t>
            </a:r>
          </a:p>
          <a:p>
            <a:r>
              <a:rPr lang="en-US" dirty="0"/>
              <a:t>SGD eventually encounters critical point (…slope ~ 0…)</a:t>
            </a:r>
          </a:p>
          <a:p>
            <a:pPr lvl="1"/>
            <a:r>
              <a:rPr lang="en-US" dirty="0"/>
              <a:t>Usually a saddle point, occasionally a local minimum</a:t>
            </a:r>
          </a:p>
          <a:p>
            <a:r>
              <a:rPr lang="en-US" dirty="0"/>
              <a:t>Will SGD get stuck forever in a saddle since it fails to exploit negative curvature in saddle?</a:t>
            </a:r>
            <a:br>
              <a:rPr lang="en-US" dirty="0"/>
            </a:br>
            <a:r>
              <a:rPr lang="en-US" dirty="0"/>
              <a:t>… probably not – it could escape them</a:t>
            </a:r>
            <a:br>
              <a:rPr lang="en-US" dirty="0"/>
            </a:br>
            <a:r>
              <a:rPr lang="en-US" dirty="0"/>
              <a:t>… But there are optimization challenges which have encouraged researchers to develop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4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676401"/>
            <a:ext cx="2871787" cy="1273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4282279"/>
            <a:ext cx="3076575" cy="1579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Non-saddle point SGD training 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6585" y="1719263"/>
            <a:ext cx="2743195" cy="4525963"/>
          </a:xfrm>
        </p:spPr>
        <p:txBody>
          <a:bodyPr/>
          <a:lstStyle/>
          <a:p>
            <a:r>
              <a:rPr lang="en-US" sz="2000" dirty="0"/>
              <a:t>Cliffs and exploding gradients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Local gradient not aligned with global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4072" y="1957388"/>
            <a:ext cx="3124200" cy="4525963"/>
          </a:xfrm>
        </p:spPr>
        <p:txBody>
          <a:bodyPr/>
          <a:lstStyle/>
          <a:p>
            <a:r>
              <a:rPr lang="en-US" sz="2000" dirty="0"/>
              <a:t>Gradient Clipping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Longer training in higher dimensional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15576-CA5A-4CD7-8C31-65A1CD5316DA}"/>
              </a:ext>
            </a:extLst>
          </p:cNvPr>
          <p:cNvSpPr txBox="1"/>
          <p:nvPr/>
        </p:nvSpPr>
        <p:spPr>
          <a:xfrm>
            <a:off x="5225742" y="27315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D912B-C24D-4ADB-B897-70F460BD66D9}"/>
              </a:ext>
            </a:extLst>
          </p:cNvPr>
          <p:cNvSpPr txBox="1"/>
          <p:nvPr/>
        </p:nvSpPr>
        <p:spPr>
          <a:xfrm>
            <a:off x="6727977" y="26652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7CD127-AD0E-423E-9204-B02B0733C7D7}"/>
              </a:ext>
            </a:extLst>
          </p:cNvPr>
          <p:cNvCxnSpPr>
            <a:stCxn id="8" idx="0"/>
          </p:cNvCxnSpPr>
          <p:nvPr/>
        </p:nvCxnSpPr>
        <p:spPr>
          <a:xfrm flipV="1">
            <a:off x="5542495" y="2546866"/>
            <a:ext cx="0" cy="1846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C6AB4-22B3-496F-B56C-F6B90AF8F2BA}"/>
              </a:ext>
            </a:extLst>
          </p:cNvPr>
          <p:cNvCxnSpPr>
            <a:cxnSpLocks/>
          </p:cNvCxnSpPr>
          <p:nvPr/>
        </p:nvCxnSpPr>
        <p:spPr>
          <a:xfrm flipH="1" flipV="1">
            <a:off x="6675748" y="2464494"/>
            <a:ext cx="104457" cy="2007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D4AF21-D3EB-406C-946F-5857BA7E8435}"/>
              </a:ext>
            </a:extLst>
          </p:cNvPr>
          <p:cNvSpPr txBox="1"/>
          <p:nvPr/>
        </p:nvSpPr>
        <p:spPr>
          <a:xfrm>
            <a:off x="2362200" y="1153180"/>
            <a:ext cx="158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7D43A-EC25-48B7-8B55-54D1ADC57DC2}"/>
              </a:ext>
            </a:extLst>
          </p:cNvPr>
          <p:cNvSpPr txBox="1"/>
          <p:nvPr/>
        </p:nvSpPr>
        <p:spPr>
          <a:xfrm>
            <a:off x="7773354" y="1153180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426384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137319" y="1922501"/>
            <a:ext cx="804229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319" y="1600201"/>
            <a:ext cx="804229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Basic SGD w/ learning rate decay (8.3.1)</a:t>
            </a:r>
          </a:p>
          <a:p>
            <a:r>
              <a:rPr lang="en-US" dirty="0"/>
              <a:t>Momentum (8.3.2)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Nesterov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Momentum (8.3.3)</a:t>
            </a:r>
          </a:p>
          <a:p>
            <a:r>
              <a:rPr lang="en-US" dirty="0"/>
              <a:t>Parameter Initialization (8.4)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AdaGrad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(8.5.1)</a:t>
            </a:r>
          </a:p>
          <a:p>
            <a:r>
              <a:rPr lang="en-US" dirty="0" err="1"/>
              <a:t>RMSProp</a:t>
            </a:r>
            <a:r>
              <a:rPr lang="en-US" dirty="0"/>
              <a:t> (8.5.2)</a:t>
            </a:r>
          </a:p>
          <a:p>
            <a:r>
              <a:rPr lang="en-US" dirty="0"/>
              <a:t>Adam (8.5.3)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Newton’s Method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Conjugate Gradient Methods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BFGS</a:t>
            </a:r>
          </a:p>
          <a:p>
            <a:r>
              <a:rPr lang="en-US" dirty="0"/>
              <a:t>Supervised Pretraining (8.7.4)</a:t>
            </a:r>
          </a:p>
          <a:p>
            <a:r>
              <a:rPr lang="en-US" dirty="0"/>
              <a:t>Other model improvements (8.7.5)</a:t>
            </a:r>
          </a:p>
          <a:p>
            <a:r>
              <a:rPr lang="en-US" dirty="0"/>
              <a:t>Batch Normalization (8.7.1)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Continuation Methods and Curriculum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B6FEAA-5521-4485-9BBF-F58075A0332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36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initialization: </a:t>
            </a:r>
            <a:r>
              <a:rPr lang="en-US" b="1" dirty="0"/>
              <a:t>Weight</a:t>
            </a:r>
            <a:r>
              <a:rPr lang="en-US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44988C-399B-40AA-AE65-51AB3A50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10454"/>
            <a:ext cx="10972800" cy="1615710"/>
          </a:xfrm>
        </p:spPr>
        <p:txBody>
          <a:bodyPr/>
          <a:lstStyle/>
          <a:p>
            <a:r>
              <a:rPr lang="en-US" sz="2800" dirty="0"/>
              <a:t>The weights should be small, but not zero</a:t>
            </a:r>
          </a:p>
          <a:p>
            <a:r>
              <a:rPr lang="en-US" sz="2800" dirty="0"/>
              <a:t>The expected value of the magnitude of the  weights should be related to the number of weights in the layer</a:t>
            </a:r>
          </a:p>
          <a:p>
            <a:pPr lvl="1"/>
            <a:r>
              <a:rPr lang="en-US" sz="2400" dirty="0"/>
              <a:t>The more weights, the lower their expected magnitude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1255A-4A91-4ED5-8A0B-640B8DEB7A50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54397"/>
            <a:ext cx="8229600" cy="209550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08A56C32-F4DA-4EDE-AB4C-0064BDA8E89B}"/>
              </a:ext>
            </a:extLst>
          </p:cNvPr>
          <p:cNvSpPr/>
          <p:nvPr/>
        </p:nvSpPr>
        <p:spPr>
          <a:xfrm>
            <a:off x="5715000" y="3821348"/>
            <a:ext cx="2590800" cy="517655"/>
          </a:xfrm>
          <a:prstGeom prst="wedgeRectCallout">
            <a:avLst>
              <a:gd name="adj1" fmla="val -30990"/>
              <a:gd name="adj2" fmla="val -119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70C0"/>
                </a:solidFill>
                <a:latin typeface="Arial"/>
              </a:rPr>
              <a:t>The more layer inputs and outputs, the smaller the initialization values</a:t>
            </a:r>
          </a:p>
        </p:txBody>
      </p:sp>
    </p:spTree>
    <p:extLst>
      <p:ext uri="{BB962C8B-B14F-4D97-AF65-F5344CB8AC3E}">
        <p14:creationId xmlns:p14="http://schemas.microsoft.com/office/powerpoint/2010/main" val="1175314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Initialization: </a:t>
            </a:r>
            <a:r>
              <a:rPr lang="en-US" b="1" dirty="0"/>
              <a:t>Bias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Bias of output should be set to generate marginal statistics of the target distribution </a:t>
            </a:r>
            <a:r>
              <a:rPr lang="en-US" i="1" dirty="0"/>
              <a:t>when weights were zeroed – so…</a:t>
            </a:r>
          </a:p>
          <a:p>
            <a:pPr lvl="1"/>
            <a:r>
              <a:rPr lang="en-US" dirty="0"/>
              <a:t>Set all biases to 0 unless…</a:t>
            </a:r>
          </a:p>
          <a:p>
            <a:pPr lvl="1"/>
            <a:r>
              <a:rPr lang="en-US" dirty="0"/>
              <a:t>ReLU - Avoid ReLU saturation:  set to 0.1</a:t>
            </a:r>
          </a:p>
          <a:p>
            <a:pPr lvl="1"/>
            <a:r>
              <a:rPr lang="en-US" dirty="0"/>
              <a:t>Gates (e.g. LSTM/GRU) - Set biases which act as gates to 1 so the gate starts </a:t>
            </a:r>
            <a:r>
              <a:rPr lang="en-US" i="1" dirty="0"/>
              <a:t>open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1255A-4A91-4ED5-8A0B-640B8DEB7A50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12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21797</TotalTime>
  <Words>655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Default Design</vt:lpstr>
      <vt:lpstr>CSCE 823 In Class Day 08</vt:lpstr>
      <vt:lpstr>Agenda</vt:lpstr>
      <vt:lpstr>J() -&gt; Cost of Solution Space</vt:lpstr>
      <vt:lpstr>Minima: Local v Global v Saddle (in high-D spaces)</vt:lpstr>
      <vt:lpstr>(new) Interpretation of SGD</vt:lpstr>
      <vt:lpstr>Non-saddle point SGD training challenges </vt:lpstr>
      <vt:lpstr>Optimization Improvements</vt:lpstr>
      <vt:lpstr>Parameter initialization: Weight </vt:lpstr>
      <vt:lpstr>Parameter Initialization: Bias</vt:lpstr>
      <vt:lpstr>SGD w/ Momentum</vt:lpstr>
      <vt:lpstr>Learning Activity 20-minute breakout groups</vt:lpstr>
      <vt:lpstr>Break</vt:lpstr>
      <vt:lpstr>General Q&amp;A</vt:lpstr>
      <vt:lpstr>Backup Slides</vt:lpstr>
      <vt:lpstr>SGD, learning rate decay</vt:lpstr>
      <vt:lpstr>SGD w/ Nesterov momentum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191</cp:revision>
  <dcterms:created xsi:type="dcterms:W3CDTF">2021-03-30T19:14:48Z</dcterms:created>
  <dcterms:modified xsi:type="dcterms:W3CDTF">2023-07-16T22:53:02Z</dcterms:modified>
</cp:coreProperties>
</file>