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59" r:id="rId6"/>
    <p:sldId id="260" r:id="rId7"/>
    <p:sldId id="261" r:id="rId8"/>
    <p:sldId id="262" r:id="rId9"/>
    <p:sldId id="285" r:id="rId10"/>
    <p:sldId id="263" r:id="rId11"/>
    <p:sldId id="264" r:id="rId12"/>
    <p:sldId id="286" r:id="rId13"/>
    <p:sldId id="265" r:id="rId14"/>
    <p:sldId id="266" r:id="rId15"/>
    <p:sldId id="267" r:id="rId16"/>
    <p:sldId id="287" r:id="rId17"/>
    <p:sldId id="268" r:id="rId18"/>
    <p:sldId id="269" r:id="rId19"/>
    <p:sldId id="288" r:id="rId20"/>
    <p:sldId id="270" r:id="rId21"/>
    <p:sldId id="289" r:id="rId22"/>
    <p:sldId id="271" r:id="rId23"/>
    <p:sldId id="272" r:id="rId24"/>
    <p:sldId id="273" r:id="rId25"/>
    <p:sldId id="290" r:id="rId26"/>
    <p:sldId id="274" r:id="rId27"/>
    <p:sldId id="275" r:id="rId28"/>
    <p:sldId id="276" r:id="rId29"/>
    <p:sldId id="282" r:id="rId30"/>
    <p:sldId id="277" r:id="rId31"/>
    <p:sldId id="291" r:id="rId32"/>
    <p:sldId id="283" r:id="rId33"/>
    <p:sldId id="281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7 Annotations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Instructor: Yanhui </a:t>
            </a:r>
            <a:r>
              <a:rPr lang="en-US" altLang="zh-CN" dirty="0" smtClean="0"/>
              <a:t>Guo, </a:t>
            </a:r>
            <a:r>
              <a:rPr lang="en-US" altLang="zh-CN" dirty="0" err="1" smtClean="0"/>
              <a:t>Ph.D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6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7.2. Using Mathematical Expressions in Annotations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3600" dirty="0" smtClean="0"/>
              <a:t>Mix </a:t>
            </a:r>
            <a:r>
              <a:rPr lang="en-US" altLang="zh-CN" sz="3600" dirty="0"/>
              <a:t>regular text with </a:t>
            </a:r>
            <a:r>
              <a:rPr lang="en-US" altLang="zh-CN" sz="3600" dirty="0" smtClean="0"/>
              <a:t>expressions: use </a:t>
            </a:r>
            <a:r>
              <a:rPr lang="en-US" altLang="zh-CN" sz="3600" dirty="0"/>
              <a:t>single quotes within double quotes (or </a:t>
            </a:r>
            <a:r>
              <a:rPr lang="en-US" altLang="zh-CN" sz="3600" dirty="0" smtClean="0"/>
              <a:t>vice versa</a:t>
            </a:r>
            <a:r>
              <a:rPr lang="en-US" altLang="zh-CN" sz="3600" dirty="0"/>
              <a:t>) to mark the plain-text parts. </a:t>
            </a:r>
            <a:endParaRPr lang="en-US" altLang="zh-CN" sz="3600" dirty="0" smtClean="0"/>
          </a:p>
          <a:p>
            <a:r>
              <a:rPr lang="en-US" altLang="zh-CN" sz="3600" dirty="0" smtClean="0"/>
              <a:t>Each </a:t>
            </a:r>
            <a:r>
              <a:rPr lang="en-US" altLang="zh-CN" sz="3600" dirty="0"/>
              <a:t>block of text enclosed by the inner quotes </a:t>
            </a:r>
            <a:r>
              <a:rPr lang="en-US" altLang="zh-CN" sz="3600" dirty="0" smtClean="0"/>
              <a:t>is treated </a:t>
            </a:r>
            <a:r>
              <a:rPr lang="en-US" altLang="zh-CN" sz="3600" dirty="0"/>
              <a:t>as a variable in a mathematical expression. </a:t>
            </a:r>
            <a:endParaRPr lang="en-US" altLang="zh-CN" sz="3600" dirty="0" smtClean="0"/>
          </a:p>
          <a:p>
            <a:r>
              <a:rPr lang="en-US" altLang="zh-CN" sz="3600" dirty="0" smtClean="0"/>
              <a:t>Display </a:t>
            </a:r>
            <a:r>
              <a:rPr lang="en-US" altLang="zh-CN" sz="3600" dirty="0"/>
              <a:t>two variables next to each </a:t>
            </a:r>
            <a:r>
              <a:rPr lang="en-US" altLang="zh-CN" sz="3600" dirty="0" smtClean="0"/>
              <a:t>other:  </a:t>
            </a:r>
            <a:r>
              <a:rPr lang="en-US" altLang="zh-CN" sz="3600" dirty="0"/>
              <a:t>put a * operator between them; </a:t>
            </a:r>
            <a:endParaRPr lang="en-US" altLang="zh-CN" sz="3600" dirty="0" smtClean="0"/>
          </a:p>
          <a:p>
            <a:r>
              <a:rPr lang="en-US" altLang="zh-CN" sz="3600" dirty="0" smtClean="0"/>
              <a:t>when </a:t>
            </a:r>
            <a:r>
              <a:rPr lang="en-US" altLang="zh-CN" sz="3600" dirty="0"/>
              <a:t>displayed in a graphic, this is </a:t>
            </a:r>
            <a:r>
              <a:rPr lang="en-US" altLang="zh-CN" sz="3600" dirty="0" smtClean="0"/>
              <a:t>treated as </a:t>
            </a:r>
            <a:r>
              <a:rPr lang="en-US" altLang="zh-CN" sz="3600" dirty="0"/>
              <a:t>an invisible multiplication sign (for a visible multiplication sign, use </a:t>
            </a:r>
            <a:r>
              <a:rPr lang="en-US" altLang="zh-CN" sz="3600" dirty="0" smtClean="0"/>
              <a:t>%*%):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+annotate("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text",x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=0,y=0.05,parse=TRUE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, size=4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label="'Function: ' * y==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frac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(1,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(2*pi)) * e^{-x^2/2}")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53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 Adding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lines to a plot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139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 Adding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/>
              <a:t>horizontal and vertical lines, use </a:t>
            </a:r>
            <a:r>
              <a:rPr lang="en-US" altLang="zh-CN" dirty="0" err="1"/>
              <a:t>geom_hline</a:t>
            </a:r>
            <a:r>
              <a:rPr lang="en-US" altLang="zh-CN" dirty="0" smtClean="0"/>
              <a:t>() and </a:t>
            </a:r>
            <a:r>
              <a:rPr lang="en-US" altLang="zh-CN" dirty="0" err="1"/>
              <a:t>geom_vline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for angled lines</a:t>
            </a:r>
            <a:r>
              <a:rPr lang="en-US" altLang="zh-CN" dirty="0"/>
              <a:t>, use  </a:t>
            </a:r>
            <a:r>
              <a:rPr lang="en-US" altLang="zh-CN" dirty="0" err="1"/>
              <a:t>geom_abline</a:t>
            </a:r>
            <a:r>
              <a:rPr lang="en-US" altLang="zh-CN" dirty="0" smtClean="0"/>
              <a:t>()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gcookbook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 # For the data set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 &lt;-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ageYear,y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heightIn,colour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=sex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geom_hline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yintercept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=60) 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geom_vline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xintercept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=14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geom_abline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(intercept=37.4,slope=1.75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67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 Adding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take </a:t>
            </a:r>
            <a:r>
              <a:rPr lang="en-US" altLang="zh-CN" dirty="0"/>
              <a:t>the average height for males and females and store it in a data </a:t>
            </a:r>
            <a:r>
              <a:rPr lang="en-US" altLang="zh-CN" dirty="0" smtClean="0"/>
              <a:t>frame, </a:t>
            </a:r>
            <a:r>
              <a:rPr lang="en-US" altLang="zh-CN" dirty="0" err="1" smtClean="0"/>
              <a:t>hw_means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draw </a:t>
            </a:r>
            <a:r>
              <a:rPr lang="en-US" altLang="zh-CN" dirty="0"/>
              <a:t>a horizontal line for each, and set the  </a:t>
            </a:r>
            <a:r>
              <a:rPr lang="en-US" altLang="zh-CN" dirty="0" err="1"/>
              <a:t>linetype</a:t>
            </a:r>
            <a:r>
              <a:rPr lang="en-US" altLang="zh-CN" dirty="0"/>
              <a:t> </a:t>
            </a:r>
            <a:r>
              <a:rPr lang="en-US" altLang="zh-CN" dirty="0" smtClean="0"/>
              <a:t>and size</a:t>
            </a:r>
          </a:p>
          <a:p>
            <a:pPr marL="0" indent="0">
              <a:buNone/>
            </a:pP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) # For the 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ddply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() function</a:t>
            </a:r>
          </a:p>
          <a:p>
            <a:pPr marL="0" indent="0">
              <a:buNone/>
            </a:pP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hw_means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 &lt;-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ddply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heightweight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, "sex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summarise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heightIn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=mean(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heightIn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geom_hline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yintercept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heightIn,colour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=sex), data=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hw_means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linetype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="dashed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", size=1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947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 Adding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Specify </a:t>
            </a:r>
            <a:r>
              <a:rPr lang="en-US" altLang="zh-CN" dirty="0"/>
              <a:t>the numerical intercept </a:t>
            </a:r>
            <a:r>
              <a:rPr lang="en-US" altLang="zh-CN" dirty="0" smtClean="0"/>
              <a:t>manually</a:t>
            </a:r>
          </a:p>
          <a:p>
            <a:r>
              <a:rPr lang="en-US" altLang="zh-CN" dirty="0"/>
              <a:t>O</a:t>
            </a:r>
            <a:r>
              <a:rPr lang="en-US" altLang="zh-CN" dirty="0" smtClean="0"/>
              <a:t>r </a:t>
            </a:r>
            <a:r>
              <a:rPr lang="en-US" altLang="zh-CN" dirty="0"/>
              <a:t>calculate the numerical value </a:t>
            </a:r>
            <a:r>
              <a:rPr lang="en-US" altLang="zh-CN" dirty="0" smtClean="0"/>
              <a:t>using </a:t>
            </a:r>
            <a:r>
              <a:rPr lang="en-US" altLang="zh-CN" dirty="0"/>
              <a:t>which(levels</a:t>
            </a:r>
            <a:r>
              <a:rPr lang="en-US" altLang="zh-CN" dirty="0" smtClean="0"/>
              <a:t>(...))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pg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&lt;-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PlantGrowth,aes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=weight))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pg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geom_vline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xintercept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2)</a:t>
            </a:r>
          </a:p>
          <a:p>
            <a:pPr marL="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pg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geom_vline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xintercept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 which(levels(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PlantGrowth$group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)=="ctrl"))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78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7.4. Adding Line Segments and </a:t>
            </a:r>
            <a:r>
              <a:rPr lang="en-US" altLang="zh-CN" dirty="0" smtClean="0"/>
              <a:t>Arrows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line segments or arrows to a plot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7568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7.4. Adding Line Segments and </a:t>
            </a:r>
            <a:r>
              <a:rPr lang="en-US" altLang="zh-CN" dirty="0" smtClean="0"/>
              <a:t>Arrows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Use  annotate("segment").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the  climate  data set and </a:t>
            </a:r>
            <a:r>
              <a:rPr lang="en-US" altLang="zh-CN" dirty="0" smtClean="0"/>
              <a:t>a subset </a:t>
            </a:r>
            <a:r>
              <a:rPr lang="en-US" altLang="zh-CN" dirty="0"/>
              <a:t>of data from the Berkeley source 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(subset(climate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, Source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=="Berkeley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"),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(x=Year, y=Anomaly10y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annotate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segment",x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=1950,xend=1980,y=-.25,yend=-.25)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077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7.4. </a:t>
            </a:r>
            <a:r>
              <a:rPr lang="en-US" altLang="zh-CN"/>
              <a:t>Adding Line Segments and Arrows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Add </a:t>
            </a:r>
            <a:r>
              <a:rPr lang="en-US" altLang="zh-CN" dirty="0"/>
              <a:t>arrowheads or flat ends to the line segments,  using arrow()  from </a:t>
            </a:r>
            <a:r>
              <a:rPr lang="en-US" altLang="zh-CN" dirty="0" smtClean="0"/>
              <a:t>the grid package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library(grid)</a:t>
            </a:r>
          </a:p>
          <a:p>
            <a:pPr marL="0" indent="0">
              <a:buNone/>
            </a:pP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annotate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segment",x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=1850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xend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=1820, y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=-.8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yend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=-.95,colour="blue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", size=2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, arrow=arrow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annotate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("segment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", x=1950,xend=1980,y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=-.25,yend=-.25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, arrow=arrow(ends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="both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", angle=90,length=unit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(.2,"cm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")))</a:t>
            </a:r>
          </a:p>
          <a:p>
            <a:r>
              <a:rPr lang="en-US" altLang="zh-CN" dirty="0"/>
              <a:t>The default </a:t>
            </a:r>
            <a:r>
              <a:rPr lang="en-US" altLang="zh-CN" dirty="0" smtClean="0"/>
              <a:t>angle is </a:t>
            </a:r>
            <a:r>
              <a:rPr lang="en-US" altLang="zh-CN" dirty="0"/>
              <a:t>30, and the default </a:t>
            </a:r>
            <a:r>
              <a:rPr lang="en-US" altLang="zh-CN" dirty="0" smtClean="0"/>
              <a:t>length of </a:t>
            </a:r>
            <a:r>
              <a:rPr lang="en-US" altLang="zh-CN" dirty="0"/>
              <a:t>the arrowhead lines is 0.2 inches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45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7.5. Adding a Shaded </a:t>
            </a:r>
            <a:r>
              <a:rPr lang="en-US" altLang="zh-CN" dirty="0" smtClean="0"/>
              <a:t>Rectangle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a shaded </a:t>
            </a:r>
            <a:r>
              <a:rPr lang="en-US" altLang="zh-CN" dirty="0" smtClean="0"/>
              <a:t>region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8833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7.5. Adding a Shaded </a:t>
            </a:r>
            <a:r>
              <a:rPr lang="en-US" altLang="zh-CN" dirty="0" smtClean="0"/>
              <a:t>Rectangle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Use annotate("</a:t>
            </a:r>
            <a:r>
              <a:rPr lang="en-US" altLang="zh-CN" dirty="0" err="1"/>
              <a:t>rect</a:t>
            </a:r>
            <a:r>
              <a:rPr lang="en-US" altLang="zh-CN" dirty="0" smtClean="0"/>
              <a:t>")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 &lt;-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(subset(climate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Source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=="Berkeley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"),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Year,y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=Anomaly10y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annotate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xmin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=1950,xmax=1980,ymin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=-1,ymax=1,alpha=.1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fill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="blue")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88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Adding Text </a:t>
            </a:r>
            <a:r>
              <a:rPr lang="en-US" altLang="zh-CN" dirty="0" smtClean="0"/>
              <a:t>Annotations</a:t>
            </a:r>
          </a:p>
          <a:p>
            <a:r>
              <a:rPr lang="en-US" altLang="zh-CN" dirty="0"/>
              <a:t>Using Mathematical Expressions in </a:t>
            </a:r>
            <a:r>
              <a:rPr lang="en-US" altLang="zh-CN" dirty="0" smtClean="0"/>
              <a:t>Annotations</a:t>
            </a:r>
          </a:p>
          <a:p>
            <a:r>
              <a:rPr lang="en-US" altLang="zh-CN" dirty="0"/>
              <a:t>Adding </a:t>
            </a:r>
            <a:r>
              <a:rPr lang="en-US" altLang="zh-CN" dirty="0" smtClean="0"/>
              <a:t>Lines</a:t>
            </a:r>
          </a:p>
          <a:p>
            <a:r>
              <a:rPr lang="en-US" altLang="zh-CN" dirty="0"/>
              <a:t>Adding Line Segments and </a:t>
            </a:r>
            <a:r>
              <a:rPr lang="en-US" altLang="zh-CN" dirty="0" smtClean="0"/>
              <a:t>Arrows</a:t>
            </a:r>
          </a:p>
          <a:p>
            <a:r>
              <a:rPr lang="en-US" altLang="zh-CN" dirty="0" smtClean="0"/>
              <a:t>Adding </a:t>
            </a:r>
            <a:r>
              <a:rPr lang="en-US" altLang="zh-CN" dirty="0"/>
              <a:t>a Shaded </a:t>
            </a:r>
            <a:r>
              <a:rPr lang="en-US" altLang="zh-CN" dirty="0" smtClean="0"/>
              <a:t>Rectangle</a:t>
            </a:r>
          </a:p>
          <a:p>
            <a:r>
              <a:rPr lang="en-US" altLang="zh-CN" dirty="0"/>
              <a:t>Highlighting an Item</a:t>
            </a:r>
          </a:p>
          <a:p>
            <a:r>
              <a:rPr lang="en-US" altLang="zh-CN" dirty="0" smtClean="0"/>
              <a:t>Adding </a:t>
            </a:r>
            <a:r>
              <a:rPr lang="en-US" altLang="zh-CN" dirty="0"/>
              <a:t>Error Bars</a:t>
            </a:r>
          </a:p>
          <a:p>
            <a:r>
              <a:rPr lang="en-US" altLang="zh-CN" dirty="0" smtClean="0"/>
              <a:t>Adding </a:t>
            </a:r>
            <a:r>
              <a:rPr lang="en-US" altLang="zh-CN" dirty="0"/>
              <a:t>Annotations to Individual Facets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760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 Highlighting an Item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change </a:t>
            </a:r>
            <a:r>
              <a:rPr lang="en-US" altLang="zh-CN" dirty="0"/>
              <a:t>the color of an item to make it stand </a:t>
            </a:r>
            <a:r>
              <a:rPr lang="en-US" altLang="zh-CN" dirty="0" smtClean="0"/>
              <a:t>out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2079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 Highlighting an Item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To highlight one or more items, create a new column in the data and map it to the </a:t>
            </a:r>
            <a:r>
              <a:rPr lang="en-US" altLang="zh-CN" dirty="0" smtClean="0"/>
              <a:t>color</a:t>
            </a:r>
            <a:endParaRPr lang="en-US" altLang="zh-CN" dirty="0"/>
          </a:p>
          <a:p>
            <a:pPr lvl="1"/>
            <a:r>
              <a:rPr lang="en-US" altLang="zh-CN" dirty="0" smtClean="0"/>
              <a:t>create </a:t>
            </a:r>
            <a:r>
              <a:rPr lang="en-US" altLang="zh-CN" dirty="0"/>
              <a:t>a new column, </a:t>
            </a:r>
            <a:r>
              <a:rPr lang="en-US" altLang="zh-CN" dirty="0" smtClean="0"/>
              <a:t>hl</a:t>
            </a:r>
            <a:r>
              <a:rPr lang="en-US" altLang="zh-CN" dirty="0"/>
              <a:t>, and set its value based on the value </a:t>
            </a:r>
            <a:r>
              <a:rPr lang="en-US" altLang="zh-CN" dirty="0" smtClean="0"/>
              <a:t>of </a:t>
            </a:r>
            <a:r>
              <a:rPr lang="en-US" altLang="zh-CN" dirty="0" smtClean="0"/>
              <a:t>group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pg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PlantGrowth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pg$hl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&lt;- "no" 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pg$hl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pg$group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=="trt2"] &lt;- "yes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427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 Highlighting an Item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Solution:</a:t>
            </a:r>
          </a:p>
          <a:p>
            <a:pPr lvl="1"/>
            <a:r>
              <a:rPr lang="en-US" altLang="zh-CN" dirty="0" smtClean="0"/>
              <a:t>Then </a:t>
            </a:r>
            <a:r>
              <a:rPr lang="en-US" altLang="zh-CN" dirty="0" smtClean="0"/>
              <a:t>plot </a:t>
            </a:r>
            <a:r>
              <a:rPr lang="en-US" altLang="zh-CN" dirty="0"/>
              <a:t>it with manually specified colors and with no </a:t>
            </a:r>
            <a:r>
              <a:rPr lang="en-US" altLang="zh-CN" dirty="0" smtClean="0"/>
              <a:t>legend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pg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weight,fill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=hl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scale_fill_manual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(values=c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("grey85", "#FFDDCC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"), guide=FALSE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03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7.6. Highlighting an Item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Discussion:</a:t>
            </a:r>
          </a:p>
          <a:p>
            <a:pPr lvl="1"/>
            <a:r>
              <a:rPr lang="en-US" altLang="zh-CN" dirty="0"/>
              <a:t>If you have a small number of items</a:t>
            </a:r>
            <a:r>
              <a:rPr lang="en-US" altLang="zh-CN" dirty="0" smtClean="0"/>
              <a:t>, </a:t>
            </a:r>
            <a:r>
              <a:rPr lang="en-US" altLang="zh-CN" dirty="0"/>
              <a:t>instead of creating a new </a:t>
            </a:r>
            <a:r>
              <a:rPr lang="en-US" altLang="zh-CN" dirty="0" smtClean="0"/>
              <a:t>column, use </a:t>
            </a:r>
            <a:r>
              <a:rPr lang="en-US" altLang="zh-CN" dirty="0"/>
              <a:t>the original one and specify the colors for every level of that variable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the  </a:t>
            </a:r>
            <a:r>
              <a:rPr lang="en-US" altLang="zh-CN" dirty="0" smtClean="0"/>
              <a:t>group column </a:t>
            </a:r>
            <a:r>
              <a:rPr lang="en-US" altLang="zh-CN" dirty="0"/>
              <a:t>from </a:t>
            </a:r>
            <a:r>
              <a:rPr lang="en-US" altLang="zh-CN" dirty="0" err="1" smtClean="0"/>
              <a:t>PlantGrowth</a:t>
            </a:r>
            <a:r>
              <a:rPr lang="en-US" altLang="zh-CN" dirty="0" smtClean="0"/>
              <a:t>  </a:t>
            </a:r>
            <a:r>
              <a:rPr lang="en-US" altLang="zh-CN" dirty="0"/>
              <a:t>and </a:t>
            </a:r>
            <a:r>
              <a:rPr lang="en-US" altLang="zh-CN" dirty="0" smtClean="0"/>
              <a:t>manually set </a:t>
            </a:r>
            <a:r>
              <a:rPr lang="en-US" altLang="zh-CN" dirty="0"/>
              <a:t>the colors for each of the three levels. </a:t>
            </a:r>
            <a:endParaRPr lang="en-US" altLang="zh-CN" dirty="0" smtClean="0"/>
          </a:p>
          <a:p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PlantGrowth,aes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weight,fill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=group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scale_fill_manual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(values=c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("grey85", "grey85", "#FFDDCC"),guide=FALSE)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63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7.7. Adding Error Bars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error bars to a graph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448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7.7. Adding Error Bars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4000" dirty="0" smtClean="0"/>
              <a:t>Solution</a:t>
            </a:r>
            <a:endParaRPr lang="en-US" altLang="zh-CN" sz="4000" dirty="0"/>
          </a:p>
          <a:p>
            <a:pPr lvl="1"/>
            <a:r>
              <a:rPr lang="en-US" altLang="zh-CN" sz="3700" dirty="0"/>
              <a:t>Use </a:t>
            </a:r>
            <a:r>
              <a:rPr lang="en-US" altLang="zh-CN" sz="3700" dirty="0" err="1" smtClean="0"/>
              <a:t>geom_errorbar</a:t>
            </a:r>
            <a:r>
              <a:rPr lang="en-US" altLang="zh-CN" sz="3700" dirty="0" smtClean="0"/>
              <a:t> and </a:t>
            </a:r>
            <a:r>
              <a:rPr lang="en-US" altLang="zh-CN" sz="3700" dirty="0"/>
              <a:t>map variables to the values for  </a:t>
            </a:r>
            <a:r>
              <a:rPr lang="en-US" altLang="zh-CN" sz="3700" dirty="0" err="1" smtClean="0"/>
              <a:t>ymin</a:t>
            </a:r>
            <a:r>
              <a:rPr lang="en-US" altLang="zh-CN" sz="3700" dirty="0" smtClean="0"/>
              <a:t> and  </a:t>
            </a:r>
            <a:r>
              <a:rPr lang="en-US" altLang="zh-CN" sz="3700" dirty="0" err="1" smtClean="0"/>
              <a:t>ymax</a:t>
            </a:r>
            <a:endParaRPr lang="en-US" altLang="zh-CN" sz="3700" dirty="0" smtClean="0"/>
          </a:p>
          <a:p>
            <a:pPr marL="0" indent="0">
              <a:buNone/>
            </a:pP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ce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 &lt;-subset(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cabbage_exp,Cultivar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 == "c39")</a:t>
            </a:r>
          </a:p>
          <a:p>
            <a:pPr marL="0" indent="0">
              <a:buNone/>
            </a:pP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ce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(x=Date, y=Weight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stat = "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identity", fill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="white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="black")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geom_errorbar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ymin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=Weight-se,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ymax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Weight+se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), width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=.2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altLang="zh-CN" sz="31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ce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Date,y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=Weight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(group=1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(size=4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geom_errorbar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ymin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=Weight-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se,ymax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Weight+se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),width=.2)</a:t>
            </a:r>
            <a:endParaRPr lang="en-US" altLang="zh-CN" sz="31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455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7.7. Adding Error Bars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Discussion</a:t>
            </a:r>
          </a:p>
          <a:p>
            <a:pPr lvl="1"/>
            <a:r>
              <a:rPr lang="en-US" altLang="zh-CN" dirty="0"/>
              <a:t>In this example, the data already has values for the standard error of the mean (se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To get the values for </a:t>
            </a:r>
            <a:r>
              <a:rPr lang="en-US" altLang="zh-CN" dirty="0" err="1" smtClean="0"/>
              <a:t>ymax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ymin</a:t>
            </a:r>
            <a:r>
              <a:rPr lang="en-US" altLang="zh-CN" dirty="0"/>
              <a:t>, </a:t>
            </a:r>
            <a:r>
              <a:rPr lang="en-US" altLang="zh-CN" dirty="0" smtClean="0"/>
              <a:t>took </a:t>
            </a:r>
            <a:r>
              <a:rPr lang="en-US" altLang="zh-CN" dirty="0"/>
              <a:t>the y variable, </a:t>
            </a:r>
            <a:r>
              <a:rPr lang="en-US" altLang="zh-CN" dirty="0" smtClean="0"/>
              <a:t>Weight</a:t>
            </a:r>
            <a:r>
              <a:rPr lang="en-US" altLang="zh-CN" dirty="0"/>
              <a:t>, and </a:t>
            </a:r>
            <a:r>
              <a:rPr lang="en-US" altLang="zh-CN" dirty="0" smtClean="0"/>
              <a:t>added/subtracted se</a:t>
            </a:r>
          </a:p>
          <a:p>
            <a:pPr lvl="1"/>
            <a:r>
              <a:rPr lang="en-US" altLang="zh-CN" dirty="0" smtClean="0"/>
              <a:t>The default </a:t>
            </a:r>
            <a:r>
              <a:rPr lang="en-US" altLang="zh-CN" dirty="0"/>
              <a:t>dodge width for </a:t>
            </a:r>
            <a:r>
              <a:rPr lang="en-US" altLang="zh-CN" dirty="0" err="1"/>
              <a:t>geom_bar</a:t>
            </a:r>
            <a:r>
              <a:rPr lang="en-US" altLang="zh-CN" dirty="0"/>
              <a:t>() is 0.9, and </a:t>
            </a:r>
            <a:r>
              <a:rPr lang="en-US" altLang="zh-CN" dirty="0" smtClean="0"/>
              <a:t>tell </a:t>
            </a:r>
            <a:r>
              <a:rPr lang="en-US" altLang="zh-CN" dirty="0"/>
              <a:t>the error bars </a:t>
            </a:r>
            <a:r>
              <a:rPr lang="en-US" altLang="zh-CN" dirty="0" smtClean="0"/>
              <a:t>to be </a:t>
            </a:r>
            <a:r>
              <a:rPr lang="en-US" altLang="zh-CN" dirty="0"/>
              <a:t>dodged the same width.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don’t </a:t>
            </a:r>
            <a:r>
              <a:rPr lang="en-US" altLang="zh-CN" dirty="0"/>
              <a:t>specify the dodge width, it will default to </a:t>
            </a:r>
            <a:r>
              <a:rPr lang="en-US" altLang="zh-CN" dirty="0" smtClean="0"/>
              <a:t>dodging by </a:t>
            </a:r>
            <a:r>
              <a:rPr lang="en-US" altLang="zh-CN" dirty="0"/>
              <a:t>the width of the error bars, which is usually less than the width of the </a:t>
            </a:r>
            <a:r>
              <a:rPr lang="en-US" altLang="zh-CN" dirty="0" smtClean="0"/>
              <a:t>bars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420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7.7. Adding Error Bars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11200" dirty="0" smtClean="0"/>
              <a:t>Discussion</a:t>
            </a:r>
          </a:p>
          <a:p>
            <a:pPr marL="0" indent="0">
              <a:buNone/>
            </a:pPr>
            <a:r>
              <a:rPr lang="en-US" altLang="zh-CN" sz="8800" dirty="0">
                <a:latin typeface="Courier New" pitchFamily="49" charset="0"/>
                <a:cs typeface="Courier New" pitchFamily="49" charset="0"/>
              </a:rPr>
              <a:t># Bad: dodge width not specified</a:t>
            </a:r>
          </a:p>
          <a:p>
            <a:pPr marL="0" indent="0">
              <a:buNone/>
            </a:pPr>
            <a:r>
              <a:rPr lang="en-US" altLang="zh-CN" sz="8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8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8800" dirty="0" err="1">
                <a:latin typeface="Courier New" pitchFamily="49" charset="0"/>
                <a:cs typeface="Courier New" pitchFamily="49" charset="0"/>
              </a:rPr>
              <a:t>cabbage_exp,aes</a:t>
            </a:r>
            <a:r>
              <a:rPr lang="en-US" altLang="zh-CN" sz="88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8800" dirty="0" err="1">
                <a:latin typeface="Courier New" pitchFamily="49" charset="0"/>
                <a:cs typeface="Courier New" pitchFamily="49" charset="0"/>
              </a:rPr>
              <a:t>Date,y</a:t>
            </a:r>
            <a:r>
              <a:rPr lang="en-US" altLang="zh-CN" sz="8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8800" dirty="0" err="1">
                <a:latin typeface="Courier New" pitchFamily="49" charset="0"/>
                <a:cs typeface="Courier New" pitchFamily="49" charset="0"/>
              </a:rPr>
              <a:t>Weight,fill</a:t>
            </a:r>
            <a:r>
              <a:rPr lang="en-US" altLang="zh-CN" sz="8800" dirty="0">
                <a:latin typeface="Courier New" pitchFamily="49" charset="0"/>
                <a:cs typeface="Courier New" pitchFamily="49" charset="0"/>
              </a:rPr>
              <a:t>=Cultivar)) + </a:t>
            </a:r>
            <a:r>
              <a:rPr lang="en-US" altLang="zh-CN" sz="8800" dirty="0" err="1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8800" dirty="0">
                <a:latin typeface="Courier New" pitchFamily="49" charset="0"/>
                <a:cs typeface="Courier New" pitchFamily="49" charset="0"/>
              </a:rPr>
              <a:t>(stat= "identity", position="dodge") + </a:t>
            </a:r>
            <a:r>
              <a:rPr lang="en-US" altLang="zh-CN" sz="8800" dirty="0" err="1">
                <a:latin typeface="Courier New" pitchFamily="49" charset="0"/>
                <a:cs typeface="Courier New" pitchFamily="49" charset="0"/>
              </a:rPr>
              <a:t>geom_errorbar</a:t>
            </a:r>
            <a:r>
              <a:rPr lang="en-US" altLang="zh-CN" sz="8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8800" dirty="0" err="1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8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8800" dirty="0" err="1">
                <a:latin typeface="Courier New" pitchFamily="49" charset="0"/>
                <a:cs typeface="Courier New" pitchFamily="49" charset="0"/>
              </a:rPr>
              <a:t>ymin</a:t>
            </a:r>
            <a:r>
              <a:rPr lang="en-US" altLang="zh-CN" sz="8800" dirty="0">
                <a:latin typeface="Courier New" pitchFamily="49" charset="0"/>
                <a:cs typeface="Courier New" pitchFamily="49" charset="0"/>
              </a:rPr>
              <a:t>=Weight-</a:t>
            </a:r>
            <a:r>
              <a:rPr lang="en-US" altLang="zh-CN" sz="8800" dirty="0" err="1">
                <a:latin typeface="Courier New" pitchFamily="49" charset="0"/>
                <a:cs typeface="Courier New" pitchFamily="49" charset="0"/>
              </a:rPr>
              <a:t>se,ymax</a:t>
            </a:r>
            <a:r>
              <a:rPr lang="en-US" altLang="zh-CN" sz="8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8800" dirty="0" err="1">
                <a:latin typeface="Courier New" pitchFamily="49" charset="0"/>
                <a:cs typeface="Courier New" pitchFamily="49" charset="0"/>
              </a:rPr>
              <a:t>Weight+se</a:t>
            </a:r>
            <a:r>
              <a:rPr lang="en-US" altLang="zh-CN" sz="8800" dirty="0">
                <a:latin typeface="Courier New" pitchFamily="49" charset="0"/>
                <a:cs typeface="Courier New" pitchFamily="49" charset="0"/>
              </a:rPr>
              <a:t>), position="</a:t>
            </a:r>
            <a:r>
              <a:rPr lang="en-US" altLang="zh-CN" sz="8800" dirty="0" err="1">
                <a:latin typeface="Courier New" pitchFamily="49" charset="0"/>
                <a:cs typeface="Courier New" pitchFamily="49" charset="0"/>
              </a:rPr>
              <a:t>dodge",width</a:t>
            </a:r>
            <a:r>
              <a:rPr lang="en-US" altLang="zh-CN" sz="8800" dirty="0">
                <a:latin typeface="Courier New" pitchFamily="49" charset="0"/>
                <a:cs typeface="Courier New" pitchFamily="49" charset="0"/>
              </a:rPr>
              <a:t>=.2)</a:t>
            </a:r>
          </a:p>
          <a:p>
            <a:pPr marL="0" indent="0">
              <a:buNone/>
            </a:pPr>
            <a:r>
              <a:rPr lang="en-US" altLang="zh-CN" sz="88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CN" sz="8800" dirty="0">
                <a:latin typeface="Courier New" pitchFamily="49" charset="0"/>
                <a:cs typeface="Courier New" pitchFamily="49" charset="0"/>
              </a:rPr>
              <a:t>Good: dodge width set to same as bar width (0.9)</a:t>
            </a:r>
          </a:p>
          <a:p>
            <a:pPr marL="0" indent="0">
              <a:buNone/>
            </a:pPr>
            <a:r>
              <a:rPr lang="en-US" altLang="zh-CN" sz="8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8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8800" dirty="0" err="1">
                <a:latin typeface="Courier New" pitchFamily="49" charset="0"/>
                <a:cs typeface="Courier New" pitchFamily="49" charset="0"/>
              </a:rPr>
              <a:t>cabbage_exp,aes</a:t>
            </a:r>
            <a:r>
              <a:rPr lang="en-US" altLang="zh-CN" sz="88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8800" dirty="0" err="1">
                <a:latin typeface="Courier New" pitchFamily="49" charset="0"/>
                <a:cs typeface="Courier New" pitchFamily="49" charset="0"/>
              </a:rPr>
              <a:t>Date,y</a:t>
            </a:r>
            <a:r>
              <a:rPr lang="en-US" altLang="zh-CN" sz="8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8800" dirty="0" err="1">
                <a:latin typeface="Courier New" pitchFamily="49" charset="0"/>
                <a:cs typeface="Courier New" pitchFamily="49" charset="0"/>
              </a:rPr>
              <a:t>Weight,fill</a:t>
            </a:r>
            <a:r>
              <a:rPr lang="en-US" altLang="zh-CN" sz="8800" dirty="0">
                <a:latin typeface="Courier New" pitchFamily="49" charset="0"/>
                <a:cs typeface="Courier New" pitchFamily="49" charset="0"/>
              </a:rPr>
              <a:t>=Cultivar)) </a:t>
            </a:r>
            <a:r>
              <a:rPr lang="en-US" altLang="zh-CN" sz="8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8800" dirty="0" err="1" smtClean="0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8800" dirty="0" smtClean="0">
                <a:latin typeface="Courier New" pitchFamily="49" charset="0"/>
                <a:cs typeface="Courier New" pitchFamily="49" charset="0"/>
              </a:rPr>
              <a:t>(position</a:t>
            </a:r>
            <a:r>
              <a:rPr lang="en-US" altLang="zh-CN" sz="8800" dirty="0">
                <a:latin typeface="Courier New" pitchFamily="49" charset="0"/>
                <a:cs typeface="Courier New" pitchFamily="49" charset="0"/>
              </a:rPr>
              <a:t>="dodge") </a:t>
            </a:r>
            <a:r>
              <a:rPr lang="en-US" altLang="zh-CN" sz="8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8800" dirty="0" err="1" smtClean="0">
                <a:latin typeface="Courier New" pitchFamily="49" charset="0"/>
                <a:cs typeface="Courier New" pitchFamily="49" charset="0"/>
              </a:rPr>
              <a:t>geom_errorbar</a:t>
            </a:r>
            <a:r>
              <a:rPr lang="en-US" altLang="zh-CN" sz="8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88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8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8800" dirty="0" err="1" smtClean="0">
                <a:latin typeface="Courier New" pitchFamily="49" charset="0"/>
                <a:cs typeface="Courier New" pitchFamily="49" charset="0"/>
              </a:rPr>
              <a:t>ymin</a:t>
            </a:r>
            <a:r>
              <a:rPr lang="en-US" altLang="zh-CN" sz="8800" dirty="0" smtClean="0">
                <a:latin typeface="Courier New" pitchFamily="49" charset="0"/>
                <a:cs typeface="Courier New" pitchFamily="49" charset="0"/>
              </a:rPr>
              <a:t>=Weight-</a:t>
            </a:r>
            <a:r>
              <a:rPr lang="en-US" altLang="zh-CN" sz="8800" dirty="0" err="1" smtClean="0">
                <a:latin typeface="Courier New" pitchFamily="49" charset="0"/>
                <a:cs typeface="Courier New" pitchFamily="49" charset="0"/>
              </a:rPr>
              <a:t>se,ymax</a:t>
            </a:r>
            <a:r>
              <a:rPr lang="en-US" altLang="zh-CN" sz="8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8800" dirty="0" err="1" smtClean="0">
                <a:latin typeface="Courier New" pitchFamily="49" charset="0"/>
                <a:cs typeface="Courier New" pitchFamily="49" charset="0"/>
              </a:rPr>
              <a:t>Weight+se</a:t>
            </a:r>
            <a:r>
              <a:rPr lang="en-US" altLang="zh-CN" sz="8800" dirty="0" smtClean="0">
                <a:latin typeface="Courier New" pitchFamily="49" charset="0"/>
                <a:cs typeface="Courier New" pitchFamily="49" charset="0"/>
              </a:rPr>
              <a:t>), position=</a:t>
            </a:r>
            <a:r>
              <a:rPr lang="en-US" altLang="zh-CN" sz="8800" dirty="0" err="1" smtClean="0">
                <a:latin typeface="Courier New" pitchFamily="49" charset="0"/>
                <a:cs typeface="Courier New" pitchFamily="49" charset="0"/>
              </a:rPr>
              <a:t>position_dodge</a:t>
            </a:r>
            <a:r>
              <a:rPr lang="en-US" altLang="zh-CN" sz="8800" dirty="0" smtClean="0">
                <a:latin typeface="Courier New" pitchFamily="49" charset="0"/>
                <a:cs typeface="Courier New" pitchFamily="49" charset="0"/>
              </a:rPr>
              <a:t>(0.9</a:t>
            </a:r>
            <a:r>
              <a:rPr lang="en-US" altLang="zh-CN" sz="8800" dirty="0">
                <a:latin typeface="Courier New" pitchFamily="49" charset="0"/>
                <a:cs typeface="Courier New" pitchFamily="49" charset="0"/>
              </a:rPr>
              <a:t>),width=.2</a:t>
            </a:r>
            <a:r>
              <a:rPr lang="en-US" altLang="zh-CN" sz="88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88249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7.7. Adding Error Bars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 line </a:t>
            </a:r>
            <a:r>
              <a:rPr lang="en-US" altLang="zh-CN" dirty="0" smtClean="0"/>
              <a:t>graphs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the error bars are a different color than the lines and </a:t>
            </a:r>
            <a:r>
              <a:rPr lang="en-US" altLang="zh-CN" dirty="0" smtClean="0"/>
              <a:t>points</a:t>
            </a:r>
          </a:p>
          <a:p>
            <a:pPr lvl="1"/>
            <a:r>
              <a:rPr lang="en-US" altLang="zh-CN" dirty="0" smtClean="0"/>
              <a:t>draw </a:t>
            </a:r>
            <a:r>
              <a:rPr lang="en-US" altLang="zh-CN" dirty="0"/>
              <a:t>the error bars first, so that they are underneath the points and </a:t>
            </a:r>
            <a:r>
              <a:rPr lang="en-US" altLang="zh-CN" dirty="0" smtClean="0"/>
              <a:t>lines.</a:t>
            </a:r>
          </a:p>
          <a:p>
            <a:pPr lvl="1"/>
            <a:r>
              <a:rPr lang="en-US" altLang="zh-CN" dirty="0" smtClean="0"/>
              <a:t>Otherwise the </a:t>
            </a:r>
            <a:r>
              <a:rPr lang="en-US" altLang="zh-CN" dirty="0"/>
              <a:t>error bars will be drawn on top of the points and </a:t>
            </a:r>
            <a:r>
              <a:rPr lang="en-US" altLang="zh-CN" dirty="0" smtClean="0"/>
              <a:t>lines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9495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7.7. Adding Error Bars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Dodge </a:t>
            </a:r>
            <a:r>
              <a:rPr lang="en-US" altLang="zh-CN" dirty="0"/>
              <a:t>all the geometric elements so that they will align </a:t>
            </a:r>
            <a:r>
              <a:rPr lang="en-US" altLang="zh-CN" dirty="0" smtClean="0"/>
              <a:t>with the </a:t>
            </a:r>
            <a:r>
              <a:rPr lang="en-US" altLang="zh-CN" dirty="0"/>
              <a:t>error </a:t>
            </a:r>
            <a:r>
              <a:rPr lang="en-US" altLang="zh-CN" dirty="0" smtClean="0"/>
              <a:t>bars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pd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&lt;-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position_dodge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(.3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cabbage_exp,aes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(x=Date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, y=Weight,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=Cultivar, group=Cultivar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geom_errorbar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ymin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=Weight-se,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ymax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Weight+se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), width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=.2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, size=0.25,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="black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", position=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pd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(position=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pd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(position=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pd,size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=2.5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5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 Adding Text </a:t>
            </a:r>
            <a:r>
              <a:rPr lang="en-US" altLang="zh-CN" dirty="0" smtClean="0"/>
              <a:t>Annotations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a text annotation to a plot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462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7.8. Adding Annotations to Individual </a:t>
            </a:r>
            <a:r>
              <a:rPr lang="en-US" altLang="zh-CN" dirty="0" smtClean="0"/>
              <a:t>Facets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annotations to each facet in a plot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6656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7.8. Adding Annotations to Individual </a:t>
            </a:r>
            <a:r>
              <a:rPr lang="en-US" altLang="zh-CN" dirty="0" smtClean="0"/>
              <a:t>Facets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Create a new data frame with the faceting variable(s), and a value to use in each facet.</a:t>
            </a:r>
          </a:p>
          <a:p>
            <a:pPr lvl="1"/>
            <a:r>
              <a:rPr lang="en-US" altLang="zh-CN" dirty="0"/>
              <a:t>Then use </a:t>
            </a:r>
            <a:r>
              <a:rPr lang="en-US" altLang="zh-CN" dirty="0" err="1"/>
              <a:t>geom_text</a:t>
            </a:r>
            <a:r>
              <a:rPr lang="en-US" altLang="zh-CN" dirty="0" smtClean="0"/>
              <a:t>() with </a:t>
            </a:r>
            <a:r>
              <a:rPr lang="en-US" altLang="zh-CN" dirty="0"/>
              <a:t>the new data </a:t>
            </a:r>
            <a:r>
              <a:rPr lang="en-US" altLang="zh-CN" dirty="0" smtClean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1540490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7.8. Adding Annotations to Individual </a:t>
            </a:r>
            <a:r>
              <a:rPr lang="en-US" altLang="zh-CN" dirty="0" smtClean="0"/>
              <a:t>Facets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mpg,aes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displ,y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hwy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+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facet_grid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(.~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drv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f_labels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drv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=c("4", "f", "r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"), label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=c("4wd", "Front", "Rear"))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(x=6,y=40,aes(label=label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), 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data=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f_labels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# If you use annotate(), the label will appear in all facets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annotate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("text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", x=6,y=42,label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="label text")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414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Adding Text </a:t>
            </a:r>
            <a:r>
              <a:rPr lang="en-US" altLang="zh-CN" dirty="0" smtClean="0"/>
              <a:t>Annotations</a:t>
            </a:r>
          </a:p>
          <a:p>
            <a:r>
              <a:rPr lang="en-US" altLang="zh-CN" dirty="0"/>
              <a:t>Using Mathematical Expressions in </a:t>
            </a:r>
            <a:r>
              <a:rPr lang="en-US" altLang="zh-CN" dirty="0" smtClean="0"/>
              <a:t>Annotations</a:t>
            </a:r>
          </a:p>
          <a:p>
            <a:r>
              <a:rPr lang="en-US" altLang="zh-CN" dirty="0"/>
              <a:t>Adding </a:t>
            </a:r>
            <a:r>
              <a:rPr lang="en-US" altLang="zh-CN" dirty="0" smtClean="0"/>
              <a:t>Lines</a:t>
            </a:r>
          </a:p>
          <a:p>
            <a:r>
              <a:rPr lang="en-US" altLang="zh-CN" dirty="0"/>
              <a:t>Adding Line Segments and </a:t>
            </a:r>
            <a:r>
              <a:rPr lang="en-US" altLang="zh-CN" dirty="0" smtClean="0"/>
              <a:t>Arrows</a:t>
            </a:r>
          </a:p>
          <a:p>
            <a:r>
              <a:rPr lang="en-US" altLang="zh-CN" dirty="0" smtClean="0"/>
              <a:t>Adding </a:t>
            </a:r>
            <a:r>
              <a:rPr lang="en-US" altLang="zh-CN" dirty="0"/>
              <a:t>a Shaded </a:t>
            </a:r>
            <a:r>
              <a:rPr lang="en-US" altLang="zh-CN" dirty="0" smtClean="0"/>
              <a:t>Rectangle</a:t>
            </a:r>
          </a:p>
          <a:p>
            <a:r>
              <a:rPr lang="en-US" altLang="zh-CN" dirty="0"/>
              <a:t>Highlighting an Item</a:t>
            </a:r>
          </a:p>
          <a:p>
            <a:r>
              <a:rPr lang="en-US" altLang="zh-CN" dirty="0" smtClean="0"/>
              <a:t>Adding </a:t>
            </a:r>
            <a:r>
              <a:rPr lang="en-US" altLang="zh-CN" dirty="0"/>
              <a:t>Error Bars</a:t>
            </a:r>
          </a:p>
          <a:p>
            <a:r>
              <a:rPr lang="en-US" altLang="zh-CN" dirty="0" smtClean="0"/>
              <a:t>Adding </a:t>
            </a:r>
            <a:r>
              <a:rPr lang="en-US" altLang="zh-CN" dirty="0"/>
              <a:t>Annotations to Individual Facets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948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 Adding Text </a:t>
            </a:r>
            <a:r>
              <a:rPr lang="en-US" altLang="zh-CN" dirty="0" smtClean="0"/>
              <a:t>Annotations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Use annotate</a:t>
            </a:r>
            <a:r>
              <a:rPr lang="en-US" altLang="zh-CN" dirty="0" smtClean="0"/>
              <a:t>() and </a:t>
            </a:r>
            <a:r>
              <a:rPr lang="en-US" altLang="zh-CN" dirty="0"/>
              <a:t>a text </a:t>
            </a:r>
            <a:r>
              <a:rPr lang="en-US" altLang="zh-CN" dirty="0" err="1" smtClean="0"/>
              <a:t>geom</a:t>
            </a:r>
            <a:endParaRPr lang="en-US" altLang="zh-CN" dirty="0"/>
          </a:p>
          <a:p>
            <a:pPr marL="11430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p &lt;-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(faithful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eruptions,y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=waiting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 marL="11430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 + annotate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text",x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=3,y=48,label="Group 1")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annotate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text",x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=4.5,y=66,label="Group 2")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46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 Adding Text </a:t>
            </a:r>
            <a:r>
              <a:rPr lang="en-US" altLang="zh-CN" dirty="0" smtClean="0"/>
              <a:t>Annotations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 smtClean="0"/>
              <a:t>annotate</a:t>
            </a:r>
            <a:r>
              <a:rPr lang="en-US" altLang="zh-CN" dirty="0"/>
              <a:t>() function can be used to add any type of geometric object.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this </a:t>
            </a:r>
            <a:r>
              <a:rPr lang="en-US" altLang="zh-CN" dirty="0" smtClean="0"/>
              <a:t>case, used </a:t>
            </a:r>
            <a:r>
              <a:rPr lang="en-US" altLang="zh-CN" dirty="0" err="1"/>
              <a:t>geom</a:t>
            </a:r>
            <a:r>
              <a:rPr lang="en-US" altLang="zh-CN" dirty="0"/>
              <a:t>="</a:t>
            </a:r>
            <a:r>
              <a:rPr lang="en-US" altLang="zh-CN" dirty="0" smtClean="0"/>
              <a:t>text“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annotate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("text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", x=3,y=48, label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="Group 1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", family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="serif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fontface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="italic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darkred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", size=3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annotate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("text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", x=4.5, y=66, label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="Group 2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", family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="serif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fontface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="italic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darkred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", size=3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4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 Adding Text </a:t>
            </a:r>
            <a:r>
              <a:rPr lang="en-US" altLang="zh-CN" dirty="0" smtClean="0"/>
              <a:t>Annotations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 use </a:t>
            </a:r>
            <a:r>
              <a:rPr lang="en-US" altLang="zh-CN" dirty="0" err="1"/>
              <a:t>geom_text</a:t>
            </a:r>
            <a:r>
              <a:rPr lang="en-US" altLang="zh-CN" dirty="0" smtClean="0"/>
              <a:t>(), the </a:t>
            </a:r>
            <a:r>
              <a:rPr lang="en-US" altLang="zh-CN" dirty="0"/>
              <a:t>text </a:t>
            </a:r>
            <a:r>
              <a:rPr lang="en-US" altLang="zh-CN" dirty="0" smtClean="0"/>
              <a:t>is </a:t>
            </a:r>
            <a:r>
              <a:rPr lang="en-US" altLang="zh-CN" dirty="0"/>
              <a:t>heavily </a:t>
            </a:r>
            <a:r>
              <a:rPr lang="en-US" altLang="zh-CN" dirty="0" err="1"/>
              <a:t>overplotted</a:t>
            </a:r>
            <a:r>
              <a:rPr lang="en-US" altLang="zh-CN" dirty="0"/>
              <a:t> on the same location, </a:t>
            </a:r>
            <a:r>
              <a:rPr lang="en-US" altLang="zh-CN" dirty="0" smtClean="0"/>
              <a:t>with one </a:t>
            </a:r>
            <a:r>
              <a:rPr lang="en-US" altLang="zh-CN" dirty="0"/>
              <a:t>copy per data point: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annotate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text",x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=3,y=48,label="Group 1",alpha=.1) + 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(x=4.5,y=66,label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="Group 2",alpha=.1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9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 Adding Text </a:t>
            </a:r>
            <a:r>
              <a:rPr lang="en-US" altLang="zh-CN" dirty="0" smtClean="0"/>
              <a:t>Annotations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If the axes are continuous, </a:t>
            </a:r>
            <a:r>
              <a:rPr lang="en-US" altLang="zh-CN" dirty="0" smtClean="0"/>
              <a:t>use </a:t>
            </a:r>
            <a:r>
              <a:rPr lang="en-US" altLang="zh-CN" dirty="0"/>
              <a:t>the special values  </a:t>
            </a:r>
            <a:r>
              <a:rPr lang="en-US" altLang="zh-CN" dirty="0" err="1"/>
              <a:t>Inf</a:t>
            </a:r>
            <a:r>
              <a:rPr lang="en-US" altLang="zh-CN" dirty="0"/>
              <a:t>  and  -</a:t>
            </a:r>
            <a:r>
              <a:rPr lang="en-US" altLang="zh-CN" dirty="0" err="1"/>
              <a:t>Inf</a:t>
            </a:r>
            <a:r>
              <a:rPr lang="en-US" altLang="zh-CN" dirty="0"/>
              <a:t>  to place </a:t>
            </a:r>
            <a:r>
              <a:rPr lang="en-US" altLang="zh-CN" dirty="0" smtClean="0"/>
              <a:t>text annotations </a:t>
            </a:r>
            <a:r>
              <a:rPr lang="en-US" altLang="zh-CN" dirty="0"/>
              <a:t>at the edge of the plotting </a:t>
            </a:r>
            <a:r>
              <a:rPr lang="en-US" altLang="zh-CN" dirty="0" smtClean="0"/>
              <a:t>area</a:t>
            </a:r>
          </a:p>
          <a:p>
            <a:r>
              <a:rPr lang="en-US" altLang="zh-CN" dirty="0" smtClean="0"/>
              <a:t>Adjust </a:t>
            </a:r>
            <a:r>
              <a:rPr lang="en-US" altLang="zh-CN" dirty="0"/>
              <a:t>the position of the text relative to the corner using  </a:t>
            </a:r>
            <a:r>
              <a:rPr lang="en-US" altLang="zh-CN" dirty="0" err="1"/>
              <a:t>hjust</a:t>
            </a:r>
            <a:r>
              <a:rPr lang="en-US" altLang="zh-CN" dirty="0"/>
              <a:t>  and </a:t>
            </a:r>
            <a:r>
              <a:rPr lang="en-US" altLang="zh-CN" dirty="0" err="1" smtClean="0"/>
              <a:t>vjust</a:t>
            </a:r>
            <a:endParaRPr lang="en-US" altLang="zh-CN" dirty="0" smtClean="0"/>
          </a:p>
          <a:p>
            <a:r>
              <a:rPr lang="en-US" altLang="zh-CN" dirty="0" smtClean="0"/>
              <a:t>Default values: the text will be centered on the edge</a:t>
            </a:r>
          </a:p>
          <a:p>
            <a:pPr marL="11430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 +annotate("text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", x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=-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Inf,y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Inf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, label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="Upper left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hjust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=-.2,vjust=2)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annotate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("text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", x=mean(range(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faithful$eruptions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)), y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=-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Inf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vjust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=-0.4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, label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="Bottom middle")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9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7.2. Using Mathematical Expressions </a:t>
            </a:r>
            <a:r>
              <a:rPr lang="en-US" altLang="zh-CN" dirty="0" smtClean="0"/>
              <a:t>in Annotations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a text annotation with mathematical notation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111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7.2. Using Mathematical Expressions </a:t>
            </a:r>
            <a:r>
              <a:rPr lang="en-US" altLang="zh-CN" dirty="0" smtClean="0"/>
              <a:t>in Annotations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Use annotate(</a:t>
            </a:r>
            <a:r>
              <a:rPr lang="en-US" altLang="zh-CN" dirty="0" err="1"/>
              <a:t>geom</a:t>
            </a:r>
            <a:r>
              <a:rPr lang="en-US" altLang="zh-CN" dirty="0"/>
              <a:t>="text</a:t>
            </a:r>
            <a:r>
              <a:rPr lang="en-US" altLang="zh-CN" dirty="0" smtClean="0"/>
              <a:t>") and </a:t>
            </a:r>
            <a:r>
              <a:rPr lang="en-US" altLang="zh-CN" dirty="0"/>
              <a:t>set </a:t>
            </a:r>
            <a:r>
              <a:rPr lang="en-US" altLang="zh-CN" dirty="0" smtClean="0"/>
              <a:t>parse=TRUE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 &lt;-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(x=c(-3,3)),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(x=x))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stat_function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(fun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dnorm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annotate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("text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", x=2,y=0.3,parse=TRUE, label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frac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(1,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(2 * pi)) * e ^ {-x^2 / 2}")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237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1585</Words>
  <Application>Microsoft Office PowerPoint</Application>
  <PresentationFormat>全屏显示(4:3)</PresentationFormat>
  <Paragraphs>167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Chapter 7 Annotations</vt:lpstr>
      <vt:lpstr>Outlines</vt:lpstr>
      <vt:lpstr>7.1. Adding Text Annotations</vt:lpstr>
      <vt:lpstr>7.1. Adding Text Annotations</vt:lpstr>
      <vt:lpstr>7.1. Adding Text Annotations</vt:lpstr>
      <vt:lpstr>7.1. Adding Text Annotations</vt:lpstr>
      <vt:lpstr>7.1. Adding Text Annotations</vt:lpstr>
      <vt:lpstr>7.2. Using Mathematical Expressions in Annotations</vt:lpstr>
      <vt:lpstr>7.2. Using Mathematical Expressions in Annotations</vt:lpstr>
      <vt:lpstr>7.2. Using Mathematical Expressions in Annotations</vt:lpstr>
      <vt:lpstr>7.3. Adding Lines</vt:lpstr>
      <vt:lpstr>7.3. Adding Lines</vt:lpstr>
      <vt:lpstr>7.3. Adding Lines</vt:lpstr>
      <vt:lpstr>7.3. Adding Lines</vt:lpstr>
      <vt:lpstr>7.4. Adding Line Segments and Arrows</vt:lpstr>
      <vt:lpstr>7.4. Adding Line Segments and Arrows</vt:lpstr>
      <vt:lpstr>7.4. Adding Line Segments and Arrows</vt:lpstr>
      <vt:lpstr>7.5. Adding a Shaded Rectangle</vt:lpstr>
      <vt:lpstr>7.5. Adding a Shaded Rectangle</vt:lpstr>
      <vt:lpstr>7.6. Highlighting an Item</vt:lpstr>
      <vt:lpstr>7.6. Highlighting an Item</vt:lpstr>
      <vt:lpstr>7.6. Highlighting an Item</vt:lpstr>
      <vt:lpstr>7.6. Highlighting an Item</vt:lpstr>
      <vt:lpstr>7.7. Adding Error Bars</vt:lpstr>
      <vt:lpstr>7.7. Adding Error Bars</vt:lpstr>
      <vt:lpstr>7.7. Adding Error Bars</vt:lpstr>
      <vt:lpstr>7.7. Adding Error Bars</vt:lpstr>
      <vt:lpstr>7.7. Adding Error Bars</vt:lpstr>
      <vt:lpstr>7.7. Adding Error Bars</vt:lpstr>
      <vt:lpstr>7.8. Adding Annotations to Individual Facets</vt:lpstr>
      <vt:lpstr>7.8. Adding Annotations to Individual Facets</vt:lpstr>
      <vt:lpstr>7.8. Adding Annotations to Individual Facets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Annotations</dc:title>
  <dc:creator>Yanhui Guo</dc:creator>
  <cp:lastModifiedBy>Yanhui Guo</cp:lastModifiedBy>
  <cp:revision>42</cp:revision>
  <dcterms:created xsi:type="dcterms:W3CDTF">2016-01-08T18:01:07Z</dcterms:created>
  <dcterms:modified xsi:type="dcterms:W3CDTF">2018-01-11T17:35:16Z</dcterms:modified>
</cp:coreProperties>
</file>