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65" r:id="rId5"/>
  </p:sldMasterIdLst>
  <p:notesMasterIdLst>
    <p:notesMasterId r:id="rId36"/>
  </p:notesMasterIdLst>
  <p:sldIdLst>
    <p:sldId id="541" r:id="rId6"/>
    <p:sldId id="732" r:id="rId7"/>
    <p:sldId id="440" r:id="rId8"/>
    <p:sldId id="751" r:id="rId9"/>
    <p:sldId id="752" r:id="rId10"/>
    <p:sldId id="754" r:id="rId11"/>
    <p:sldId id="755" r:id="rId12"/>
    <p:sldId id="761" r:id="rId13"/>
    <p:sldId id="757" r:id="rId14"/>
    <p:sldId id="758" r:id="rId15"/>
    <p:sldId id="759" r:id="rId16"/>
    <p:sldId id="762" r:id="rId17"/>
    <p:sldId id="760" r:id="rId18"/>
    <p:sldId id="777" r:id="rId19"/>
    <p:sldId id="763" r:id="rId20"/>
    <p:sldId id="764" r:id="rId21"/>
    <p:sldId id="772" r:id="rId22"/>
    <p:sldId id="765" r:id="rId23"/>
    <p:sldId id="769" r:id="rId24"/>
    <p:sldId id="774" r:id="rId25"/>
    <p:sldId id="775" r:id="rId26"/>
    <p:sldId id="773" r:id="rId27"/>
    <p:sldId id="766" r:id="rId28"/>
    <p:sldId id="768" r:id="rId29"/>
    <p:sldId id="770" r:id="rId30"/>
    <p:sldId id="771" r:id="rId31"/>
    <p:sldId id="753" r:id="rId32"/>
    <p:sldId id="767" r:id="rId33"/>
    <p:sldId id="776" r:id="rId34"/>
    <p:sldId id="577" r:id="rId35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6BB516DB-55BE-4C37-90B3-1322DCD23C95}">
          <p14:sldIdLst>
            <p14:sldId id="541"/>
            <p14:sldId id="732"/>
          </p14:sldIdLst>
        </p14:section>
        <p14:section name="Two-system comparison" id="{9E81A89C-C1D5-4480-A9F4-996FB4B44FEC}">
          <p14:sldIdLst>
            <p14:sldId id="440"/>
            <p14:sldId id="751"/>
            <p14:sldId id="752"/>
            <p14:sldId id="754"/>
            <p14:sldId id="755"/>
            <p14:sldId id="761"/>
            <p14:sldId id="757"/>
            <p14:sldId id="758"/>
            <p14:sldId id="759"/>
            <p14:sldId id="762"/>
            <p14:sldId id="760"/>
            <p14:sldId id="777"/>
            <p14:sldId id="763"/>
            <p14:sldId id="764"/>
            <p14:sldId id="772"/>
          </p14:sldIdLst>
        </p14:section>
        <p14:section name="Multi-system comparison" id="{64B1FEE9-1084-4821-86B3-96854BAE037B}">
          <p14:sldIdLst>
            <p14:sldId id="765"/>
            <p14:sldId id="769"/>
            <p14:sldId id="774"/>
            <p14:sldId id="775"/>
            <p14:sldId id="773"/>
          </p14:sldIdLst>
        </p14:section>
        <p14:section name="Metamodeling" id="{2F113CA5-E7DF-49F1-88DB-0AD39BFB8D7F}">
          <p14:sldIdLst>
            <p14:sldId id="766"/>
            <p14:sldId id="768"/>
            <p14:sldId id="770"/>
            <p14:sldId id="771"/>
            <p14:sldId id="753"/>
          </p14:sldIdLst>
        </p14:section>
        <p14:section name="Closing" id="{79A0C593-F1C3-48EE-B6F8-7964285765B7}">
          <p14:sldIdLst>
            <p14:sldId id="767"/>
            <p14:sldId id="776"/>
          </p14:sldIdLst>
        </p14:section>
        <p14:section name="Backups" id="{A20BBC9A-CA91-4EC2-A5E1-5862018BB4E5}">
          <p14:sldIdLst>
            <p14:sldId id="5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DA8AC"/>
    <a:srgbClr val="112C63"/>
    <a:srgbClr val="93151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79719" autoAdjust="0"/>
  </p:normalViewPr>
  <p:slideViewPr>
    <p:cSldViewPr snapToGrid="0">
      <p:cViewPr varScale="1">
        <p:scale>
          <a:sx n="85" d="100"/>
          <a:sy n="85" d="100"/>
        </p:scale>
        <p:origin x="177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-16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EE, MICHAEL J Maj USAF AETC AFIT/ENS" userId="c5c0c090-7e92-46c3-b20f-ac6c56430d78" providerId="ADAL" clId="{04BC58DD-AE63-46F3-8494-7F04B06906C2}"/>
    <pc:docChg chg="undo redo custSel addSld modSld sldOrd modSection">
      <pc:chgData name="GAREE, MICHAEL J Maj USAF AETC AFIT/ENS" userId="c5c0c090-7e92-46c3-b20f-ac6c56430d78" providerId="ADAL" clId="{04BC58DD-AE63-46F3-8494-7F04B06906C2}" dt="2022-02-08T03:28:51.892" v="594" actId="20577"/>
      <pc:docMkLst>
        <pc:docMk/>
      </pc:docMkLst>
      <pc:sldChg chg="modSp">
        <pc:chgData name="GAREE, MICHAEL J Maj USAF AETC AFIT/ENS" userId="c5c0c090-7e92-46c3-b20f-ac6c56430d78" providerId="ADAL" clId="{04BC58DD-AE63-46F3-8494-7F04B06906C2}" dt="2022-02-08T02:48:21.171" v="85" actId="20577"/>
        <pc:sldMkLst>
          <pc:docMk/>
          <pc:sldMk cId="3770124460" sldId="652"/>
        </pc:sldMkLst>
        <pc:spChg chg="mod">
          <ac:chgData name="GAREE, MICHAEL J Maj USAF AETC AFIT/ENS" userId="c5c0c090-7e92-46c3-b20f-ac6c56430d78" providerId="ADAL" clId="{04BC58DD-AE63-46F3-8494-7F04B06906C2}" dt="2022-02-08T02:48:21.171" v="85" actId="20577"/>
          <ac:spMkLst>
            <pc:docMk/>
            <pc:sldMk cId="3770124460" sldId="652"/>
            <ac:spMk id="6" creationId="{E0765E7E-C16B-4E9C-A1D2-3D5887FDD250}"/>
          </ac:spMkLst>
        </pc:spChg>
      </pc:sldChg>
      <pc:sldChg chg="modSp mod">
        <pc:chgData name="GAREE, MICHAEL J Maj USAF AETC AFIT/ENS" userId="c5c0c090-7e92-46c3-b20f-ac6c56430d78" providerId="ADAL" clId="{04BC58DD-AE63-46F3-8494-7F04B06906C2}" dt="2022-02-08T02:49:32.116" v="88" actId="207"/>
        <pc:sldMkLst>
          <pc:docMk/>
          <pc:sldMk cId="80088556" sldId="653"/>
        </pc:sldMkLst>
        <pc:spChg chg="mod">
          <ac:chgData name="GAREE, MICHAEL J Maj USAF AETC AFIT/ENS" userId="c5c0c090-7e92-46c3-b20f-ac6c56430d78" providerId="ADAL" clId="{04BC58DD-AE63-46F3-8494-7F04B06906C2}" dt="2022-02-08T02:49:32.116" v="88" actId="207"/>
          <ac:spMkLst>
            <pc:docMk/>
            <pc:sldMk cId="80088556" sldId="653"/>
            <ac:spMk id="2" creationId="{87D547D9-9F37-4E35-A576-A62F64D2C773}"/>
          </ac:spMkLst>
        </pc:spChg>
      </pc:sldChg>
      <pc:sldChg chg="modSp mod">
        <pc:chgData name="GAREE, MICHAEL J Maj USAF AETC AFIT/ENS" userId="c5c0c090-7e92-46c3-b20f-ac6c56430d78" providerId="ADAL" clId="{04BC58DD-AE63-46F3-8494-7F04B06906C2}" dt="2022-02-08T02:53:24.518" v="90" actId="1035"/>
        <pc:sldMkLst>
          <pc:docMk/>
          <pc:sldMk cId="2809299403" sldId="656"/>
        </pc:sldMkLst>
        <pc:cxnChg chg="mod">
          <ac:chgData name="GAREE, MICHAEL J Maj USAF AETC AFIT/ENS" userId="c5c0c090-7e92-46c3-b20f-ac6c56430d78" providerId="ADAL" clId="{04BC58DD-AE63-46F3-8494-7F04B06906C2}" dt="2022-02-08T02:53:24.518" v="90" actId="1035"/>
          <ac:cxnSpMkLst>
            <pc:docMk/>
            <pc:sldMk cId="2809299403" sldId="656"/>
            <ac:cxnSpMk id="7" creationId="{E4658E6C-AAEF-4A35-A923-79E5AEA262D0}"/>
          </ac:cxnSpMkLst>
        </pc:cxnChg>
      </pc:sldChg>
      <pc:sldChg chg="addSp delSp modSp mod modClrScheme chgLayout">
        <pc:chgData name="GAREE, MICHAEL J Maj USAF AETC AFIT/ENS" userId="c5c0c090-7e92-46c3-b20f-ac6c56430d78" providerId="ADAL" clId="{04BC58DD-AE63-46F3-8494-7F04B06906C2}" dt="2022-02-08T03:09:53.863" v="98" actId="700"/>
        <pc:sldMkLst>
          <pc:docMk/>
          <pc:sldMk cId="3544901750" sldId="658"/>
        </pc:sldMkLst>
        <pc:spChg chg="mod ord">
          <ac:chgData name="GAREE, MICHAEL J Maj USAF AETC AFIT/ENS" userId="c5c0c090-7e92-46c3-b20f-ac6c56430d78" providerId="ADAL" clId="{04BC58DD-AE63-46F3-8494-7F04B06906C2}" dt="2022-02-08T03:09:53.863" v="98" actId="700"/>
          <ac:spMkLst>
            <pc:docMk/>
            <pc:sldMk cId="3544901750" sldId="658"/>
            <ac:spMk id="2" creationId="{B483F5AA-D647-486D-973D-3FB56841E6C1}"/>
          </ac:spMkLst>
        </pc:spChg>
        <pc:spChg chg="add del mod ord">
          <ac:chgData name="GAREE, MICHAEL J Maj USAF AETC AFIT/ENS" userId="c5c0c090-7e92-46c3-b20f-ac6c56430d78" providerId="ADAL" clId="{04BC58DD-AE63-46F3-8494-7F04B06906C2}" dt="2022-02-08T03:09:53.863" v="98" actId="700"/>
          <ac:spMkLst>
            <pc:docMk/>
            <pc:sldMk cId="3544901750" sldId="658"/>
            <ac:spMk id="4" creationId="{E1410125-80CA-40DB-B439-D2BD6E16E998}"/>
          </ac:spMkLst>
        </pc:spChg>
        <pc:spChg chg="mod ord">
          <ac:chgData name="GAREE, MICHAEL J Maj USAF AETC AFIT/ENS" userId="c5c0c090-7e92-46c3-b20f-ac6c56430d78" providerId="ADAL" clId="{04BC58DD-AE63-46F3-8494-7F04B06906C2}" dt="2022-02-08T03:09:53.863" v="98" actId="700"/>
          <ac:spMkLst>
            <pc:docMk/>
            <pc:sldMk cId="3544901750" sldId="658"/>
            <ac:spMk id="5" creationId="{673A12EF-9209-4C30-A3CD-6C19D510AA73}"/>
          </ac:spMkLst>
        </pc:spChg>
        <pc:spChg chg="mod ord">
          <ac:chgData name="GAREE, MICHAEL J Maj USAF AETC AFIT/ENS" userId="c5c0c090-7e92-46c3-b20f-ac6c56430d78" providerId="ADAL" clId="{04BC58DD-AE63-46F3-8494-7F04B06906C2}" dt="2022-02-08T03:09:53.863" v="98" actId="700"/>
          <ac:spMkLst>
            <pc:docMk/>
            <pc:sldMk cId="3544901750" sldId="658"/>
            <ac:spMk id="6" creationId="{E7750C9E-0E1C-4606-BCD5-7B297349A61B}"/>
          </ac:spMkLst>
        </pc:spChg>
        <pc:spChg chg="add del mod">
          <ac:chgData name="GAREE, MICHAEL J Maj USAF AETC AFIT/ENS" userId="c5c0c090-7e92-46c3-b20f-ac6c56430d78" providerId="ADAL" clId="{04BC58DD-AE63-46F3-8494-7F04B06906C2}" dt="2022-02-08T03:09:41.635" v="94" actId="478"/>
          <ac:spMkLst>
            <pc:docMk/>
            <pc:sldMk cId="3544901750" sldId="658"/>
            <ac:spMk id="7" creationId="{0F16BD4B-F17F-482A-9FC9-763B31CE3089}"/>
          </ac:spMkLst>
        </pc:spChg>
      </pc:sldChg>
      <pc:sldChg chg="ord">
        <pc:chgData name="GAREE, MICHAEL J Maj USAF AETC AFIT/ENS" userId="c5c0c090-7e92-46c3-b20f-ac6c56430d78" providerId="ADAL" clId="{04BC58DD-AE63-46F3-8494-7F04B06906C2}" dt="2022-02-08T03:14:34.241" v="102"/>
        <pc:sldMkLst>
          <pc:docMk/>
          <pc:sldMk cId="1728957013" sldId="660"/>
        </pc:sldMkLst>
      </pc:sldChg>
      <pc:sldChg chg="ord">
        <pc:chgData name="GAREE, MICHAEL J Maj USAF AETC AFIT/ENS" userId="c5c0c090-7e92-46c3-b20f-ac6c56430d78" providerId="ADAL" clId="{04BC58DD-AE63-46F3-8494-7F04B06906C2}" dt="2022-02-08T03:17:29.843" v="183"/>
        <pc:sldMkLst>
          <pc:docMk/>
          <pc:sldMk cId="3659081306" sldId="661"/>
        </pc:sldMkLst>
      </pc:sldChg>
      <pc:sldChg chg="modSp mod ord">
        <pc:chgData name="GAREE, MICHAEL J Maj USAF AETC AFIT/ENS" userId="c5c0c090-7e92-46c3-b20f-ac6c56430d78" providerId="ADAL" clId="{04BC58DD-AE63-46F3-8494-7F04B06906C2}" dt="2022-02-08T03:17:06.234" v="181" actId="27636"/>
        <pc:sldMkLst>
          <pc:docMk/>
          <pc:sldMk cId="3023803687" sldId="663"/>
        </pc:sldMkLst>
        <pc:spChg chg="mod">
          <ac:chgData name="GAREE, MICHAEL J Maj USAF AETC AFIT/ENS" userId="c5c0c090-7e92-46c3-b20f-ac6c56430d78" providerId="ADAL" clId="{04BC58DD-AE63-46F3-8494-7F04B06906C2}" dt="2022-02-08T03:17:06.234" v="181" actId="27636"/>
          <ac:spMkLst>
            <pc:docMk/>
            <pc:sldMk cId="3023803687" sldId="663"/>
            <ac:spMk id="4" creationId="{0CE41D11-77D2-4BC0-BA05-F9DDAB325549}"/>
          </ac:spMkLst>
        </pc:spChg>
      </pc:sldChg>
      <pc:sldChg chg="modNotesTx">
        <pc:chgData name="GAREE, MICHAEL J Maj USAF AETC AFIT/ENS" userId="c5c0c090-7e92-46c3-b20f-ac6c56430d78" providerId="ADAL" clId="{04BC58DD-AE63-46F3-8494-7F04B06906C2}" dt="2022-02-08T02:38:45.918" v="56" actId="20577"/>
        <pc:sldMkLst>
          <pc:docMk/>
          <pc:sldMk cId="3643782114" sldId="667"/>
        </pc:sldMkLst>
      </pc:sldChg>
      <pc:sldChg chg="modSp mod">
        <pc:chgData name="GAREE, MICHAEL J Maj USAF AETC AFIT/ENS" userId="c5c0c090-7e92-46c3-b20f-ac6c56430d78" providerId="ADAL" clId="{04BC58DD-AE63-46F3-8494-7F04B06906C2}" dt="2022-02-08T03:17:48.288" v="184" actId="207"/>
        <pc:sldMkLst>
          <pc:docMk/>
          <pc:sldMk cId="3477825732" sldId="668"/>
        </pc:sldMkLst>
        <pc:spChg chg="mod">
          <ac:chgData name="GAREE, MICHAEL J Maj USAF AETC AFIT/ENS" userId="c5c0c090-7e92-46c3-b20f-ac6c56430d78" providerId="ADAL" clId="{04BC58DD-AE63-46F3-8494-7F04B06906C2}" dt="2022-02-08T03:17:48.288" v="184" actId="207"/>
          <ac:spMkLst>
            <pc:docMk/>
            <pc:sldMk cId="3477825732" sldId="668"/>
            <ac:spMk id="3" creationId="{66E1AF29-8CD5-415A-AA5D-4E9DEE7F94F4}"/>
          </ac:spMkLst>
        </pc:spChg>
      </pc:sldChg>
      <pc:sldChg chg="ord modNotesTx">
        <pc:chgData name="GAREE, MICHAEL J Maj USAF AETC AFIT/ENS" userId="c5c0c090-7e92-46c3-b20f-ac6c56430d78" providerId="ADAL" clId="{04BC58DD-AE63-46F3-8494-7F04B06906C2}" dt="2022-02-08T03:19:31.768" v="294" actId="20577"/>
        <pc:sldMkLst>
          <pc:docMk/>
          <pc:sldMk cId="3243878377" sldId="669"/>
        </pc:sldMkLst>
      </pc:sldChg>
      <pc:sldChg chg="modSp mod">
        <pc:chgData name="GAREE, MICHAEL J Maj USAF AETC AFIT/ENS" userId="c5c0c090-7e92-46c3-b20f-ac6c56430d78" providerId="ADAL" clId="{04BC58DD-AE63-46F3-8494-7F04B06906C2}" dt="2022-02-08T03:18:58.472" v="226" actId="1037"/>
        <pc:sldMkLst>
          <pc:docMk/>
          <pc:sldMk cId="2862388286" sldId="671"/>
        </pc:sldMkLst>
        <pc:spChg chg="mod">
          <ac:chgData name="GAREE, MICHAEL J Maj USAF AETC AFIT/ENS" userId="c5c0c090-7e92-46c3-b20f-ac6c56430d78" providerId="ADAL" clId="{04BC58DD-AE63-46F3-8494-7F04B06906C2}" dt="2022-02-08T03:18:58.472" v="226" actId="1037"/>
          <ac:spMkLst>
            <pc:docMk/>
            <pc:sldMk cId="2862388286" sldId="671"/>
            <ac:spMk id="8" creationId="{A12C7FB2-B9D5-473F-A958-C2CC93415DA4}"/>
          </ac:spMkLst>
        </pc:spChg>
      </pc:sldChg>
      <pc:sldChg chg="modSp mod">
        <pc:chgData name="GAREE, MICHAEL J Maj USAF AETC AFIT/ENS" userId="c5c0c090-7e92-46c3-b20f-ac6c56430d78" providerId="ADAL" clId="{04BC58DD-AE63-46F3-8494-7F04B06906C2}" dt="2022-02-08T03:22:35.824" v="338" actId="20577"/>
        <pc:sldMkLst>
          <pc:docMk/>
          <pc:sldMk cId="1108142741" sldId="672"/>
        </pc:sldMkLst>
        <pc:spChg chg="mod">
          <ac:chgData name="GAREE, MICHAEL J Maj USAF AETC AFIT/ENS" userId="c5c0c090-7e92-46c3-b20f-ac6c56430d78" providerId="ADAL" clId="{04BC58DD-AE63-46F3-8494-7F04B06906C2}" dt="2022-02-08T03:22:35.824" v="338" actId="20577"/>
          <ac:spMkLst>
            <pc:docMk/>
            <pc:sldMk cId="1108142741" sldId="672"/>
            <ac:spMk id="2" creationId="{30C56DC3-5529-4B61-9DD9-CD966C798F67}"/>
          </ac:spMkLst>
        </pc:spChg>
      </pc:sldChg>
      <pc:sldChg chg="modSp mod">
        <pc:chgData name="GAREE, MICHAEL J Maj USAF AETC AFIT/ENS" userId="c5c0c090-7e92-46c3-b20f-ac6c56430d78" providerId="ADAL" clId="{04BC58DD-AE63-46F3-8494-7F04B06906C2}" dt="2022-02-08T03:22:55.854" v="355" actId="207"/>
        <pc:sldMkLst>
          <pc:docMk/>
          <pc:sldMk cId="3766914806" sldId="673"/>
        </pc:sldMkLst>
        <pc:spChg chg="mod">
          <ac:chgData name="GAREE, MICHAEL J Maj USAF AETC AFIT/ENS" userId="c5c0c090-7e92-46c3-b20f-ac6c56430d78" providerId="ADAL" clId="{04BC58DD-AE63-46F3-8494-7F04B06906C2}" dt="2022-02-08T03:22:55.854" v="355" actId="207"/>
          <ac:spMkLst>
            <pc:docMk/>
            <pc:sldMk cId="3766914806" sldId="673"/>
            <ac:spMk id="2" creationId="{30C56DC3-5529-4B61-9DD9-CD966C798F67}"/>
          </ac:spMkLst>
        </pc:spChg>
      </pc:sldChg>
      <pc:sldChg chg="modSp mod modNotesTx">
        <pc:chgData name="GAREE, MICHAEL J Maj USAF AETC AFIT/ENS" userId="c5c0c090-7e92-46c3-b20f-ac6c56430d78" providerId="ADAL" clId="{04BC58DD-AE63-46F3-8494-7F04B06906C2}" dt="2022-02-08T03:23:22.541" v="411" actId="20577"/>
        <pc:sldMkLst>
          <pc:docMk/>
          <pc:sldMk cId="2242941847" sldId="674"/>
        </pc:sldMkLst>
        <pc:spChg chg="mod">
          <ac:chgData name="GAREE, MICHAEL J Maj USAF AETC AFIT/ENS" userId="c5c0c090-7e92-46c3-b20f-ac6c56430d78" providerId="ADAL" clId="{04BC58DD-AE63-46F3-8494-7F04B06906C2}" dt="2022-02-08T03:22:59.190" v="356"/>
          <ac:spMkLst>
            <pc:docMk/>
            <pc:sldMk cId="2242941847" sldId="674"/>
            <ac:spMk id="2" creationId="{30C56DC3-5529-4B61-9DD9-CD966C798F67}"/>
          </ac:spMkLst>
        </pc:spChg>
      </pc:sldChg>
      <pc:sldChg chg="modSp mod">
        <pc:chgData name="GAREE, MICHAEL J Maj USAF AETC AFIT/ENS" userId="c5c0c090-7e92-46c3-b20f-ac6c56430d78" providerId="ADAL" clId="{04BC58DD-AE63-46F3-8494-7F04B06906C2}" dt="2022-02-08T03:24:00.402" v="415" actId="6549"/>
        <pc:sldMkLst>
          <pc:docMk/>
          <pc:sldMk cId="830920541" sldId="675"/>
        </pc:sldMkLst>
        <pc:spChg chg="mod">
          <ac:chgData name="GAREE, MICHAEL J Maj USAF AETC AFIT/ENS" userId="c5c0c090-7e92-46c3-b20f-ac6c56430d78" providerId="ADAL" clId="{04BC58DD-AE63-46F3-8494-7F04B06906C2}" dt="2022-02-08T03:23:02.858" v="357"/>
          <ac:spMkLst>
            <pc:docMk/>
            <pc:sldMk cId="830920541" sldId="675"/>
            <ac:spMk id="2" creationId="{30C56DC3-5529-4B61-9DD9-CD966C798F67}"/>
          </ac:spMkLst>
        </pc:spChg>
        <pc:spChg chg="mod">
          <ac:chgData name="GAREE, MICHAEL J Maj USAF AETC AFIT/ENS" userId="c5c0c090-7e92-46c3-b20f-ac6c56430d78" providerId="ADAL" clId="{04BC58DD-AE63-46F3-8494-7F04B06906C2}" dt="2022-02-08T03:24:00.402" v="415" actId="6549"/>
          <ac:spMkLst>
            <pc:docMk/>
            <pc:sldMk cId="830920541" sldId="675"/>
            <ac:spMk id="4" creationId="{146F9063-F2CD-4D33-A040-48E6AF4AA89A}"/>
          </ac:spMkLst>
        </pc:spChg>
      </pc:sldChg>
      <pc:sldChg chg="modNotesTx">
        <pc:chgData name="GAREE, MICHAEL J Maj USAF AETC AFIT/ENS" userId="c5c0c090-7e92-46c3-b20f-ac6c56430d78" providerId="ADAL" clId="{04BC58DD-AE63-46F3-8494-7F04B06906C2}" dt="2022-02-08T03:26:45.011" v="544" actId="20577"/>
        <pc:sldMkLst>
          <pc:docMk/>
          <pc:sldMk cId="363241790" sldId="676"/>
        </pc:sldMkLst>
      </pc:sldChg>
      <pc:sldChg chg="modNotesTx">
        <pc:chgData name="GAREE, MICHAEL J Maj USAF AETC AFIT/ENS" userId="c5c0c090-7e92-46c3-b20f-ac6c56430d78" providerId="ADAL" clId="{04BC58DD-AE63-46F3-8494-7F04B06906C2}" dt="2022-02-08T03:28:51.892" v="594" actId="20577"/>
        <pc:sldMkLst>
          <pc:docMk/>
          <pc:sldMk cId="1175592974" sldId="677"/>
        </pc:sldMkLst>
      </pc:sldChg>
      <pc:sldChg chg="addSp modSp new mod ord modShow">
        <pc:chgData name="GAREE, MICHAEL J Maj USAF AETC AFIT/ENS" userId="c5c0c090-7e92-46c3-b20f-ac6c56430d78" providerId="ADAL" clId="{04BC58DD-AE63-46F3-8494-7F04B06906C2}" dt="2022-02-08T02:48:26.707" v="87" actId="20577"/>
        <pc:sldMkLst>
          <pc:docMk/>
          <pc:sldMk cId="2623591406" sldId="681"/>
        </pc:sldMkLst>
        <pc:spChg chg="mod">
          <ac:chgData name="GAREE, MICHAEL J Maj USAF AETC AFIT/ENS" userId="c5c0c090-7e92-46c3-b20f-ac6c56430d78" providerId="ADAL" clId="{04BC58DD-AE63-46F3-8494-7F04B06906C2}" dt="2022-02-08T02:48:26.707" v="87" actId="20577"/>
          <ac:spMkLst>
            <pc:docMk/>
            <pc:sldMk cId="2623591406" sldId="681"/>
            <ac:spMk id="2" creationId="{5E0C42C1-D0C9-4401-A122-CA5A58257885}"/>
          </ac:spMkLst>
        </pc:spChg>
        <pc:picChg chg="add mod">
          <ac:chgData name="GAREE, MICHAEL J Maj USAF AETC AFIT/ENS" userId="c5c0c090-7e92-46c3-b20f-ac6c56430d78" providerId="ADAL" clId="{04BC58DD-AE63-46F3-8494-7F04B06906C2}" dt="2022-02-08T02:38:26.847" v="3" actId="14100"/>
          <ac:picMkLst>
            <pc:docMk/>
            <pc:sldMk cId="2623591406" sldId="681"/>
            <ac:picMk id="6" creationId="{93DDED4E-7A79-4813-9BCD-5D304CC2B6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E65684B-EC77-43F8-AFFF-1E0D5F1B365A}" type="datetimeFigureOut">
              <a:rPr lang="en-US" smtClean="0"/>
              <a:t>2023.02.23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1CD1344-69AD-499E-A67F-B4368FB7E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90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“Relative performance” – comparing response variable(s) for multiple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CRN == correlated sampling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68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BCNN Eq 12.8 &amp; 9 are the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81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Eqs</a:t>
            </a:r>
            <a:r>
              <a:rPr lang="en-US" dirty="0"/>
              <a:t> 12.10-13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61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laboring this point because it’s so fundamental to how we do simulation experiments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73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Twins, as in biological</a:t>
            </a:r>
            <a:r>
              <a:rPr lang="en-US" baseline="0" dirty="0"/>
              <a:t> twins</a:t>
            </a:r>
          </a:p>
          <a:p>
            <a:endParaRPr lang="en-US" baseline="0" dirty="0"/>
          </a:p>
          <a:p>
            <a:r>
              <a:rPr lang="en-US" baseline="0" dirty="0"/>
              <a:t>Similar analogy: measuring the effect of an NFL rule change—comparing same team before/after change is more relevant than comparing different teams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07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there are parts that don’t match between models, ensure they are independent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BCNN p471 describes cases where CRN won’t give variance reduction. If unsure, you could run some test replications both ways and estimate if CRN will work; this probably requires putting all streams on Properties or a Data Table to easily change (not necessarily a bad practice, anyway…).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69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BCNN 12.1.3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47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OPER 561 L17 CRN Zippy &amp; Klunky.docx describes system &amp; data collection, but we can just use the resulting CSV file.</a:t>
                </a:r>
              </a:p>
              <a:p>
                <a:endParaRPr lang="en-US" dirty="0"/>
              </a:p>
              <a:p>
                <a:r>
                  <a:rPr lang="en-US" dirty="0"/>
                  <a:t>On results, can also do paired t-test,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, and H_0</a:t>
                </a:r>
                <a:r>
                  <a:rPr lang="en-US" baseline="0" dirty="0"/>
                  <a:t>: mean difference = 0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Goto Simio &amp; the script – OPER 561 L17 CRN Zippy &amp; Klunky.docx</a:t>
                </a:r>
              </a:p>
              <a:p>
                <a:endParaRPr lang="en-US" dirty="0"/>
              </a:p>
              <a:p>
                <a:r>
                  <a:rPr lang="en-US" dirty="0"/>
                  <a:t>On results, can also do paired t-test, where </a:t>
                </a:r>
                <a:r>
                  <a:rPr lang="en-US" b="0" i="0">
                    <a:latin typeface="Cambria Math" panose="02040503050406030204" pitchFamily="18" charset="0"/>
                  </a:rPr>
                  <a:t>𝑡_𝑇𝑆=𝑚𝑒𝑎𝑛/(𝑠𝑡.𝑑𝑒𝑣/√𝑛)</a:t>
                </a:r>
                <a:r>
                  <a:rPr lang="en-US" dirty="0"/>
                  <a:t>, and H_0</a:t>
                </a:r>
                <a:r>
                  <a:rPr lang="en-US" baseline="0" dirty="0"/>
                  <a:t>: mean difference = 0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16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77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Related: confidence intervals on multiple parameters for one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25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69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Demo on board what would happen if we just used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as usual without thinking about this, then see the implication of the inequality via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We’ll do an exercise on this during the next lesson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Demo on board what would happen if we just used </a:t>
                </a:r>
                <a:r>
                  <a:rPr lang="en-US" b="0" i="0">
                    <a:latin typeface="Cambria Math" panose="02040503050406030204" pitchFamily="18" charset="0"/>
                  </a:rPr>
                  <a:t>𝛼</a:t>
                </a:r>
                <a:r>
                  <a:rPr lang="en-US" dirty="0"/>
                  <a:t> as usual without thinking about this, then see the implication of the inequality via </a:t>
                </a:r>
                <a:r>
                  <a:rPr lang="en-US" b="0" i="0">
                    <a:latin typeface="Cambria Math" panose="02040503050406030204" pitchFamily="18" charset="0"/>
                  </a:rPr>
                  <a:t>𝛼_𝐸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We’ll do an exercise on this during the next lesson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691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approach: select the best, metamodeling, … in the next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571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Simio demo of selecting best scenario using KN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45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3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similar independent samples vs. CRN decision applies here, too, with similar effects; CRN reduces variance of coefficients but usu. increases that of intercept.</a:t>
            </a:r>
          </a:p>
          <a:p>
            <a:endParaRPr lang="en-US" dirty="0"/>
          </a:p>
          <a:p>
            <a:r>
              <a:rPr lang="en-US" dirty="0"/>
              <a:t>Whereas metamodeling combines simulation with regression/empirical modeling,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412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combines simulation with optimization a la OPER 510/610, and probably OPER 623 Heuristics, too.</a:t>
            </a:r>
          </a:p>
          <a:p>
            <a:endParaRPr lang="en-US" dirty="0"/>
          </a:p>
          <a:p>
            <a:r>
              <a:rPr lang="en-US" dirty="0"/>
              <a:t>Simio </a:t>
            </a:r>
            <a:r>
              <a:rPr lang="en-US" dirty="0" err="1"/>
              <a:t>OptQuest</a:t>
            </a:r>
            <a:r>
              <a:rPr lang="en-US" dirty="0"/>
              <a:t> add-in demo?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68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779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project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82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HW 6 assigned; remember to follow book example for greatest</a:t>
            </a:r>
            <a:r>
              <a:rPr lang="en-US" baseline="0" dirty="0"/>
              <a:t> ease</a:t>
            </a:r>
          </a:p>
          <a:p>
            <a:endParaRPr lang="en-US" dirty="0"/>
          </a:p>
          <a:p>
            <a:r>
              <a:rPr lang="en-US" dirty="0"/>
              <a:t>Project time at end of class</a:t>
            </a:r>
          </a:p>
          <a:p>
            <a:endParaRPr lang="en-US" dirty="0"/>
          </a:p>
          <a:p>
            <a:r>
              <a:rPr lang="en-US" dirty="0"/>
              <a:t>Note study guide items on </a:t>
            </a:r>
            <a:r>
              <a:rPr lang="en-US"/>
              <a:t>Canvas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67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65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Ybar1 and ybar2 are instances of theta-hat from last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More on \nu and standard error later</a:t>
            </a:r>
          </a:p>
          <a:p>
            <a:endParaRPr lang="en-US" dirty="0"/>
          </a:p>
          <a:p>
            <a:r>
              <a:rPr lang="en-US" dirty="0"/>
              <a:t>Normal assumption: fairly safe when working with averages; may not apply when targeting</a:t>
            </a:r>
            <a:r>
              <a:rPr lang="en-US" baseline="0" dirty="0"/>
              <a:t> other measures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7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variance equation is for independent samples only!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43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 12.6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78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 many people do it otherwise, it’s a bunch of extra work for them and is also “wrong”, given the objective of the 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D1344-69AD-499E-A67F-B4368FB7EA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6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49D3-C4F4-49B9-B666-3CC177987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08C44-6A44-4879-83E6-C5C75D44C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0209C-797D-40FA-9B89-2524DC78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6908-BE59-488E-B7B0-91C7D9E6397D}" type="datetime1">
              <a:rPr lang="en-US" smtClean="0"/>
              <a:t>2023.02.23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5582B-AD0D-4F91-98D2-42187F00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322B2-A614-4367-B048-353E23C0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8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29D2-E6BF-47AA-9EE3-5108D0E6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77287-DD12-43AD-8D47-9E208BE0B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1825624"/>
            <a:ext cx="7315200" cy="454519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895BD-4249-448A-924A-2C4BF6CB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D426-2863-475F-A784-2A62791F7B54}" type="datetime1">
              <a:rPr lang="en-US" smtClean="0"/>
              <a:t>2023.02.23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A9FF7-D6F8-460D-9D08-4DF478A5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3881B-C005-413B-98B5-1A0AEB8E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6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4B1A-AC81-40CF-A49E-B82B940D2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14179-C6BC-41B7-A1DA-91E38910D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743200" cy="45601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92F96-9C9F-4811-822A-FDA7B1CDA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8600" y="1825627"/>
            <a:ext cx="7315200" cy="456018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7C3BE-B9FB-4970-B2ED-5081883F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49472-C4F7-43B3-9AD7-8E3106CD39CA}" type="datetime1">
              <a:rPr lang="en-US" smtClean="0"/>
              <a:t>2023.02.23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56905-14CB-4B1F-B276-9D9A4C4D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97CF3-075A-4798-B972-28E432A5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5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6FE4-E32E-469C-B3B5-8103EFD8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1F5CE-B48D-4E44-84CE-2F88709D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FC08-118E-4D59-B45E-EC824107CC57}" type="datetime1">
              <a:rPr lang="en-US" smtClean="0"/>
              <a:t>2023.02.23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E72D7-7533-4E0C-A670-4CAB9ECC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D2E53-658F-437A-B00F-70D0E06A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0DC46-5671-4FE0-BCA1-EA3E94E2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52F7B-B388-42F1-9775-A3A352E6FCFE}" type="datetime1">
              <a:rPr lang="en-US" smtClean="0"/>
              <a:t>2023.02.23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7601E-5E23-4B44-899A-ED6B1655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47B23-BEA0-4649-B1B5-1FEA5D2D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1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697" y="2130126"/>
            <a:ext cx="10362617" cy="14702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385" y="3885873"/>
            <a:ext cx="8533235" cy="1752871"/>
          </a:xfrm>
        </p:spPr>
        <p:txBody>
          <a:bodyPr/>
          <a:lstStyle>
            <a:lvl1pPr marL="0" indent="0" algn="ctr">
              <a:buNone/>
              <a:defRPr/>
            </a:lvl1pPr>
            <a:lvl2pPr marL="413062" indent="0" algn="ctr">
              <a:buNone/>
              <a:defRPr/>
            </a:lvl2pPr>
            <a:lvl3pPr marL="826126" indent="0" algn="ctr">
              <a:buNone/>
              <a:defRPr/>
            </a:lvl3pPr>
            <a:lvl4pPr marL="1239188" indent="0" algn="ctr">
              <a:buNone/>
              <a:defRPr/>
            </a:lvl4pPr>
            <a:lvl5pPr marL="1652251" indent="0" algn="ctr">
              <a:buNone/>
              <a:defRPr/>
            </a:lvl5pPr>
            <a:lvl6pPr marL="2065312" indent="0" algn="ctr">
              <a:buNone/>
              <a:defRPr/>
            </a:lvl6pPr>
            <a:lvl7pPr marL="2478377" indent="0" algn="ctr">
              <a:buNone/>
              <a:defRPr/>
            </a:lvl7pPr>
            <a:lvl8pPr marL="2891440" indent="0" algn="ctr">
              <a:buNone/>
              <a:defRPr/>
            </a:lvl8pPr>
            <a:lvl9pPr marL="330450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28871669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y customiz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k object 16">
            <a:extLst>
              <a:ext uri="{FF2B5EF4-FFF2-40B4-BE49-F238E27FC236}">
                <a16:creationId xmlns:a16="http://schemas.microsoft.com/office/drawing/2014/main" id="{C593030B-AAE3-42E6-A801-E69282AC1342}"/>
              </a:ext>
            </a:extLst>
          </p:cNvPr>
          <p:cNvSpPr/>
          <p:nvPr userDrawn="1"/>
        </p:nvSpPr>
        <p:spPr>
          <a:xfrm>
            <a:off x="9541765" y="1188721"/>
            <a:ext cx="2647315" cy="4867910"/>
          </a:xfrm>
          <a:custGeom>
            <a:avLst/>
            <a:gdLst/>
            <a:ahLst/>
            <a:cxnLst/>
            <a:rect l="l" t="t" r="r" b="b"/>
            <a:pathLst>
              <a:path w="2647315" h="4867910">
                <a:moveTo>
                  <a:pt x="2647188" y="0"/>
                </a:moveTo>
                <a:lnTo>
                  <a:pt x="0" y="0"/>
                </a:lnTo>
                <a:lnTo>
                  <a:pt x="2647188" y="4867414"/>
                </a:lnTo>
                <a:lnTo>
                  <a:pt x="264718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577" y="2130129"/>
            <a:ext cx="9314915" cy="2426709"/>
          </a:xfrm>
        </p:spPr>
        <p:txBody>
          <a:bodyPr/>
          <a:lstStyle>
            <a:lvl1pPr marL="0" algn="l" defTabSz="905103" rtl="0" eaLnBrk="0" fontAlgn="base" latinLnBrk="0" hangingPunct="0">
              <a:spcBef>
                <a:spcPct val="0"/>
              </a:spcBef>
              <a:spcAft>
                <a:spcPct val="0"/>
              </a:spcAft>
              <a:defRPr lang="en-US" sz="6000" b="1" kern="1200" dirty="0">
                <a:solidFill>
                  <a:srgbClr val="00006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0577" y="4571589"/>
            <a:ext cx="9314915" cy="1470288"/>
          </a:xfrm>
        </p:spPr>
        <p:txBody>
          <a:bodyPr/>
          <a:lstStyle>
            <a:lvl1pPr marL="0" indent="0" algn="l">
              <a:buNone/>
              <a:defRPr lang="en-US" sz="24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13062" indent="0" algn="ctr">
              <a:buNone/>
              <a:defRPr/>
            </a:lvl2pPr>
            <a:lvl3pPr marL="826126" indent="0" algn="ctr">
              <a:buNone/>
              <a:defRPr/>
            </a:lvl3pPr>
            <a:lvl4pPr marL="1239188" indent="0" algn="ctr">
              <a:buNone/>
              <a:defRPr/>
            </a:lvl4pPr>
            <a:lvl5pPr marL="1652251" indent="0" algn="ctr">
              <a:buNone/>
              <a:defRPr/>
            </a:lvl5pPr>
            <a:lvl6pPr marL="2065312" indent="0" algn="ctr">
              <a:buNone/>
              <a:defRPr/>
            </a:lvl6pPr>
            <a:lvl7pPr marL="2478377" indent="0" algn="ctr">
              <a:buNone/>
              <a:defRPr/>
            </a:lvl7pPr>
            <a:lvl8pPr marL="2891440" indent="0" algn="ctr">
              <a:buNone/>
              <a:defRPr/>
            </a:lvl8pPr>
            <a:lvl9pPr marL="3304501" indent="0" algn="ctr">
              <a:buNone/>
              <a:defRPr/>
            </a:lvl9pPr>
          </a:lstStyle>
          <a:p>
            <a:pPr marL="0" lvl="0" indent="0" algn="l" defTabSz="905103" rtl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28455899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F85D-5005-486A-94E1-0426FAFA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25116D-7C38-4D9F-9E4F-4C4E4AF525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E01A80-7DFA-4C1F-BC6E-A2FE76CAFE3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491484-72A4-4787-9DA2-A5688DACC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743200" cy="45601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1A1E973-2B8A-40E8-8074-141D02574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8600" y="1825627"/>
            <a:ext cx="7315200" cy="456018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7413329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16B75D-19BC-40C6-99F3-2190813DC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162CB-15A8-43CE-B79E-8ED469E1E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560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4FA32-B350-47DF-9C7A-B70DA1E02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12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542DA-856C-492C-B5B3-046521ED174C}" type="datetime1">
              <a:rPr lang="en-US" smtClean="0"/>
              <a:t>2023.02.23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F2877-11A8-4FC5-97A4-AC3C2298D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129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2ECE1-698A-4B24-91AE-D6307B1C4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12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E2427-8788-484D-A54B-CA5B36371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7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40"/>
          <p:cNvSpPr>
            <a:spLocks noChangeArrowheads="1"/>
          </p:cNvSpPr>
          <p:nvPr/>
        </p:nvSpPr>
        <p:spPr bwMode="auto">
          <a:xfrm flipV="1">
            <a:off x="8534400" y="989755"/>
            <a:ext cx="3657600" cy="7602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615" tIns="41307" rIns="82615" bIns="41307" anchor="ctr"/>
          <a:lstStyle/>
          <a:p>
            <a:pPr marL="0" marR="0" lvl="0" indent="0" algn="ctr" defTabSz="8262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88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10908" y="-114753"/>
            <a:ext cx="8970189" cy="114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292" tIns="50146" rIns="100292" bIns="5014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8524" y="1550620"/>
            <a:ext cx="10966585" cy="411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292" tIns="50146" rIns="100292" bIns="501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 flipV="1">
            <a:off x="0" y="989755"/>
            <a:ext cx="3657600" cy="7459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82615" tIns="41307" rIns="82615" bIns="41307" anchor="ctr"/>
          <a:lstStyle/>
          <a:p>
            <a:pPr marL="0" marR="0" lvl="0" indent="0" algn="l" defTabSz="8262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88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59" name="Text Box 35"/>
          <p:cNvSpPr txBox="1">
            <a:spLocks noChangeArrowheads="1"/>
          </p:cNvSpPr>
          <p:nvPr/>
        </p:nvSpPr>
        <p:spPr bwMode="auto">
          <a:xfrm>
            <a:off x="4101833" y="902258"/>
            <a:ext cx="3988339" cy="278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615" tIns="41307" rIns="82615" bIns="41307">
            <a:spAutoFit/>
          </a:bodyPr>
          <a:lstStyle/>
          <a:p>
            <a:pPr marL="0" marR="0" lvl="0" indent="0" algn="l" defTabSz="8262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65" b="1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Develop America's Airmen Today ... for Tomorrow</a:t>
            </a:r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auto">
          <a:xfrm flipV="1">
            <a:off x="1943" y="6508000"/>
            <a:ext cx="3474720" cy="41598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82615" tIns="41307" rIns="82615" bIns="41307" anchor="ctr"/>
          <a:lstStyle/>
          <a:p>
            <a:pPr marL="0" marR="0" lvl="0" indent="0" algn="l" defTabSz="8262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88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71" name="Rectangle 47"/>
          <p:cNvSpPr>
            <a:spLocks noChangeArrowheads="1"/>
          </p:cNvSpPr>
          <p:nvPr/>
        </p:nvSpPr>
        <p:spPr bwMode="auto">
          <a:xfrm flipV="1">
            <a:off x="8717280" y="6492226"/>
            <a:ext cx="3474720" cy="41599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615" tIns="41307" rIns="82615" bIns="41307" anchor="ctr"/>
          <a:lstStyle/>
          <a:p>
            <a:pPr marL="0" marR="0" lvl="0" indent="0" algn="ctr" defTabSz="8262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88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 userDrawn="1"/>
        </p:nvSpPr>
        <p:spPr bwMode="auto">
          <a:xfrm>
            <a:off x="3531541" y="6377470"/>
            <a:ext cx="5128925" cy="256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5067" tIns="37535" rIns="75067" bIns="37535">
            <a:spAutoFit/>
          </a:bodyPr>
          <a:lstStyle/>
          <a:p>
            <a:pPr marL="0" marR="0" lvl="0" indent="0" algn="l" defTabSz="75104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75" b="1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Air University: The Intellectual and Leadership Center of the Air Force</a:t>
            </a:r>
          </a:p>
        </p:txBody>
      </p:sp>
      <p:sp>
        <p:nvSpPr>
          <p:cNvPr id="21" name="Text Box 13"/>
          <p:cNvSpPr txBox="1">
            <a:spLocks noChangeArrowheads="1"/>
          </p:cNvSpPr>
          <p:nvPr userDrawn="1"/>
        </p:nvSpPr>
        <p:spPr bwMode="auto">
          <a:xfrm>
            <a:off x="5075213" y="6615583"/>
            <a:ext cx="2041572" cy="241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4289" tIns="37152" rIns="74289" bIns="37152">
            <a:spAutoFit/>
          </a:bodyPr>
          <a:lstStyle/>
          <a:p>
            <a:pPr marL="0" marR="0" lvl="0" indent="0" algn="l" defTabSz="741505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84" b="1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Aim High…Fly – Fight – Win </a:t>
            </a:r>
            <a:endParaRPr kumimoji="0" lang="en-US" sz="1084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pic>
        <p:nvPicPr>
          <p:cNvPr id="13" name="Picture 33" descr="chrmblue_std small">
            <a:extLst>
              <a:ext uri="{FF2B5EF4-FFF2-40B4-BE49-F238E27FC236}">
                <a16:creationId xmlns:a16="http://schemas.microsoft.com/office/drawing/2014/main" id="{75F70967-286A-4660-88F6-ECE9414E2B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1319" y="75143"/>
            <a:ext cx="8763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7" descr="AFIT(good)">
            <a:extLst>
              <a:ext uri="{FF2B5EF4-FFF2-40B4-BE49-F238E27FC236}">
                <a16:creationId xmlns:a16="http://schemas.microsoft.com/office/drawing/2014/main" id="{B6EB820F-5086-4272-821F-C630750494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0566652" y="137473"/>
            <a:ext cx="1447801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15">
            <a:extLst>
              <a:ext uri="{FF2B5EF4-FFF2-40B4-BE49-F238E27FC236}">
                <a16:creationId xmlns:a16="http://schemas.microsoft.com/office/drawing/2014/main" id="{B0BE7E7F-1ADC-42D1-B32E-D9E126599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64583" y="6465915"/>
            <a:ext cx="2325476" cy="404089"/>
          </a:xfrm>
          <a:prstGeom prst="rect">
            <a:avLst/>
          </a:prstGeom>
        </p:spPr>
        <p:txBody>
          <a:bodyPr vert="horz" lIns="100289" tIns="50143" rIns="100289" bIns="50143" rtlCol="0" anchor="ctr"/>
          <a:lstStyle>
            <a:lvl1pPr algn="r">
              <a:defRPr sz="1300">
                <a:solidFill>
                  <a:srgbClr val="000000">
                    <a:tint val="75000"/>
                  </a:srgbClr>
                </a:solidFill>
                <a:cs typeface="Arial" charset="0"/>
              </a:defRPr>
            </a:lvl1pPr>
          </a:lstStyle>
          <a:p>
            <a:pPr>
              <a:defRPr/>
            </a:pPr>
            <a:fld id="{A8E01A80-7DFA-4C1F-BC6E-A2FE76CAFE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2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7" r:id="rId3"/>
  </p:sldLayoutIdLst>
  <p:transition advClick="0"/>
  <p:hf hdr="0" ftr="0"/>
  <p:txStyles>
    <p:titleStyle>
      <a:lvl1pPr algn="ctr" defTabSz="905103" rtl="0" eaLnBrk="0" fontAlgn="base" hangingPunct="0">
        <a:spcBef>
          <a:spcPct val="0"/>
        </a:spcBef>
        <a:spcAft>
          <a:spcPct val="0"/>
        </a:spcAft>
        <a:defRPr sz="3524" b="1">
          <a:solidFill>
            <a:schemeClr val="folHlink"/>
          </a:solidFill>
          <a:latin typeface="+mj-lt"/>
          <a:ea typeface="+mj-ea"/>
          <a:cs typeface="+mj-cs"/>
        </a:defRPr>
      </a:lvl1pPr>
      <a:lvl2pPr algn="ctr" defTabSz="905103" rtl="0" eaLnBrk="0" fontAlgn="base" hangingPunct="0">
        <a:spcBef>
          <a:spcPct val="0"/>
        </a:spcBef>
        <a:spcAft>
          <a:spcPct val="0"/>
        </a:spcAft>
        <a:defRPr sz="3524" b="1">
          <a:solidFill>
            <a:schemeClr val="folHlink"/>
          </a:solidFill>
          <a:latin typeface="Arial" charset="0"/>
        </a:defRPr>
      </a:lvl2pPr>
      <a:lvl3pPr algn="ctr" defTabSz="905103" rtl="0" eaLnBrk="0" fontAlgn="base" hangingPunct="0">
        <a:spcBef>
          <a:spcPct val="0"/>
        </a:spcBef>
        <a:spcAft>
          <a:spcPct val="0"/>
        </a:spcAft>
        <a:defRPr sz="3524" b="1">
          <a:solidFill>
            <a:schemeClr val="folHlink"/>
          </a:solidFill>
          <a:latin typeface="Arial" charset="0"/>
        </a:defRPr>
      </a:lvl3pPr>
      <a:lvl4pPr algn="ctr" defTabSz="905103" rtl="0" eaLnBrk="0" fontAlgn="base" hangingPunct="0">
        <a:spcBef>
          <a:spcPct val="0"/>
        </a:spcBef>
        <a:spcAft>
          <a:spcPct val="0"/>
        </a:spcAft>
        <a:defRPr sz="3524" b="1">
          <a:solidFill>
            <a:schemeClr val="folHlink"/>
          </a:solidFill>
          <a:latin typeface="Arial" charset="0"/>
        </a:defRPr>
      </a:lvl4pPr>
      <a:lvl5pPr algn="ctr" defTabSz="905103" rtl="0" eaLnBrk="0" fontAlgn="base" hangingPunct="0">
        <a:spcBef>
          <a:spcPct val="0"/>
        </a:spcBef>
        <a:spcAft>
          <a:spcPct val="0"/>
        </a:spcAft>
        <a:defRPr sz="3524" b="1">
          <a:solidFill>
            <a:schemeClr val="folHlink"/>
          </a:solidFill>
          <a:latin typeface="Arial" charset="0"/>
        </a:defRPr>
      </a:lvl5pPr>
      <a:lvl6pPr marL="413062" algn="ctr" defTabSz="906444" rtl="0" eaLnBrk="0" fontAlgn="base" hangingPunct="0">
        <a:spcBef>
          <a:spcPct val="0"/>
        </a:spcBef>
        <a:spcAft>
          <a:spcPct val="0"/>
        </a:spcAft>
        <a:defRPr sz="3524" b="1">
          <a:solidFill>
            <a:schemeClr val="folHlink"/>
          </a:solidFill>
          <a:latin typeface="Arial" charset="0"/>
        </a:defRPr>
      </a:lvl6pPr>
      <a:lvl7pPr marL="826126" algn="ctr" defTabSz="906444" rtl="0" eaLnBrk="0" fontAlgn="base" hangingPunct="0">
        <a:spcBef>
          <a:spcPct val="0"/>
        </a:spcBef>
        <a:spcAft>
          <a:spcPct val="0"/>
        </a:spcAft>
        <a:defRPr sz="3524" b="1">
          <a:solidFill>
            <a:schemeClr val="folHlink"/>
          </a:solidFill>
          <a:latin typeface="Arial" charset="0"/>
        </a:defRPr>
      </a:lvl7pPr>
      <a:lvl8pPr marL="1239188" algn="ctr" defTabSz="906444" rtl="0" eaLnBrk="0" fontAlgn="base" hangingPunct="0">
        <a:spcBef>
          <a:spcPct val="0"/>
        </a:spcBef>
        <a:spcAft>
          <a:spcPct val="0"/>
        </a:spcAft>
        <a:defRPr sz="3524" b="1">
          <a:solidFill>
            <a:schemeClr val="folHlink"/>
          </a:solidFill>
          <a:latin typeface="Arial" charset="0"/>
        </a:defRPr>
      </a:lvl8pPr>
      <a:lvl9pPr marL="1652251" algn="ctr" defTabSz="906444" rtl="0" eaLnBrk="0" fontAlgn="base" hangingPunct="0">
        <a:spcBef>
          <a:spcPct val="0"/>
        </a:spcBef>
        <a:spcAft>
          <a:spcPct val="0"/>
        </a:spcAft>
        <a:defRPr sz="3524" b="1">
          <a:solidFill>
            <a:schemeClr val="folHlink"/>
          </a:solidFill>
          <a:latin typeface="Arial" charset="0"/>
        </a:defRPr>
      </a:lvl9pPr>
    </p:titleStyle>
    <p:bodyStyle>
      <a:lvl1pPr marL="338518" indent="-338518" algn="l" defTabSz="905103" rtl="0" eaLnBrk="0" fontAlgn="base" hangingPunct="0">
        <a:spcBef>
          <a:spcPct val="20000"/>
        </a:spcBef>
        <a:spcAft>
          <a:spcPct val="0"/>
        </a:spcAft>
        <a:buChar char="•"/>
        <a:defRPr sz="2620">
          <a:solidFill>
            <a:schemeClr val="tx1"/>
          </a:solidFill>
          <a:latin typeface="+mn-lt"/>
          <a:ea typeface="+mn-ea"/>
          <a:cs typeface="+mn-cs"/>
        </a:defRPr>
      </a:lvl1pPr>
      <a:lvl2pPr marL="734410" indent="-281141" algn="l" defTabSz="905103" rtl="0" eaLnBrk="0" fontAlgn="base" hangingPunct="0">
        <a:spcBef>
          <a:spcPct val="20000"/>
        </a:spcBef>
        <a:spcAft>
          <a:spcPct val="0"/>
        </a:spcAft>
        <a:buChar char="•"/>
        <a:defRPr sz="2169">
          <a:solidFill>
            <a:schemeClr val="tx1"/>
          </a:solidFill>
          <a:latin typeface="+mn-lt"/>
        </a:defRPr>
      </a:lvl2pPr>
      <a:lvl3pPr marL="1131737" indent="-225200" algn="l" defTabSz="905103" rtl="0" eaLnBrk="0" fontAlgn="base" hangingPunct="0">
        <a:spcBef>
          <a:spcPct val="20000"/>
        </a:spcBef>
        <a:spcAft>
          <a:spcPct val="0"/>
        </a:spcAft>
        <a:buChar char="•"/>
        <a:defRPr sz="1807">
          <a:solidFill>
            <a:schemeClr val="tx1"/>
          </a:solidFill>
          <a:latin typeface="+mn-lt"/>
        </a:defRPr>
      </a:lvl3pPr>
      <a:lvl4pPr marL="1585004" indent="-225200" algn="l" defTabSz="905103" rtl="0" eaLnBrk="0" fontAlgn="base" hangingPunct="0">
        <a:spcBef>
          <a:spcPct val="20000"/>
        </a:spcBef>
        <a:spcAft>
          <a:spcPct val="0"/>
        </a:spcAft>
        <a:defRPr sz="1807">
          <a:solidFill>
            <a:schemeClr val="tx1"/>
          </a:solidFill>
          <a:latin typeface="+mn-lt"/>
        </a:defRPr>
      </a:lvl4pPr>
      <a:lvl5pPr marL="2038273" indent="-225200" algn="l" defTabSz="905103" rtl="0" eaLnBrk="0" fontAlgn="base" hangingPunct="0">
        <a:spcBef>
          <a:spcPct val="20000"/>
        </a:spcBef>
        <a:spcAft>
          <a:spcPct val="0"/>
        </a:spcAft>
        <a:buChar char="»"/>
        <a:defRPr sz="1807">
          <a:solidFill>
            <a:schemeClr val="tx1"/>
          </a:solidFill>
          <a:latin typeface="+mn-lt"/>
        </a:defRPr>
      </a:lvl5pPr>
      <a:lvl6pPr marL="2452560" indent="-226612" algn="l" defTabSz="906444" rtl="0" eaLnBrk="0" fontAlgn="base" hangingPunct="0">
        <a:spcBef>
          <a:spcPct val="20000"/>
        </a:spcBef>
        <a:spcAft>
          <a:spcPct val="0"/>
        </a:spcAft>
        <a:buChar char="»"/>
        <a:defRPr sz="1807">
          <a:solidFill>
            <a:schemeClr val="tx1"/>
          </a:solidFill>
          <a:latin typeface="+mn-lt"/>
        </a:defRPr>
      </a:lvl6pPr>
      <a:lvl7pPr marL="2865623" indent="-226612" algn="l" defTabSz="906444" rtl="0" eaLnBrk="0" fontAlgn="base" hangingPunct="0">
        <a:spcBef>
          <a:spcPct val="20000"/>
        </a:spcBef>
        <a:spcAft>
          <a:spcPct val="0"/>
        </a:spcAft>
        <a:buChar char="»"/>
        <a:defRPr sz="1807">
          <a:solidFill>
            <a:schemeClr val="tx1"/>
          </a:solidFill>
          <a:latin typeface="+mn-lt"/>
        </a:defRPr>
      </a:lvl7pPr>
      <a:lvl8pPr marL="3278685" indent="-226612" algn="l" defTabSz="906444" rtl="0" eaLnBrk="0" fontAlgn="base" hangingPunct="0">
        <a:spcBef>
          <a:spcPct val="20000"/>
        </a:spcBef>
        <a:spcAft>
          <a:spcPct val="0"/>
        </a:spcAft>
        <a:buChar char="»"/>
        <a:defRPr sz="1807">
          <a:solidFill>
            <a:schemeClr val="tx1"/>
          </a:solidFill>
          <a:latin typeface="+mn-lt"/>
        </a:defRPr>
      </a:lvl8pPr>
      <a:lvl9pPr marL="3691748" indent="-226612" algn="l" defTabSz="906444" rtl="0" eaLnBrk="0" fontAlgn="base" hangingPunct="0">
        <a:spcBef>
          <a:spcPct val="20000"/>
        </a:spcBef>
        <a:spcAft>
          <a:spcPct val="0"/>
        </a:spcAft>
        <a:buChar char="»"/>
        <a:defRPr sz="180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26126" rtl="0" eaLnBrk="1" latinLnBrk="0" hangingPunct="1">
        <a:defRPr sz="1627" kern="1200">
          <a:solidFill>
            <a:schemeClr val="tx1"/>
          </a:solidFill>
          <a:latin typeface="+mn-lt"/>
          <a:ea typeface="+mn-ea"/>
          <a:cs typeface="+mn-cs"/>
        </a:defRPr>
      </a:lvl1pPr>
      <a:lvl2pPr marL="413062" algn="l" defTabSz="826126" rtl="0" eaLnBrk="1" latinLnBrk="0" hangingPunct="1">
        <a:defRPr sz="1627" kern="1200">
          <a:solidFill>
            <a:schemeClr val="tx1"/>
          </a:solidFill>
          <a:latin typeface="+mn-lt"/>
          <a:ea typeface="+mn-ea"/>
          <a:cs typeface="+mn-cs"/>
        </a:defRPr>
      </a:lvl2pPr>
      <a:lvl3pPr marL="826126" algn="l" defTabSz="826126" rtl="0" eaLnBrk="1" latinLnBrk="0" hangingPunct="1">
        <a:defRPr sz="1627" kern="1200">
          <a:solidFill>
            <a:schemeClr val="tx1"/>
          </a:solidFill>
          <a:latin typeface="+mn-lt"/>
          <a:ea typeface="+mn-ea"/>
          <a:cs typeface="+mn-cs"/>
        </a:defRPr>
      </a:lvl3pPr>
      <a:lvl4pPr marL="1239188" algn="l" defTabSz="826126" rtl="0" eaLnBrk="1" latinLnBrk="0" hangingPunct="1">
        <a:defRPr sz="1627" kern="1200">
          <a:solidFill>
            <a:schemeClr val="tx1"/>
          </a:solidFill>
          <a:latin typeface="+mn-lt"/>
          <a:ea typeface="+mn-ea"/>
          <a:cs typeface="+mn-cs"/>
        </a:defRPr>
      </a:lvl4pPr>
      <a:lvl5pPr marL="1652251" algn="l" defTabSz="826126" rtl="0" eaLnBrk="1" latinLnBrk="0" hangingPunct="1">
        <a:defRPr sz="1627" kern="1200">
          <a:solidFill>
            <a:schemeClr val="tx1"/>
          </a:solidFill>
          <a:latin typeface="+mn-lt"/>
          <a:ea typeface="+mn-ea"/>
          <a:cs typeface="+mn-cs"/>
        </a:defRPr>
      </a:lvl5pPr>
      <a:lvl6pPr marL="2065312" algn="l" defTabSz="826126" rtl="0" eaLnBrk="1" latinLnBrk="0" hangingPunct="1">
        <a:defRPr sz="1627" kern="1200">
          <a:solidFill>
            <a:schemeClr val="tx1"/>
          </a:solidFill>
          <a:latin typeface="+mn-lt"/>
          <a:ea typeface="+mn-ea"/>
          <a:cs typeface="+mn-cs"/>
        </a:defRPr>
      </a:lvl6pPr>
      <a:lvl7pPr marL="2478377" algn="l" defTabSz="826126" rtl="0" eaLnBrk="1" latinLnBrk="0" hangingPunct="1">
        <a:defRPr sz="1627" kern="1200">
          <a:solidFill>
            <a:schemeClr val="tx1"/>
          </a:solidFill>
          <a:latin typeface="+mn-lt"/>
          <a:ea typeface="+mn-ea"/>
          <a:cs typeface="+mn-cs"/>
        </a:defRPr>
      </a:lvl7pPr>
      <a:lvl8pPr marL="2891440" algn="l" defTabSz="826126" rtl="0" eaLnBrk="1" latinLnBrk="0" hangingPunct="1">
        <a:defRPr sz="1627" kern="1200">
          <a:solidFill>
            <a:schemeClr val="tx1"/>
          </a:solidFill>
          <a:latin typeface="+mn-lt"/>
          <a:ea typeface="+mn-ea"/>
          <a:cs typeface="+mn-cs"/>
        </a:defRPr>
      </a:lvl8pPr>
      <a:lvl9pPr marL="3304501" algn="l" defTabSz="826126" rtl="0" eaLnBrk="1" latinLnBrk="0" hangingPunct="1">
        <a:defRPr sz="16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7C7D23-0E70-4F73-BE9E-852BDA2DE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578" y="2130129"/>
            <a:ext cx="9687290" cy="2426709"/>
          </a:xfrm>
        </p:spPr>
        <p:txBody>
          <a:bodyPr/>
          <a:lstStyle/>
          <a:p>
            <a:r>
              <a:rPr lang="en-US" sz="5400" dirty="0"/>
              <a:t>Estimation of</a:t>
            </a:r>
            <a:br>
              <a:rPr lang="en-US" sz="5400" dirty="0"/>
            </a:br>
            <a:r>
              <a:rPr lang="en-US" sz="5400" dirty="0"/>
              <a:t>Relative Performance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A3489B-AB8C-4D88-A01C-063B42A3F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 561 Discrete-Event Simulation</a:t>
            </a:r>
          </a:p>
          <a:p>
            <a:r>
              <a:rPr lang="en-US" dirty="0"/>
              <a:t>Lesson 17</a:t>
            </a:r>
          </a:p>
        </p:txBody>
      </p:sp>
    </p:spTree>
    <p:extLst>
      <p:ext uri="{BB962C8B-B14F-4D97-AF65-F5344CB8AC3E}">
        <p14:creationId xmlns:p14="http://schemas.microsoft.com/office/powerpoint/2010/main" val="2180556989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D5982F-4B2D-4C6F-9B1F-3924A799804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the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Common Random Numbers </a:t>
                </a:r>
                <a:br>
                  <a:rPr lang="en-US" dirty="0"/>
                </a:br>
                <a:r>
                  <a:rPr lang="en-US" dirty="0"/>
                  <a:t>method,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correlated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D5982F-4B2D-4C6F-9B1F-3924A79980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87" t="-12903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9A88A-9384-44D4-A968-9EA74D4F24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“Correlated sampling” uses the same RNs in both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B67376E-D5D8-42D9-B732-1D8B5BD6D59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not, because we keep replications within a system independent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usually work so hard to ensure statistical independence…why is correlation desirable?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B67376E-D5D8-42D9-B732-1D8B5BD6D5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1750" t="-2270" r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A2734-0A6D-4FD1-8FBF-A90F3E6B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7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169D346-274F-4905-8C47-4C05932E78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By inducing positive correlation, we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reduce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variance</a:t>
                </a:r>
                <a:r>
                  <a:rPr lang="en-US" dirty="0"/>
                  <a:t> in the point estimator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169D346-274F-4905-8C47-4C05932E78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87" t="-12903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2E829-047C-4A10-A0F8-01DB7072F8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r>
                  <a:rPr lang="en-US" i="1" dirty="0">
                    <a:latin typeface="Cambria Math" panose="02040503050406030204" pitchFamily="18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.1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.2</m:t>
                            </m:r>
                          </m:sub>
                        </m:sSub>
                      </m:e>
                    </m:d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</a:t>
                </a:r>
                <a:r>
                  <a:rPr lang="en-US" dirty="0">
                    <a:solidFill>
                      <a:srgbClr val="C00000"/>
                    </a:solidFill>
                  </a:rPr>
                  <a:t>this term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Thereby achieving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variance reduction!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2E829-047C-4A10-A0F8-01DB7072F8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45A95-2050-4779-825F-0E3D3F4A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11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FB9495-9429-4B31-868E-2DBA73808586}"/>
              </a:ext>
            </a:extLst>
          </p:cNvPr>
          <p:cNvCxnSpPr>
            <a:cxnSpLocks/>
          </p:cNvCxnSpPr>
          <p:nvPr/>
        </p:nvCxnSpPr>
        <p:spPr>
          <a:xfrm>
            <a:off x="4038600" y="1998921"/>
            <a:ext cx="7150331" cy="680484"/>
          </a:xfrm>
          <a:prstGeom prst="line">
            <a:avLst/>
          </a:prstGeom>
          <a:ln w="63500">
            <a:solidFill>
              <a:srgbClr val="FF0000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B4C664-1752-44DA-8B72-6992585FB432}"/>
              </a:ext>
            </a:extLst>
          </p:cNvPr>
          <p:cNvCxnSpPr>
            <a:cxnSpLocks/>
          </p:cNvCxnSpPr>
          <p:nvPr/>
        </p:nvCxnSpPr>
        <p:spPr>
          <a:xfrm flipV="1">
            <a:off x="4038600" y="1998922"/>
            <a:ext cx="7150331" cy="680483"/>
          </a:xfrm>
          <a:prstGeom prst="line">
            <a:avLst/>
          </a:prstGeom>
          <a:ln w="63500">
            <a:solidFill>
              <a:srgbClr val="FF0000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876325C-ADA0-4564-80EA-256E23948B71}"/>
              </a:ext>
            </a:extLst>
          </p:cNvPr>
          <p:cNvCxnSpPr>
            <a:cxnSpLocks/>
          </p:cNvCxnSpPr>
          <p:nvPr/>
        </p:nvCxnSpPr>
        <p:spPr>
          <a:xfrm>
            <a:off x="9459884" y="4222864"/>
            <a:ext cx="0" cy="515391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253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76660F-563F-43C8-9D79-B431B54B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CD13E02-89BE-48A0-9967-8D7FB5C43E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CRN, standard error is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.(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 is the mean of the differences </a:t>
                </a:r>
                <a:br>
                  <a:rPr lang="en-US" dirty="0"/>
                </a:br>
                <a:r>
                  <a:rPr lang="en-US" dirty="0"/>
                  <a:t>between replications: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…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CD13E02-89BE-48A0-9967-8D7FB5C43E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50" t="-2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A6388-A51A-4997-B08A-5AAF649E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82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375006-A874-4E60-A9C5-6F5931C8A9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done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correctly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from CRN is less than it’d be from independent sampling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375006-A874-4E60-A9C5-6F5931C8A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87" t="-12903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944AA-71BF-4CD1-B35B-1FE85902BC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br>
              <a:rPr lang="en-US" dirty="0"/>
            </a:b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Again, why do we want this?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6D319CD-D51D-4E82-9970-7FC3568F04E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𝐶𝑅𝑁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Va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𝐼𝑁𝐷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Va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𝐶𝑅𝑁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𝐼𝑁𝐷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Lower variance </a:t>
                </a:r>
                <a:r>
                  <a:rPr lang="en-US" dirty="0">
                    <a:sym typeface="Wingdings" panose="05000000000000000000" pitchFamily="2" charset="2"/>
                  </a:rPr>
                  <a:t> smaller C.I.</a:t>
                </a:r>
                <a:br>
                  <a:rPr lang="en-US" dirty="0">
                    <a:sym typeface="Wingdings" panose="05000000000000000000" pitchFamily="2" charset="2"/>
                  </a:rPr>
                </a:b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Even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is enough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6D319CD-D51D-4E82-9970-7FC3568F04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1750" b="-2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CB092-5491-4C9A-90EE-EE9D2EEC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13</a:t>
            </a:fld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179678C-20BD-44CA-A1EA-C58AC9D9FC01}"/>
              </a:ext>
            </a:extLst>
          </p:cNvPr>
          <p:cNvCxnSpPr/>
          <p:nvPr/>
        </p:nvCxnSpPr>
        <p:spPr>
          <a:xfrm>
            <a:off x="2676698" y="5602778"/>
            <a:ext cx="1361902" cy="116378"/>
          </a:xfrm>
          <a:prstGeom prst="bentConnector3">
            <a:avLst>
              <a:gd name="adj1" fmla="val -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42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[Aside] </a:t>
                </a:r>
                <a:r>
                  <a:rPr lang="en-US" dirty="0"/>
                  <a:t>Consider a drug trial, where the effect we want to measure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𝑁𝑜𝐷𝑟𝑢𝑔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𝐷𝑟𝑢𝑔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87" t="-12903" r="-1739" b="-10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581401" y="1825627"/>
                <a:ext cx="8071884" cy="456018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𝑁𝑜𝐷𝑟𝑢𝑔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𝑁𝑜𝐷𝑟𝑢𝑔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𝐷𝑟𝑢𝑔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r>
                  <a:rPr lang="en-US" i="1" dirty="0">
                    <a:latin typeface="Cambria Math" panose="02040503050406030204" pitchFamily="18" charset="0"/>
                  </a:rPr>
                  <a:t>				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m:rPr>
                        <m:nor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𝑁𝑜𝐷𝑟𝑢𝑔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𝐷𝑟𝑢𝑔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Using twins means that observed differences </a:t>
                </a:r>
                <a:br>
                  <a:rPr lang="en-US" dirty="0"/>
                </a:br>
                <a:r>
                  <a:rPr lang="en-US" dirty="0"/>
                  <a:t>are more due to drug effects than other factors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581401" y="1825627"/>
                <a:ext cx="8071884" cy="4560185"/>
              </a:xfrm>
              <a:blipFill>
                <a:blip r:embed="rId4"/>
                <a:stretch>
                  <a:fillRect l="-1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14</a:t>
            </a:fld>
            <a:endParaRPr lang="en-US"/>
          </a:p>
        </p:txBody>
      </p:sp>
      <p:cxnSp>
        <p:nvCxnSpPr>
          <p:cNvPr id="6" name="Connector: Elbow 24">
            <a:extLst>
              <a:ext uri="{FF2B5EF4-FFF2-40B4-BE49-F238E27FC236}">
                <a16:creationId xmlns:a16="http://schemas.microsoft.com/office/drawing/2014/main" id="{9876325C-ADA0-4564-80EA-256E23948B71}"/>
              </a:ext>
            </a:extLst>
          </p:cNvPr>
          <p:cNvCxnSpPr>
            <a:cxnSpLocks/>
          </p:cNvCxnSpPr>
          <p:nvPr/>
        </p:nvCxnSpPr>
        <p:spPr>
          <a:xfrm>
            <a:off x="9842658" y="2978858"/>
            <a:ext cx="0" cy="515391"/>
          </a:xfrm>
          <a:prstGeom prst="straightConnector1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93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94255-A655-4E17-A18D-F454C11A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CRN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correctly</a:t>
            </a:r>
            <a:r>
              <a:rPr lang="en-US" dirty="0"/>
              <a:t> requires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848BF-35CA-42CD-AED8-F00C0B2E7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7"/>
            <a:ext cx="2743200" cy="4560184"/>
          </a:xfrm>
        </p:spPr>
        <p:txBody>
          <a:bodyPr/>
          <a:lstStyle/>
          <a:p>
            <a:pPr marL="0" indent="0" algn="r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Twins!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A108C-0638-49EC-BE7D-16F1FC245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8600" y="1825627"/>
            <a:ext cx="7482840" cy="45601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random numbers used for different purposes across models must be in sync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This is more than just the same RNG seed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Think of this as same streams in the matching elements (arrival, service, …) of each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 that using CRN will not always give you a variance reduction—correlation-dependent!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0EA90-DECE-4824-971A-A3A774D9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48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AD85-35BF-4BB7-B5F2-D91A6F036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 how we could choose the number of replications based on a target half-width?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344FE41-9BA3-4EB5-94A0-A083119FE0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can do the same thing here, </a:t>
                </a:r>
                <a:br>
                  <a:rPr lang="en-US" dirty="0"/>
                </a:br>
                <a:r>
                  <a:rPr lang="en-US" dirty="0"/>
                  <a:t>just use the correct half-width formula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344FE41-9BA3-4EB5-94A0-A083119FE0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50" t="-2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807AF-EB52-4C02-B7EA-8A0148D0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84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9C7F-142A-429E-BFDB-829D3939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[Activity]</a:t>
            </a:r>
            <a:r>
              <a:rPr lang="en-US" dirty="0"/>
              <a:t> Variance reduction featuring</a:t>
            </a:r>
            <a:br>
              <a:rPr lang="en-US" dirty="0"/>
            </a:br>
            <a:r>
              <a:rPr lang="en-US" dirty="0"/>
              <a:t>		  Zippy &amp; </a:t>
            </a:r>
            <a:r>
              <a:rPr lang="en-US" dirty="0" err="1"/>
              <a:t>Klunky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3480CD-FA8A-49C4-B9EE-2A4843D2F7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r">
              <a:buNone/>
            </a:pP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Zippy</a:t>
            </a:r>
          </a:p>
          <a:p>
            <a:pPr marL="0" indent="0" algn="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r">
              <a:buNone/>
            </a:pPr>
            <a:r>
              <a:rPr lang="en-US" dirty="0" err="1">
                <a:solidFill>
                  <a:schemeClr val="accent1"/>
                </a:solidFill>
              </a:rPr>
              <a:t>Klunky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64047-8736-4E8D-AE78-D80C25A10D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will use Simio to simulate </a:t>
            </a:r>
            <a:br>
              <a:rPr lang="en-US" dirty="0"/>
            </a:br>
            <a:r>
              <a:rPr lang="en-US" dirty="0"/>
              <a:t>two simple queueing systems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M/M/1 with fast service (0.9 min, mean)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M/M/2 with slow service (1.8 min, mean)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also control RNG streams to make both independent &amp; dependent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4301B-5019-49E9-B3D2-7C82BE281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49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483DD3-E550-4171-9434-35FE45F2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Estimation of Relative Performance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A6B7CE-52FD-4D7A-9E6C-20FEA4A2F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1825624"/>
            <a:ext cx="7315200" cy="4665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Two-system comparison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Multi-system comparison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Metamodeling &amp; optimization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1C3856-AED5-4748-9F4A-AAE9FA8B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04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9370D152-3F41-4640-835A-DB20EE3683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9"/>
                <a:ext cx="10649989" cy="13255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Comparing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dirty="0"/>
                  <a:t> alternative system designs requires more comparisons but is quite similar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9370D152-3F41-4640-835A-DB20EE3683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9"/>
                <a:ext cx="10649989" cy="1325563"/>
              </a:xfrm>
              <a:blipFill>
                <a:blip r:embed="rId3"/>
                <a:stretch>
                  <a:fillRect l="-2002" t="-12903" r="-1087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65DDC-5030-4C75-B242-5D0C4E45BF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We’re still focusing on a single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1BDF6CE-E455-4745-862D-7274D53C319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There are also more options for the goals of comparing the systems in the first place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&gt; Estimate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𝐾</m:t>
                    </m:r>
                  </m:oMath>
                </a14:m>
                <a:r>
                  <a:rPr lang="en-US" dirty="0"/>
                  <a:t> comparisons</a:t>
                </a:r>
              </a:p>
              <a:p>
                <a:pPr marL="0" indent="0">
                  <a:buNone/>
                </a:pPr>
                <a:r>
                  <a:rPr lang="en-US" dirty="0"/>
                  <a:t>&gt; Compare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a baseline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&gt; All pairwise comparisons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−1)/2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(Each comparison = 1 confidence interval)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1BDF6CE-E455-4745-862D-7274D53C31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1750" t="-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C0B25-C0A7-40FE-81A1-BF1BA506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7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FB37-B1A6-4C37-9BC6-554E6019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A0C62-7744-434E-AF7E-8BFFAE36B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5195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Compare alternative simulation system designs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endParaRPr lang="en-US" dirty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Work to discover if differences are </a:t>
            </a:r>
            <a:br>
              <a:rPr lang="en-US" dirty="0"/>
            </a:br>
            <a:r>
              <a:rPr lang="en-US" dirty="0"/>
              <a:t>due to design or random fluctuation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F8D85-52EA-4D94-9A96-9593C31C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49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4294D2-9B8C-4298-ACE9-B3F2807F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making multiple C.I.s, we often want all claims about them to be true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simultaneously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41D15A-3A99-4AA7-92DD-DE2E95A67C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r">
              <a:buNone/>
            </a:pPr>
            <a:br>
              <a:rPr lang="en-US" dirty="0"/>
            </a:b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>
                <a:solidFill>
                  <a:srgbClr val="FF0000"/>
                </a:solidFill>
              </a:rPr>
              <a:t>Bonferroni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23FA8CD-EF99-4F06-A13C-16290761889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038600" y="1825627"/>
                <a:ext cx="7432964" cy="45601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These joint confidence intervals result in different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levels than a single C.I. alone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all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claims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true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≥1−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the same as saying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at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least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1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doesn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contain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23FA8CD-EF99-4F06-A13C-1629076188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038600" y="1825627"/>
                <a:ext cx="7432964" cy="4560185"/>
              </a:xfrm>
              <a:blipFill>
                <a:blip r:embed="rId3"/>
                <a:stretch>
                  <a:fillRect l="-1723" t="-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44F16-6AD9-4B16-A00D-47888340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28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AEF3D-908C-4D50-A508-35EC6278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816244" cy="1325563"/>
          </a:xfrm>
        </p:spPr>
        <p:txBody>
          <a:bodyPr>
            <a:normAutofit/>
          </a:bodyPr>
          <a:lstStyle/>
          <a:p>
            <a:r>
              <a:rPr lang="en-US" dirty="0"/>
              <a:t>As we make more simultaneous comparisons, each confidence interval’s width increases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6DA0A-927A-452B-A37A-6A3923CC9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makes it harder to detect smaller differences among competing systems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~20 comparisons is the practical upper limit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If you need more, use a different approach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Regardless, when asking multiple questions at the same time, different rules must apply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Joint vs. independent, for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7AF44-5EB3-49E4-AAC2-75BD0CC5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09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4415-6C86-4075-B8D3-81793E8E9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it’s too expensive or wasteful </a:t>
            </a:r>
            <a:br>
              <a:rPr lang="en-US" dirty="0"/>
            </a:br>
            <a:r>
              <a:rPr lang="en-US" dirty="0"/>
              <a:t>to run “enough” reps for every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501B0-D441-4F43-98C0-44C6A79807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For 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select-the-best </a:t>
                </a:r>
                <a:r>
                  <a:rPr lang="en-US" dirty="0"/>
                  <a:t>procedure can help us here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reps for each system; some will not be competitive and can be screened out now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the systems that make the playoffs, find sample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run more reps, &amp; keep best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More details in OPER 661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750" t="-2270" r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24B29-DDA7-4851-876A-01DACC0A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82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483DD3-E550-4171-9434-35FE45F2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Estimation of Relative Performance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A6B7CE-52FD-4D7A-9E6C-20FEA4A2F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1825624"/>
            <a:ext cx="7315200" cy="4665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Two-system comparison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Multi-system comparison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Metamodeling &amp; optimization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1C3856-AED5-4748-9F4A-AAE9FA8B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14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0B35-E712-4F3F-B2DB-0E2511FB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Rather than directly comparing responses,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metamodeling </a:t>
            </a:r>
            <a:r>
              <a:rPr lang="en-US" dirty="0"/>
              <a:t>has a different goal in mind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BCBEEA-E2D0-4840-AF3A-C8BCF1B7D2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It seeks to describe the relationship between input variables and the output response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true relationship between response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and design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is</a:t>
                </a:r>
                <a:r>
                  <a:rPr lang="en-US" dirty="0"/>
                  <a:t> the simulation</a:t>
                </a:r>
                <a:br>
                  <a:rPr lang="en-US" dirty="0"/>
                </a:b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But that’s too complex!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can approximate the relationship by a simpler mathematical function: a metamodel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BCBEEA-E2D0-4840-AF3A-C8BCF1B7D2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50" t="-2279" r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1AD5A-625E-4B00-8DDC-80904A909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83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73D3-AAA0-458C-8F48-1D285C22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linear regression, multiple regression, and ANOVA are relevant metamodeling tools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7C6943-827D-4F2F-AC19-DD842CD42D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38599" y="1825624"/>
                <a:ext cx="7499465" cy="454519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“Lack of fit” tests, normality of residuals, </a:t>
                </a:r>
                <a:br>
                  <a:rPr lang="en-US" dirty="0"/>
                </a:br>
                <a:r>
                  <a:rPr lang="en-US" dirty="0"/>
                  <a:t>mean squared error, etc.—the usual applies</a:t>
                </a:r>
                <a:br>
                  <a:rPr lang="en-US" dirty="0"/>
                </a:b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A topic for OPER 679 Empirical Modeling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These techniques &amp; a suitable experimental design can lead to more insights about reality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7C6943-827D-4F2F-AC19-DD842CD42D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8599" y="1825624"/>
                <a:ext cx="7499465" cy="4545195"/>
              </a:xfrm>
              <a:blipFill>
                <a:blip r:embed="rId3"/>
                <a:stretch>
                  <a:fillRect l="-1625" r="-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B4BB7-9C32-47A0-9ED9-DD66FB30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99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F2CE-4971-4C6E-B162-113E228A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Simulation-based optimization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DBC50C-D8C9-426C-9AA1-27AC547F0E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Like with regular optimization, the goal </a:t>
                </a:r>
                <a:br>
                  <a:rPr lang="en-US" dirty="0"/>
                </a:br>
                <a:r>
                  <a:rPr lang="en-US" dirty="0"/>
                  <a:t>is to min/maximize some objective function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Unlike with optimization, we are in the world of uncertainty, so we seek probabilities</a:t>
                </a:r>
                <a:br>
                  <a:rPr lang="en-US" dirty="0"/>
                </a:b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E.g., select system that maxes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US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Replication counts per candidate system affect results and require careful controls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DBC50C-D8C9-426C-9AA1-27AC547F0E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50" t="-2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FF3C4-4D38-4565-B0A5-38F4B83B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70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AE78-0497-4186-B7BB-4D66A4F3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</a:t>
            </a:r>
            <a:r>
              <a:rPr lang="en-US" dirty="0">
                <a:solidFill>
                  <a:schemeClr val="accent1"/>
                </a:solidFill>
              </a:rPr>
              <a:t>statistical</a:t>
            </a:r>
            <a:r>
              <a:rPr lang="en-US" dirty="0"/>
              <a:t> differences is important, but we must also consider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practical</a:t>
            </a:r>
            <a:r>
              <a:rPr lang="en-US" dirty="0"/>
              <a:t>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321B1-0A12-421B-9A25-F93CB232E2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dirty="0">
                <a:solidFill>
                  <a:schemeClr val="accent1"/>
                </a:solidFill>
              </a:rPr>
              <a:t>Statistical</a:t>
            </a:r>
            <a:r>
              <a:rPr lang="en-US" dirty="0"/>
              <a:t> significance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Practical</a:t>
            </a:r>
            <a:r>
              <a:rPr lang="en-US" dirty="0"/>
              <a:t> significance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354D641-3F66-4CD3-A1A7-88A78F9CA98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038600" y="1825627"/>
                <a:ext cx="7482840" cy="45601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Is the observed difference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larger than that value’s inherent variability?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the true difference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large enough </a:t>
                </a:r>
                <a:br>
                  <a:rPr lang="en-US" dirty="0"/>
                </a:br>
                <a:r>
                  <a:rPr lang="en-US" dirty="0"/>
                  <a:t>to matter for the decision we need to make?</a:t>
                </a:r>
                <a:br>
                  <a:rPr lang="en-US" dirty="0"/>
                </a:b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i.e., say there </a:t>
                </a:r>
                <a:r>
                  <a:rPr lang="en-US" i="1" dirty="0">
                    <a:solidFill>
                      <a:schemeClr val="bg1">
                        <a:lumMod val="50000"/>
                      </a:schemeClr>
                    </a:solidFill>
                  </a:rPr>
                  <a:t>is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a difference—do we care?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C.I.s bound the true difference with some probability but don’t fully address practical sig.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354D641-3F66-4CD3-A1A7-88A78F9CA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038600" y="1825627"/>
                <a:ext cx="7482840" cy="4560185"/>
              </a:xfrm>
              <a:blipFill>
                <a:blip r:embed="rId3"/>
                <a:stretch>
                  <a:fillRect l="-1711" t="-2270" r="-1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211CB-67FF-4BB4-9001-64CA36B0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52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483DD3-E550-4171-9434-35FE45F2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of Relative Performance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A6B7CE-52FD-4D7A-9E6C-20FEA4A2F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1825624"/>
            <a:ext cx="7315200" cy="4665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Two-system comparison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Multi-system comparison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Metamodeling &amp; optimization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1C3856-AED5-4748-9F4A-AAE9FA8B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93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DFB37-B1A6-4C37-9BC6-554E6019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A0C62-7744-434E-AF7E-8BFFAE36B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5195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Compare alternative simulation system designs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endParaRPr lang="en-US" dirty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Work to discover if differences are </a:t>
            </a:r>
            <a:br>
              <a:rPr lang="en-US" dirty="0"/>
            </a:br>
            <a:r>
              <a:rPr lang="en-US" dirty="0"/>
              <a:t>due to design or random fluctuation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F8D85-52EA-4D94-9A96-9593C31C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6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483DD3-E550-4171-9434-35FE45F2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Estimation of Relative Performance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A6B7CE-52FD-4D7A-9E6C-20FEA4A2F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1825624"/>
            <a:ext cx="7315200" cy="4665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Two-system comparison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Multi-system comparison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Metamodeling &amp; optimization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1C3856-AED5-4748-9F4A-AAE9FA8B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08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5944A-F50F-4AEA-9802-C069FDA2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Learning outcomes: </a:t>
            </a:r>
            <a:r>
              <a:rPr lang="en-US" dirty="0"/>
              <a:t>At the end of </a:t>
            </a:r>
            <a:br>
              <a:rPr lang="en-US" dirty="0"/>
            </a:br>
            <a:r>
              <a:rPr lang="en-US" dirty="0"/>
              <a:t>this course, students will be able to: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181BD-CF00-40B6-9E6B-CF23B254C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5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LO 1. </a:t>
            </a:r>
            <a:r>
              <a:rPr lang="en-US" sz="2400" dirty="0">
                <a:solidFill>
                  <a:srgbClr val="0070C0"/>
                </a:solidFill>
              </a:rPr>
              <a:t>Construct or modify a simulation model </a:t>
            </a:r>
            <a:r>
              <a:rPr lang="en-US" sz="2400" dirty="0"/>
              <a:t>in response to a </a:t>
            </a:r>
            <a:br>
              <a:rPr lang="en-US" sz="2400" dirty="0"/>
            </a:br>
            <a:r>
              <a:rPr lang="en-US" sz="2400" dirty="0"/>
              <a:t>system description using discrete-event simulation methodology. 	 </a:t>
            </a:r>
          </a:p>
          <a:p>
            <a:pPr marL="0" indent="0">
              <a:buNone/>
            </a:pPr>
            <a:r>
              <a:rPr lang="en-US" sz="2400" dirty="0"/>
              <a:t>LO 2. Differentiate between important and trivial </a:t>
            </a:r>
            <a:r>
              <a:rPr lang="en-US" sz="2400" dirty="0">
                <a:solidFill>
                  <a:srgbClr val="0070C0"/>
                </a:solidFill>
              </a:rPr>
              <a:t>sources of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randomness or variability </a:t>
            </a:r>
            <a:r>
              <a:rPr lang="en-US" sz="2400" dirty="0"/>
              <a:t>in real-world processes.</a:t>
            </a:r>
          </a:p>
          <a:p>
            <a:pPr marL="0" indent="0">
              <a:buNone/>
            </a:pPr>
            <a:r>
              <a:rPr lang="en-US" sz="2400" dirty="0"/>
              <a:t>LO 3. Describe the </a:t>
            </a:r>
            <a:r>
              <a:rPr lang="en-US" sz="2400" dirty="0">
                <a:solidFill>
                  <a:srgbClr val="0070C0"/>
                </a:solidFill>
              </a:rPr>
              <a:t>theory</a:t>
            </a:r>
            <a:r>
              <a:rPr lang="en-US" sz="2400" dirty="0"/>
              <a:t> behind popular </a:t>
            </a:r>
            <a:r>
              <a:rPr lang="en-US" sz="2400" dirty="0">
                <a:solidFill>
                  <a:srgbClr val="0070C0"/>
                </a:solidFill>
              </a:rPr>
              <a:t>random variate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generation techniques </a:t>
            </a:r>
            <a:r>
              <a:rPr lang="en-US" sz="2400" dirty="0"/>
              <a:t>and understand how they are </a:t>
            </a:r>
            <a:br>
              <a:rPr lang="en-US" sz="2400" dirty="0"/>
            </a:br>
            <a:r>
              <a:rPr lang="en-US" sz="2400" dirty="0"/>
              <a:t>implemented in computer simulation.</a:t>
            </a:r>
          </a:p>
          <a:p>
            <a:pPr marL="0" indent="0">
              <a:buNone/>
            </a:pPr>
            <a:r>
              <a:rPr lang="en-US" sz="2400" dirty="0"/>
              <a:t>LO 4. Analyze the output of a computer simulation </a:t>
            </a:r>
            <a:r>
              <a:rPr lang="en-US" sz="2400" dirty="0">
                <a:solidFill>
                  <a:srgbClr val="0070C0"/>
                </a:solidFill>
              </a:rPr>
              <a:t>to 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estimate system performance </a:t>
            </a:r>
            <a:r>
              <a:rPr lang="en-US" sz="2400" dirty="0"/>
              <a:t>parameters.</a:t>
            </a:r>
          </a:p>
          <a:p>
            <a:pPr marL="0" indent="0">
              <a:buNone/>
            </a:pPr>
            <a:r>
              <a:rPr lang="en-US" sz="2400" dirty="0"/>
              <a:t>LO 5. </a:t>
            </a:r>
            <a:r>
              <a:rPr lang="en-US" sz="2400" dirty="0">
                <a:solidFill>
                  <a:srgbClr val="0070C0"/>
                </a:solidFill>
              </a:rPr>
              <a:t>Evaluate alternative system designs </a:t>
            </a:r>
            <a:r>
              <a:rPr lang="en-US" sz="2400" dirty="0"/>
              <a:t>using simulation.</a:t>
            </a:r>
          </a:p>
          <a:p>
            <a:pPr marL="0" indent="0">
              <a:buNone/>
            </a:pPr>
            <a:r>
              <a:rPr lang="en-US" sz="2400" dirty="0"/>
              <a:t>LO 6. Carry out the process of model </a:t>
            </a:r>
            <a:r>
              <a:rPr lang="en-US" sz="2400" dirty="0">
                <a:solidFill>
                  <a:srgbClr val="0070C0"/>
                </a:solidFill>
              </a:rPr>
              <a:t>verification and validation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BCEF3-B81F-4AF2-BA8A-11B2F196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8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4F86-37DF-4C73-815A-376B35D3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statistically compare two possible configurations of a system?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(i.e., scenarios)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3CFD60-E85F-4719-8FD6-C3A423B188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Simulation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worldview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908EB5A-A54D-4B68-B2EF-BCB0A6AF5B3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</a:t>
                </a:r>
                <a:r>
                  <a:rPr lang="en-US" dirty="0">
                    <a:solidFill>
                      <a:schemeClr val="accent1"/>
                    </a:solidFill>
                  </a:rPr>
                  <a:t>true</a:t>
                </a:r>
                <a:r>
                  <a:rPr lang="en-US" dirty="0"/>
                  <a:t> value for system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  <a:br>
                  <a:rPr lang="en-US" dirty="0"/>
                </a:br>
                <a:r>
                  <a:rPr lang="en-US" dirty="0"/>
                  <a:t>of some performance parameter of interest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want to obtain point &amp; interval estimates for the difference in performance,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dirty="0"/>
                </a:b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Study BCNN Fig. 12.2 for C.I. interpretation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908EB5A-A54D-4B68-B2EF-BCB0A6AF5B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750" t="-2270" r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C8604-2C79-4009-BB30-184F815A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5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52E3D9-D10E-4796-8AD7-5232E455CB0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4400" dirty="0"/>
                  <a:t>Let’s focus on averages and </a:t>
                </a:r>
                <a:br>
                  <a:rPr lang="en-US" sz="4400" dirty="0"/>
                </a:br>
                <a:r>
                  <a:rPr lang="en-US" sz="4400" dirty="0"/>
                  <a:t>call our estimators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52E3D9-D10E-4796-8AD7-5232E455CB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87" t="-12903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3B604-F2FF-4EF8-BC09-1415AC8207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0E1F426-6922-4DF1-9086-50CD2FB7926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sample mean performance measure for system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across all replications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We’ll express a two-sided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% C.I.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±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b>
                      </m:sSub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Assume the data to be normally distributed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0E1F426-6922-4DF1-9086-50CD2FB79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1750" t="-2270" r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9BEC2-5BAD-4FB2-AA29-6ADE408D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7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A054-D149-4301-B45D-A5C4E2AA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options for designing our simulation experiment for comparing the two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7D01-9753-42C0-8D8C-A1E21C50F9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dirty="0">
                <a:solidFill>
                  <a:schemeClr val="accent1"/>
                </a:solidFill>
              </a:rPr>
              <a:t>Independent sampling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Correlated sampling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369C1-79E6-4B8D-9914-4AA90D20C5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use different and independent random number streams for each of the systems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don’t.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fact, we force correlation between systems by using Common Random Numbers (CRN)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B390F-867A-4B30-AE1A-A9EE412D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EE771-9E00-4538-A583-21AEBD14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</a:t>
            </a:r>
            <a:r>
              <a:rPr lang="en-US" dirty="0">
                <a:solidFill>
                  <a:schemeClr val="accent1"/>
                </a:solidFill>
              </a:rPr>
              <a:t>independent samples</a:t>
            </a:r>
            <a:r>
              <a:rPr lang="en-US" dirty="0"/>
              <a:t>, System 1 data </a:t>
            </a:r>
            <a:br>
              <a:rPr lang="en-US" dirty="0"/>
            </a:br>
            <a:r>
              <a:rPr lang="en-US" dirty="0"/>
              <a:t>is statistically independent from System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C281C-75EF-4A4A-A294-01B5CEB74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2969029" cy="456018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Distinct &amp;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indep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. RNG streams for each system</a:t>
            </a:r>
          </a:p>
          <a:p>
            <a:pPr marL="0" indent="0">
              <a:buNone/>
            </a:pP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Sample mean, system 1,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all replications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B77E801-4C8F-49C0-BE44-427A216FD7F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This is the same idea behind independent replications for absolute performance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B77E801-4C8F-49C0-BE44-427A216FD7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750" t="-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473E3-3CC7-4CA2-911B-5B82B1E9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7</a:t>
            </a:fld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E7D66AF-0880-4654-94A1-AA2158B0A16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293832" y="1467888"/>
            <a:ext cx="1885028" cy="279284"/>
          </a:xfrm>
          <a:prstGeom prst="bentConnector3">
            <a:avLst>
              <a:gd name="adj1" fmla="val 1002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C4BF33D-B157-49EA-8C03-BD297FF60531}"/>
              </a:ext>
            </a:extLst>
          </p:cNvPr>
          <p:cNvCxnSpPr/>
          <p:nvPr/>
        </p:nvCxnSpPr>
        <p:spPr>
          <a:xfrm flipV="1">
            <a:off x="3408218" y="5353396"/>
            <a:ext cx="4073237" cy="448888"/>
          </a:xfrm>
          <a:prstGeom prst="bentConnector3">
            <a:avLst>
              <a:gd name="adj1" fmla="val 1002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992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1CC3E8-3520-464D-9CB2-90DE20FAC3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Standard error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dirty="0"/>
                  <a:t> is like a standard dev., but it describes our random sampling process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1CC3E8-3520-464D-9CB2-90DE20FAC3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87" t="-12903" r="-1275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3AD87-8028-460E-BAD9-639B78DD91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(Compared to the sample data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or some real-world system)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B033005-F093-4C25-81B4-7DEE0282BF0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 independent samples,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the sample variance of system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’s response variable across all replications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B033005-F093-4C25-81B4-7DEE0282BF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1750" t="-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BE824-7F15-4768-9B50-7A870F2C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3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F9E9-CD4E-411B-BF73-9EC69B37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use equation 12.7 on the homework!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Re: t-statistic degrees of freedom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DD1C3F-8693-4D3A-9EA4-14287E608E1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...+...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DD1C3F-8693-4D3A-9EA4-14287E608E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C1B61-6833-460F-B77D-D3E278CE3B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It’s a fine equation, and correct, but ignore it for an assumption we make in the homework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make that assumption to allow for a </a:t>
            </a:r>
            <a:br>
              <a:rPr lang="en-US" dirty="0"/>
            </a:br>
            <a:r>
              <a:rPr lang="en-US" dirty="0"/>
              <a:t>like-to-like comparison between methods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Another tip: organize your data </a:t>
            </a:r>
            <a:br>
              <a:rPr lang="en-US" dirty="0"/>
            </a:br>
            <a:r>
              <a:rPr lang="en-US" dirty="0"/>
              <a:t>like BCNN Table 12.2!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08C98-7438-439C-8AC9-BF5675B9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E2427-8788-484D-A54B-CA5B363716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3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FIT style to use with title card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AFIT-AU PowerPoint Brief -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FIT-AU PowerPoint Brief -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IT-AU PowerPoint Brief -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DDEDBD8FCDE849B9EC869A11D3DAFD" ma:contentTypeVersion="9" ma:contentTypeDescription="Create a new document." ma:contentTypeScope="" ma:versionID="8e2207acf2bd74f16e253cc5705bd380">
  <xsd:schema xmlns:xsd="http://www.w3.org/2001/XMLSchema" xmlns:xs="http://www.w3.org/2001/XMLSchema" xmlns:p="http://schemas.microsoft.com/office/2006/metadata/properties" xmlns:ns2="cca31fd3-e266-414b-ad9e-ba62e09589e8" targetNamespace="http://schemas.microsoft.com/office/2006/metadata/properties" ma:root="true" ma:fieldsID="a1d19c97fd285a5a0fcf4350cf376c34" ns2:_="">
    <xsd:import namespace="cca31fd3-e266-414b-ad9e-ba62e09589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a31fd3-e266-414b-ad9e-ba62e09589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94CACF-E151-49B3-87CC-E5DF29ABD6D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cca31fd3-e266-414b-ad9e-ba62e09589e8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4AE5CF4-357B-41FA-BFB2-0A8C2CCBC7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74CE9B-EBA7-40FE-A5F3-87A9BC440C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a31fd3-e266-414b-ad9e-ba62e09589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83259</TotalTime>
  <Words>2061</Words>
  <Application>Microsoft Office PowerPoint</Application>
  <PresentationFormat>Widescreen</PresentationFormat>
  <Paragraphs>318</Paragraphs>
  <Slides>30</Slides>
  <Notes>28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Office Theme</vt:lpstr>
      <vt:lpstr>AFIT style to use with title cards</vt:lpstr>
      <vt:lpstr>Estimation of Relative Performance</vt:lpstr>
      <vt:lpstr>Lesson objectives</vt:lpstr>
      <vt:lpstr>Estimation of Relative Performance</vt:lpstr>
      <vt:lpstr>How do we statistically compare two possible configurations of a system? (i.e., scenarios)</vt:lpstr>
      <vt:lpstr>Let’s focus on averages and  call our estimators Y ̅_1 and Y ̅_2 </vt:lpstr>
      <vt:lpstr>Two options for designing our simulation experiment for comparing the two systems</vt:lpstr>
      <vt:lpstr>For independent samples, System 1 data  is statistically independent from System 2</vt:lpstr>
      <vt:lpstr>Standard error s.e.(⋅) is like a standard dev., but it describes our random sampling process</vt:lpstr>
      <vt:lpstr>Don’t use equation 12.7 on the homework! Re: t-statistic degrees of freedom</vt:lpstr>
      <vt:lpstr>For the Common Random Numbers  method, Y_r1 and Y_r2 are correlated</vt:lpstr>
      <vt:lpstr>By inducing positive correlation, we reduce variance in the point estimator of Y ̅_1-Y ̅_2</vt:lpstr>
      <vt:lpstr>PowerPoint Presentation</vt:lpstr>
      <vt:lpstr>If done correctly, "Var" (Y ̅_.1-Y ̅_.2 ) from CRN is less than it’d be from independent sampling</vt:lpstr>
      <vt:lpstr>[Aside] Consider a drug trial, where the effect we want to measure is θ=Y_NoDrug-Y_Drug</vt:lpstr>
      <vt:lpstr>Implementing CRN correctly requires care</vt:lpstr>
      <vt:lpstr>Remember how we could choose the number of replications based on a target half-width?</vt:lpstr>
      <vt:lpstr>[Activity] Variance reduction featuring     Zippy &amp; Klunky</vt:lpstr>
      <vt:lpstr>Estimation of Relative Performance</vt:lpstr>
      <vt:lpstr>Comparing K&gt;2 alternative system designs requires more comparisons but is quite similar</vt:lpstr>
      <vt:lpstr>When making multiple C.I.s, we often want all claims about them to be true simultaneously</vt:lpstr>
      <vt:lpstr>As we make more simultaneous comparisons, each confidence interval’s width increases</vt:lpstr>
      <vt:lpstr>Sometimes it’s too expensive or wasteful  to run “enough” reps for every system</vt:lpstr>
      <vt:lpstr>Estimation of Relative Performance</vt:lpstr>
      <vt:lpstr>Rather than directly comparing responses, metamodeling has a different goal in mind</vt:lpstr>
      <vt:lpstr>Simple linear regression, multiple regression, and ANOVA are relevant metamodeling tools</vt:lpstr>
      <vt:lpstr>Simulation-based optimization </vt:lpstr>
      <vt:lpstr>Finding statistical differences is important, but we must also consider practical significance</vt:lpstr>
      <vt:lpstr>Estimation of Relative Performance</vt:lpstr>
      <vt:lpstr>Lesson objectives</vt:lpstr>
      <vt:lpstr>Learning outcomes: At the end of  this course, students will be able to: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Garee</dc:creator>
  <cp:lastModifiedBy>GAREE, MICHAEL J Maj USAF AETC AFIT/ENS</cp:lastModifiedBy>
  <cp:revision>610</cp:revision>
  <cp:lastPrinted>2018-12-07T15:13:47Z</cp:lastPrinted>
  <dcterms:created xsi:type="dcterms:W3CDTF">2018-09-17T13:22:51Z</dcterms:created>
  <dcterms:modified xsi:type="dcterms:W3CDTF">2023-02-28T00:09:23Z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0x010100B0DDEDBD8FCDE849B9EC869A11D3DAFD</vt:lpwstr>
  </property>
</Properties>
</file>