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F6ECFB3-1A0E-4906-82BD-4B93243E7596}">
  <a:tblStyle styleId="{1F6ECFB3-1A0E-4906-82BD-4B93243E759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xgboost.readthedocs.io/en/stable/" TargetMode="External"/><Relationship Id="rId3" Type="http://schemas.openxmlformats.org/officeDocument/2006/relationships/hyperlink" Target="https://xgboost.readthedocs.io/en/stable/tutorials/model.htm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4895ce6dbf_8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24895ce6dbf_8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24895ce6dbf_8_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995f67083_3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4995f67083_3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24995f67083_3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495ce7164a_8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495ce7164a_8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g2495ce7164a_8_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495ce7164a_8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495ce7164a_8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6" name="Google Shape;196;g2495ce7164a_8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https://www.spiceworks.com/tech/artificial-intelligence/articles/what-is-logistic-regression/</a:t>
            </a:r>
            <a:endParaRPr/>
          </a:p>
        </p:txBody>
      </p:sp>
      <p:sp>
        <p:nvSpPr>
          <p:cNvPr id="205" name="Google Shape;205;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4895ce6dbf_6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2" name="Google Shape;212;g24895ce6dbf_6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3" name="Google Shape;213;g24895ce6dbf_6_4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4895ce6dbf_4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4895ce6dbf_4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24895ce6dbf_4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4895ce6dbf_4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4895ce6dbf_4_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24895ce6dbf_4_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4895ce6dbf_6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8" name="Google Shape;238;g24895ce6dbf_6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g24895ce6dbf_6_7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2495ce7164a_1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2495ce7164a_1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2495ce7164a_1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 name="Google Shape;9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6" name="Google Shape;9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24895ce6dbf_6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g24895ce6dbf_6_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g24895ce6dbf_6_4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4895ce6dbf_6_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24895ce6dbf_6_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24895ce6dbf_6_2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4895ce6dbf_4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4895ce6dbf_4_1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u="sng">
                <a:solidFill>
                  <a:schemeClr val="hlink"/>
                </a:solidFill>
                <a:hlinkClick r:id="rId2"/>
              </a:rPr>
              <a:t>https://xgboost.readthedocs.io/en/stable/</a:t>
            </a:r>
            <a:endParaRPr/>
          </a:p>
          <a:p>
            <a:pPr indent="0" lvl="0" marL="0" rtl="0" algn="l">
              <a:spcBef>
                <a:spcPts val="0"/>
              </a:spcBef>
              <a:spcAft>
                <a:spcPts val="0"/>
              </a:spcAft>
              <a:buNone/>
            </a:pPr>
            <a:r>
              <a:rPr lang="en-US" u="sng">
                <a:solidFill>
                  <a:schemeClr val="hlink"/>
                </a:solidFill>
                <a:hlinkClick r:id="rId3"/>
              </a:rPr>
              <a:t>https://xgboost.readthedocs.io/en/stable/tutorials/model.html</a:t>
            </a:r>
            <a:endParaRPr/>
          </a:p>
          <a:p>
            <a:pPr indent="0" lvl="0" marL="0" rtl="0" algn="l">
              <a:spcBef>
                <a:spcPts val="0"/>
              </a:spcBef>
              <a:spcAft>
                <a:spcPts val="0"/>
              </a:spcAft>
              <a:buNone/>
            </a:pPr>
            <a:r>
              <a:t/>
            </a:r>
            <a:endParaRPr/>
          </a:p>
        </p:txBody>
      </p:sp>
      <p:sp>
        <p:nvSpPr>
          <p:cNvPr id="131" name="Google Shape;131;g24895ce6dbf_4_1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4895ce6dbf_4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4895ce6dbf_4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24895ce6dbf_4_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4995f67083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4995f67083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24995f67083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4895ce6dbf_8_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24895ce6dbf_8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https://www.spiceworks.com/tech/artificial-intelligence/articles/what-is-logistic-regression/</a:t>
            </a:r>
            <a:endParaRPr/>
          </a:p>
        </p:txBody>
      </p:sp>
      <p:sp>
        <p:nvSpPr>
          <p:cNvPr id="159" name="Google Shape;159;g24895ce6dbf_8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p:nvPr/>
        </p:nvSpPr>
        <p:spPr>
          <a:xfrm>
            <a:off x="0" y="6356350"/>
            <a:ext cx="12192000" cy="501650"/>
          </a:xfrm>
          <a:prstGeom prst="rect">
            <a:avLst/>
          </a:prstGeom>
          <a:solidFill>
            <a:srgbClr val="002173"/>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17" name="Google Shape;17;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rgbClr val="C00000"/>
              </a:buClr>
              <a:buSzPts val="4000"/>
              <a:buFont typeface="Arial"/>
              <a:buNone/>
              <a:defRPr b="1" sz="4000">
                <a:solidFill>
                  <a:srgbClr val="C00000"/>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rgbClr val="002173"/>
              </a:buClr>
              <a:buSzPts val="2400"/>
              <a:buNone/>
              <a:defRPr sz="2400">
                <a:solidFill>
                  <a:srgbClr val="002173"/>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9" name="Google Shape;19;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1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4" name="Google Shape;74;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0" name="Google Shape;80;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3"/>
          <p:cNvSpPr txBox="1"/>
          <p:nvPr>
            <p:ph type="title"/>
          </p:nvPr>
        </p:nvSpPr>
        <p:spPr>
          <a:xfrm>
            <a:off x="838200" y="365125"/>
            <a:ext cx="10515600" cy="9078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002173"/>
              </a:buClr>
              <a:buSzPts val="3200"/>
              <a:buFont typeface="Arial"/>
              <a:buNone/>
              <a:defRPr b="1" sz="3200">
                <a:solidFill>
                  <a:srgbClr val="002173"/>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
          <p:cNvSpPr txBox="1"/>
          <p:nvPr>
            <p:ph idx="1" type="body"/>
          </p:nvPr>
        </p:nvSpPr>
        <p:spPr>
          <a:xfrm>
            <a:off x="838200" y="1452282"/>
            <a:ext cx="10515600" cy="5269193"/>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Char char="•"/>
              <a:defRPr sz="24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Font typeface="Noto Sans Symbols"/>
              <a:buChar char="▪"/>
              <a:defRPr sz="1800">
                <a:latin typeface="Arial"/>
                <a:ea typeface="Arial"/>
                <a:cs typeface="Arial"/>
                <a:sym typeface="Arial"/>
              </a:defRPr>
            </a:lvl2pPr>
            <a:lvl3pPr indent="-342900" lvl="2" marL="1371600" algn="l">
              <a:lnSpc>
                <a:spcPct val="90000"/>
              </a:lnSpc>
              <a:spcBef>
                <a:spcPts val="500"/>
              </a:spcBef>
              <a:spcAft>
                <a:spcPts val="0"/>
              </a:spcAft>
              <a:buClr>
                <a:schemeClr val="dk1"/>
              </a:buClr>
              <a:buSzPts val="1800"/>
              <a:buChar char="•"/>
              <a:defRPr sz="1800">
                <a:latin typeface="Arial"/>
                <a:ea typeface="Arial"/>
                <a:cs typeface="Arial"/>
                <a:sym typeface="Arial"/>
              </a:defRPr>
            </a:lvl3pPr>
            <a:lvl4pPr indent="-342900" lvl="3" marL="1828800" algn="l">
              <a:lnSpc>
                <a:spcPct val="90000"/>
              </a:lnSpc>
              <a:spcBef>
                <a:spcPts val="500"/>
              </a:spcBef>
              <a:spcAft>
                <a:spcPts val="0"/>
              </a:spcAft>
              <a:buClr>
                <a:schemeClr val="dk1"/>
              </a:buClr>
              <a:buSzPts val="1800"/>
              <a:buChar char="•"/>
              <a:defRPr sz="1800">
                <a:latin typeface="Arial"/>
                <a:ea typeface="Arial"/>
                <a:cs typeface="Arial"/>
                <a:sym typeface="Arial"/>
              </a:defRPr>
            </a:lvl4pPr>
            <a:lvl5pPr indent="-342900" lvl="4" marL="2286000" algn="l">
              <a:lnSpc>
                <a:spcPct val="90000"/>
              </a:lnSpc>
              <a:spcBef>
                <a:spcPts val="500"/>
              </a:spcBef>
              <a:spcAft>
                <a:spcPts val="0"/>
              </a:spcAft>
              <a:buClr>
                <a:schemeClr val="dk1"/>
              </a:buClr>
              <a:buSzPts val="1800"/>
              <a:buChar char="•"/>
              <a:defRPr sz="1800">
                <a:latin typeface="Arial"/>
                <a:ea typeface="Arial"/>
                <a:cs typeface="Arial"/>
                <a:sym typeface="Arial"/>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24" name="Google Shape;24;p3"/>
          <p:cNvCxnSpPr/>
          <p:nvPr/>
        </p:nvCxnSpPr>
        <p:spPr>
          <a:xfrm>
            <a:off x="923365" y="1272988"/>
            <a:ext cx="10430435" cy="0"/>
          </a:xfrm>
          <a:prstGeom prst="straightConnector1">
            <a:avLst/>
          </a:prstGeom>
          <a:noFill/>
          <a:ln cap="flat" cmpd="sng" w="38100">
            <a:solidFill>
              <a:srgbClr val="FFC425"/>
            </a:solidFill>
            <a:prstDash val="solid"/>
            <a:miter lim="800000"/>
            <a:headEnd len="sm" w="sm" type="none"/>
            <a:tailEnd len="sm" w="sm" type="none"/>
          </a:ln>
        </p:spPr>
      </p:cxnSp>
      <p:sp>
        <p:nvSpPr>
          <p:cNvPr id="25" name="Google Shape;25;p3"/>
          <p:cNvSpPr/>
          <p:nvPr/>
        </p:nvSpPr>
        <p:spPr>
          <a:xfrm>
            <a:off x="0" y="6356350"/>
            <a:ext cx="12192000" cy="501650"/>
          </a:xfrm>
          <a:prstGeom prst="rect">
            <a:avLst/>
          </a:prstGeom>
          <a:solidFill>
            <a:srgbClr val="002173"/>
          </a:solidFill>
          <a:ln cap="flat" cmpd="sng" w="12700">
            <a:solidFill>
              <a:srgbClr val="42719B"/>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9" name="Google Shape;29;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5" name="Google Shape;35;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2" name="Google Shape;42;p6"/>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3" name="Google Shape;43;p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4" name="Google Shape;44;p6"/>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5" name="Google Shape;45;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0" name="Google Shape;60;p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1" name="Google Shape;61;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10"/>
          <p:cNvSpPr/>
          <p:nvPr>
            <p:ph idx="2" type="pic"/>
          </p:nvPr>
        </p:nvSpPr>
        <p:spPr>
          <a:xfrm>
            <a:off x="5183188" y="987425"/>
            <a:ext cx="6172200" cy="4873625"/>
          </a:xfrm>
          <a:prstGeom prst="rect">
            <a:avLst/>
          </a:prstGeom>
          <a:noFill/>
          <a:ln>
            <a:noFill/>
          </a:ln>
        </p:spPr>
      </p:sp>
      <p:sp>
        <p:nvSpPr>
          <p:cNvPr id="67" name="Google Shape;67;p1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8.png"/><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2.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png"/><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3"/>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fontScale="92500" lnSpcReduction="20000"/>
          </a:bodyPr>
          <a:lstStyle/>
          <a:p>
            <a:pPr indent="-406400" lvl="0" marL="457200" rtl="0" algn="ctr">
              <a:lnSpc>
                <a:spcPct val="90000"/>
              </a:lnSpc>
              <a:spcBef>
                <a:spcPts val="1000"/>
              </a:spcBef>
              <a:spcAft>
                <a:spcPts val="0"/>
              </a:spcAft>
              <a:buClr>
                <a:srgbClr val="002173"/>
              </a:buClr>
              <a:buSzPct val="108108"/>
              <a:buNone/>
            </a:pPr>
            <a:r>
              <a:rPr lang="en-US"/>
              <a:t>Capt Jacob Lang</a:t>
            </a:r>
            <a:endParaRPr/>
          </a:p>
          <a:p>
            <a:pPr indent="-406400" lvl="0" marL="457200" rtl="0" algn="ctr">
              <a:lnSpc>
                <a:spcPct val="90000"/>
              </a:lnSpc>
              <a:spcBef>
                <a:spcPts val="1000"/>
              </a:spcBef>
              <a:spcAft>
                <a:spcPts val="0"/>
              </a:spcAft>
              <a:buClr>
                <a:srgbClr val="002173"/>
              </a:buClr>
              <a:buSzPct val="108108"/>
              <a:buNone/>
            </a:pPr>
            <a:r>
              <a:rPr lang="en-US"/>
              <a:t> 1Lt Brandon Hosley</a:t>
            </a:r>
            <a:endParaRPr/>
          </a:p>
          <a:p>
            <a:pPr indent="-406400" lvl="0" marL="457200" rtl="0" algn="ctr">
              <a:lnSpc>
                <a:spcPct val="90000"/>
              </a:lnSpc>
              <a:spcBef>
                <a:spcPts val="1000"/>
              </a:spcBef>
              <a:spcAft>
                <a:spcPts val="0"/>
              </a:spcAft>
              <a:buClr>
                <a:srgbClr val="002173"/>
              </a:buClr>
              <a:buSzPct val="108108"/>
              <a:buNone/>
            </a:pPr>
            <a:r>
              <a:rPr lang="en-US"/>
              <a:t>1Lt Matthew Sauer</a:t>
            </a:r>
            <a:endParaRPr/>
          </a:p>
          <a:p>
            <a:pPr indent="-406400" lvl="0" marL="457200" rtl="0" algn="ctr">
              <a:lnSpc>
                <a:spcPct val="90000"/>
              </a:lnSpc>
              <a:spcBef>
                <a:spcPts val="1000"/>
              </a:spcBef>
              <a:spcAft>
                <a:spcPts val="0"/>
              </a:spcAft>
              <a:buClr>
                <a:srgbClr val="002173"/>
              </a:buClr>
              <a:buSzPct val="108108"/>
              <a:buNone/>
            </a:pPr>
            <a:r>
              <a:rPr lang="en-US"/>
              <a:t>Mr. Gregory Buchanan</a:t>
            </a:r>
            <a:endParaRPr/>
          </a:p>
        </p:txBody>
      </p:sp>
      <p:cxnSp>
        <p:nvCxnSpPr>
          <p:cNvPr id="88" name="Google Shape;88;p13"/>
          <p:cNvCxnSpPr/>
          <p:nvPr/>
        </p:nvCxnSpPr>
        <p:spPr>
          <a:xfrm>
            <a:off x="1524000" y="3446413"/>
            <a:ext cx="9144000" cy="0"/>
          </a:xfrm>
          <a:prstGeom prst="straightConnector1">
            <a:avLst/>
          </a:prstGeom>
          <a:noFill/>
          <a:ln cap="flat" cmpd="sng" w="38100">
            <a:solidFill>
              <a:schemeClr val="accent4"/>
            </a:solidFill>
            <a:prstDash val="solid"/>
            <a:round/>
            <a:headEnd len="sm" w="sm" type="none"/>
            <a:tailEnd len="sm" w="sm" type="none"/>
          </a:ln>
        </p:spPr>
      </p:cxnSp>
      <p:sp>
        <p:nvSpPr>
          <p:cNvPr id="89" name="Google Shape;89;p13"/>
          <p:cNvSpPr txBox="1"/>
          <p:nvPr/>
        </p:nvSpPr>
        <p:spPr>
          <a:xfrm>
            <a:off x="1702468" y="5557014"/>
            <a:ext cx="8787063" cy="553998"/>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1" lang="en-US" sz="1500" u="none" cap="none" strike="noStrike">
                <a:solidFill>
                  <a:srgbClr val="000000"/>
                </a:solidFill>
                <a:latin typeface="Arial"/>
                <a:ea typeface="Arial"/>
                <a:cs typeface="Arial"/>
                <a:sym typeface="Arial"/>
              </a:rPr>
              <a:t>The views expressed in this presentation are those of the author(s) and do not reflect the official policy or position of the United States Air Force, the Department of Defense, or the United States Government.</a:t>
            </a:r>
            <a:endParaRPr/>
          </a:p>
        </p:txBody>
      </p:sp>
      <p:pic>
        <p:nvPicPr>
          <p:cNvPr id="90" name="Google Shape;90;p13"/>
          <p:cNvPicPr preferRelativeResize="0"/>
          <p:nvPr/>
        </p:nvPicPr>
        <p:blipFill rotWithShape="1">
          <a:blip r:embed="rId3">
            <a:alphaModFix/>
          </a:blip>
          <a:srcRect b="0" l="0" r="0" t="0"/>
          <a:stretch/>
        </p:blipFill>
        <p:spPr>
          <a:xfrm>
            <a:off x="176462" y="4894474"/>
            <a:ext cx="1347538" cy="1325079"/>
          </a:xfrm>
          <a:prstGeom prst="rect">
            <a:avLst/>
          </a:prstGeom>
          <a:noFill/>
          <a:ln>
            <a:noFill/>
          </a:ln>
        </p:spPr>
      </p:pic>
      <p:pic>
        <p:nvPicPr>
          <p:cNvPr id="91" name="Google Shape;91;p13"/>
          <p:cNvPicPr preferRelativeResize="0"/>
          <p:nvPr/>
        </p:nvPicPr>
        <p:blipFill rotWithShape="1">
          <a:blip r:embed="rId4">
            <a:alphaModFix/>
          </a:blip>
          <a:srcRect b="0" l="0" r="0" t="0"/>
          <a:stretch/>
        </p:blipFill>
        <p:spPr>
          <a:xfrm>
            <a:off x="10667999" y="4863388"/>
            <a:ext cx="1402597" cy="1387249"/>
          </a:xfrm>
          <a:prstGeom prst="rect">
            <a:avLst/>
          </a:prstGeom>
          <a:noFill/>
          <a:ln>
            <a:noFill/>
          </a:ln>
        </p:spPr>
      </p:pic>
      <p:sp>
        <p:nvSpPr>
          <p:cNvPr id="92" name="Google Shape;92;p13"/>
          <p:cNvSpPr txBox="1"/>
          <p:nvPr/>
        </p:nvSpPr>
        <p:spPr>
          <a:xfrm>
            <a:off x="210637" y="1269179"/>
            <a:ext cx="11770724" cy="7848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i="0" lang="en-US" sz="4500" u="none" cap="none" strike="noStrike">
                <a:solidFill>
                  <a:srgbClr val="002060"/>
                </a:solidFill>
                <a:latin typeface="Arial"/>
                <a:ea typeface="Arial"/>
                <a:cs typeface="Arial"/>
                <a:sym typeface="Arial"/>
              </a:rPr>
              <a:t>Network Intrusion Detection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2"/>
          <p:cNvSpPr txBox="1"/>
          <p:nvPr>
            <p:ph type="title"/>
          </p:nvPr>
        </p:nvSpPr>
        <p:spPr>
          <a:xfrm>
            <a:off x="838200" y="365125"/>
            <a:ext cx="10515600" cy="90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173"/>
              </a:buClr>
              <a:buSzPts val="3200"/>
              <a:buFont typeface="Arial"/>
              <a:buNone/>
            </a:pPr>
            <a:r>
              <a:rPr lang="en-US"/>
              <a:t>Neural Net</a:t>
            </a:r>
            <a:endParaRPr/>
          </a:p>
        </p:txBody>
      </p:sp>
      <p:sp>
        <p:nvSpPr>
          <p:cNvPr id="172" name="Google Shape;172;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rgbClr val="BF9000"/>
                </a:solidFill>
                <a:latin typeface="Arial"/>
                <a:ea typeface="Arial"/>
                <a:cs typeface="Arial"/>
                <a:sym typeface="Arial"/>
              </a:rPr>
              <a:t>‹#›</a:t>
            </a:fld>
            <a:endParaRPr b="1" sz="1400">
              <a:solidFill>
                <a:srgbClr val="BF9000"/>
              </a:solidFill>
              <a:latin typeface="Arial"/>
              <a:ea typeface="Arial"/>
              <a:cs typeface="Arial"/>
              <a:sym typeface="Arial"/>
            </a:endParaRPr>
          </a:p>
        </p:txBody>
      </p:sp>
      <p:pic>
        <p:nvPicPr>
          <p:cNvPr id="173" name="Google Shape;173;p22"/>
          <p:cNvPicPr preferRelativeResize="0"/>
          <p:nvPr/>
        </p:nvPicPr>
        <p:blipFill>
          <a:blip r:embed="rId3">
            <a:alphaModFix/>
          </a:blip>
          <a:stretch>
            <a:fillRect/>
          </a:stretch>
        </p:blipFill>
        <p:spPr>
          <a:xfrm>
            <a:off x="130150" y="1621475"/>
            <a:ext cx="6299225" cy="3795500"/>
          </a:xfrm>
          <a:prstGeom prst="rect">
            <a:avLst/>
          </a:prstGeom>
          <a:noFill/>
          <a:ln>
            <a:noFill/>
          </a:ln>
        </p:spPr>
      </p:pic>
      <p:pic>
        <p:nvPicPr>
          <p:cNvPr id="174" name="Google Shape;174;p22"/>
          <p:cNvPicPr preferRelativeResize="0"/>
          <p:nvPr/>
        </p:nvPicPr>
        <p:blipFill>
          <a:blip r:embed="rId4">
            <a:alphaModFix/>
          </a:blip>
          <a:stretch>
            <a:fillRect/>
          </a:stretch>
        </p:blipFill>
        <p:spPr>
          <a:xfrm>
            <a:off x="6429379" y="1451726"/>
            <a:ext cx="5581171" cy="46278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3"/>
          <p:cNvSpPr txBox="1"/>
          <p:nvPr>
            <p:ph type="title"/>
          </p:nvPr>
        </p:nvSpPr>
        <p:spPr>
          <a:xfrm>
            <a:off x="838200" y="365125"/>
            <a:ext cx="10515600" cy="907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Neural Net</a:t>
            </a:r>
            <a:endParaRPr/>
          </a:p>
        </p:txBody>
      </p:sp>
      <p:sp>
        <p:nvSpPr>
          <p:cNvPr id="181" name="Google Shape;181;p2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82" name="Google Shape;182;p23"/>
          <p:cNvPicPr preferRelativeResize="0"/>
          <p:nvPr/>
        </p:nvPicPr>
        <p:blipFill>
          <a:blip r:embed="rId3">
            <a:alphaModFix/>
          </a:blip>
          <a:stretch>
            <a:fillRect/>
          </a:stretch>
        </p:blipFill>
        <p:spPr>
          <a:xfrm>
            <a:off x="6627175" y="1550837"/>
            <a:ext cx="4726624" cy="4527599"/>
          </a:xfrm>
          <a:prstGeom prst="rect">
            <a:avLst/>
          </a:prstGeom>
          <a:noFill/>
          <a:ln>
            <a:noFill/>
          </a:ln>
        </p:spPr>
      </p:pic>
      <p:pic>
        <p:nvPicPr>
          <p:cNvPr id="183" name="Google Shape;183;p23"/>
          <p:cNvPicPr preferRelativeResize="0"/>
          <p:nvPr/>
        </p:nvPicPr>
        <p:blipFill>
          <a:blip r:embed="rId4">
            <a:alphaModFix/>
          </a:blip>
          <a:stretch>
            <a:fillRect/>
          </a:stretch>
        </p:blipFill>
        <p:spPr>
          <a:xfrm>
            <a:off x="344350" y="2602500"/>
            <a:ext cx="6092275" cy="23351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4"/>
          <p:cNvSpPr txBox="1"/>
          <p:nvPr>
            <p:ph type="title"/>
          </p:nvPr>
        </p:nvSpPr>
        <p:spPr>
          <a:xfrm>
            <a:off x="838200" y="365125"/>
            <a:ext cx="10515600" cy="907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rgbClr val="002173"/>
              </a:buClr>
              <a:buSzPts val="3200"/>
              <a:buFont typeface="Arial"/>
              <a:buNone/>
            </a:pPr>
            <a:r>
              <a:rPr lang="en-US"/>
              <a:t>Naive Bayes</a:t>
            </a:r>
            <a:endParaRPr/>
          </a:p>
        </p:txBody>
      </p:sp>
      <p:sp>
        <p:nvSpPr>
          <p:cNvPr id="190" name="Google Shape;190;p2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91" name="Google Shape;191;p24"/>
          <p:cNvPicPr preferRelativeResize="0"/>
          <p:nvPr/>
        </p:nvPicPr>
        <p:blipFill>
          <a:blip r:embed="rId3">
            <a:alphaModFix/>
          </a:blip>
          <a:stretch>
            <a:fillRect/>
          </a:stretch>
        </p:blipFill>
        <p:spPr>
          <a:xfrm>
            <a:off x="146450" y="2371724"/>
            <a:ext cx="6558549" cy="2584150"/>
          </a:xfrm>
          <a:prstGeom prst="rect">
            <a:avLst/>
          </a:prstGeom>
          <a:noFill/>
          <a:ln>
            <a:noFill/>
          </a:ln>
        </p:spPr>
      </p:pic>
      <p:pic>
        <p:nvPicPr>
          <p:cNvPr id="192" name="Google Shape;192;p24"/>
          <p:cNvPicPr preferRelativeResize="0"/>
          <p:nvPr/>
        </p:nvPicPr>
        <p:blipFill>
          <a:blip r:embed="rId4">
            <a:alphaModFix/>
          </a:blip>
          <a:stretch>
            <a:fillRect/>
          </a:stretch>
        </p:blipFill>
        <p:spPr>
          <a:xfrm>
            <a:off x="6918200" y="1460872"/>
            <a:ext cx="4763298" cy="461077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5"/>
          <p:cNvSpPr txBox="1"/>
          <p:nvPr>
            <p:ph type="title"/>
          </p:nvPr>
        </p:nvSpPr>
        <p:spPr>
          <a:xfrm>
            <a:off x="838200" y="365125"/>
            <a:ext cx="10515600" cy="907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K-Nearest Neighbors</a:t>
            </a:r>
            <a:endParaRPr/>
          </a:p>
        </p:txBody>
      </p:sp>
      <p:sp>
        <p:nvSpPr>
          <p:cNvPr id="199" name="Google Shape;199;p2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200" name="Google Shape;200;p25"/>
          <p:cNvPicPr preferRelativeResize="0"/>
          <p:nvPr/>
        </p:nvPicPr>
        <p:blipFill rotWithShape="1">
          <a:blip r:embed="rId3">
            <a:alphaModFix/>
          </a:blip>
          <a:srcRect b="0" l="1515" r="723" t="0"/>
          <a:stretch/>
        </p:blipFill>
        <p:spPr>
          <a:xfrm>
            <a:off x="248625" y="2418425"/>
            <a:ext cx="6385449" cy="2434925"/>
          </a:xfrm>
          <a:prstGeom prst="rect">
            <a:avLst/>
          </a:prstGeom>
          <a:noFill/>
          <a:ln>
            <a:noFill/>
          </a:ln>
        </p:spPr>
      </p:pic>
      <p:pic>
        <p:nvPicPr>
          <p:cNvPr id="201" name="Google Shape;201;p25"/>
          <p:cNvPicPr preferRelativeResize="0"/>
          <p:nvPr/>
        </p:nvPicPr>
        <p:blipFill rotWithShape="1">
          <a:blip r:embed="rId4">
            <a:alphaModFix/>
          </a:blip>
          <a:srcRect b="0" l="238" r="238" t="0"/>
          <a:stretch/>
        </p:blipFill>
        <p:spPr>
          <a:xfrm>
            <a:off x="6918200" y="1460872"/>
            <a:ext cx="4763296" cy="461077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ph type="title"/>
          </p:nvPr>
        </p:nvSpPr>
        <p:spPr>
          <a:xfrm>
            <a:off x="838200" y="365125"/>
            <a:ext cx="10515600" cy="907863"/>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None/>
            </a:pPr>
            <a:r>
              <a:rPr lang="en-US" sz="2700">
                <a:solidFill>
                  <a:srgbClr val="002060"/>
                </a:solidFill>
              </a:rPr>
              <a:t>Cross Validated Logistic Regression</a:t>
            </a:r>
            <a:endParaRPr sz="3500"/>
          </a:p>
        </p:txBody>
      </p:sp>
      <p:sp>
        <p:nvSpPr>
          <p:cNvPr id="208" name="Google Shape;208;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rgbClr val="BF9000"/>
                </a:solidFill>
                <a:latin typeface="Arial"/>
                <a:ea typeface="Arial"/>
                <a:cs typeface="Arial"/>
                <a:sym typeface="Arial"/>
              </a:rPr>
              <a:t>‹#›</a:t>
            </a:fld>
            <a:endParaRPr b="1" sz="1400">
              <a:solidFill>
                <a:srgbClr val="BF9000"/>
              </a:solidFill>
              <a:latin typeface="Arial"/>
              <a:ea typeface="Arial"/>
              <a:cs typeface="Arial"/>
              <a:sym typeface="Arial"/>
            </a:endParaRPr>
          </a:p>
        </p:txBody>
      </p:sp>
      <p:sp>
        <p:nvSpPr>
          <p:cNvPr id="209" name="Google Shape;209;p26"/>
          <p:cNvSpPr txBox="1"/>
          <p:nvPr/>
        </p:nvSpPr>
        <p:spPr>
          <a:xfrm>
            <a:off x="981974" y="1768872"/>
            <a:ext cx="9831900" cy="3417000"/>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Clr>
                <a:schemeClr val="dk1"/>
              </a:buClr>
              <a:buSzPts val="2400"/>
              <a:buChar char="•"/>
            </a:pPr>
            <a:r>
              <a:rPr b="1" lang="en-US" sz="2400">
                <a:solidFill>
                  <a:srgbClr val="002060"/>
                </a:solidFill>
              </a:rPr>
              <a:t>Train test split was 80/20</a:t>
            </a:r>
            <a:endParaRPr b="1" sz="2400">
              <a:solidFill>
                <a:srgbClr val="002060"/>
              </a:solidFill>
            </a:endParaRPr>
          </a:p>
          <a:p>
            <a:pPr indent="0" lvl="0" marL="457200" rtl="0" algn="l">
              <a:spcBef>
                <a:spcPts val="0"/>
              </a:spcBef>
              <a:spcAft>
                <a:spcPts val="0"/>
              </a:spcAft>
              <a:buNone/>
            </a:pPr>
            <a:r>
              <a:t/>
            </a:r>
            <a:endParaRPr b="1" sz="2400">
              <a:solidFill>
                <a:srgbClr val="002060"/>
              </a:solidFill>
            </a:endParaRPr>
          </a:p>
          <a:p>
            <a:pPr indent="-342900" lvl="0" marL="342900" rtl="0" algn="l">
              <a:spcBef>
                <a:spcPts val="0"/>
              </a:spcBef>
              <a:spcAft>
                <a:spcPts val="0"/>
              </a:spcAft>
              <a:buClr>
                <a:srgbClr val="002060"/>
              </a:buClr>
              <a:buSzPts val="2400"/>
              <a:buChar char="•"/>
            </a:pPr>
            <a:r>
              <a:rPr b="1" lang="en-US" sz="2400">
                <a:solidFill>
                  <a:srgbClr val="002060"/>
                </a:solidFill>
              </a:rPr>
              <a:t>10 Cross Folds </a:t>
            </a:r>
            <a:endParaRPr b="1" sz="2400">
              <a:solidFill>
                <a:srgbClr val="002060"/>
              </a:solidFill>
            </a:endParaRPr>
          </a:p>
          <a:p>
            <a:pPr indent="0" lvl="0" marL="457200" rtl="0" algn="l">
              <a:spcBef>
                <a:spcPts val="0"/>
              </a:spcBef>
              <a:spcAft>
                <a:spcPts val="0"/>
              </a:spcAft>
              <a:buNone/>
            </a:pPr>
            <a:r>
              <a:t/>
            </a:r>
            <a:endParaRPr b="1" sz="2400">
              <a:solidFill>
                <a:srgbClr val="002060"/>
              </a:solidFill>
            </a:endParaRPr>
          </a:p>
          <a:p>
            <a:pPr indent="-342900" lvl="0" marL="342900" rtl="0" algn="l">
              <a:spcBef>
                <a:spcPts val="0"/>
              </a:spcBef>
              <a:spcAft>
                <a:spcPts val="0"/>
              </a:spcAft>
              <a:buClr>
                <a:srgbClr val="002060"/>
              </a:buClr>
              <a:buSzPts val="2400"/>
              <a:buChar char="•"/>
            </a:pPr>
            <a:r>
              <a:rPr b="1" lang="en-US" sz="2400">
                <a:solidFill>
                  <a:srgbClr val="002060"/>
                </a:solidFill>
              </a:rPr>
              <a:t>One hot </a:t>
            </a:r>
            <a:r>
              <a:rPr b="1" lang="en-US" sz="2400">
                <a:solidFill>
                  <a:srgbClr val="002060"/>
                </a:solidFill>
              </a:rPr>
              <a:t>encoding</a:t>
            </a:r>
            <a:r>
              <a:rPr b="1" lang="en-US" sz="2400">
                <a:solidFill>
                  <a:srgbClr val="002060"/>
                </a:solidFill>
              </a:rPr>
              <a:t> for </a:t>
            </a:r>
            <a:r>
              <a:rPr b="1" lang="en-US" sz="2400">
                <a:solidFill>
                  <a:srgbClr val="002060"/>
                </a:solidFill>
              </a:rPr>
              <a:t>categorical</a:t>
            </a:r>
            <a:r>
              <a:rPr b="1" lang="en-US" sz="2400">
                <a:solidFill>
                  <a:srgbClr val="002060"/>
                </a:solidFill>
              </a:rPr>
              <a:t> features ended with 194 features as well as normalization after training split</a:t>
            </a:r>
            <a:endParaRPr b="1" sz="2400">
              <a:solidFill>
                <a:srgbClr val="002060"/>
              </a:solidFill>
            </a:endParaRPr>
          </a:p>
          <a:p>
            <a:pPr indent="0" lvl="0" marL="457200" rtl="0" algn="l">
              <a:spcBef>
                <a:spcPts val="0"/>
              </a:spcBef>
              <a:spcAft>
                <a:spcPts val="0"/>
              </a:spcAft>
              <a:buNone/>
            </a:pPr>
            <a:r>
              <a:t/>
            </a:r>
            <a:endParaRPr b="1" sz="2400">
              <a:solidFill>
                <a:srgbClr val="002060"/>
              </a:solidFill>
            </a:endParaRPr>
          </a:p>
          <a:p>
            <a:pPr indent="-342900" lvl="0" marL="342900" rtl="0" algn="l">
              <a:spcBef>
                <a:spcPts val="0"/>
              </a:spcBef>
              <a:spcAft>
                <a:spcPts val="0"/>
              </a:spcAft>
              <a:buClr>
                <a:srgbClr val="002060"/>
              </a:buClr>
              <a:buSzPts val="2400"/>
              <a:buChar char="•"/>
            </a:pPr>
            <a:r>
              <a:rPr b="1" lang="en-US" sz="2400">
                <a:solidFill>
                  <a:srgbClr val="002060"/>
                </a:solidFill>
              </a:rPr>
              <a:t>Accuracy = 0.79 </a:t>
            </a:r>
            <a:r>
              <a:rPr b="1" lang="en-US" sz="2400">
                <a:solidFill>
                  <a:srgbClr val="002060"/>
                </a:solidFill>
              </a:rPr>
              <a:t>Precision = 0.78 Recall = 0.94 F1 = 0.86</a:t>
            </a:r>
            <a:endParaRPr b="1" sz="2400">
              <a:solidFill>
                <a:srgbClr val="002060"/>
              </a:solidFill>
            </a:endParaRPr>
          </a:p>
          <a:p>
            <a:pPr indent="0" lvl="0" marL="0" marR="0" rtl="0" algn="l">
              <a:lnSpc>
                <a:spcPct val="100000"/>
              </a:lnSpc>
              <a:spcBef>
                <a:spcPts val="0"/>
              </a:spcBef>
              <a:spcAft>
                <a:spcPts val="0"/>
              </a:spcAft>
              <a:buNone/>
            </a:pPr>
            <a:r>
              <a:t/>
            </a:r>
            <a:endParaRPr b="1" sz="2400">
              <a:solidFill>
                <a:srgbClr val="00206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txBox="1"/>
          <p:nvPr>
            <p:ph type="title"/>
          </p:nvPr>
        </p:nvSpPr>
        <p:spPr>
          <a:xfrm>
            <a:off x="838200" y="365125"/>
            <a:ext cx="10515600" cy="907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None/>
            </a:pPr>
            <a:r>
              <a:rPr lang="en-US" sz="2700">
                <a:solidFill>
                  <a:srgbClr val="002060"/>
                </a:solidFill>
              </a:rPr>
              <a:t>Cross Validated Logistic Regression</a:t>
            </a:r>
            <a:endParaRPr sz="3500"/>
          </a:p>
        </p:txBody>
      </p:sp>
      <p:sp>
        <p:nvSpPr>
          <p:cNvPr id="216" name="Google Shape;216;p2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rgbClr val="BF9000"/>
                </a:solidFill>
                <a:latin typeface="Arial"/>
                <a:ea typeface="Arial"/>
                <a:cs typeface="Arial"/>
                <a:sym typeface="Arial"/>
              </a:rPr>
              <a:t>‹#›</a:t>
            </a:fld>
            <a:endParaRPr b="1" sz="1400">
              <a:solidFill>
                <a:srgbClr val="BF9000"/>
              </a:solidFill>
              <a:latin typeface="Arial"/>
              <a:ea typeface="Arial"/>
              <a:cs typeface="Arial"/>
              <a:sym typeface="Arial"/>
            </a:endParaRPr>
          </a:p>
        </p:txBody>
      </p:sp>
      <p:sp>
        <p:nvSpPr>
          <p:cNvPr id="217" name="Google Shape;217;p27"/>
          <p:cNvSpPr txBox="1"/>
          <p:nvPr/>
        </p:nvSpPr>
        <p:spPr>
          <a:xfrm>
            <a:off x="6358525" y="2938125"/>
            <a:ext cx="4344600" cy="1200600"/>
          </a:xfrm>
          <a:prstGeom prst="rect">
            <a:avLst/>
          </a:prstGeom>
          <a:noFill/>
          <a:ln>
            <a:noFill/>
          </a:ln>
        </p:spPr>
        <p:txBody>
          <a:bodyPr anchorCtr="0" anchor="t" bIns="45700" lIns="91425" spcFirstLastPara="1" rIns="91425" wrap="square" tIns="45700">
            <a:spAutoFit/>
          </a:bodyPr>
          <a:lstStyle/>
          <a:p>
            <a:pPr indent="457200" lvl="0" marL="0" rtl="0" algn="l">
              <a:spcBef>
                <a:spcPts val="0"/>
              </a:spcBef>
              <a:spcAft>
                <a:spcPts val="0"/>
              </a:spcAft>
              <a:buNone/>
            </a:pPr>
            <a:r>
              <a:rPr b="1" lang="en-US" sz="2400">
                <a:solidFill>
                  <a:srgbClr val="002060"/>
                </a:solidFill>
              </a:rPr>
              <a:t>B</a:t>
            </a:r>
            <a:r>
              <a:rPr b="1" lang="en-US" sz="2400">
                <a:solidFill>
                  <a:srgbClr val="002060"/>
                </a:solidFill>
              </a:rPr>
              <a:t>inary Label </a:t>
            </a:r>
            <a:endParaRPr b="1" sz="2400">
              <a:solidFill>
                <a:srgbClr val="002060"/>
              </a:solidFill>
            </a:endParaRPr>
          </a:p>
          <a:p>
            <a:pPr indent="0" lvl="0" marL="457200" rtl="0" algn="l">
              <a:spcBef>
                <a:spcPts val="0"/>
              </a:spcBef>
              <a:spcAft>
                <a:spcPts val="0"/>
              </a:spcAft>
              <a:buNone/>
            </a:pPr>
            <a:r>
              <a:rPr b="1" lang="en-US" sz="2400">
                <a:solidFill>
                  <a:srgbClr val="002060"/>
                </a:solidFill>
              </a:rPr>
              <a:t>0=Normal/Benign </a:t>
            </a:r>
            <a:endParaRPr b="1" sz="2400">
              <a:solidFill>
                <a:srgbClr val="002060"/>
              </a:solidFill>
            </a:endParaRPr>
          </a:p>
          <a:p>
            <a:pPr indent="0" lvl="0" marL="457200" rtl="0" algn="l">
              <a:spcBef>
                <a:spcPts val="0"/>
              </a:spcBef>
              <a:spcAft>
                <a:spcPts val="0"/>
              </a:spcAft>
              <a:buNone/>
            </a:pPr>
            <a:r>
              <a:rPr b="1" lang="en-US" sz="2400">
                <a:solidFill>
                  <a:srgbClr val="002060"/>
                </a:solidFill>
              </a:rPr>
              <a:t>1=Attack/Malicious </a:t>
            </a:r>
            <a:endParaRPr b="1" sz="2400">
              <a:solidFill>
                <a:srgbClr val="002060"/>
              </a:solidFill>
            </a:endParaRPr>
          </a:p>
        </p:txBody>
      </p:sp>
      <p:pic>
        <p:nvPicPr>
          <p:cNvPr id="218" name="Google Shape;218;p27"/>
          <p:cNvPicPr preferRelativeResize="0"/>
          <p:nvPr/>
        </p:nvPicPr>
        <p:blipFill>
          <a:blip r:embed="rId3">
            <a:alphaModFix/>
          </a:blip>
          <a:stretch>
            <a:fillRect/>
          </a:stretch>
        </p:blipFill>
        <p:spPr>
          <a:xfrm>
            <a:off x="1292400" y="1753800"/>
            <a:ext cx="4843200" cy="3791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838200" y="365125"/>
            <a:ext cx="10515600" cy="907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Overall Results</a:t>
            </a:r>
            <a:endParaRPr/>
          </a:p>
        </p:txBody>
      </p:sp>
      <p:sp>
        <p:nvSpPr>
          <p:cNvPr id="225" name="Google Shape;225;p28"/>
          <p:cNvSpPr txBox="1"/>
          <p:nvPr>
            <p:ph idx="1" type="body"/>
          </p:nvPr>
        </p:nvSpPr>
        <p:spPr>
          <a:xfrm>
            <a:off x="838200" y="1452282"/>
            <a:ext cx="10515600" cy="5269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Scores based on the </a:t>
            </a:r>
            <a:r>
              <a:rPr lang="en-US"/>
              <a:t>binary</a:t>
            </a:r>
            <a:r>
              <a:rPr lang="en-US"/>
              <a:t> attack/normal lable</a:t>
            </a:r>
            <a:endParaRPr/>
          </a:p>
        </p:txBody>
      </p:sp>
      <p:sp>
        <p:nvSpPr>
          <p:cNvPr id="226" name="Google Shape;226;p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graphicFrame>
        <p:nvGraphicFramePr>
          <p:cNvPr id="227" name="Google Shape;227;p28"/>
          <p:cNvGraphicFramePr/>
          <p:nvPr/>
        </p:nvGraphicFramePr>
        <p:xfrm>
          <a:off x="952500" y="2312175"/>
          <a:ext cx="3000000" cy="3000000"/>
        </p:xfrm>
        <a:graphic>
          <a:graphicData uri="http://schemas.openxmlformats.org/drawingml/2006/table">
            <a:tbl>
              <a:tblPr>
                <a:noFill/>
                <a:tableStyleId>{1F6ECFB3-1A0E-4906-82BD-4B93243E7596}</a:tableStyleId>
              </a:tblPr>
              <a:tblGrid>
                <a:gridCol w="3429000"/>
                <a:gridCol w="3429000"/>
                <a:gridCol w="3429000"/>
              </a:tblGrid>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rPr b="1" lang="en-US"/>
                        <a:t>F1</a:t>
                      </a:r>
                      <a:endParaRPr b="1"/>
                    </a:p>
                  </a:txBody>
                  <a:tcPr marT="91425" marB="91425" marR="91425" marL="91425"/>
                </a:tc>
                <a:tc>
                  <a:txBody>
                    <a:bodyPr/>
                    <a:lstStyle/>
                    <a:p>
                      <a:pPr indent="0" lvl="0" marL="0" rtl="0" algn="ctr">
                        <a:spcBef>
                          <a:spcPts val="0"/>
                        </a:spcBef>
                        <a:spcAft>
                          <a:spcPts val="0"/>
                        </a:spcAft>
                        <a:buNone/>
                      </a:pPr>
                      <a:r>
                        <a:rPr b="1" lang="en-US"/>
                        <a:t>Accuracy</a:t>
                      </a:r>
                      <a:endParaRPr b="1"/>
                    </a:p>
                  </a:txBody>
                  <a:tcPr marT="91425" marB="91425" marR="91425" marL="91425"/>
                </a:tc>
              </a:tr>
              <a:tr h="381000">
                <a:tc>
                  <a:txBody>
                    <a:bodyPr/>
                    <a:lstStyle/>
                    <a:p>
                      <a:pPr indent="0" lvl="0" marL="0" rtl="0" algn="ctr">
                        <a:spcBef>
                          <a:spcPts val="0"/>
                        </a:spcBef>
                        <a:spcAft>
                          <a:spcPts val="0"/>
                        </a:spcAft>
                        <a:buNone/>
                      </a:pPr>
                      <a:r>
                        <a:rPr b="1" lang="en-US"/>
                        <a:t>XGBoost</a:t>
                      </a:r>
                      <a:endParaRPr b="1"/>
                    </a:p>
                  </a:txBody>
                  <a:tcPr marT="91425" marB="91425" marR="91425" marL="91425"/>
                </a:tc>
                <a:tc>
                  <a:txBody>
                    <a:bodyPr/>
                    <a:lstStyle/>
                    <a:p>
                      <a:pPr indent="0" lvl="0" marL="0" rtl="0" algn="ctr">
                        <a:spcBef>
                          <a:spcPts val="0"/>
                        </a:spcBef>
                        <a:spcAft>
                          <a:spcPts val="0"/>
                        </a:spcAft>
                        <a:buNone/>
                      </a:pPr>
                      <a:r>
                        <a:rPr lang="en-US"/>
                        <a:t>0.96</a:t>
                      </a:r>
                      <a:endParaRPr/>
                    </a:p>
                  </a:txBody>
                  <a:tcPr marT="91425" marB="91425" marR="91425" marL="91425"/>
                </a:tc>
                <a:tc>
                  <a:txBody>
                    <a:bodyPr/>
                    <a:lstStyle/>
                    <a:p>
                      <a:pPr indent="0" lvl="0" marL="0" rtl="0" algn="ctr">
                        <a:spcBef>
                          <a:spcPts val="0"/>
                        </a:spcBef>
                        <a:spcAft>
                          <a:spcPts val="0"/>
                        </a:spcAft>
                        <a:buNone/>
                      </a:pPr>
                      <a:r>
                        <a:rPr lang="en-US"/>
                        <a:t>0.96</a:t>
                      </a:r>
                      <a:endParaRPr/>
                    </a:p>
                  </a:txBody>
                  <a:tcPr marT="91425" marB="91425" marR="91425" marL="91425"/>
                </a:tc>
              </a:tr>
              <a:tr h="381000">
                <a:tc>
                  <a:txBody>
                    <a:bodyPr/>
                    <a:lstStyle/>
                    <a:p>
                      <a:pPr indent="0" lvl="0" marL="0" rtl="0" algn="ctr">
                        <a:spcBef>
                          <a:spcPts val="0"/>
                        </a:spcBef>
                        <a:spcAft>
                          <a:spcPts val="0"/>
                        </a:spcAft>
                        <a:buNone/>
                      </a:pPr>
                      <a:r>
                        <a:rPr b="1" lang="en-US"/>
                        <a:t>Logistic Regression</a:t>
                      </a:r>
                      <a:endParaRPr b="1"/>
                    </a:p>
                  </a:txBody>
                  <a:tcPr marT="91425" marB="91425" marR="91425" marL="91425"/>
                </a:tc>
                <a:tc>
                  <a:txBody>
                    <a:bodyPr/>
                    <a:lstStyle/>
                    <a:p>
                      <a:pPr indent="0" lvl="0" marL="0" rtl="0" algn="ctr">
                        <a:spcBef>
                          <a:spcPts val="0"/>
                        </a:spcBef>
                        <a:spcAft>
                          <a:spcPts val="0"/>
                        </a:spcAft>
                        <a:buNone/>
                      </a:pPr>
                      <a:r>
                        <a:rPr lang="en-US">
                          <a:solidFill>
                            <a:schemeClr val="dk1"/>
                          </a:solidFill>
                        </a:rPr>
                        <a:t>0.86</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US">
                          <a:solidFill>
                            <a:schemeClr val="dk1"/>
                          </a:solidFill>
                        </a:rPr>
                        <a:t>0.79</a:t>
                      </a:r>
                      <a:endParaRPr>
                        <a:solidFill>
                          <a:schemeClr val="dk1"/>
                        </a:solidFill>
                      </a:endParaRPr>
                    </a:p>
                  </a:txBody>
                  <a:tcPr marT="91425" marB="91425" marR="91425" marL="91425"/>
                </a:tc>
              </a:tr>
              <a:tr h="381000">
                <a:tc>
                  <a:txBody>
                    <a:bodyPr/>
                    <a:lstStyle/>
                    <a:p>
                      <a:pPr indent="0" lvl="0" marL="0" rtl="0" algn="ctr">
                        <a:spcBef>
                          <a:spcPts val="0"/>
                        </a:spcBef>
                        <a:spcAft>
                          <a:spcPts val="0"/>
                        </a:spcAft>
                        <a:buNone/>
                      </a:pPr>
                      <a:r>
                        <a:rPr b="1" lang="en-US"/>
                        <a:t>Neural Net</a:t>
                      </a:r>
                      <a:endParaRPr b="1"/>
                    </a:p>
                  </a:txBody>
                  <a:tcPr marT="91425" marB="91425" marR="91425" marL="91425"/>
                </a:tc>
                <a:tc>
                  <a:txBody>
                    <a:bodyPr/>
                    <a:lstStyle/>
                    <a:p>
                      <a:pPr indent="0" lvl="0" marL="0" rtl="0" algn="ctr">
                        <a:spcBef>
                          <a:spcPts val="0"/>
                        </a:spcBef>
                        <a:spcAft>
                          <a:spcPts val="0"/>
                        </a:spcAft>
                        <a:buNone/>
                      </a:pPr>
                      <a:r>
                        <a:rPr lang="en-US"/>
                        <a:t>0.94</a:t>
                      </a:r>
                      <a:endParaRPr/>
                    </a:p>
                  </a:txBody>
                  <a:tcPr marT="91425" marB="91425" marR="91425" marL="91425"/>
                </a:tc>
                <a:tc>
                  <a:txBody>
                    <a:bodyPr/>
                    <a:lstStyle/>
                    <a:p>
                      <a:pPr indent="0" lvl="0" marL="0" rtl="0" algn="ctr">
                        <a:spcBef>
                          <a:spcPts val="0"/>
                        </a:spcBef>
                        <a:spcAft>
                          <a:spcPts val="0"/>
                        </a:spcAft>
                        <a:buNone/>
                      </a:pPr>
                      <a:r>
                        <a:rPr lang="en-US"/>
                        <a:t>0.94</a:t>
                      </a:r>
                      <a:endParaRPr/>
                    </a:p>
                  </a:txBody>
                  <a:tcPr marT="91425" marB="91425" marR="91425" marL="91425"/>
                </a:tc>
              </a:tr>
              <a:tr h="381000">
                <a:tc>
                  <a:txBody>
                    <a:bodyPr/>
                    <a:lstStyle/>
                    <a:p>
                      <a:pPr indent="0" lvl="0" marL="0" rtl="0" algn="ctr">
                        <a:spcBef>
                          <a:spcPts val="0"/>
                        </a:spcBef>
                        <a:spcAft>
                          <a:spcPts val="0"/>
                        </a:spcAft>
                        <a:buNone/>
                      </a:pPr>
                      <a:r>
                        <a:rPr b="1" lang="en-US"/>
                        <a:t>Naive Bayes</a:t>
                      </a:r>
                      <a:endParaRPr b="1"/>
                    </a:p>
                  </a:txBody>
                  <a:tcPr marT="91425" marB="91425" marR="91425" marL="91425"/>
                </a:tc>
                <a:tc>
                  <a:txBody>
                    <a:bodyPr/>
                    <a:lstStyle/>
                    <a:p>
                      <a:pPr indent="0" lvl="0" marL="0" rtl="0" algn="ctr">
                        <a:spcBef>
                          <a:spcPts val="0"/>
                        </a:spcBef>
                        <a:spcAft>
                          <a:spcPts val="0"/>
                        </a:spcAft>
                        <a:buNone/>
                      </a:pPr>
                      <a:r>
                        <a:rPr lang="en-US"/>
                        <a:t>0.83</a:t>
                      </a:r>
                      <a:endParaRPr/>
                    </a:p>
                  </a:txBody>
                  <a:tcPr marT="91425" marB="91425" marR="91425" marL="91425"/>
                </a:tc>
                <a:tc>
                  <a:txBody>
                    <a:bodyPr/>
                    <a:lstStyle/>
                    <a:p>
                      <a:pPr indent="0" lvl="0" marL="0" rtl="0" algn="ctr">
                        <a:spcBef>
                          <a:spcPts val="0"/>
                        </a:spcBef>
                        <a:spcAft>
                          <a:spcPts val="0"/>
                        </a:spcAft>
                        <a:buNone/>
                      </a:pPr>
                      <a:r>
                        <a:rPr lang="en-US"/>
                        <a:t>0.84</a:t>
                      </a:r>
                      <a:endParaRPr/>
                    </a:p>
                  </a:txBody>
                  <a:tcPr marT="91425" marB="91425" marR="91425" marL="91425"/>
                </a:tc>
              </a:tr>
              <a:tr h="381000">
                <a:tc>
                  <a:txBody>
                    <a:bodyPr/>
                    <a:lstStyle/>
                    <a:p>
                      <a:pPr indent="0" lvl="0" marL="0" rtl="0" algn="ctr">
                        <a:spcBef>
                          <a:spcPts val="0"/>
                        </a:spcBef>
                        <a:spcAft>
                          <a:spcPts val="0"/>
                        </a:spcAft>
                        <a:buNone/>
                      </a:pPr>
                      <a:r>
                        <a:rPr b="1" lang="en-US"/>
                        <a:t>k-Nearest Neighbors</a:t>
                      </a:r>
                      <a:endParaRPr b="1"/>
                    </a:p>
                  </a:txBody>
                  <a:tcPr marT="91425" marB="91425" marR="91425" marL="91425"/>
                </a:tc>
                <a:tc>
                  <a:txBody>
                    <a:bodyPr/>
                    <a:lstStyle/>
                    <a:p>
                      <a:pPr indent="0" lvl="0" marL="0" rtl="0" algn="ctr">
                        <a:spcBef>
                          <a:spcPts val="0"/>
                        </a:spcBef>
                        <a:spcAft>
                          <a:spcPts val="0"/>
                        </a:spcAft>
                        <a:buNone/>
                      </a:pPr>
                      <a:r>
                        <a:rPr lang="en-US"/>
                        <a:t>0.90</a:t>
                      </a:r>
                      <a:endParaRPr/>
                    </a:p>
                  </a:txBody>
                  <a:tcPr marT="91425" marB="91425" marR="91425" marL="91425"/>
                </a:tc>
                <a:tc>
                  <a:txBody>
                    <a:bodyPr/>
                    <a:lstStyle/>
                    <a:p>
                      <a:pPr indent="0" lvl="0" marL="0" rtl="0" algn="ctr">
                        <a:spcBef>
                          <a:spcPts val="0"/>
                        </a:spcBef>
                        <a:spcAft>
                          <a:spcPts val="0"/>
                        </a:spcAft>
                        <a:buNone/>
                      </a:pPr>
                      <a:r>
                        <a:rPr lang="en-US"/>
                        <a:t>0.91</a:t>
                      </a:r>
                      <a:endParaRPr/>
                    </a:p>
                  </a:txBody>
                  <a:tcPr marT="91425" marB="91425" marR="91425" marL="91425"/>
                </a:tc>
              </a:tr>
              <a:tr h="381000">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c>
                  <a:txBody>
                    <a:bodyPr/>
                    <a:lstStyle/>
                    <a:p>
                      <a:pPr indent="0" lvl="0" marL="0" rtl="0" algn="ctr">
                        <a:spcBef>
                          <a:spcPts val="0"/>
                        </a:spcBef>
                        <a:spcAft>
                          <a:spcPts val="0"/>
                        </a:spcAft>
                        <a:buNone/>
                      </a:pPr>
                      <a:r>
                        <a:t/>
                      </a:r>
                      <a:endParaRPr/>
                    </a:p>
                  </a:txBody>
                  <a:tcPr marT="91425" marB="91425" marR="91425" marL="91425"/>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29"/>
          <p:cNvSpPr txBox="1"/>
          <p:nvPr>
            <p:ph type="title"/>
          </p:nvPr>
        </p:nvSpPr>
        <p:spPr>
          <a:xfrm>
            <a:off x="838200" y="365125"/>
            <a:ext cx="10515600" cy="907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Conclusion</a:t>
            </a:r>
            <a:endParaRPr/>
          </a:p>
        </p:txBody>
      </p:sp>
      <p:sp>
        <p:nvSpPr>
          <p:cNvPr id="234" name="Google Shape;234;p29"/>
          <p:cNvSpPr txBox="1"/>
          <p:nvPr>
            <p:ph idx="1" type="body"/>
          </p:nvPr>
        </p:nvSpPr>
        <p:spPr>
          <a:xfrm>
            <a:off x="838200" y="1452282"/>
            <a:ext cx="10515600" cy="5269200"/>
          </a:xfrm>
          <a:prstGeom prst="rect">
            <a:avLst/>
          </a:prstGeom>
        </p:spPr>
        <p:txBody>
          <a:bodyPr anchorCtr="0" anchor="t" bIns="45700" lIns="91425" spcFirstLastPara="1" rIns="91425" wrap="square" tIns="45700">
            <a:normAutofit lnSpcReduction="10000"/>
          </a:bodyPr>
          <a:lstStyle/>
          <a:p>
            <a:pPr indent="-381000" lvl="0" marL="457200" rtl="0" algn="l">
              <a:lnSpc>
                <a:spcPct val="100000"/>
              </a:lnSpc>
              <a:spcBef>
                <a:spcPts val="0"/>
              </a:spcBef>
              <a:spcAft>
                <a:spcPts val="0"/>
              </a:spcAft>
              <a:buClr>
                <a:srgbClr val="002060"/>
              </a:buClr>
              <a:buSzPts val="2400"/>
              <a:buChar char="•"/>
            </a:pPr>
            <a:r>
              <a:rPr b="1" lang="en-US">
                <a:solidFill>
                  <a:srgbClr val="002060"/>
                </a:solidFill>
              </a:rPr>
              <a:t>XGBoost </a:t>
            </a:r>
            <a:r>
              <a:rPr b="1" lang="en-US">
                <a:solidFill>
                  <a:srgbClr val="002060"/>
                </a:solidFill>
              </a:rPr>
              <a:t>performed</a:t>
            </a:r>
            <a:r>
              <a:rPr b="1" lang="en-US">
                <a:solidFill>
                  <a:srgbClr val="002060"/>
                </a:solidFill>
              </a:rPr>
              <a:t> best overall with predicting on a </a:t>
            </a:r>
            <a:r>
              <a:rPr b="1" lang="en-US">
                <a:solidFill>
                  <a:srgbClr val="002060"/>
                </a:solidFill>
              </a:rPr>
              <a:t>binary</a:t>
            </a:r>
            <a:r>
              <a:rPr b="1" lang="en-US">
                <a:solidFill>
                  <a:srgbClr val="002060"/>
                </a:solidFill>
              </a:rPr>
              <a:t> </a:t>
            </a:r>
            <a:r>
              <a:rPr b="1" lang="en-US">
                <a:solidFill>
                  <a:srgbClr val="002060"/>
                </a:solidFill>
              </a:rPr>
              <a:t>label</a:t>
            </a:r>
            <a:r>
              <a:rPr b="1" lang="en-US">
                <a:solidFill>
                  <a:srgbClr val="002060"/>
                </a:solidFill>
              </a:rPr>
              <a:t> additionally being able to classify attack type</a:t>
            </a:r>
            <a:endParaRPr b="1">
              <a:solidFill>
                <a:srgbClr val="002060"/>
              </a:solidFill>
            </a:endParaRPr>
          </a:p>
          <a:p>
            <a:pPr indent="0" lvl="0" marL="457200" rtl="0" algn="l">
              <a:lnSpc>
                <a:spcPct val="100000"/>
              </a:lnSpc>
              <a:spcBef>
                <a:spcPts val="0"/>
              </a:spcBef>
              <a:spcAft>
                <a:spcPts val="0"/>
              </a:spcAft>
              <a:buNone/>
            </a:pPr>
            <a:r>
              <a:t/>
            </a:r>
            <a:endParaRPr b="1">
              <a:solidFill>
                <a:srgbClr val="002060"/>
              </a:solidFill>
            </a:endParaRPr>
          </a:p>
          <a:p>
            <a:pPr indent="-381000" lvl="0" marL="457200" rtl="0" algn="l">
              <a:lnSpc>
                <a:spcPct val="100000"/>
              </a:lnSpc>
              <a:spcBef>
                <a:spcPts val="0"/>
              </a:spcBef>
              <a:spcAft>
                <a:spcPts val="0"/>
              </a:spcAft>
              <a:buClr>
                <a:srgbClr val="002060"/>
              </a:buClr>
              <a:buSzPts val="2400"/>
              <a:buChar char="•"/>
            </a:pPr>
            <a:r>
              <a:rPr b="1" lang="en-US">
                <a:solidFill>
                  <a:srgbClr val="002060"/>
                </a:solidFill>
              </a:rPr>
              <a:t>K-NN and logistic regression also have the benefit of being relatively understandable models.</a:t>
            </a:r>
            <a:endParaRPr b="1">
              <a:solidFill>
                <a:srgbClr val="002060"/>
              </a:solidFill>
            </a:endParaRPr>
          </a:p>
          <a:p>
            <a:pPr indent="0" lvl="0" marL="457200" rtl="0" algn="l">
              <a:lnSpc>
                <a:spcPct val="100000"/>
              </a:lnSpc>
              <a:spcBef>
                <a:spcPts val="0"/>
              </a:spcBef>
              <a:spcAft>
                <a:spcPts val="0"/>
              </a:spcAft>
              <a:buNone/>
            </a:pPr>
            <a:r>
              <a:t/>
            </a:r>
            <a:endParaRPr b="1">
              <a:solidFill>
                <a:srgbClr val="002060"/>
              </a:solidFill>
            </a:endParaRPr>
          </a:p>
          <a:p>
            <a:pPr indent="-381000" lvl="0" marL="457200" rtl="0" algn="l">
              <a:lnSpc>
                <a:spcPct val="100000"/>
              </a:lnSpc>
              <a:spcBef>
                <a:spcPts val="0"/>
              </a:spcBef>
              <a:spcAft>
                <a:spcPts val="0"/>
              </a:spcAft>
              <a:buClr>
                <a:srgbClr val="002060"/>
              </a:buClr>
              <a:buSzPts val="2400"/>
              <a:buChar char="•"/>
            </a:pPr>
            <a:r>
              <a:rPr b="1" lang="en-US">
                <a:solidFill>
                  <a:srgbClr val="002060"/>
                </a:solidFill>
              </a:rPr>
              <a:t>Neural nets require by far the most data, time, and technical knowledge to build appropriately but perform well and can generalize while asl classifying attack type</a:t>
            </a:r>
            <a:endParaRPr b="1">
              <a:solidFill>
                <a:srgbClr val="002060"/>
              </a:solidFill>
            </a:endParaRPr>
          </a:p>
          <a:p>
            <a:pPr indent="0" lvl="0" marL="457200" rtl="0" algn="l">
              <a:lnSpc>
                <a:spcPct val="100000"/>
              </a:lnSpc>
              <a:spcBef>
                <a:spcPts val="0"/>
              </a:spcBef>
              <a:spcAft>
                <a:spcPts val="0"/>
              </a:spcAft>
              <a:buNone/>
            </a:pPr>
            <a:r>
              <a:t/>
            </a:r>
            <a:endParaRPr b="1">
              <a:solidFill>
                <a:srgbClr val="002060"/>
              </a:solidFill>
            </a:endParaRPr>
          </a:p>
          <a:p>
            <a:pPr indent="-381000" lvl="0" marL="457200" rtl="0" algn="l">
              <a:lnSpc>
                <a:spcPct val="100000"/>
              </a:lnSpc>
              <a:spcBef>
                <a:spcPts val="0"/>
              </a:spcBef>
              <a:spcAft>
                <a:spcPts val="0"/>
              </a:spcAft>
              <a:buClr>
                <a:srgbClr val="002060"/>
              </a:buClr>
              <a:buSzPts val="2400"/>
              <a:buChar char="•"/>
            </a:pPr>
            <a:r>
              <a:rPr b="1" lang="en-US">
                <a:solidFill>
                  <a:srgbClr val="002060"/>
                </a:solidFill>
              </a:rPr>
              <a:t>XGBoost strikes the best balance of performance, ability to generalise, and simplicity of implementation. Additionally XGBoost trained extremely fast in comparison                   </a:t>
            </a:r>
            <a:endParaRPr b="1">
              <a:solidFill>
                <a:srgbClr val="002060"/>
              </a:solidFill>
            </a:endParaRPr>
          </a:p>
          <a:p>
            <a:pPr indent="0" lvl="0" marL="457200" rtl="0" algn="l">
              <a:lnSpc>
                <a:spcPct val="100000"/>
              </a:lnSpc>
              <a:spcBef>
                <a:spcPts val="0"/>
              </a:spcBef>
              <a:spcAft>
                <a:spcPts val="0"/>
              </a:spcAft>
              <a:buNone/>
            </a:pPr>
            <a:br>
              <a:rPr lang="en-US"/>
            </a:br>
            <a:endParaRPr/>
          </a:p>
        </p:txBody>
      </p:sp>
      <p:sp>
        <p:nvSpPr>
          <p:cNvPr id="235" name="Google Shape;235;p2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0"/>
          <p:cNvSpPr txBox="1"/>
          <p:nvPr>
            <p:ph type="title"/>
          </p:nvPr>
        </p:nvSpPr>
        <p:spPr>
          <a:xfrm>
            <a:off x="838200" y="365125"/>
            <a:ext cx="10515600" cy="90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173"/>
              </a:buClr>
              <a:buSzPts val="3200"/>
              <a:buFont typeface="Arial"/>
              <a:buNone/>
            </a:pPr>
            <a:r>
              <a:rPr lang="en-US"/>
              <a:t>Questions</a:t>
            </a:r>
            <a:endParaRPr/>
          </a:p>
        </p:txBody>
      </p:sp>
      <p:sp>
        <p:nvSpPr>
          <p:cNvPr id="242" name="Google Shape;242;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rgbClr val="BF9000"/>
                </a:solidFill>
                <a:latin typeface="Arial"/>
                <a:ea typeface="Arial"/>
                <a:cs typeface="Arial"/>
                <a:sym typeface="Arial"/>
              </a:rPr>
              <a:t>‹#›</a:t>
            </a:fld>
            <a:endParaRPr b="1" sz="1400">
              <a:solidFill>
                <a:srgbClr val="BF9000"/>
              </a:solidFill>
              <a:latin typeface="Arial"/>
              <a:ea typeface="Arial"/>
              <a:cs typeface="Arial"/>
              <a:sym typeface="Arial"/>
            </a:endParaRPr>
          </a:p>
        </p:txBody>
      </p:sp>
      <p:sp>
        <p:nvSpPr>
          <p:cNvPr id="243" name="Google Shape;243;p30"/>
          <p:cNvSpPr txBox="1"/>
          <p:nvPr/>
        </p:nvSpPr>
        <p:spPr>
          <a:xfrm>
            <a:off x="5823975" y="2857900"/>
            <a:ext cx="3996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lang="en-US" sz="3600"/>
              <a:t>?</a:t>
            </a:r>
            <a:endParaRPr sz="3600"/>
          </a:p>
        </p:txBody>
      </p:sp>
      <p:pic>
        <p:nvPicPr>
          <p:cNvPr id="244" name="Google Shape;244;p30"/>
          <p:cNvPicPr preferRelativeResize="0"/>
          <p:nvPr/>
        </p:nvPicPr>
        <p:blipFill>
          <a:blip r:embed="rId3">
            <a:alphaModFix/>
          </a:blip>
          <a:stretch>
            <a:fillRect/>
          </a:stretch>
        </p:blipFill>
        <p:spPr>
          <a:xfrm>
            <a:off x="183100" y="1747800"/>
            <a:ext cx="4527600" cy="4608550"/>
          </a:xfrm>
          <a:prstGeom prst="rect">
            <a:avLst/>
          </a:prstGeom>
          <a:noFill/>
          <a:ln>
            <a:noFill/>
          </a:ln>
        </p:spPr>
      </p:pic>
      <p:pic>
        <p:nvPicPr>
          <p:cNvPr id="245" name="Google Shape;245;p30"/>
          <p:cNvPicPr preferRelativeResize="0"/>
          <p:nvPr/>
        </p:nvPicPr>
        <p:blipFill>
          <a:blip r:embed="rId4">
            <a:alphaModFix/>
          </a:blip>
          <a:stretch>
            <a:fillRect/>
          </a:stretch>
        </p:blipFill>
        <p:spPr>
          <a:xfrm>
            <a:off x="7697425" y="1474875"/>
            <a:ext cx="4203300" cy="46085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1"/>
          <p:cNvSpPr txBox="1"/>
          <p:nvPr>
            <p:ph type="title"/>
          </p:nvPr>
        </p:nvSpPr>
        <p:spPr>
          <a:xfrm>
            <a:off x="838200" y="365125"/>
            <a:ext cx="10515600" cy="907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Citations</a:t>
            </a:r>
            <a:endParaRPr/>
          </a:p>
        </p:txBody>
      </p:sp>
      <p:sp>
        <p:nvSpPr>
          <p:cNvPr id="252" name="Google Shape;252;p31"/>
          <p:cNvSpPr txBox="1"/>
          <p:nvPr>
            <p:ph idx="1" type="body"/>
          </p:nvPr>
        </p:nvSpPr>
        <p:spPr>
          <a:xfrm>
            <a:off x="838200" y="1452282"/>
            <a:ext cx="10515600" cy="5269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“sklearn.ensemble.GradientBoostingClassifier.” Retrieved May 23, 2023, </a:t>
            </a:r>
            <a:r>
              <a:rPr lang="en-US"/>
              <a:t>https://scikit-learn.org/stable/modules/generated/sklearn.ensemble.GradientBoostingClassifier.html</a:t>
            </a:r>
            <a:endParaRPr/>
          </a:p>
          <a:p>
            <a:pPr indent="0" lvl="0" marL="0" rtl="0" algn="l">
              <a:spcBef>
                <a:spcPts val="1000"/>
              </a:spcBef>
              <a:spcAft>
                <a:spcPts val="0"/>
              </a:spcAft>
              <a:buNone/>
            </a:pPr>
            <a:r>
              <a:rPr lang="en-US"/>
              <a:t>xgboost developers. “Introduction to Boosted Trees.” Retrieved May 23, 2023, from </a:t>
            </a:r>
            <a:r>
              <a:rPr lang="en-US"/>
              <a:t>https://xgboost.readthedocs.io/en/stable/tutorials/model.html</a:t>
            </a:r>
            <a:endParaRPr/>
          </a:p>
        </p:txBody>
      </p:sp>
      <p:sp>
        <p:nvSpPr>
          <p:cNvPr id="253" name="Google Shape;253;p3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4"/>
          <p:cNvSpPr txBox="1"/>
          <p:nvPr>
            <p:ph type="title"/>
          </p:nvPr>
        </p:nvSpPr>
        <p:spPr>
          <a:xfrm>
            <a:off x="838200" y="365125"/>
            <a:ext cx="10515600" cy="9078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173"/>
              </a:buClr>
              <a:buSzPts val="3200"/>
              <a:buFont typeface="Arial"/>
              <a:buNone/>
            </a:pPr>
            <a:r>
              <a:rPr lang="en-US"/>
              <a:t>Overview</a:t>
            </a:r>
            <a:endParaRPr/>
          </a:p>
        </p:txBody>
      </p:sp>
      <p:sp>
        <p:nvSpPr>
          <p:cNvPr id="99" name="Google Shape;99;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rgbClr val="BF9000"/>
                </a:solidFill>
                <a:latin typeface="Arial"/>
                <a:ea typeface="Arial"/>
                <a:cs typeface="Arial"/>
                <a:sym typeface="Arial"/>
              </a:rPr>
              <a:t>‹#›</a:t>
            </a:fld>
            <a:endParaRPr b="1" sz="1400">
              <a:solidFill>
                <a:srgbClr val="BF9000"/>
              </a:solidFill>
              <a:latin typeface="Arial"/>
              <a:ea typeface="Arial"/>
              <a:cs typeface="Arial"/>
              <a:sym typeface="Arial"/>
            </a:endParaRPr>
          </a:p>
        </p:txBody>
      </p:sp>
      <p:sp>
        <p:nvSpPr>
          <p:cNvPr id="100" name="Google Shape;100;p14"/>
          <p:cNvSpPr txBox="1"/>
          <p:nvPr/>
        </p:nvSpPr>
        <p:spPr>
          <a:xfrm>
            <a:off x="838200" y="1395329"/>
            <a:ext cx="11353800" cy="6957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Char char="•"/>
            </a:pPr>
            <a:r>
              <a:rPr b="1" lang="en-US" sz="2400">
                <a:solidFill>
                  <a:srgbClr val="002060"/>
                </a:solidFill>
              </a:rPr>
              <a:t>Motivation</a:t>
            </a:r>
            <a:endParaRPr b="1" sz="2400">
              <a:solidFill>
                <a:srgbClr val="002060"/>
              </a:solidFill>
            </a:endParaRPr>
          </a:p>
          <a:p>
            <a:pPr indent="-342900" lvl="0" marL="342900" marR="0" rtl="0" algn="l">
              <a:lnSpc>
                <a:spcPct val="100000"/>
              </a:lnSpc>
              <a:spcBef>
                <a:spcPts val="0"/>
              </a:spcBef>
              <a:spcAft>
                <a:spcPts val="0"/>
              </a:spcAft>
              <a:buClr>
                <a:srgbClr val="002060"/>
              </a:buClr>
              <a:buSzPts val="2400"/>
              <a:buChar char="•"/>
            </a:pPr>
            <a:r>
              <a:rPr b="1" lang="en-US" sz="2400">
                <a:solidFill>
                  <a:srgbClr val="002060"/>
                </a:solidFill>
              </a:rPr>
              <a:t>Dataset</a:t>
            </a:r>
            <a:endParaRPr b="1" sz="2400">
              <a:solidFill>
                <a:srgbClr val="002060"/>
              </a:solidFill>
            </a:endParaRPr>
          </a:p>
          <a:p>
            <a:pPr indent="-342900" lvl="0" marL="342900" marR="0" rtl="0" algn="l">
              <a:lnSpc>
                <a:spcPct val="100000"/>
              </a:lnSpc>
              <a:spcBef>
                <a:spcPts val="0"/>
              </a:spcBef>
              <a:spcAft>
                <a:spcPts val="0"/>
              </a:spcAft>
              <a:buClr>
                <a:srgbClr val="002060"/>
              </a:buClr>
              <a:buSzPts val="2400"/>
              <a:buChar char="•"/>
            </a:pPr>
            <a:r>
              <a:rPr b="1" lang="en-US" sz="2400">
                <a:solidFill>
                  <a:srgbClr val="002060"/>
                </a:solidFill>
              </a:rPr>
              <a:t>Factor Analysis</a:t>
            </a:r>
            <a:endParaRPr b="1" sz="2400">
              <a:solidFill>
                <a:srgbClr val="002060"/>
              </a:solidFill>
            </a:endParaRPr>
          </a:p>
          <a:p>
            <a:pPr indent="-342900" lvl="0" marL="342900" marR="0" rtl="0" algn="l">
              <a:lnSpc>
                <a:spcPct val="100000"/>
              </a:lnSpc>
              <a:spcBef>
                <a:spcPts val="0"/>
              </a:spcBef>
              <a:spcAft>
                <a:spcPts val="0"/>
              </a:spcAft>
              <a:buClr>
                <a:srgbClr val="002060"/>
              </a:buClr>
              <a:buSzPts val="2400"/>
              <a:buChar char="•"/>
            </a:pPr>
            <a:r>
              <a:rPr b="1" lang="en-US" sz="2400">
                <a:solidFill>
                  <a:srgbClr val="002060"/>
                </a:solidFill>
              </a:rPr>
              <a:t>XGBoost</a:t>
            </a:r>
            <a:endParaRPr b="1" sz="2400">
              <a:solidFill>
                <a:srgbClr val="002060"/>
              </a:solidFill>
            </a:endParaRPr>
          </a:p>
          <a:p>
            <a:pPr indent="-342900" lvl="0" marL="342900" marR="0" rtl="0" algn="l">
              <a:lnSpc>
                <a:spcPct val="100000"/>
              </a:lnSpc>
              <a:spcBef>
                <a:spcPts val="0"/>
              </a:spcBef>
              <a:spcAft>
                <a:spcPts val="0"/>
              </a:spcAft>
              <a:buClr>
                <a:srgbClr val="002060"/>
              </a:buClr>
              <a:buSzPts val="2400"/>
              <a:buChar char="•"/>
            </a:pPr>
            <a:r>
              <a:rPr b="1" lang="en-US" sz="2400">
                <a:solidFill>
                  <a:srgbClr val="002060"/>
                </a:solidFill>
              </a:rPr>
              <a:t>Neural Net</a:t>
            </a:r>
            <a:endParaRPr b="1" sz="2400">
              <a:solidFill>
                <a:srgbClr val="002060"/>
              </a:solidFill>
            </a:endParaRPr>
          </a:p>
          <a:p>
            <a:pPr indent="-342900" lvl="0" marL="342900" marR="0" rtl="0" algn="l">
              <a:lnSpc>
                <a:spcPct val="100000"/>
              </a:lnSpc>
              <a:spcBef>
                <a:spcPts val="0"/>
              </a:spcBef>
              <a:spcAft>
                <a:spcPts val="0"/>
              </a:spcAft>
              <a:buClr>
                <a:srgbClr val="002060"/>
              </a:buClr>
              <a:buSzPts val="2400"/>
              <a:buChar char="•"/>
            </a:pPr>
            <a:r>
              <a:rPr b="1" lang="en-US" sz="2400">
                <a:solidFill>
                  <a:srgbClr val="002060"/>
                </a:solidFill>
              </a:rPr>
              <a:t>Naive Bayes</a:t>
            </a:r>
            <a:endParaRPr b="1" sz="2400">
              <a:solidFill>
                <a:srgbClr val="002060"/>
              </a:solidFill>
            </a:endParaRPr>
          </a:p>
          <a:p>
            <a:pPr indent="-342900" lvl="0" marL="342900" marR="0" rtl="0" algn="l">
              <a:lnSpc>
                <a:spcPct val="100000"/>
              </a:lnSpc>
              <a:spcBef>
                <a:spcPts val="0"/>
              </a:spcBef>
              <a:spcAft>
                <a:spcPts val="0"/>
              </a:spcAft>
              <a:buClr>
                <a:srgbClr val="002060"/>
              </a:buClr>
              <a:buSzPts val="2400"/>
              <a:buChar char="•"/>
            </a:pPr>
            <a:r>
              <a:rPr b="1" lang="en-US" sz="2400">
                <a:solidFill>
                  <a:srgbClr val="002060"/>
                </a:solidFill>
              </a:rPr>
              <a:t>K-Nearest Neighbors</a:t>
            </a:r>
            <a:endParaRPr b="1" sz="2400">
              <a:solidFill>
                <a:srgbClr val="002060"/>
              </a:solidFill>
            </a:endParaRPr>
          </a:p>
          <a:p>
            <a:pPr indent="-342900" lvl="0" marL="342900" marR="0" rtl="0" algn="l">
              <a:lnSpc>
                <a:spcPct val="100000"/>
              </a:lnSpc>
              <a:spcBef>
                <a:spcPts val="0"/>
              </a:spcBef>
              <a:spcAft>
                <a:spcPts val="0"/>
              </a:spcAft>
              <a:buClr>
                <a:srgbClr val="002060"/>
              </a:buClr>
              <a:buSzPts val="2400"/>
              <a:buChar char="•"/>
            </a:pPr>
            <a:r>
              <a:rPr b="1" lang="en-US" sz="2400">
                <a:solidFill>
                  <a:srgbClr val="002060"/>
                </a:solidFill>
              </a:rPr>
              <a:t>Cross Validated Logistic Regression</a:t>
            </a:r>
            <a:endParaRPr b="1" sz="2400">
              <a:solidFill>
                <a:srgbClr val="002060"/>
              </a:solidFill>
            </a:endParaRPr>
          </a:p>
          <a:p>
            <a:pPr indent="-342900" lvl="0" marL="342900" marR="0" rtl="0" algn="l">
              <a:lnSpc>
                <a:spcPct val="100000"/>
              </a:lnSpc>
              <a:spcBef>
                <a:spcPts val="0"/>
              </a:spcBef>
              <a:spcAft>
                <a:spcPts val="0"/>
              </a:spcAft>
              <a:buClr>
                <a:srgbClr val="002060"/>
              </a:buClr>
              <a:buSzPts val="2400"/>
              <a:buChar char="•"/>
            </a:pPr>
            <a:r>
              <a:rPr b="1" lang="en-US" sz="2400">
                <a:solidFill>
                  <a:srgbClr val="002060"/>
                </a:solidFill>
              </a:rPr>
              <a:t>Results </a:t>
            </a:r>
            <a:endParaRPr b="1" sz="2400">
              <a:solidFill>
                <a:srgbClr val="002060"/>
              </a:solidFill>
            </a:endParaRPr>
          </a:p>
          <a:p>
            <a:pPr indent="-342900" lvl="0" marL="342900" marR="0" rtl="0" algn="l">
              <a:lnSpc>
                <a:spcPct val="100000"/>
              </a:lnSpc>
              <a:spcBef>
                <a:spcPts val="0"/>
              </a:spcBef>
              <a:spcAft>
                <a:spcPts val="0"/>
              </a:spcAft>
              <a:buClr>
                <a:srgbClr val="002060"/>
              </a:buClr>
              <a:buSzPts val="2400"/>
              <a:buChar char="•"/>
            </a:pPr>
            <a:r>
              <a:rPr b="1" lang="en-US" sz="2400">
                <a:solidFill>
                  <a:srgbClr val="002060"/>
                </a:solidFill>
              </a:rPr>
              <a:t>Conclusion</a:t>
            </a:r>
            <a:endParaRPr b="1" sz="2400">
              <a:solidFill>
                <a:srgbClr val="002060"/>
              </a:solidFill>
            </a:endParaRPr>
          </a:p>
          <a:p>
            <a:pPr indent="-342900" lvl="0" marL="342900" marR="0" rtl="0" algn="l">
              <a:lnSpc>
                <a:spcPct val="100000"/>
              </a:lnSpc>
              <a:spcBef>
                <a:spcPts val="0"/>
              </a:spcBef>
              <a:spcAft>
                <a:spcPts val="0"/>
              </a:spcAft>
              <a:buClr>
                <a:srgbClr val="002060"/>
              </a:buClr>
              <a:buSzPts val="2400"/>
              <a:buChar char="•"/>
            </a:pPr>
            <a:r>
              <a:rPr b="1" lang="en-US" sz="2400">
                <a:solidFill>
                  <a:srgbClr val="002060"/>
                </a:solidFill>
              </a:rPr>
              <a:t>Questions</a:t>
            </a:r>
            <a:endParaRPr b="1" sz="2400">
              <a:solidFill>
                <a:srgbClr val="002060"/>
              </a:solidFill>
            </a:endParaRPr>
          </a:p>
          <a:p>
            <a:pPr indent="-190500" lvl="0" marL="3429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2060"/>
              </a:solidFill>
              <a:latin typeface="Arial"/>
              <a:ea typeface="Arial"/>
              <a:cs typeface="Arial"/>
              <a:sym typeface="Arial"/>
            </a:endParaRPr>
          </a:p>
          <a:p>
            <a:pPr indent="0" lvl="0" marL="457200" marR="0" rtl="0" algn="l">
              <a:lnSpc>
                <a:spcPct val="100000"/>
              </a:lnSpc>
              <a:spcBef>
                <a:spcPts val="0"/>
              </a:spcBef>
              <a:spcAft>
                <a:spcPts val="0"/>
              </a:spcAft>
              <a:buNone/>
            </a:pPr>
            <a:r>
              <a:t/>
            </a:r>
            <a:endParaRPr/>
          </a:p>
          <a:p>
            <a:pPr indent="0" lvl="8" marL="0" marR="0" rtl="0" algn="l">
              <a:lnSpc>
                <a:spcPct val="100000"/>
              </a:lnSpc>
              <a:spcBef>
                <a:spcPts val="0"/>
              </a:spcBef>
              <a:spcAft>
                <a:spcPts val="0"/>
              </a:spcAft>
              <a:buNone/>
            </a:pPr>
            <a:r>
              <a:t/>
            </a:r>
            <a:endParaRPr b="1" i="0" sz="24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002060"/>
              </a:solidFill>
              <a:latin typeface="Arial"/>
              <a:ea typeface="Arial"/>
              <a:cs typeface="Arial"/>
              <a:sym typeface="Arial"/>
            </a:endParaRPr>
          </a:p>
          <a:p>
            <a:pPr indent="-190500" lvl="0" marL="3429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190500" lvl="0" marL="3429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190500" lvl="1"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txBox="1"/>
          <p:nvPr>
            <p:ph type="title"/>
          </p:nvPr>
        </p:nvSpPr>
        <p:spPr>
          <a:xfrm>
            <a:off x="838200" y="365125"/>
            <a:ext cx="10515600" cy="90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173"/>
              </a:buClr>
              <a:buSzPts val="3200"/>
              <a:buFont typeface="Arial"/>
              <a:buNone/>
            </a:pPr>
            <a:r>
              <a:rPr lang="en-US"/>
              <a:t>Motivation of Research</a:t>
            </a:r>
            <a:endParaRPr/>
          </a:p>
        </p:txBody>
      </p:sp>
      <p:sp>
        <p:nvSpPr>
          <p:cNvPr id="107" name="Google Shape;107;p1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rgbClr val="BF9000"/>
                </a:solidFill>
                <a:latin typeface="Arial"/>
                <a:ea typeface="Arial"/>
                <a:cs typeface="Arial"/>
                <a:sym typeface="Arial"/>
              </a:rPr>
              <a:t>‹#›</a:t>
            </a:fld>
            <a:endParaRPr b="1" sz="1400">
              <a:solidFill>
                <a:srgbClr val="BF9000"/>
              </a:solidFill>
              <a:latin typeface="Arial"/>
              <a:ea typeface="Arial"/>
              <a:cs typeface="Arial"/>
              <a:sym typeface="Arial"/>
            </a:endParaRPr>
          </a:p>
        </p:txBody>
      </p:sp>
      <p:sp>
        <p:nvSpPr>
          <p:cNvPr id="108" name="Google Shape;108;p15"/>
          <p:cNvSpPr txBox="1"/>
          <p:nvPr/>
        </p:nvSpPr>
        <p:spPr>
          <a:xfrm>
            <a:off x="838200" y="1395325"/>
            <a:ext cx="6052200" cy="76962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2060"/>
                </a:solidFill>
                <a:latin typeface="Arial"/>
                <a:ea typeface="Arial"/>
                <a:cs typeface="Arial"/>
                <a:sym typeface="Arial"/>
              </a:rPr>
              <a:t>Intrusion Detection is vitally important for </a:t>
            </a:r>
            <a:r>
              <a:rPr b="1" lang="en-US" sz="2400">
                <a:solidFill>
                  <a:srgbClr val="002060"/>
                </a:solidFill>
              </a:rPr>
              <a:t>c</a:t>
            </a:r>
            <a:r>
              <a:rPr b="1" i="0" lang="en-US" sz="2400" u="none" cap="none" strike="noStrike">
                <a:solidFill>
                  <a:srgbClr val="002060"/>
                </a:solidFill>
                <a:latin typeface="Arial"/>
                <a:ea typeface="Arial"/>
                <a:cs typeface="Arial"/>
                <a:sym typeface="Arial"/>
              </a:rPr>
              <a:t>yber </a:t>
            </a:r>
            <a:r>
              <a:rPr b="1" lang="en-US" sz="2400">
                <a:solidFill>
                  <a:srgbClr val="002060"/>
                </a:solidFill>
              </a:rPr>
              <a:t>s</a:t>
            </a:r>
            <a:r>
              <a:rPr b="1" i="0" lang="en-US" sz="2400" u="none" cap="none" strike="noStrike">
                <a:solidFill>
                  <a:srgbClr val="002060"/>
                </a:solidFill>
                <a:latin typeface="Arial"/>
                <a:ea typeface="Arial"/>
                <a:cs typeface="Arial"/>
                <a:sym typeface="Arial"/>
              </a:rPr>
              <a:t>e</a:t>
            </a:r>
            <a:r>
              <a:rPr b="1" lang="en-US" sz="2400">
                <a:solidFill>
                  <a:srgbClr val="002060"/>
                </a:solidFill>
              </a:rPr>
              <a:t>c</a:t>
            </a:r>
            <a:r>
              <a:rPr b="1" i="0" lang="en-US" sz="2400" u="none" cap="none" strike="noStrike">
                <a:solidFill>
                  <a:srgbClr val="002060"/>
                </a:solidFill>
                <a:latin typeface="Arial"/>
                <a:ea typeface="Arial"/>
                <a:cs typeface="Arial"/>
                <a:sym typeface="Arial"/>
              </a:rPr>
              <a:t>urity</a:t>
            </a:r>
            <a:endParaRPr b="1" i="0" sz="2400" u="none" cap="none" strike="noStrike">
              <a:solidFill>
                <a:srgbClr val="002060"/>
              </a:solidFill>
              <a:latin typeface="Arial"/>
              <a:ea typeface="Arial"/>
              <a:cs typeface="Arial"/>
              <a:sym typeface="Arial"/>
            </a:endParaRPr>
          </a:p>
          <a:p>
            <a:pPr indent="0" lvl="0" marL="457200" marR="0" rtl="0" algn="l">
              <a:lnSpc>
                <a:spcPct val="100000"/>
              </a:lnSpc>
              <a:spcBef>
                <a:spcPts val="0"/>
              </a:spcBef>
              <a:spcAft>
                <a:spcPts val="0"/>
              </a:spcAft>
              <a:buNone/>
            </a:pPr>
            <a:r>
              <a:t/>
            </a:r>
            <a:endParaRPr b="1" sz="2400">
              <a:solidFill>
                <a:srgbClr val="002060"/>
              </a:solidFill>
            </a:endParaRPr>
          </a:p>
          <a:p>
            <a:pPr indent="-342900" lvl="0" marL="342900" marR="0" rtl="0" algn="l">
              <a:lnSpc>
                <a:spcPct val="100000"/>
              </a:lnSpc>
              <a:spcBef>
                <a:spcPts val="0"/>
              </a:spcBef>
              <a:spcAft>
                <a:spcPts val="0"/>
              </a:spcAft>
              <a:buClr>
                <a:srgbClr val="002060"/>
              </a:buClr>
              <a:buSzPts val="2400"/>
              <a:buChar char="•"/>
            </a:pPr>
            <a:r>
              <a:rPr b="1" lang="en-US" sz="2400">
                <a:solidFill>
                  <a:srgbClr val="002060"/>
                </a:solidFill>
              </a:rPr>
              <a:t>Lackluster detection systems will leave the whole DoD vulnerable to adversaries </a:t>
            </a:r>
            <a:endParaRPr b="1" sz="2400">
              <a:solidFill>
                <a:srgbClr val="002060"/>
              </a:solidFill>
            </a:endParaRPr>
          </a:p>
          <a:p>
            <a:pPr indent="0" lvl="0" marL="457200" marR="0" rtl="0" algn="l">
              <a:lnSpc>
                <a:spcPct val="100000"/>
              </a:lnSpc>
              <a:spcBef>
                <a:spcPts val="0"/>
              </a:spcBef>
              <a:spcAft>
                <a:spcPts val="0"/>
              </a:spcAft>
              <a:buNone/>
            </a:pPr>
            <a:r>
              <a:t/>
            </a:r>
            <a:endParaRPr b="1" sz="2400">
              <a:solidFill>
                <a:srgbClr val="002060"/>
              </a:solidFill>
            </a:endParaRPr>
          </a:p>
          <a:p>
            <a:pPr indent="-342900" lvl="0" marL="342900" marR="0" rtl="0" algn="l">
              <a:lnSpc>
                <a:spcPct val="100000"/>
              </a:lnSpc>
              <a:spcBef>
                <a:spcPts val="0"/>
              </a:spcBef>
              <a:spcAft>
                <a:spcPts val="0"/>
              </a:spcAft>
              <a:buClr>
                <a:srgbClr val="002060"/>
              </a:buClr>
              <a:buSzPts val="2400"/>
              <a:buChar char="•"/>
            </a:pPr>
            <a:r>
              <a:rPr b="1" lang="en-US" sz="2400">
                <a:solidFill>
                  <a:srgbClr val="002060"/>
                </a:solidFill>
              </a:rPr>
              <a:t>Network attacks are rapidly evolving and growing in sophistication </a:t>
            </a:r>
            <a:endParaRPr b="1" sz="2400">
              <a:solidFill>
                <a:srgbClr val="002060"/>
              </a:solidFill>
            </a:endParaRPr>
          </a:p>
          <a:p>
            <a:pPr indent="0" lvl="0" marL="457200" marR="0" rtl="0" algn="l">
              <a:lnSpc>
                <a:spcPct val="100000"/>
              </a:lnSpc>
              <a:spcBef>
                <a:spcPts val="0"/>
              </a:spcBef>
              <a:spcAft>
                <a:spcPts val="0"/>
              </a:spcAft>
              <a:buNone/>
            </a:pPr>
            <a:r>
              <a:t/>
            </a:r>
            <a:endParaRPr b="1" sz="2400">
              <a:solidFill>
                <a:srgbClr val="002060"/>
              </a:solidFill>
            </a:endParaRPr>
          </a:p>
          <a:p>
            <a:pPr indent="-342900" lvl="0" marL="342900" marR="0" rtl="0" algn="l">
              <a:lnSpc>
                <a:spcPct val="100000"/>
              </a:lnSpc>
              <a:spcBef>
                <a:spcPts val="0"/>
              </a:spcBef>
              <a:spcAft>
                <a:spcPts val="0"/>
              </a:spcAft>
              <a:buClr>
                <a:srgbClr val="002060"/>
              </a:buClr>
              <a:buSzPts val="2400"/>
              <a:buChar char="•"/>
            </a:pPr>
            <a:r>
              <a:rPr b="1" lang="en-US" sz="2400">
                <a:solidFill>
                  <a:srgbClr val="002060"/>
                </a:solidFill>
              </a:rPr>
              <a:t>This necessitates systems that can rapidly adapt and develop to new attacks with less data</a:t>
            </a:r>
            <a:endParaRPr b="1" sz="2400">
              <a:solidFill>
                <a:srgbClr val="002060"/>
              </a:solidFill>
            </a:endParaRPr>
          </a:p>
          <a:p>
            <a:pPr indent="-190500" lvl="0" marL="3429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2060"/>
              </a:solidFill>
              <a:latin typeface="Arial"/>
              <a:ea typeface="Arial"/>
              <a:cs typeface="Arial"/>
              <a:sym typeface="Arial"/>
            </a:endParaRPr>
          </a:p>
          <a:p>
            <a:pPr indent="0" lvl="0" marL="457200" marR="0" rtl="0" algn="l">
              <a:lnSpc>
                <a:spcPct val="100000"/>
              </a:lnSpc>
              <a:spcBef>
                <a:spcPts val="0"/>
              </a:spcBef>
              <a:spcAft>
                <a:spcPts val="0"/>
              </a:spcAft>
              <a:buNone/>
            </a:pPr>
            <a:r>
              <a:t/>
            </a:r>
            <a:endParaRPr/>
          </a:p>
          <a:p>
            <a:pPr indent="0" lvl="8" marL="0" marR="0" rtl="0" algn="l">
              <a:lnSpc>
                <a:spcPct val="100000"/>
              </a:lnSpc>
              <a:spcBef>
                <a:spcPts val="0"/>
              </a:spcBef>
              <a:spcAft>
                <a:spcPts val="0"/>
              </a:spcAft>
              <a:buNone/>
            </a:pPr>
            <a:r>
              <a:t/>
            </a:r>
            <a:endParaRPr b="1" i="0" sz="24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002060"/>
              </a:solidFill>
              <a:latin typeface="Arial"/>
              <a:ea typeface="Arial"/>
              <a:cs typeface="Arial"/>
              <a:sym typeface="Arial"/>
            </a:endParaRPr>
          </a:p>
          <a:p>
            <a:pPr indent="0" lvl="0" marL="0" marR="0" rtl="0" algn="l">
              <a:lnSpc>
                <a:spcPct val="100000"/>
              </a:lnSpc>
              <a:spcBef>
                <a:spcPts val="0"/>
              </a:spcBef>
              <a:spcAft>
                <a:spcPts val="0"/>
              </a:spcAft>
              <a:buNone/>
            </a:pPr>
            <a:r>
              <a:t/>
            </a:r>
            <a:endParaRPr b="1" i="0" sz="2400" u="none" cap="none" strike="noStrike">
              <a:solidFill>
                <a:srgbClr val="002060"/>
              </a:solidFill>
              <a:latin typeface="Arial"/>
              <a:ea typeface="Arial"/>
              <a:cs typeface="Arial"/>
              <a:sym typeface="Arial"/>
            </a:endParaRPr>
          </a:p>
          <a:p>
            <a:pPr indent="-190500" lvl="0" marL="3429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190500" lvl="0" marL="342900" marR="0" rtl="0" algn="l">
              <a:lnSpc>
                <a:spcPct val="100000"/>
              </a:lnSpc>
              <a:spcBef>
                <a:spcPts val="0"/>
              </a:spcBef>
              <a:spcAft>
                <a:spcPts val="0"/>
              </a:spcAft>
              <a:buClr>
                <a:srgbClr val="000000"/>
              </a:buClr>
              <a:buSzPts val="2400"/>
              <a:buFont typeface="Arial"/>
              <a:buNone/>
            </a:pPr>
            <a:r>
              <a:t/>
            </a:r>
            <a:endParaRPr b="1" i="0" sz="2400" u="none" cap="none" strike="noStrike">
              <a:solidFill>
                <a:srgbClr val="000000"/>
              </a:solidFill>
              <a:latin typeface="Arial"/>
              <a:ea typeface="Arial"/>
              <a:cs typeface="Arial"/>
              <a:sym typeface="Arial"/>
            </a:endParaRPr>
          </a:p>
          <a:p>
            <a:pPr indent="-190500" lvl="1" marL="342900" marR="0" rtl="0" algn="l">
              <a:lnSpc>
                <a:spcPct val="100000"/>
              </a:lnSpc>
              <a:spcBef>
                <a:spcPts val="0"/>
              </a:spcBef>
              <a:spcAft>
                <a:spcPts val="0"/>
              </a:spcAft>
              <a:buClr>
                <a:srgbClr val="000000"/>
              </a:buClr>
              <a:buSzPts val="2400"/>
              <a:buFont typeface="Arial"/>
              <a:buNone/>
            </a:pPr>
            <a:r>
              <a:t/>
            </a:r>
            <a:endParaRPr b="0" i="0" sz="2400" u="none" cap="none" strike="noStrike">
              <a:solidFill>
                <a:srgbClr val="000000"/>
              </a:solidFill>
              <a:latin typeface="Arial"/>
              <a:ea typeface="Arial"/>
              <a:cs typeface="Arial"/>
              <a:sym typeface="Arial"/>
            </a:endParaRPr>
          </a:p>
        </p:txBody>
      </p:sp>
      <p:pic>
        <p:nvPicPr>
          <p:cNvPr descr="Diagram&#10;&#10;Description automatically generated" id="109" name="Google Shape;109;p15"/>
          <p:cNvPicPr preferRelativeResize="0"/>
          <p:nvPr/>
        </p:nvPicPr>
        <p:blipFill rotWithShape="1">
          <a:blip r:embed="rId3">
            <a:alphaModFix/>
          </a:blip>
          <a:srcRect b="0" l="0" r="0" t="0"/>
          <a:stretch/>
        </p:blipFill>
        <p:spPr>
          <a:xfrm>
            <a:off x="6635125" y="1775300"/>
            <a:ext cx="5424875" cy="4012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838200" y="315200"/>
            <a:ext cx="10515600" cy="907800"/>
          </a:xfrm>
          <a:prstGeom prst="rect">
            <a:avLst/>
          </a:prstGeom>
          <a:noFill/>
          <a:ln>
            <a:noFill/>
          </a:ln>
        </p:spPr>
        <p:txBody>
          <a:bodyPr anchorCtr="0" anchor="ctr" bIns="45700" lIns="91425" spcFirstLastPara="1" rIns="91425" wrap="square" tIns="45700">
            <a:normAutofit/>
          </a:bodyPr>
          <a:lstStyle/>
          <a:p>
            <a:pPr indent="0" lvl="0" marL="0" rtl="0" algn="l">
              <a:lnSpc>
                <a:spcPct val="100000"/>
              </a:lnSpc>
              <a:spcBef>
                <a:spcPts val="0"/>
              </a:spcBef>
              <a:spcAft>
                <a:spcPts val="0"/>
              </a:spcAft>
              <a:buNone/>
            </a:pPr>
            <a:r>
              <a:rPr lang="en-US" sz="2900">
                <a:solidFill>
                  <a:srgbClr val="002060"/>
                </a:solidFill>
              </a:rPr>
              <a:t>UNSW-15B</a:t>
            </a:r>
            <a:endParaRPr sz="3300"/>
          </a:p>
        </p:txBody>
      </p:sp>
      <p:sp>
        <p:nvSpPr>
          <p:cNvPr id="116" name="Google Shape;116;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rgbClr val="BF9000"/>
                </a:solidFill>
                <a:latin typeface="Arial"/>
                <a:ea typeface="Arial"/>
                <a:cs typeface="Arial"/>
                <a:sym typeface="Arial"/>
              </a:rPr>
              <a:t>‹#›</a:t>
            </a:fld>
            <a:endParaRPr b="1" sz="1400">
              <a:solidFill>
                <a:srgbClr val="BF9000"/>
              </a:solidFill>
              <a:latin typeface="Arial"/>
              <a:ea typeface="Arial"/>
              <a:cs typeface="Arial"/>
              <a:sym typeface="Arial"/>
            </a:endParaRPr>
          </a:p>
        </p:txBody>
      </p:sp>
      <p:sp>
        <p:nvSpPr>
          <p:cNvPr id="117" name="Google Shape;117;p16"/>
          <p:cNvSpPr txBox="1"/>
          <p:nvPr/>
        </p:nvSpPr>
        <p:spPr>
          <a:xfrm>
            <a:off x="838200" y="1546425"/>
            <a:ext cx="5138400" cy="49563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2060"/>
              </a:buClr>
              <a:buSzPts val="2400"/>
              <a:buChar char="•"/>
            </a:pPr>
            <a:r>
              <a:rPr b="1" lang="en-US" sz="2400">
                <a:solidFill>
                  <a:srgbClr val="002060"/>
                </a:solidFill>
              </a:rPr>
              <a:t>47 features with 175,545 samples</a:t>
            </a:r>
            <a:endParaRPr b="1" sz="2400">
              <a:solidFill>
                <a:srgbClr val="002060"/>
              </a:solidFill>
            </a:endParaRPr>
          </a:p>
          <a:p>
            <a:pPr indent="-342900" lvl="1" marL="342900" marR="0" rtl="0" algn="l">
              <a:lnSpc>
                <a:spcPct val="100000"/>
              </a:lnSpc>
              <a:spcBef>
                <a:spcPts val="0"/>
              </a:spcBef>
              <a:spcAft>
                <a:spcPts val="0"/>
              </a:spcAft>
              <a:buClr>
                <a:srgbClr val="000000"/>
              </a:buClr>
              <a:buSzPts val="2400"/>
              <a:buFont typeface="Arial"/>
              <a:buChar char="•"/>
            </a:pPr>
            <a:r>
              <a:rPr b="1" i="0" lang="en-US" sz="2400" u="none" cap="none" strike="noStrike">
                <a:solidFill>
                  <a:srgbClr val="002060"/>
                </a:solidFill>
                <a:latin typeface="Arial"/>
                <a:ea typeface="Arial"/>
                <a:cs typeface="Arial"/>
                <a:sym typeface="Arial"/>
              </a:rPr>
              <a:t>Nine attack types:</a:t>
            </a:r>
            <a:endParaRPr b="1" sz="2400">
              <a:solidFill>
                <a:srgbClr val="002060"/>
              </a:solidFill>
            </a:endParaRPr>
          </a:p>
          <a:p>
            <a:pPr indent="0" lvl="0" marL="914400" marR="0" rtl="0" algn="l">
              <a:lnSpc>
                <a:spcPct val="100000"/>
              </a:lnSpc>
              <a:spcBef>
                <a:spcPts val="0"/>
              </a:spcBef>
              <a:spcAft>
                <a:spcPts val="0"/>
              </a:spcAft>
              <a:buNone/>
            </a:pPr>
            <a:r>
              <a:rPr b="1" lang="en-US" sz="2300">
                <a:solidFill>
                  <a:srgbClr val="002060"/>
                </a:solidFill>
              </a:rPr>
              <a:t>Normal(56000)</a:t>
            </a:r>
            <a:endParaRPr b="1" sz="2300">
              <a:solidFill>
                <a:srgbClr val="002060"/>
              </a:solidFill>
            </a:endParaRPr>
          </a:p>
          <a:p>
            <a:pPr indent="0" lvl="0" marL="914400" marR="0" rtl="0" algn="l">
              <a:lnSpc>
                <a:spcPct val="100000"/>
              </a:lnSpc>
              <a:spcBef>
                <a:spcPts val="0"/>
              </a:spcBef>
              <a:spcAft>
                <a:spcPts val="0"/>
              </a:spcAft>
              <a:buNone/>
            </a:pPr>
            <a:r>
              <a:rPr b="1" lang="en-US" sz="2300">
                <a:solidFill>
                  <a:srgbClr val="002060"/>
                </a:solidFill>
              </a:rPr>
              <a:t>Generic(40000)</a:t>
            </a:r>
            <a:endParaRPr b="1" sz="2300">
              <a:solidFill>
                <a:srgbClr val="002060"/>
              </a:solidFill>
            </a:endParaRPr>
          </a:p>
          <a:p>
            <a:pPr indent="0" lvl="0" marL="914400" marR="0" rtl="0" algn="l">
              <a:lnSpc>
                <a:spcPct val="100000"/>
              </a:lnSpc>
              <a:spcBef>
                <a:spcPts val="0"/>
              </a:spcBef>
              <a:spcAft>
                <a:spcPts val="0"/>
              </a:spcAft>
              <a:buNone/>
            </a:pPr>
            <a:r>
              <a:rPr b="1" lang="en-US" sz="2300">
                <a:solidFill>
                  <a:srgbClr val="002060"/>
                </a:solidFill>
              </a:rPr>
              <a:t>Exploits(33393)</a:t>
            </a:r>
            <a:endParaRPr b="1" sz="2300">
              <a:solidFill>
                <a:srgbClr val="002060"/>
              </a:solidFill>
            </a:endParaRPr>
          </a:p>
          <a:p>
            <a:pPr indent="0" lvl="0" marL="914400" marR="0" rtl="0" algn="l">
              <a:lnSpc>
                <a:spcPct val="100000"/>
              </a:lnSpc>
              <a:spcBef>
                <a:spcPts val="0"/>
              </a:spcBef>
              <a:spcAft>
                <a:spcPts val="0"/>
              </a:spcAft>
              <a:buNone/>
            </a:pPr>
            <a:r>
              <a:rPr b="1" i="0" lang="en-US" sz="2300" u="none" cap="none" strike="noStrike">
                <a:solidFill>
                  <a:srgbClr val="002060"/>
                </a:solidFill>
                <a:latin typeface="Arial"/>
                <a:ea typeface="Arial"/>
                <a:cs typeface="Arial"/>
                <a:sym typeface="Arial"/>
              </a:rPr>
              <a:t>Fuzzers </a:t>
            </a:r>
            <a:r>
              <a:rPr b="1" lang="en-US" sz="2300">
                <a:solidFill>
                  <a:srgbClr val="002060"/>
                </a:solidFill>
              </a:rPr>
              <a:t>(18184)</a:t>
            </a:r>
            <a:endParaRPr b="1" sz="2300">
              <a:solidFill>
                <a:srgbClr val="002060"/>
              </a:solidFill>
            </a:endParaRPr>
          </a:p>
          <a:p>
            <a:pPr indent="0" lvl="0" marL="914400" marR="0" rtl="0" algn="l">
              <a:lnSpc>
                <a:spcPct val="100000"/>
              </a:lnSpc>
              <a:spcBef>
                <a:spcPts val="0"/>
              </a:spcBef>
              <a:spcAft>
                <a:spcPts val="0"/>
              </a:spcAft>
              <a:buNone/>
            </a:pPr>
            <a:r>
              <a:rPr b="1" lang="en-US" sz="2300">
                <a:solidFill>
                  <a:srgbClr val="002060"/>
                </a:solidFill>
              </a:rPr>
              <a:t>DoS (12264)</a:t>
            </a:r>
            <a:endParaRPr b="1" sz="2300">
              <a:solidFill>
                <a:srgbClr val="002060"/>
              </a:solidFill>
            </a:endParaRPr>
          </a:p>
          <a:p>
            <a:pPr indent="0" lvl="0" marL="914400" marR="0" rtl="0" algn="l">
              <a:lnSpc>
                <a:spcPct val="100000"/>
              </a:lnSpc>
              <a:spcBef>
                <a:spcPts val="0"/>
              </a:spcBef>
              <a:spcAft>
                <a:spcPts val="0"/>
              </a:spcAft>
              <a:buNone/>
            </a:pPr>
            <a:r>
              <a:rPr b="1" lang="en-US" sz="2300">
                <a:solidFill>
                  <a:srgbClr val="002060"/>
                </a:solidFill>
              </a:rPr>
              <a:t>Reconnaissance (10491)</a:t>
            </a:r>
            <a:endParaRPr b="1" sz="2300">
              <a:solidFill>
                <a:srgbClr val="002060"/>
              </a:solidFill>
            </a:endParaRPr>
          </a:p>
          <a:p>
            <a:pPr indent="0" lvl="0" marL="914400" marR="0" rtl="0" algn="l">
              <a:lnSpc>
                <a:spcPct val="100000"/>
              </a:lnSpc>
              <a:spcBef>
                <a:spcPts val="0"/>
              </a:spcBef>
              <a:spcAft>
                <a:spcPts val="0"/>
              </a:spcAft>
              <a:buNone/>
            </a:pPr>
            <a:r>
              <a:rPr b="1" i="0" lang="en-US" sz="2300" u="none" cap="none" strike="noStrike">
                <a:solidFill>
                  <a:srgbClr val="002060"/>
                </a:solidFill>
                <a:latin typeface="Arial"/>
                <a:ea typeface="Arial"/>
                <a:cs typeface="Arial"/>
                <a:sym typeface="Arial"/>
              </a:rPr>
              <a:t>Analysis (2000)</a:t>
            </a:r>
            <a:endParaRPr b="1" sz="2300">
              <a:solidFill>
                <a:srgbClr val="002060"/>
              </a:solidFill>
            </a:endParaRPr>
          </a:p>
          <a:p>
            <a:pPr indent="0" lvl="0" marL="914400" marR="0" rtl="0" algn="l">
              <a:lnSpc>
                <a:spcPct val="100000"/>
              </a:lnSpc>
              <a:spcBef>
                <a:spcPts val="0"/>
              </a:spcBef>
              <a:spcAft>
                <a:spcPts val="0"/>
              </a:spcAft>
              <a:buNone/>
            </a:pPr>
            <a:r>
              <a:rPr b="1" i="0" lang="en-US" sz="2300" u="none" cap="none" strike="noStrike">
                <a:solidFill>
                  <a:srgbClr val="002060"/>
                </a:solidFill>
                <a:latin typeface="Arial"/>
                <a:ea typeface="Arial"/>
                <a:cs typeface="Arial"/>
                <a:sym typeface="Arial"/>
              </a:rPr>
              <a:t>Shellcode (1133)</a:t>
            </a:r>
            <a:endParaRPr b="1" sz="2300">
              <a:solidFill>
                <a:srgbClr val="002060"/>
              </a:solidFill>
            </a:endParaRPr>
          </a:p>
          <a:p>
            <a:pPr indent="0" lvl="0" marL="914400" marR="0" rtl="0" algn="l">
              <a:lnSpc>
                <a:spcPct val="100000"/>
              </a:lnSpc>
              <a:spcBef>
                <a:spcPts val="0"/>
              </a:spcBef>
              <a:spcAft>
                <a:spcPts val="0"/>
              </a:spcAft>
              <a:buNone/>
            </a:pPr>
            <a:r>
              <a:rPr b="1" i="0" lang="en-US" sz="2300" u="none" cap="none" strike="noStrike">
                <a:solidFill>
                  <a:srgbClr val="002060"/>
                </a:solidFill>
                <a:latin typeface="Arial"/>
                <a:ea typeface="Arial"/>
                <a:cs typeface="Arial"/>
                <a:sym typeface="Arial"/>
              </a:rPr>
              <a:t>Worms (130)</a:t>
            </a:r>
            <a:endParaRPr b="1" i="0" sz="2300" u="none" cap="none" strike="noStrike">
              <a:solidFill>
                <a:srgbClr val="002060"/>
              </a:solidFill>
              <a:latin typeface="Arial"/>
              <a:ea typeface="Arial"/>
              <a:cs typeface="Arial"/>
              <a:sym typeface="Arial"/>
            </a:endParaRPr>
          </a:p>
          <a:p>
            <a:pPr indent="0" lvl="0" marL="914400" marR="0" rtl="0" algn="l">
              <a:lnSpc>
                <a:spcPct val="100000"/>
              </a:lnSpc>
              <a:spcBef>
                <a:spcPts val="0"/>
              </a:spcBef>
              <a:spcAft>
                <a:spcPts val="0"/>
              </a:spcAft>
              <a:buNone/>
            </a:pPr>
            <a:r>
              <a:t/>
            </a:r>
            <a:endParaRPr b="1" sz="2300">
              <a:solidFill>
                <a:srgbClr val="002060"/>
              </a:solidFill>
            </a:endParaRPr>
          </a:p>
          <a:p>
            <a:pPr indent="0" lvl="0" marL="914400" marR="0" rtl="0" algn="l">
              <a:lnSpc>
                <a:spcPct val="100000"/>
              </a:lnSpc>
              <a:spcBef>
                <a:spcPts val="0"/>
              </a:spcBef>
              <a:spcAft>
                <a:spcPts val="0"/>
              </a:spcAft>
              <a:buNone/>
            </a:pPr>
            <a:r>
              <a:t/>
            </a:r>
            <a:endParaRPr/>
          </a:p>
        </p:txBody>
      </p:sp>
      <p:pic>
        <p:nvPicPr>
          <p:cNvPr id="118" name="Google Shape;118;p16"/>
          <p:cNvPicPr preferRelativeResize="0"/>
          <p:nvPr/>
        </p:nvPicPr>
        <p:blipFill>
          <a:blip r:embed="rId3">
            <a:alphaModFix/>
          </a:blip>
          <a:stretch>
            <a:fillRect/>
          </a:stretch>
        </p:blipFill>
        <p:spPr>
          <a:xfrm>
            <a:off x="6129000" y="1425400"/>
            <a:ext cx="5224799" cy="453302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txBox="1"/>
          <p:nvPr>
            <p:ph type="title"/>
          </p:nvPr>
        </p:nvSpPr>
        <p:spPr>
          <a:xfrm>
            <a:off x="838200" y="365125"/>
            <a:ext cx="10515600" cy="907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2173"/>
              </a:buClr>
              <a:buSzPts val="3200"/>
              <a:buFont typeface="Arial"/>
              <a:buNone/>
            </a:pPr>
            <a:r>
              <a:rPr lang="en-US"/>
              <a:t>Factor Analysis</a:t>
            </a:r>
            <a:endParaRPr/>
          </a:p>
        </p:txBody>
      </p:sp>
      <p:sp>
        <p:nvSpPr>
          <p:cNvPr id="125" name="Google Shape;125;p1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rgbClr val="BF9000"/>
                </a:solidFill>
                <a:latin typeface="Arial"/>
                <a:ea typeface="Arial"/>
                <a:cs typeface="Arial"/>
                <a:sym typeface="Arial"/>
              </a:rPr>
              <a:t>‹#›</a:t>
            </a:fld>
            <a:endParaRPr b="1" sz="1400">
              <a:solidFill>
                <a:srgbClr val="BF9000"/>
              </a:solidFill>
              <a:latin typeface="Arial"/>
              <a:ea typeface="Arial"/>
              <a:cs typeface="Arial"/>
              <a:sym typeface="Arial"/>
            </a:endParaRPr>
          </a:p>
        </p:txBody>
      </p:sp>
      <p:sp>
        <p:nvSpPr>
          <p:cNvPr id="126" name="Google Shape;126;p17"/>
          <p:cNvSpPr txBox="1"/>
          <p:nvPr/>
        </p:nvSpPr>
        <p:spPr>
          <a:xfrm>
            <a:off x="981975" y="1464075"/>
            <a:ext cx="7088700" cy="3786600"/>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2400"/>
              <a:buFont typeface="Arial"/>
              <a:buChar char="•"/>
            </a:pPr>
            <a:r>
              <a:rPr b="1" lang="en-US" sz="2400">
                <a:solidFill>
                  <a:srgbClr val="002060"/>
                </a:solidFill>
              </a:rPr>
              <a:t>Dropped</a:t>
            </a:r>
            <a:r>
              <a:rPr b="1" lang="en-US" sz="2400">
                <a:solidFill>
                  <a:srgbClr val="002060"/>
                </a:solidFill>
              </a:rPr>
              <a:t> values less the 0.05 </a:t>
            </a:r>
            <a:r>
              <a:rPr b="1" lang="en-US" sz="2400">
                <a:solidFill>
                  <a:srgbClr val="002060"/>
                </a:solidFill>
              </a:rPr>
              <a:t>influence</a:t>
            </a:r>
            <a:r>
              <a:rPr b="1" lang="en-US" sz="2400">
                <a:solidFill>
                  <a:srgbClr val="002060"/>
                </a:solidFill>
              </a:rPr>
              <a:t> with three factors </a:t>
            </a:r>
            <a:endParaRPr b="1" sz="2400">
              <a:solidFill>
                <a:srgbClr val="002060"/>
              </a:solidFill>
            </a:endParaRPr>
          </a:p>
          <a:p>
            <a:pPr indent="0" lvl="0" marL="0" marR="0" rtl="0" algn="l">
              <a:lnSpc>
                <a:spcPct val="100000"/>
              </a:lnSpc>
              <a:spcBef>
                <a:spcPts val="0"/>
              </a:spcBef>
              <a:spcAft>
                <a:spcPts val="0"/>
              </a:spcAft>
              <a:buNone/>
            </a:pPr>
            <a:r>
              <a:t/>
            </a:r>
            <a:endParaRPr b="1" sz="2400">
              <a:solidFill>
                <a:srgbClr val="002060"/>
              </a:solidFill>
            </a:endParaRPr>
          </a:p>
          <a:p>
            <a:pPr indent="0" lvl="0" marL="0" marR="0" rtl="0" algn="l">
              <a:lnSpc>
                <a:spcPct val="100000"/>
              </a:lnSpc>
              <a:spcBef>
                <a:spcPts val="0"/>
              </a:spcBef>
              <a:spcAft>
                <a:spcPts val="0"/>
              </a:spcAft>
              <a:buNone/>
            </a:pPr>
            <a:r>
              <a:rPr b="1" lang="en-US" sz="2400">
                <a:solidFill>
                  <a:srgbClr val="002060"/>
                </a:solidFill>
              </a:rPr>
              <a:t>Factor 1: Size of packet, outbound frequency</a:t>
            </a:r>
            <a:endParaRPr b="1" sz="2400">
              <a:solidFill>
                <a:srgbClr val="002060"/>
              </a:solidFill>
            </a:endParaRPr>
          </a:p>
          <a:p>
            <a:pPr indent="0" lvl="0" marL="0" marR="0" rtl="0" algn="l">
              <a:lnSpc>
                <a:spcPct val="100000"/>
              </a:lnSpc>
              <a:spcBef>
                <a:spcPts val="0"/>
              </a:spcBef>
              <a:spcAft>
                <a:spcPts val="0"/>
              </a:spcAft>
              <a:buNone/>
            </a:pPr>
            <a:r>
              <a:rPr b="1" lang="en-US" sz="2400">
                <a:solidFill>
                  <a:srgbClr val="002060"/>
                </a:solidFill>
              </a:rPr>
              <a:t>Factor 2: Frequency of dropped packets, size of outbound packets</a:t>
            </a:r>
            <a:endParaRPr b="1" sz="2400">
              <a:solidFill>
                <a:srgbClr val="002060"/>
              </a:solidFill>
            </a:endParaRPr>
          </a:p>
          <a:p>
            <a:pPr indent="0" lvl="0" marL="0" marR="0" rtl="0" algn="l">
              <a:lnSpc>
                <a:spcPct val="100000"/>
              </a:lnSpc>
              <a:spcBef>
                <a:spcPts val="0"/>
              </a:spcBef>
              <a:spcAft>
                <a:spcPts val="0"/>
              </a:spcAft>
              <a:buNone/>
            </a:pPr>
            <a:r>
              <a:rPr b="1" lang="en-US" sz="2400">
                <a:solidFill>
                  <a:srgbClr val="002060"/>
                </a:solidFill>
              </a:rPr>
              <a:t>Factor 3: Fuzzing and network enumeration like behavior</a:t>
            </a:r>
            <a:endParaRPr b="1" sz="2400">
              <a:solidFill>
                <a:srgbClr val="002060"/>
              </a:solidFill>
            </a:endParaRPr>
          </a:p>
          <a:p>
            <a:pPr indent="0" lvl="0" marL="0" marR="0" rtl="0" algn="l">
              <a:lnSpc>
                <a:spcPct val="100000"/>
              </a:lnSpc>
              <a:spcBef>
                <a:spcPts val="0"/>
              </a:spcBef>
              <a:spcAft>
                <a:spcPts val="0"/>
              </a:spcAft>
              <a:buNone/>
            </a:pPr>
            <a:r>
              <a:rPr b="1" lang="en-US" sz="2400">
                <a:solidFill>
                  <a:srgbClr val="002060"/>
                </a:solidFill>
              </a:rPr>
              <a:t>Factor 4: Factor 1 but focused on TCP </a:t>
            </a:r>
            <a:endParaRPr b="1" sz="2400">
              <a:solidFill>
                <a:srgbClr val="002060"/>
              </a:solidFill>
            </a:endParaRPr>
          </a:p>
          <a:p>
            <a:pPr indent="0" lvl="0" marL="0" marR="0" rtl="0" algn="l">
              <a:lnSpc>
                <a:spcPct val="100000"/>
              </a:lnSpc>
              <a:spcBef>
                <a:spcPts val="0"/>
              </a:spcBef>
              <a:spcAft>
                <a:spcPts val="0"/>
              </a:spcAft>
              <a:buNone/>
            </a:pPr>
            <a:r>
              <a:rPr b="1" lang="en-US" sz="2400">
                <a:solidFill>
                  <a:srgbClr val="002060"/>
                </a:solidFill>
              </a:rPr>
              <a:t>Factor 5: </a:t>
            </a:r>
            <a:r>
              <a:rPr b="1" lang="en-US" sz="2400">
                <a:solidFill>
                  <a:srgbClr val="002060"/>
                </a:solidFill>
              </a:rPr>
              <a:t>Factor 1 but focused on FTP</a:t>
            </a:r>
            <a:endParaRPr b="1" sz="2400">
              <a:solidFill>
                <a:srgbClr val="002060"/>
              </a:solidFill>
            </a:endParaRPr>
          </a:p>
        </p:txBody>
      </p:sp>
      <p:pic>
        <p:nvPicPr>
          <p:cNvPr id="127" name="Google Shape;127;p17"/>
          <p:cNvPicPr preferRelativeResize="0"/>
          <p:nvPr/>
        </p:nvPicPr>
        <p:blipFill>
          <a:blip r:embed="rId3">
            <a:alphaModFix/>
          </a:blip>
          <a:stretch>
            <a:fillRect/>
          </a:stretch>
        </p:blipFill>
        <p:spPr>
          <a:xfrm>
            <a:off x="8070676" y="1679711"/>
            <a:ext cx="2743200" cy="3498577"/>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txBox="1"/>
          <p:nvPr>
            <p:ph type="title"/>
          </p:nvPr>
        </p:nvSpPr>
        <p:spPr>
          <a:xfrm>
            <a:off x="838200" y="365125"/>
            <a:ext cx="10515600" cy="907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b="0" lang="en-US" sz="2400">
                <a:solidFill>
                  <a:schemeClr val="dk1"/>
                </a:solidFill>
              </a:rPr>
              <a:t> </a:t>
            </a:r>
            <a:r>
              <a:rPr lang="en-US"/>
              <a:t>XGBoost and Gradient Boosting</a:t>
            </a:r>
            <a:endParaRPr/>
          </a:p>
        </p:txBody>
      </p:sp>
      <p:sp>
        <p:nvSpPr>
          <p:cNvPr id="134" name="Google Shape;134;p18"/>
          <p:cNvSpPr txBox="1"/>
          <p:nvPr>
            <p:ph idx="1" type="body"/>
          </p:nvPr>
        </p:nvSpPr>
        <p:spPr>
          <a:xfrm>
            <a:off x="838200" y="1452257"/>
            <a:ext cx="10515600" cy="52692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Clr>
                <a:srgbClr val="002173"/>
              </a:buClr>
              <a:buSzPts val="2400"/>
              <a:buChar char="•"/>
            </a:pPr>
            <a:r>
              <a:rPr lang="en-US">
                <a:solidFill>
                  <a:srgbClr val="002173"/>
                </a:solidFill>
              </a:rPr>
              <a:t>Gradient Boosting:</a:t>
            </a:r>
            <a:endParaRPr>
              <a:solidFill>
                <a:srgbClr val="002173"/>
              </a:solidFill>
            </a:endParaRPr>
          </a:p>
          <a:p>
            <a:pPr indent="-342900" lvl="1" marL="914400" rtl="0" algn="l">
              <a:spcBef>
                <a:spcPts val="0"/>
              </a:spcBef>
              <a:spcAft>
                <a:spcPts val="0"/>
              </a:spcAft>
              <a:buClr>
                <a:srgbClr val="002173"/>
              </a:buClr>
              <a:buSzPts val="1800"/>
              <a:buChar char="▪"/>
            </a:pPr>
            <a:r>
              <a:rPr lang="en-US">
                <a:solidFill>
                  <a:srgbClr val="002173"/>
                </a:solidFill>
              </a:rPr>
              <a:t>Primarily used in classification and regression</a:t>
            </a:r>
            <a:endParaRPr>
              <a:solidFill>
                <a:srgbClr val="002173"/>
              </a:solidFill>
            </a:endParaRPr>
          </a:p>
          <a:p>
            <a:pPr indent="-342900" lvl="1" marL="914400" rtl="0" algn="l">
              <a:spcBef>
                <a:spcPts val="0"/>
              </a:spcBef>
              <a:spcAft>
                <a:spcPts val="0"/>
              </a:spcAft>
              <a:buClr>
                <a:srgbClr val="002173"/>
              </a:buClr>
              <a:buSzPts val="1800"/>
              <a:buChar char="▪"/>
            </a:pPr>
            <a:r>
              <a:rPr lang="en-US">
                <a:solidFill>
                  <a:srgbClr val="002173"/>
                </a:solidFill>
              </a:rPr>
              <a:t>Builds additive models in a forward stage-wise fashion</a:t>
            </a:r>
            <a:endParaRPr>
              <a:solidFill>
                <a:srgbClr val="002173"/>
              </a:solidFill>
            </a:endParaRPr>
          </a:p>
          <a:p>
            <a:pPr indent="-342900" lvl="1" marL="914400" rtl="0" algn="l">
              <a:spcBef>
                <a:spcPts val="0"/>
              </a:spcBef>
              <a:spcAft>
                <a:spcPts val="0"/>
              </a:spcAft>
              <a:buClr>
                <a:srgbClr val="002173"/>
              </a:buClr>
              <a:buSzPts val="1800"/>
              <a:buChar char="▪"/>
            </a:pPr>
            <a:r>
              <a:rPr lang="en-US">
                <a:solidFill>
                  <a:srgbClr val="002173"/>
                </a:solidFill>
              </a:rPr>
              <a:t>Allows for the optimization of arbitrary differentiable loss functions</a:t>
            </a:r>
            <a:endParaRPr>
              <a:solidFill>
                <a:srgbClr val="002173"/>
              </a:solidFill>
            </a:endParaRPr>
          </a:p>
          <a:p>
            <a:pPr indent="-342900" lvl="1" marL="914400" rtl="0" algn="l">
              <a:spcBef>
                <a:spcPts val="0"/>
              </a:spcBef>
              <a:spcAft>
                <a:spcPts val="0"/>
              </a:spcAft>
              <a:buClr>
                <a:srgbClr val="002173"/>
              </a:buClr>
              <a:buSzPts val="1800"/>
              <a:buChar char="▪"/>
            </a:pPr>
            <a:r>
              <a:rPr lang="en-US">
                <a:solidFill>
                  <a:srgbClr val="002173"/>
                </a:solidFill>
              </a:rPr>
              <a:t>Fits regression trees onto the negative gradient of the loss function</a:t>
            </a:r>
            <a:endParaRPr>
              <a:solidFill>
                <a:srgbClr val="002173"/>
              </a:solidFill>
            </a:endParaRPr>
          </a:p>
          <a:p>
            <a:pPr indent="-381000" lvl="0" marL="457200" rtl="0" algn="l">
              <a:spcBef>
                <a:spcPts val="0"/>
              </a:spcBef>
              <a:spcAft>
                <a:spcPts val="0"/>
              </a:spcAft>
              <a:buClr>
                <a:srgbClr val="002173"/>
              </a:buClr>
              <a:buSzPts val="2400"/>
              <a:buChar char="•"/>
            </a:pPr>
            <a:r>
              <a:rPr lang="en-US">
                <a:solidFill>
                  <a:srgbClr val="002173"/>
                </a:solidFill>
              </a:rPr>
              <a:t>XGBoost</a:t>
            </a:r>
            <a:endParaRPr>
              <a:solidFill>
                <a:srgbClr val="002173"/>
              </a:solidFill>
            </a:endParaRPr>
          </a:p>
          <a:p>
            <a:pPr indent="-342900" lvl="1" marL="914400" rtl="0" algn="l">
              <a:spcBef>
                <a:spcPts val="0"/>
              </a:spcBef>
              <a:spcAft>
                <a:spcPts val="0"/>
              </a:spcAft>
              <a:buClr>
                <a:srgbClr val="002173"/>
              </a:buClr>
              <a:buSzPts val="1800"/>
              <a:buChar char="▪"/>
            </a:pPr>
            <a:r>
              <a:rPr lang="en-US">
                <a:solidFill>
                  <a:srgbClr val="002173"/>
                </a:solidFill>
              </a:rPr>
              <a:t>Supervised learning Technique</a:t>
            </a:r>
            <a:endParaRPr>
              <a:solidFill>
                <a:srgbClr val="002173"/>
              </a:solidFill>
            </a:endParaRPr>
          </a:p>
          <a:p>
            <a:pPr indent="-342900" lvl="1" marL="914400" rtl="0" algn="l">
              <a:spcBef>
                <a:spcPts val="0"/>
              </a:spcBef>
              <a:spcAft>
                <a:spcPts val="0"/>
              </a:spcAft>
              <a:buClr>
                <a:srgbClr val="002173"/>
              </a:buClr>
              <a:buSzPts val="1800"/>
              <a:buChar char="▪"/>
            </a:pPr>
            <a:r>
              <a:rPr lang="en-US">
                <a:solidFill>
                  <a:srgbClr val="002173"/>
                </a:solidFill>
              </a:rPr>
              <a:t>Gradient boosting decision tree ensembles</a:t>
            </a:r>
            <a:endParaRPr>
              <a:solidFill>
                <a:srgbClr val="002173"/>
              </a:solidFill>
            </a:endParaRPr>
          </a:p>
        </p:txBody>
      </p:sp>
      <p:sp>
        <p:nvSpPr>
          <p:cNvPr id="135" name="Google Shape;135;p1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36" name="Google Shape;136;p18"/>
          <p:cNvPicPr preferRelativeResize="0"/>
          <p:nvPr/>
        </p:nvPicPr>
        <p:blipFill>
          <a:blip r:embed="rId3">
            <a:alphaModFix/>
          </a:blip>
          <a:stretch>
            <a:fillRect/>
          </a:stretch>
        </p:blipFill>
        <p:spPr>
          <a:xfrm>
            <a:off x="838200" y="3661925"/>
            <a:ext cx="5330243" cy="2694425"/>
          </a:xfrm>
          <a:prstGeom prst="rect">
            <a:avLst/>
          </a:prstGeom>
          <a:noFill/>
          <a:ln>
            <a:noFill/>
          </a:ln>
        </p:spPr>
      </p:pic>
      <p:pic>
        <p:nvPicPr>
          <p:cNvPr id="137" name="Google Shape;137;p18"/>
          <p:cNvPicPr preferRelativeResize="0"/>
          <p:nvPr/>
        </p:nvPicPr>
        <p:blipFill>
          <a:blip r:embed="rId4">
            <a:alphaModFix/>
          </a:blip>
          <a:stretch>
            <a:fillRect/>
          </a:stretch>
        </p:blipFill>
        <p:spPr>
          <a:xfrm>
            <a:off x="6168450" y="3661925"/>
            <a:ext cx="5887995" cy="26944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txBox="1"/>
          <p:nvPr>
            <p:ph type="title"/>
          </p:nvPr>
        </p:nvSpPr>
        <p:spPr>
          <a:xfrm>
            <a:off x="838200" y="365125"/>
            <a:ext cx="10515600" cy="907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XGBoost XGBClassifier() Attack Category</a:t>
            </a:r>
            <a:endParaRPr/>
          </a:p>
        </p:txBody>
      </p:sp>
      <p:sp>
        <p:nvSpPr>
          <p:cNvPr id="144" name="Google Shape;144;p19"/>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45" name="Google Shape;145;p19"/>
          <p:cNvPicPr preferRelativeResize="0"/>
          <p:nvPr/>
        </p:nvPicPr>
        <p:blipFill>
          <a:blip r:embed="rId3">
            <a:alphaModFix/>
          </a:blip>
          <a:stretch>
            <a:fillRect/>
          </a:stretch>
        </p:blipFill>
        <p:spPr>
          <a:xfrm>
            <a:off x="5933625" y="1425325"/>
            <a:ext cx="5420172" cy="4778625"/>
          </a:xfrm>
          <a:prstGeom prst="rect">
            <a:avLst/>
          </a:prstGeom>
          <a:noFill/>
          <a:ln>
            <a:noFill/>
          </a:ln>
        </p:spPr>
      </p:pic>
      <p:pic>
        <p:nvPicPr>
          <p:cNvPr id="146" name="Google Shape;146;p19"/>
          <p:cNvPicPr preferRelativeResize="0"/>
          <p:nvPr/>
        </p:nvPicPr>
        <p:blipFill>
          <a:blip r:embed="rId4">
            <a:alphaModFix/>
          </a:blip>
          <a:stretch>
            <a:fillRect/>
          </a:stretch>
        </p:blipFill>
        <p:spPr>
          <a:xfrm>
            <a:off x="152400" y="1762125"/>
            <a:ext cx="5010150" cy="33337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txBox="1"/>
          <p:nvPr>
            <p:ph type="title"/>
          </p:nvPr>
        </p:nvSpPr>
        <p:spPr>
          <a:xfrm>
            <a:off x="838200" y="365125"/>
            <a:ext cx="10515600" cy="9078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XGBoost XGBClassifier() Label</a:t>
            </a:r>
            <a:endParaRPr/>
          </a:p>
        </p:txBody>
      </p:sp>
      <p:sp>
        <p:nvSpPr>
          <p:cNvPr id="153" name="Google Shape;153;p2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pic>
        <p:nvPicPr>
          <p:cNvPr id="154" name="Google Shape;154;p20"/>
          <p:cNvPicPr preferRelativeResize="0"/>
          <p:nvPr/>
        </p:nvPicPr>
        <p:blipFill>
          <a:blip r:embed="rId3">
            <a:alphaModFix/>
          </a:blip>
          <a:stretch>
            <a:fillRect/>
          </a:stretch>
        </p:blipFill>
        <p:spPr>
          <a:xfrm>
            <a:off x="6935480" y="1509500"/>
            <a:ext cx="4418321" cy="4636926"/>
          </a:xfrm>
          <a:prstGeom prst="rect">
            <a:avLst/>
          </a:prstGeom>
          <a:noFill/>
          <a:ln>
            <a:noFill/>
          </a:ln>
        </p:spPr>
      </p:pic>
      <p:pic>
        <p:nvPicPr>
          <p:cNvPr id="155" name="Google Shape;155;p20"/>
          <p:cNvPicPr preferRelativeResize="0"/>
          <p:nvPr/>
        </p:nvPicPr>
        <p:blipFill>
          <a:blip r:embed="rId4">
            <a:alphaModFix/>
          </a:blip>
          <a:stretch>
            <a:fillRect/>
          </a:stretch>
        </p:blipFill>
        <p:spPr>
          <a:xfrm>
            <a:off x="423075" y="2674700"/>
            <a:ext cx="6017650" cy="230651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txBox="1"/>
          <p:nvPr>
            <p:ph type="title"/>
          </p:nvPr>
        </p:nvSpPr>
        <p:spPr>
          <a:xfrm>
            <a:off x="838200" y="365125"/>
            <a:ext cx="10515600" cy="9078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2173"/>
              </a:buClr>
              <a:buSzPts val="3200"/>
              <a:buFont typeface="Arial"/>
              <a:buNone/>
            </a:pPr>
            <a:r>
              <a:rPr lang="en-US"/>
              <a:t>Neural Net</a:t>
            </a:r>
            <a:endParaRPr sz="3500"/>
          </a:p>
        </p:txBody>
      </p:sp>
      <p:sp>
        <p:nvSpPr>
          <p:cNvPr id="162" name="Google Shape;162;p2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b="1" lang="en-US" sz="1400">
                <a:solidFill>
                  <a:srgbClr val="BF9000"/>
                </a:solidFill>
                <a:latin typeface="Arial"/>
                <a:ea typeface="Arial"/>
                <a:cs typeface="Arial"/>
                <a:sym typeface="Arial"/>
              </a:rPr>
              <a:t>‹#›</a:t>
            </a:fld>
            <a:endParaRPr b="1" sz="1400">
              <a:solidFill>
                <a:srgbClr val="BF9000"/>
              </a:solidFill>
              <a:latin typeface="Arial"/>
              <a:ea typeface="Arial"/>
              <a:cs typeface="Arial"/>
              <a:sym typeface="Arial"/>
            </a:endParaRPr>
          </a:p>
        </p:txBody>
      </p:sp>
      <p:sp>
        <p:nvSpPr>
          <p:cNvPr id="163" name="Google Shape;163;p21"/>
          <p:cNvSpPr txBox="1"/>
          <p:nvPr/>
        </p:nvSpPr>
        <p:spPr>
          <a:xfrm>
            <a:off x="981974" y="1768872"/>
            <a:ext cx="9831900" cy="1569900"/>
          </a:xfrm>
          <a:prstGeom prst="rect">
            <a:avLst/>
          </a:prstGeom>
          <a:noFill/>
          <a:ln>
            <a:noFill/>
          </a:ln>
        </p:spPr>
        <p:txBody>
          <a:bodyPr anchorCtr="0" anchor="t" bIns="45700" lIns="91425" spcFirstLastPara="1" rIns="91425" wrap="square" tIns="45700">
            <a:spAutoFit/>
          </a:bodyPr>
          <a:lstStyle/>
          <a:p>
            <a:pPr indent="-342900" lvl="0" marL="342900" rtl="0" algn="l">
              <a:spcBef>
                <a:spcPts val="0"/>
              </a:spcBef>
              <a:spcAft>
                <a:spcPts val="0"/>
              </a:spcAft>
              <a:buClr>
                <a:schemeClr val="dk1"/>
              </a:buClr>
              <a:buSzPts val="2400"/>
              <a:buChar char="•"/>
            </a:pPr>
            <a:r>
              <a:rPr b="1" lang="en-US" sz="2400">
                <a:solidFill>
                  <a:srgbClr val="002060"/>
                </a:solidFill>
              </a:rPr>
              <a:t>Train test split was 70/30</a:t>
            </a:r>
            <a:endParaRPr b="1" sz="2400">
              <a:solidFill>
                <a:srgbClr val="002060"/>
              </a:solidFill>
            </a:endParaRPr>
          </a:p>
          <a:p>
            <a:pPr indent="0" lvl="0" marL="457200" rtl="0" algn="l">
              <a:spcBef>
                <a:spcPts val="0"/>
              </a:spcBef>
              <a:spcAft>
                <a:spcPts val="0"/>
              </a:spcAft>
              <a:buNone/>
            </a:pPr>
            <a:r>
              <a:t/>
            </a:r>
            <a:endParaRPr b="1" sz="2400">
              <a:solidFill>
                <a:srgbClr val="002060"/>
              </a:solidFill>
            </a:endParaRPr>
          </a:p>
          <a:p>
            <a:pPr indent="-342900" lvl="0" marL="342900" rtl="0" algn="l">
              <a:spcBef>
                <a:spcPts val="0"/>
              </a:spcBef>
              <a:spcAft>
                <a:spcPts val="0"/>
              </a:spcAft>
              <a:buClr>
                <a:srgbClr val="002060"/>
              </a:buClr>
              <a:buSzPts val="2400"/>
              <a:buChar char="•"/>
            </a:pPr>
            <a:r>
              <a:rPr b="1" lang="en-US" sz="2400">
                <a:solidFill>
                  <a:srgbClr val="002060"/>
                </a:solidFill>
              </a:rPr>
              <a:t>SMOTE</a:t>
            </a:r>
            <a:endParaRPr b="1" sz="2400">
              <a:solidFill>
                <a:srgbClr val="002060"/>
              </a:solidFill>
            </a:endParaRPr>
          </a:p>
          <a:p>
            <a:pPr indent="0" lvl="0" marL="0" rtl="0" algn="l">
              <a:spcBef>
                <a:spcPts val="0"/>
              </a:spcBef>
              <a:spcAft>
                <a:spcPts val="0"/>
              </a:spcAft>
              <a:buNone/>
            </a:pPr>
            <a:r>
              <a:t/>
            </a:r>
            <a:endParaRPr b="1" sz="2400">
              <a:solidFill>
                <a:srgbClr val="002060"/>
              </a:solidFill>
            </a:endParaRPr>
          </a:p>
        </p:txBody>
      </p:sp>
      <p:pic>
        <p:nvPicPr>
          <p:cNvPr id="164" name="Google Shape;164;p21"/>
          <p:cNvPicPr preferRelativeResize="0"/>
          <p:nvPr/>
        </p:nvPicPr>
        <p:blipFill>
          <a:blip r:embed="rId3">
            <a:alphaModFix/>
          </a:blip>
          <a:stretch>
            <a:fillRect/>
          </a:stretch>
        </p:blipFill>
        <p:spPr>
          <a:xfrm>
            <a:off x="5616800" y="1388950"/>
            <a:ext cx="4299799" cy="2844825"/>
          </a:xfrm>
          <a:prstGeom prst="rect">
            <a:avLst/>
          </a:prstGeom>
          <a:noFill/>
          <a:ln>
            <a:noFill/>
          </a:ln>
        </p:spPr>
      </p:pic>
      <p:pic>
        <p:nvPicPr>
          <p:cNvPr id="165" name="Google Shape;165;p21"/>
          <p:cNvPicPr preferRelativeResize="0"/>
          <p:nvPr/>
        </p:nvPicPr>
        <p:blipFill>
          <a:blip r:embed="rId4">
            <a:alphaModFix/>
          </a:blip>
          <a:stretch>
            <a:fillRect/>
          </a:stretch>
        </p:blipFill>
        <p:spPr>
          <a:xfrm>
            <a:off x="5243300" y="4350975"/>
            <a:ext cx="5841362" cy="18881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