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78" r:id="rId13"/>
    <p:sldId id="265" r:id="rId14"/>
    <p:sldId id="266" r:id="rId15"/>
    <p:sldId id="267" r:id="rId16"/>
    <p:sldId id="268" r:id="rId17"/>
    <p:sldId id="274" r:id="rId18"/>
    <p:sldId id="269" r:id="rId19"/>
    <p:sldId id="270" r:id="rId20"/>
    <p:sldId id="271" r:id="rId21"/>
    <p:sldId id="272" r:id="rId22"/>
    <p:sldId id="279" r:id="rId23"/>
    <p:sldId id="273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Chapter 9 Controlling </a:t>
            </a:r>
            <a:r>
              <a:rPr lang="en-US" altLang="zh-CN" dirty="0"/>
              <a:t>the Overall </a:t>
            </a:r>
            <a:r>
              <a:rPr lang="en-US" altLang="zh-CN" dirty="0" smtClean="0"/>
              <a:t>Appearance of </a:t>
            </a:r>
            <a:r>
              <a:rPr lang="en-US" altLang="zh-CN" dirty="0"/>
              <a:t>Graphs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</a:t>
            </a:r>
            <a:r>
              <a:rPr lang="en-US" altLang="zh-CN" dirty="0" smtClean="0"/>
              <a:t>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97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9.2. Changing the Appearance of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To set the appearance of text </a:t>
            </a:r>
            <a:r>
              <a:rPr lang="en-US" altLang="zh-CN" dirty="0" err="1" smtClean="0"/>
              <a:t>geoms</a:t>
            </a:r>
            <a:endParaRPr lang="en-US" altLang="zh-CN" dirty="0" smtClean="0"/>
          </a:p>
          <a:p>
            <a:r>
              <a:rPr lang="en-US" altLang="zh-CN" dirty="0" smtClean="0"/>
              <a:t>Text in </a:t>
            </a:r>
            <a:r>
              <a:rPr lang="en-US" altLang="zh-CN" dirty="0"/>
              <a:t>the plot itself, with </a:t>
            </a:r>
            <a:r>
              <a:rPr lang="en-US" altLang="zh-CN" dirty="0" err="1"/>
              <a:t>geom_text</a:t>
            </a:r>
            <a:r>
              <a:rPr lang="en-US" altLang="zh-CN" dirty="0" smtClean="0"/>
              <a:t>() or annotate()</a:t>
            </a:r>
          </a:p>
          <a:p>
            <a:r>
              <a:rPr lang="en-US" altLang="zh-CN" dirty="0" smtClean="0"/>
              <a:t>Set </a:t>
            </a:r>
            <a:r>
              <a:rPr lang="en-US" altLang="zh-CN" dirty="0"/>
              <a:t>the text </a:t>
            </a:r>
            <a:r>
              <a:rPr lang="en-US" altLang="zh-CN" dirty="0" smtClean="0"/>
              <a:t>properties</a:t>
            </a:r>
            <a:endParaRPr lang="en-US" altLang="zh-CN" dirty="0"/>
          </a:p>
          <a:p>
            <a:pPr lvl="1"/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text",x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=15,y=53,label="Some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text",size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 7,family="Times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fontface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="bold.italic",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="red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/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(label=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weightLb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),size=4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family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="Times",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="red")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9.3. Using </a:t>
            </a:r>
            <a:r>
              <a:rPr lang="en-US" altLang="zh-CN" dirty="0" smtClean="0"/>
              <a:t>Themes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premade themes to control the overall plot appearance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50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9.3. Using </a:t>
            </a:r>
            <a:r>
              <a:rPr lang="en-US" altLang="zh-CN" dirty="0" smtClean="0"/>
              <a:t>Themes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premade theme, add </a:t>
            </a:r>
            <a:r>
              <a:rPr lang="en-US" altLang="zh-CN" dirty="0" err="1"/>
              <a:t>theme_bw</a:t>
            </a:r>
            <a:r>
              <a:rPr lang="en-US" altLang="zh-CN" dirty="0" smtClean="0"/>
              <a:t>() or </a:t>
            </a:r>
            <a:r>
              <a:rPr lang="en-US" altLang="zh-CN" dirty="0" err="1"/>
              <a:t>theme_grey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theme_grey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0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 Using Themes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Using </a:t>
            </a:r>
            <a:r>
              <a:rPr lang="en-US" altLang="zh-CN" dirty="0"/>
              <a:t>theme</a:t>
            </a:r>
            <a:r>
              <a:rPr lang="en-US" altLang="zh-CN" dirty="0" smtClean="0"/>
              <a:t>() to control:</a:t>
            </a:r>
          </a:p>
          <a:p>
            <a:pPr lvl="1"/>
            <a:r>
              <a:rPr lang="en-US" altLang="zh-CN" dirty="0" smtClean="0"/>
              <a:t>Some properties: title</a:t>
            </a:r>
            <a:r>
              <a:rPr lang="en-US" altLang="zh-CN" dirty="0"/>
              <a:t>, legend, and axes, are </a:t>
            </a:r>
            <a:r>
              <a:rPr lang="en-US" altLang="zh-CN" dirty="0" smtClean="0"/>
              <a:t>outside the </a:t>
            </a:r>
            <a:r>
              <a:rPr lang="en-US" altLang="zh-CN" dirty="0"/>
              <a:t>plot </a:t>
            </a:r>
            <a:r>
              <a:rPr lang="en-US" altLang="zh-CN" dirty="0" smtClean="0"/>
              <a:t>area</a:t>
            </a:r>
          </a:p>
          <a:p>
            <a:pPr lvl="1"/>
            <a:r>
              <a:rPr lang="en-US" altLang="zh-CN" dirty="0" smtClean="0"/>
              <a:t>Some are </a:t>
            </a:r>
            <a:r>
              <a:rPr lang="en-US" altLang="zh-CN" dirty="0"/>
              <a:t>inside the plot area, such as grid lines and </a:t>
            </a:r>
            <a:r>
              <a:rPr lang="en-US" altLang="zh-CN" dirty="0" smtClean="0"/>
              <a:t>the background </a:t>
            </a:r>
            <a:r>
              <a:rPr lang="en-US" altLang="zh-CN" dirty="0"/>
              <a:t>coloring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Two themes: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theme_grey</a:t>
            </a:r>
            <a:r>
              <a:rPr lang="en-US" altLang="zh-CN" dirty="0" smtClean="0"/>
              <a:t>() and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538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 Using Themes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the base font family and </a:t>
            </a:r>
            <a:r>
              <a:rPr lang="en-US" altLang="zh-CN" dirty="0" smtClean="0"/>
              <a:t>size</a:t>
            </a:r>
          </a:p>
          <a:p>
            <a:pPr lvl="1"/>
            <a:r>
              <a:rPr lang="en-US" altLang="zh-CN" dirty="0" smtClean="0"/>
              <a:t>the default base </a:t>
            </a:r>
            <a:r>
              <a:rPr lang="en-US" altLang="zh-CN" dirty="0"/>
              <a:t>font family is Helvetica, and the default size is </a:t>
            </a:r>
            <a:r>
              <a:rPr lang="en-US" altLang="zh-CN" dirty="0" smtClean="0"/>
              <a:t>12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theme_grey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base_size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=16,base_family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="Times")</a:t>
            </a:r>
          </a:p>
          <a:p>
            <a:r>
              <a:rPr lang="en-US" altLang="zh-CN" dirty="0" smtClean="0"/>
              <a:t>Set </a:t>
            </a:r>
            <a:r>
              <a:rPr lang="en-US" altLang="zh-CN" dirty="0"/>
              <a:t>the default theme for the current R session with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theme_set</a:t>
            </a:r>
            <a:r>
              <a:rPr lang="en-US" altLang="zh-CN" dirty="0"/>
              <a:t>():</a:t>
            </a:r>
          </a:p>
          <a:p>
            <a:pPr marL="514350" lvl="1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theme_set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514350" lvl="1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theme_set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theme_grey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7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9.4. Changing the Appearance of Theme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appearance of theme elements.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To modify a theme, add </a:t>
            </a:r>
            <a:r>
              <a:rPr lang="en-US" altLang="zh-CN" dirty="0" smtClean="0"/>
              <a:t>theme</a:t>
            </a:r>
            <a:r>
              <a:rPr lang="en-US" altLang="zh-CN" dirty="0"/>
              <a:t>()  </a:t>
            </a:r>
            <a:r>
              <a:rPr lang="en-US" altLang="zh-CN" dirty="0" smtClean="0"/>
              <a:t>with a </a:t>
            </a:r>
            <a:r>
              <a:rPr lang="en-US" altLang="zh-CN" dirty="0"/>
              <a:t>corresponding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element_xx</a:t>
            </a:r>
            <a:r>
              <a:rPr lang="en-US" altLang="zh-CN" dirty="0" smtClean="0"/>
              <a:t> object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These include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dirty="0"/>
              <a:t>, 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element_rect</a:t>
            </a:r>
            <a:r>
              <a:rPr lang="en-US" altLang="zh-CN" dirty="0"/>
              <a:t>, and 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2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9.4. Changing the Appearance of Theme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heightIn,colour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Options for the plotting area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panel.grid.major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="red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panel.grid.minor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="red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linetype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="dashed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size=0.2),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panel.background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element_rect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lightblue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panel.border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element_rect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="blue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fill=NA, size=2))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66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9.4. Changing the Appearance of Theme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Options for text items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ggtitle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("Plot title here")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axis.title.x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="red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size=14),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axis.text.x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="blue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axis.title.y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red",size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=14,angle = 90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axis.text.y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="blue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plot.title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red",size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=20,face="bold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5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9.4. Changing the Appearance of Theme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# Options for the legend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p +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theme(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legend.background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element_rect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(fill="grey85",colour="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red",size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=1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legend.title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blue",face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bold",size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=14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legend.text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="red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legend.key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element_rect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blue",size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=0.25))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# Options for facets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(sex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~ .) +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theme(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strip.background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element_rect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(fill="pink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strip.text.y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(size=14,angle=-90,face="bold"))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strip.text.x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is the same, but for horizontal facets</a:t>
            </a:r>
            <a:endParaRPr lang="zh-CN" alt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6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9.4. Changing the Appearance of Theme Elements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/>
              <a:t>a saved theme and tweak a few parts </a:t>
            </a:r>
            <a:r>
              <a:rPr lang="en-US" altLang="zh-CN" dirty="0" smtClean="0"/>
              <a:t>with </a:t>
            </a:r>
            <a:r>
              <a:rPr lang="en-US" altLang="zh-CN" dirty="0"/>
              <a:t>theme(), the theme</a:t>
            </a:r>
            <a:r>
              <a:rPr lang="en-US" altLang="zh-CN" dirty="0" smtClean="0"/>
              <a:t>() must </a:t>
            </a:r>
            <a:r>
              <a:rPr lang="en-US" altLang="zh-CN" dirty="0"/>
              <a:t>come after the theme specification. </a:t>
            </a:r>
            <a:endParaRPr lang="en-US" altLang="zh-CN" dirty="0" smtClean="0"/>
          </a:p>
          <a:p>
            <a:r>
              <a:rPr lang="en-US" altLang="zh-CN" dirty="0" smtClean="0"/>
              <a:t>Otherwise</a:t>
            </a:r>
            <a:r>
              <a:rPr lang="en-US" altLang="zh-CN" dirty="0"/>
              <a:t>, anything set by theme()  will </a:t>
            </a:r>
            <a:r>
              <a:rPr lang="en-US" altLang="zh-CN" dirty="0" smtClean="0"/>
              <a:t>be unset </a:t>
            </a:r>
            <a:r>
              <a:rPr lang="en-US" altLang="zh-CN" dirty="0"/>
              <a:t>by the theme you add:</a:t>
            </a:r>
          </a:p>
          <a:p>
            <a:r>
              <a:rPr lang="en-US" altLang="zh-CN" dirty="0" smtClean="0"/>
              <a:t>theme</a:t>
            </a:r>
            <a:r>
              <a:rPr lang="en-US" altLang="zh-CN" dirty="0"/>
              <a:t>() has no effect if before adding a complete theme</a:t>
            </a:r>
          </a:p>
          <a:p>
            <a:pPr marL="5715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axis.title.x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="red"))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715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# theme() works if after a compete theme</a:t>
            </a:r>
          </a:p>
          <a:p>
            <a:pPr marL="5715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 +theme(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axis.title.x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red",size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=12))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</a:t>
            </a:r>
            <a:r>
              <a:rPr lang="en-US" altLang="zh-CN" dirty="0"/>
              <a:t>the Title of a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 smtClean="0"/>
              <a:t>Change </a:t>
            </a:r>
            <a:r>
              <a:rPr lang="en-US" altLang="zh-CN" dirty="0"/>
              <a:t>the Appearance of Text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Themes</a:t>
            </a:r>
          </a:p>
          <a:p>
            <a:r>
              <a:rPr lang="en-US" altLang="zh-CN" dirty="0" smtClean="0"/>
              <a:t>Change </a:t>
            </a:r>
            <a:r>
              <a:rPr lang="en-US" altLang="zh-CN" dirty="0"/>
              <a:t>the Appearance of Theme Elements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Your Own Themes</a:t>
            </a:r>
          </a:p>
          <a:p>
            <a:r>
              <a:rPr lang="en-US" altLang="zh-CN" dirty="0" smtClean="0"/>
              <a:t>Hide </a:t>
            </a:r>
            <a:r>
              <a:rPr lang="en-US" altLang="zh-CN" dirty="0"/>
              <a:t>Grid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64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9.5. Creating Your Own Themes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Problem: create </a:t>
            </a:r>
            <a:r>
              <a:rPr lang="en-US" altLang="zh-CN" dirty="0"/>
              <a:t>your own </a:t>
            </a:r>
            <a:r>
              <a:rPr lang="en-US" altLang="zh-CN" dirty="0" smtClean="0"/>
              <a:t>theme</a:t>
            </a:r>
            <a:endParaRPr lang="en-US" altLang="zh-CN" dirty="0"/>
          </a:p>
          <a:p>
            <a:r>
              <a:rPr lang="en-US" altLang="zh-CN" dirty="0" smtClean="0"/>
              <a:t>Solution: 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elements to an existing theme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mytheme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theme(text  =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="red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axis.title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(size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(1.25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# Base plot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altLang="zh-CN" sz="3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# Plot with modified theme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mytheme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9.6. Hiding Grid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Problem:</a:t>
            </a:r>
          </a:p>
          <a:p>
            <a:pPr lvl="1"/>
            <a:r>
              <a:rPr lang="en-US" altLang="zh-CN" dirty="0" smtClean="0"/>
              <a:t>hide </a:t>
            </a:r>
            <a:r>
              <a:rPr lang="en-US" altLang="zh-CN" dirty="0"/>
              <a:t>the grid lines in a plot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161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9.6. Hiding Grid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The major grid lines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those </a:t>
            </a:r>
            <a:r>
              <a:rPr lang="en-US" altLang="zh-CN" dirty="0"/>
              <a:t>that align with the tick </a:t>
            </a:r>
            <a:r>
              <a:rPr lang="en-US" altLang="zh-CN" dirty="0" smtClean="0"/>
              <a:t>marks</a:t>
            </a:r>
          </a:p>
          <a:p>
            <a:pPr lvl="2"/>
            <a:r>
              <a:rPr lang="en-US" altLang="zh-CN" dirty="0" smtClean="0"/>
              <a:t>controlled </a:t>
            </a:r>
            <a:r>
              <a:rPr lang="en-US" altLang="zh-CN" dirty="0"/>
              <a:t>with  </a:t>
            </a:r>
            <a:r>
              <a:rPr lang="en-US" altLang="zh-CN" dirty="0" err="1" smtClean="0"/>
              <a:t>panel.grid.major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minor grid </a:t>
            </a:r>
            <a:r>
              <a:rPr lang="en-US" altLang="zh-CN" dirty="0" smtClean="0"/>
              <a:t>lines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ones between the major </a:t>
            </a:r>
            <a:r>
              <a:rPr lang="en-US" altLang="zh-CN" dirty="0" smtClean="0"/>
              <a:t>lines</a:t>
            </a:r>
          </a:p>
          <a:p>
            <a:pPr lvl="2"/>
            <a:r>
              <a:rPr lang="en-US" altLang="zh-CN" dirty="0" smtClean="0"/>
              <a:t>controlled with </a:t>
            </a:r>
            <a:r>
              <a:rPr lang="en-US" altLang="zh-CN" dirty="0" err="1" smtClean="0"/>
              <a:t>panel.grid.minor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panel.grid.major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panel.grid.minor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93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9.6. Hiding Grid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It’s possible to hide just the vertical or horizontal grid </a:t>
            </a:r>
            <a:r>
              <a:rPr lang="en-US" altLang="zh-CN" dirty="0" smtClean="0"/>
              <a:t>lines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Hide the vertical grid lines (which intersect with the x-axis)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panel.grid.major.x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panel.grid.minor.x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 Hide the horizontal grid lines (which intersect with the y-axis)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panel.grid.major.y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panel.grid.minor.y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7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Setting the Title of a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Text</a:t>
            </a:r>
          </a:p>
          <a:p>
            <a:r>
              <a:rPr lang="en-US" altLang="zh-CN" dirty="0"/>
              <a:t>Using Themes</a:t>
            </a:r>
          </a:p>
          <a:p>
            <a:r>
              <a:rPr lang="en-US" altLang="zh-CN" dirty="0"/>
              <a:t>Changing the Appearance of Theme Elements</a:t>
            </a:r>
          </a:p>
          <a:p>
            <a:r>
              <a:rPr lang="en-US" altLang="zh-CN" dirty="0"/>
              <a:t>Creating Your Own Themes</a:t>
            </a:r>
          </a:p>
          <a:p>
            <a:r>
              <a:rPr lang="en-US" altLang="zh-CN" dirty="0"/>
              <a:t>Hiding Grid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30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 Setting the Title of 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the title of a graph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00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9.1. Setting the Title of a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smtClean="0"/>
              <a:t>title with </a:t>
            </a:r>
            <a:r>
              <a:rPr lang="en-US" altLang="zh-CN" dirty="0" err="1"/>
              <a:t>ggtitle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ggtitle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("Age and Height of Schoolchildren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ggtitle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("Age and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Height\n of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Schoolchildren")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6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 Setting the Title of a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ggtitle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dirty="0" smtClean="0"/>
              <a:t>is </a:t>
            </a:r>
            <a:r>
              <a:rPr lang="en-US" altLang="zh-CN" dirty="0"/>
              <a:t>equivalent to using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labs(title = "Title text")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move </a:t>
            </a:r>
            <a:r>
              <a:rPr lang="en-US" altLang="zh-CN" dirty="0"/>
              <a:t>the title inside the plotting </a:t>
            </a:r>
            <a:r>
              <a:rPr lang="en-US" altLang="zh-CN" dirty="0" smtClean="0"/>
              <a:t>area</a:t>
            </a:r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first </a:t>
            </a:r>
            <a:r>
              <a:rPr lang="en-US" altLang="zh-CN" dirty="0" smtClean="0"/>
              <a:t>method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ggtitle</a:t>
            </a:r>
            <a:r>
              <a:rPr lang="en-US" altLang="zh-CN" dirty="0" smtClean="0"/>
              <a:t>() with </a:t>
            </a:r>
            <a:r>
              <a:rPr lang="en-US" altLang="zh-CN" dirty="0"/>
              <a:t>a negative </a:t>
            </a:r>
            <a:r>
              <a:rPr lang="en-US" altLang="zh-CN" dirty="0" err="1"/>
              <a:t>vjust</a:t>
            </a:r>
            <a:r>
              <a:rPr lang="en-US" altLang="zh-CN" dirty="0"/>
              <a:t> value.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drawback of this method is that it still </a:t>
            </a:r>
            <a:r>
              <a:rPr lang="en-US" altLang="zh-CN" dirty="0" smtClean="0"/>
              <a:t>reserves blank </a:t>
            </a:r>
            <a:r>
              <a:rPr lang="en-US" altLang="zh-CN" dirty="0"/>
              <a:t>space above the plotting region for the title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4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9.1. Setting the Title of a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dirty="0"/>
              <a:t>The second method </a:t>
            </a:r>
            <a:endParaRPr lang="en-US" altLang="zh-CN" sz="3600" dirty="0" smtClean="0"/>
          </a:p>
          <a:p>
            <a:pPr lvl="1"/>
            <a:r>
              <a:rPr lang="en-US" altLang="zh-CN" sz="3100" dirty="0" smtClean="0"/>
              <a:t>use </a:t>
            </a:r>
            <a:r>
              <a:rPr lang="en-US" altLang="zh-CN" sz="3100" dirty="0"/>
              <a:t>a text annotation, setting its </a:t>
            </a:r>
            <a:r>
              <a:rPr lang="en-US" altLang="zh-CN" sz="3100" dirty="0" smtClean="0"/>
              <a:t>x position </a:t>
            </a:r>
            <a:r>
              <a:rPr lang="en-US" altLang="zh-CN" sz="3100" dirty="0"/>
              <a:t>to the </a:t>
            </a:r>
            <a:r>
              <a:rPr lang="en-US" altLang="zh-CN" sz="3100" dirty="0" smtClean="0"/>
              <a:t>middle of </a:t>
            </a:r>
            <a:r>
              <a:rPr lang="en-US" altLang="zh-CN" sz="3100" dirty="0"/>
              <a:t>the </a:t>
            </a:r>
            <a:r>
              <a:rPr lang="en-US" altLang="zh-CN" sz="3100" dirty="0" smtClean="0"/>
              <a:t>x range </a:t>
            </a:r>
            <a:r>
              <a:rPr lang="en-US" altLang="zh-CN" sz="3100" dirty="0"/>
              <a:t>and its </a:t>
            </a:r>
            <a:r>
              <a:rPr lang="en-US" altLang="zh-CN" sz="3100" dirty="0" smtClean="0"/>
              <a:t>y position </a:t>
            </a:r>
            <a:r>
              <a:rPr lang="en-US" altLang="zh-CN" sz="3100" dirty="0"/>
              <a:t>to </a:t>
            </a:r>
            <a:r>
              <a:rPr lang="en-US" altLang="zh-CN" sz="3100" dirty="0" err="1" smtClean="0"/>
              <a:t>Inf</a:t>
            </a:r>
            <a:endParaRPr lang="en-US" altLang="zh-CN" sz="3100" dirty="0" smtClean="0"/>
          </a:p>
          <a:p>
            <a:pPr lvl="1"/>
            <a:r>
              <a:rPr lang="en-US" altLang="zh-CN" sz="3100" dirty="0" smtClean="0"/>
              <a:t>places </a:t>
            </a:r>
            <a:r>
              <a:rPr lang="en-US" altLang="zh-CN" sz="3100" dirty="0"/>
              <a:t>it at the top of the plotting region.</a:t>
            </a:r>
          </a:p>
          <a:p>
            <a:r>
              <a:rPr lang="en-US" altLang="zh-CN" sz="3600" dirty="0"/>
              <a:t>This </a:t>
            </a:r>
            <a:r>
              <a:rPr lang="en-US" altLang="zh-CN" sz="3600" dirty="0" smtClean="0"/>
              <a:t>requires </a:t>
            </a:r>
            <a:r>
              <a:rPr lang="en-US" altLang="zh-CN" sz="3600" dirty="0"/>
              <a:t>a positive </a:t>
            </a:r>
            <a:r>
              <a:rPr lang="en-US" altLang="zh-CN" sz="3600" dirty="0" err="1" smtClean="0"/>
              <a:t>vjust</a:t>
            </a:r>
            <a:r>
              <a:rPr lang="en-US" altLang="zh-CN" sz="3600" dirty="0" smtClean="0"/>
              <a:t> value </a:t>
            </a:r>
            <a:r>
              <a:rPr lang="en-US" altLang="zh-CN" sz="3600" dirty="0"/>
              <a:t>to bring the text fully inside the </a:t>
            </a:r>
            <a:r>
              <a:rPr lang="en-US" altLang="zh-CN" sz="3600" dirty="0" smtClean="0"/>
              <a:t>plotting </a:t>
            </a:r>
            <a:r>
              <a:rPr lang="en-US" altLang="zh-CN" sz="3600" dirty="0"/>
              <a:t>region:</a:t>
            </a:r>
          </a:p>
          <a:p>
            <a:pPr marL="0" indent="0">
              <a:buNone/>
            </a:pP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ggtitle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("Age and Height of Schoolchildren") 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plot.title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= -2.5))</a:t>
            </a:r>
          </a:p>
          <a:p>
            <a:pPr marL="0" indent="0">
              <a:buNone/>
            </a:pP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p + annotate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("text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", x=mean(range(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heightweight$ageYear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)),y=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, label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="Age and Height of Schoolchildren",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=1.5,size=6)</a:t>
            </a:r>
            <a:endParaRPr lang="zh-CN" altLang="en-US" sz="2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1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9.2. Changing the Appearance of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appearance of text in a plot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616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9.2. Changing the Appearance of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the appearance of theme items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Such as title</a:t>
            </a:r>
            <a:r>
              <a:rPr lang="en-US" altLang="zh-CN" dirty="0"/>
              <a:t>, axis labels, and axis tick </a:t>
            </a:r>
            <a:r>
              <a:rPr lang="en-US" altLang="zh-CN" dirty="0" smtClean="0"/>
              <a:t>marks </a:t>
            </a:r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/>
              <a:t>theme() </a:t>
            </a:r>
            <a:r>
              <a:rPr lang="en-US" altLang="zh-CN" dirty="0" smtClean="0"/>
              <a:t>and </a:t>
            </a:r>
            <a:r>
              <a:rPr lang="en-US" altLang="zh-CN" dirty="0"/>
              <a:t>set the item with </a:t>
            </a:r>
            <a:r>
              <a:rPr lang="en-US" altLang="zh-CN" dirty="0" err="1"/>
              <a:t>element_text</a:t>
            </a:r>
            <a:r>
              <a:rPr lang="en-US" altLang="zh-CN" dirty="0"/>
              <a:t>().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axis.title.x</a:t>
            </a:r>
            <a:r>
              <a:rPr lang="en-US" altLang="zh-CN" dirty="0" smtClean="0"/>
              <a:t> controls </a:t>
            </a:r>
            <a:r>
              <a:rPr lang="en-US" altLang="zh-CN" dirty="0"/>
              <a:t>the appearance of the x-axis label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plot.title</a:t>
            </a:r>
            <a:r>
              <a:rPr lang="en-US" altLang="zh-CN" dirty="0" smtClean="0"/>
              <a:t> controls </a:t>
            </a:r>
            <a:r>
              <a:rPr lang="en-US" altLang="zh-CN" dirty="0"/>
              <a:t>the appearance of </a:t>
            </a:r>
            <a:r>
              <a:rPr lang="en-US" altLang="zh-CN" dirty="0" smtClean="0"/>
              <a:t>the title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8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9.2. Changing the Appearance of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Base plot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Controlling appearance of theme items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axis.title.x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(size=16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lineheight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=.9,family="Times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face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="bold.italic",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="red"))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ggtitle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("Age and Height\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nof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Schoolchildren")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plot.title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(size=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(1.5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lineheight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=.9,family="Times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face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="bold.italic",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="red"))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0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1152</Words>
  <Application>Microsoft Office PowerPoint</Application>
  <PresentationFormat>全屏显示(4:3)</PresentationFormat>
  <Paragraphs>136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Chapter 9 Controlling the Overall Appearance of Graphs</vt:lpstr>
      <vt:lpstr>Outlines</vt:lpstr>
      <vt:lpstr>9.1. Setting the Title of a Graph</vt:lpstr>
      <vt:lpstr>9.1. Setting the Title of a Graph</vt:lpstr>
      <vt:lpstr>9.1. Setting the Title of a Graph</vt:lpstr>
      <vt:lpstr>9.1. Setting the Title of a Graph</vt:lpstr>
      <vt:lpstr>9.2. Changing the Appearance of Text</vt:lpstr>
      <vt:lpstr>9.2. Changing the Appearance of Text</vt:lpstr>
      <vt:lpstr>9.2. Changing the Appearance of Text</vt:lpstr>
      <vt:lpstr>9.2. Changing the Appearance of Text</vt:lpstr>
      <vt:lpstr>9.3. Using Themes</vt:lpstr>
      <vt:lpstr>9.3. Using Themes</vt:lpstr>
      <vt:lpstr>9.3. Using Themes</vt:lpstr>
      <vt:lpstr>9.3. Using Themes</vt:lpstr>
      <vt:lpstr>9.4. Changing the Appearance of Theme Elements</vt:lpstr>
      <vt:lpstr>9.4. Changing the Appearance of Theme Elements</vt:lpstr>
      <vt:lpstr>9.4. Changing the Appearance of Theme Elements</vt:lpstr>
      <vt:lpstr>9.4. Changing the Appearance of Theme Elements</vt:lpstr>
      <vt:lpstr>9.4. Changing the Appearance of Theme Elements</vt:lpstr>
      <vt:lpstr>9.5. Creating Your Own Themes</vt:lpstr>
      <vt:lpstr>9.6. Hiding Grid Lines</vt:lpstr>
      <vt:lpstr>9.6. Hiding Grid Lines</vt:lpstr>
      <vt:lpstr>9.6. Hiding Grid Lines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the Overall Appearance of Graphs</dc:title>
  <dc:creator>Yanhui Guo</dc:creator>
  <cp:lastModifiedBy>Yanhui Guo</cp:lastModifiedBy>
  <cp:revision>43</cp:revision>
  <dcterms:created xsi:type="dcterms:W3CDTF">2016-01-12T02:18:26Z</dcterms:created>
  <dcterms:modified xsi:type="dcterms:W3CDTF">2018-01-15T00:41:04Z</dcterms:modified>
</cp:coreProperties>
</file>