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7" r:id="rId4"/>
    <p:sldId id="258" r:id="rId5"/>
    <p:sldId id="259" r:id="rId6"/>
    <p:sldId id="330" r:id="rId7"/>
    <p:sldId id="260" r:id="rId8"/>
    <p:sldId id="326" r:id="rId9"/>
    <p:sldId id="261" r:id="rId10"/>
    <p:sldId id="331" r:id="rId11"/>
    <p:sldId id="262" r:id="rId12"/>
    <p:sldId id="263" r:id="rId13"/>
    <p:sldId id="264" r:id="rId14"/>
    <p:sldId id="332" r:id="rId15"/>
    <p:sldId id="265" r:id="rId16"/>
    <p:sldId id="266" r:id="rId17"/>
    <p:sldId id="267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4" r:id="rId32"/>
    <p:sldId id="286" r:id="rId33"/>
    <p:sldId id="333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305" r:id="rId45"/>
    <p:sldId id="334" r:id="rId46"/>
    <p:sldId id="306" r:id="rId47"/>
    <p:sldId id="307" r:id="rId48"/>
    <p:sldId id="308" r:id="rId49"/>
    <p:sldId id="312" r:id="rId50"/>
    <p:sldId id="313" r:id="rId51"/>
    <p:sldId id="314" r:id="rId52"/>
    <p:sldId id="316" r:id="rId53"/>
    <p:sldId id="315" r:id="rId54"/>
    <p:sldId id="320" r:id="rId55"/>
    <p:sldId id="335" r:id="rId56"/>
    <p:sldId id="321" r:id="rId57"/>
    <p:sldId id="323" r:id="rId58"/>
    <p:sldId id="324" r:id="rId59"/>
    <p:sldId id="325" r:id="rId60"/>
    <p:sldId id="328" r:id="rId61"/>
    <p:sldId id="329" r:id="rId6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9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Chapter 5 Scatter Plots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Instructor: Yanhui Guo, </a:t>
            </a:r>
            <a:r>
              <a:rPr lang="en-US" altLang="zh-CN" dirty="0" err="1" smtClean="0"/>
              <a:t>Ph.D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14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5.2. Grouping Data Points by a </a:t>
            </a:r>
            <a:r>
              <a:rPr lang="en-US" altLang="zh-CN" dirty="0" smtClean="0"/>
              <a:t>Variable Using Shape </a:t>
            </a:r>
            <a:r>
              <a:rPr lang="en-US" altLang="zh-CN" dirty="0"/>
              <a:t>or </a:t>
            </a:r>
            <a:r>
              <a:rPr lang="en-US" altLang="zh-CN" dirty="0" smtClean="0"/>
              <a:t>Color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Solution</a:t>
            </a:r>
            <a:endParaRPr lang="en-US" altLang="zh-CN" dirty="0"/>
          </a:p>
          <a:p>
            <a:pPr lvl="1"/>
            <a:r>
              <a:rPr lang="en-US" altLang="zh-CN" dirty="0"/>
              <a:t>Map the grouping variable to </a:t>
            </a:r>
            <a:r>
              <a:rPr lang="en-US" altLang="zh-CN" dirty="0" smtClean="0"/>
              <a:t>shape or </a:t>
            </a:r>
            <a:r>
              <a:rPr lang="en-US" altLang="zh-CN" dirty="0" err="1"/>
              <a:t>colour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marL="11430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heightweight,aes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ageYear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heightIn,colour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=sex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11430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heightweight,aes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ageYear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heightIn,shape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=sex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59350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5.2. Grouping Data Points by a </a:t>
            </a:r>
            <a:r>
              <a:rPr lang="en-US" altLang="zh-CN" dirty="0" smtClean="0"/>
              <a:t>Variable Using Shape </a:t>
            </a:r>
            <a:r>
              <a:rPr lang="en-US" altLang="zh-CN" dirty="0"/>
              <a:t>or </a:t>
            </a:r>
            <a:r>
              <a:rPr lang="en-US" altLang="zh-CN" dirty="0" smtClean="0"/>
              <a:t>Color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Discussion</a:t>
            </a:r>
          </a:p>
          <a:p>
            <a:pPr lvl="1"/>
            <a:r>
              <a:rPr lang="en-US" altLang="zh-CN" dirty="0"/>
              <a:t>The grouping variable must be </a:t>
            </a:r>
            <a:r>
              <a:rPr lang="en-US" altLang="zh-CN" dirty="0" smtClean="0"/>
              <a:t>categorical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factor or character </a:t>
            </a:r>
            <a:r>
              <a:rPr lang="en-US" altLang="zh-CN" dirty="0" smtClean="0"/>
              <a:t>vector.</a:t>
            </a:r>
          </a:p>
          <a:p>
            <a:pPr lvl="1"/>
            <a:r>
              <a:rPr lang="en-US" altLang="zh-CN" dirty="0" smtClean="0"/>
              <a:t>For numeric </a:t>
            </a:r>
            <a:r>
              <a:rPr lang="en-US" altLang="zh-CN" dirty="0"/>
              <a:t>values, </a:t>
            </a:r>
            <a:r>
              <a:rPr lang="en-US" altLang="zh-CN" dirty="0" smtClean="0"/>
              <a:t>be </a:t>
            </a:r>
            <a:r>
              <a:rPr lang="en-US" altLang="zh-CN" dirty="0"/>
              <a:t>converted to a factor before it </a:t>
            </a:r>
            <a:r>
              <a:rPr lang="en-US" altLang="zh-CN" dirty="0" smtClean="0"/>
              <a:t>is used </a:t>
            </a:r>
            <a:r>
              <a:rPr lang="en-US" altLang="zh-CN" dirty="0"/>
              <a:t>as a grouping variable</a:t>
            </a:r>
            <a:r>
              <a:rPr lang="en-US" altLang="zh-CN" dirty="0" smtClean="0"/>
              <a:t>.</a:t>
            </a:r>
          </a:p>
          <a:p>
            <a:pPr marL="114300" indent="0">
              <a:buNone/>
            </a:pP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heightweight,aes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ageYear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heightIn,shape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sex,colour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=sex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04088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5.2. Grouping Data Points by a </a:t>
            </a:r>
            <a:r>
              <a:rPr lang="en-US" altLang="zh-CN" dirty="0" smtClean="0"/>
              <a:t>Variable Using Shape </a:t>
            </a:r>
            <a:r>
              <a:rPr lang="en-US" altLang="zh-CN" dirty="0"/>
              <a:t>or </a:t>
            </a:r>
            <a:r>
              <a:rPr lang="en-US" altLang="zh-CN" dirty="0" smtClean="0"/>
              <a:t>Color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Other shapes can be used </a:t>
            </a:r>
            <a:r>
              <a:rPr lang="en-US" altLang="zh-CN" dirty="0" smtClean="0"/>
              <a:t>with</a:t>
            </a:r>
          </a:p>
          <a:p>
            <a:pPr lvl="1"/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scale_shape_manual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CN" dirty="0" smtClean="0"/>
              <a:t>Other </a:t>
            </a:r>
            <a:r>
              <a:rPr lang="en-US" altLang="zh-CN" dirty="0"/>
              <a:t>colors can be used </a:t>
            </a:r>
            <a:r>
              <a:rPr lang="en-US" altLang="zh-CN" dirty="0" smtClean="0"/>
              <a:t>with</a:t>
            </a:r>
          </a:p>
          <a:p>
            <a:pPr lvl="1"/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scale_colour_brewer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 </a:t>
            </a:r>
            <a:endParaRPr lang="en-US" altLang="zh-CN" sz="2400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scale_colour_manual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heightweight,aes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ageYear,y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heightIn,shape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sex,colour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=sex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scale_shape_manual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(values=c(1,2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scale_colour_brewer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(palette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="Set1")</a:t>
            </a:r>
          </a:p>
        </p:txBody>
      </p:sp>
    </p:spTree>
    <p:extLst>
      <p:ext uri="{BB962C8B-B14F-4D97-AF65-F5344CB8AC3E}">
        <p14:creationId xmlns:p14="http://schemas.microsoft.com/office/powerpoint/2010/main" val="3906364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5.3. Using Different Point </a:t>
            </a:r>
            <a:r>
              <a:rPr lang="en-US" altLang="zh-CN" dirty="0" smtClean="0"/>
              <a:t>Shapes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</a:t>
            </a:r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/>
              <a:t>point shapes that are different from the defaults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8500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5.3. Using Different Point </a:t>
            </a:r>
            <a:r>
              <a:rPr lang="en-US" altLang="zh-CN" dirty="0" smtClean="0"/>
              <a:t>Shapes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Solution</a:t>
            </a:r>
            <a:endParaRPr lang="en-US" altLang="zh-CN" dirty="0"/>
          </a:p>
          <a:p>
            <a:pPr lvl="1"/>
            <a:r>
              <a:rPr lang="en-US" altLang="zh-CN" dirty="0" smtClean="0"/>
              <a:t>set </a:t>
            </a:r>
            <a:r>
              <a:rPr lang="en-US" altLang="zh-CN" dirty="0"/>
              <a:t>the shape of all the </a:t>
            </a:r>
            <a:r>
              <a:rPr lang="en-US" altLang="zh-CN" dirty="0" smtClean="0"/>
              <a:t>points, </a:t>
            </a:r>
            <a:r>
              <a:rPr lang="en-US" altLang="zh-CN" dirty="0"/>
              <a:t>specify the  </a:t>
            </a:r>
            <a:r>
              <a:rPr lang="en-US" altLang="zh-CN" dirty="0" smtClean="0"/>
              <a:t>shape in  </a:t>
            </a:r>
            <a:r>
              <a:rPr lang="en-US" altLang="zh-CN" dirty="0" err="1" smtClean="0"/>
              <a:t>geom_point</a:t>
            </a:r>
            <a:r>
              <a:rPr lang="en-US" altLang="zh-CN" dirty="0"/>
              <a:t>():</a:t>
            </a:r>
          </a:p>
          <a:p>
            <a:pPr marL="114300" indent="0">
              <a:buNone/>
            </a:pP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heightweight,aes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ageYear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heightIn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(shape=3)</a:t>
            </a:r>
          </a:p>
        </p:txBody>
      </p:sp>
    </p:spTree>
    <p:extLst>
      <p:ext uri="{BB962C8B-B14F-4D97-AF65-F5344CB8AC3E}">
        <p14:creationId xmlns:p14="http://schemas.microsoft.com/office/powerpoint/2010/main" val="1712899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5.3. Using Different Point </a:t>
            </a:r>
            <a:r>
              <a:rPr lang="en-US" altLang="zh-CN" dirty="0" smtClean="0"/>
              <a:t>Shapes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Solution</a:t>
            </a:r>
            <a:endParaRPr lang="en-US" altLang="zh-CN" dirty="0"/>
          </a:p>
          <a:p>
            <a:pPr lvl="1"/>
            <a:r>
              <a:rPr lang="en-US" altLang="zh-CN" dirty="0" smtClean="0"/>
              <a:t>map </a:t>
            </a:r>
            <a:r>
              <a:rPr lang="en-US" altLang="zh-CN" dirty="0"/>
              <a:t>a variable to  </a:t>
            </a:r>
            <a:r>
              <a:rPr lang="en-US" altLang="zh-CN" dirty="0" smtClean="0"/>
              <a:t>shape</a:t>
            </a:r>
          </a:p>
          <a:p>
            <a:pPr lvl="1"/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scale_shape_manual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zh-CN" dirty="0" smtClean="0"/>
              <a:t> to </a:t>
            </a:r>
            <a:r>
              <a:rPr lang="en-US" altLang="zh-CN" dirty="0"/>
              <a:t>change </a:t>
            </a:r>
            <a:r>
              <a:rPr lang="en-US" altLang="zh-CN" dirty="0" smtClean="0"/>
              <a:t>the shapes</a:t>
            </a:r>
            <a:r>
              <a:rPr lang="en-US" altLang="zh-CN" dirty="0"/>
              <a:t>:</a:t>
            </a:r>
          </a:p>
          <a:p>
            <a:pPr marL="114300" indent="0">
              <a:buNone/>
            </a:pP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heightweight,aes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ageYear,y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heightIn,shape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=sex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(size=3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scale_shape_manual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(values=c(1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, 4))</a:t>
            </a:r>
          </a:p>
        </p:txBody>
      </p:sp>
    </p:spTree>
    <p:extLst>
      <p:ext uri="{BB962C8B-B14F-4D97-AF65-F5344CB8AC3E}">
        <p14:creationId xmlns:p14="http://schemas.microsoft.com/office/powerpoint/2010/main" val="4011450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5.3. Using Different Point </a:t>
            </a:r>
            <a:r>
              <a:rPr lang="en-US" altLang="zh-CN" dirty="0" smtClean="0"/>
              <a:t>Shapes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Discussion</a:t>
            </a:r>
          </a:p>
          <a:p>
            <a:pPr lvl="1"/>
            <a:r>
              <a:rPr lang="en-US" altLang="zh-CN" dirty="0"/>
              <a:t> shapes that are available in R graphics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852936"/>
            <a:ext cx="3800475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7792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5.3. Using Different Point </a:t>
            </a:r>
            <a:r>
              <a:rPr lang="en-US" altLang="zh-CN" dirty="0" smtClean="0"/>
              <a:t>Shapes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Discussion</a:t>
            </a:r>
          </a:p>
          <a:p>
            <a:pPr lvl="1"/>
            <a:r>
              <a:rPr lang="en-US" altLang="zh-CN" dirty="0" smtClean="0"/>
              <a:t>point shapes (1–14</a:t>
            </a:r>
            <a:r>
              <a:rPr lang="en-US" altLang="zh-CN" dirty="0"/>
              <a:t>) have just an </a:t>
            </a:r>
            <a:r>
              <a:rPr lang="en-US" altLang="zh-CN" dirty="0" smtClean="0"/>
              <a:t>outline</a:t>
            </a:r>
          </a:p>
          <a:p>
            <a:pPr lvl="1"/>
            <a:r>
              <a:rPr lang="en-US" altLang="zh-CN" dirty="0" smtClean="0"/>
              <a:t>15–20 </a:t>
            </a:r>
            <a:r>
              <a:rPr lang="en-US" altLang="zh-CN" dirty="0"/>
              <a:t>are </a:t>
            </a:r>
            <a:r>
              <a:rPr lang="en-US" altLang="zh-CN" dirty="0" smtClean="0"/>
              <a:t>solid</a:t>
            </a:r>
          </a:p>
          <a:p>
            <a:pPr lvl="1"/>
            <a:r>
              <a:rPr lang="en-US" altLang="zh-CN" dirty="0" smtClean="0"/>
              <a:t>21–25 </a:t>
            </a:r>
            <a:r>
              <a:rPr lang="en-US" altLang="zh-CN" dirty="0"/>
              <a:t>have an </a:t>
            </a:r>
            <a:r>
              <a:rPr lang="en-US" altLang="zh-CN" dirty="0" smtClean="0"/>
              <a:t>outline and </a:t>
            </a:r>
            <a:r>
              <a:rPr lang="en-US" altLang="zh-CN" dirty="0"/>
              <a:t>fill that can be controlled separately. </a:t>
            </a:r>
          </a:p>
          <a:p>
            <a:pPr lvl="1"/>
            <a:r>
              <a:rPr lang="en-US" altLang="zh-CN" dirty="0"/>
              <a:t>For shapes 1–20, the color of the entire </a:t>
            </a:r>
            <a:r>
              <a:rPr lang="en-US" altLang="zh-CN" dirty="0" smtClean="0"/>
              <a:t>point is controlled </a:t>
            </a:r>
            <a:r>
              <a:rPr lang="en-US" altLang="zh-CN" dirty="0"/>
              <a:t>by the  </a:t>
            </a:r>
            <a:r>
              <a:rPr lang="en-US" altLang="zh-CN" dirty="0" err="1" smtClean="0"/>
              <a:t>colour</a:t>
            </a:r>
            <a:r>
              <a:rPr lang="en-US" altLang="zh-CN" dirty="0" smtClean="0"/>
              <a:t> aesthetic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 </a:t>
            </a:r>
            <a:r>
              <a:rPr lang="en-US" altLang="zh-CN" dirty="0"/>
              <a:t>shapes 21–25, the outline is controlled by </a:t>
            </a:r>
            <a:r>
              <a:rPr lang="en-US" altLang="zh-CN" dirty="0" err="1" smtClean="0"/>
              <a:t>colour</a:t>
            </a:r>
            <a:r>
              <a:rPr lang="en-US" altLang="zh-CN" dirty="0" smtClean="0"/>
              <a:t> and </a:t>
            </a:r>
            <a:r>
              <a:rPr lang="en-US" altLang="zh-CN" dirty="0"/>
              <a:t>the fill is controlled by </a:t>
            </a:r>
            <a:r>
              <a:rPr lang="en-US" altLang="zh-CN" dirty="0" smtClean="0"/>
              <a:t>fill.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41719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5.4. Mapping a Continuous Variable to Color or </a:t>
            </a:r>
            <a:r>
              <a:rPr lang="en-US" altLang="zh-CN" dirty="0" smtClean="0"/>
              <a:t>Size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</a:t>
            </a:r>
          </a:p>
          <a:p>
            <a:pPr lvl="1"/>
            <a:r>
              <a:rPr lang="en-US" altLang="zh-CN" dirty="0" smtClean="0"/>
              <a:t>represent </a:t>
            </a:r>
            <a:r>
              <a:rPr lang="en-US" altLang="zh-CN" dirty="0"/>
              <a:t>a third continuous variable using color or size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Solution</a:t>
            </a:r>
          </a:p>
          <a:p>
            <a:pPr lvl="1"/>
            <a:r>
              <a:rPr lang="en-US" altLang="zh-CN" dirty="0" smtClean="0"/>
              <a:t>Map </a:t>
            </a:r>
            <a:r>
              <a:rPr lang="en-US" altLang="zh-CN" dirty="0"/>
              <a:t>the continuous variable to </a:t>
            </a:r>
            <a:r>
              <a:rPr lang="en-US" altLang="zh-CN" dirty="0" smtClean="0"/>
              <a:t>size or </a:t>
            </a:r>
            <a:r>
              <a:rPr lang="en-US" altLang="zh-CN" dirty="0" err="1"/>
              <a:t>colour</a:t>
            </a:r>
            <a:r>
              <a:rPr lang="en-US" altLang="zh-CN" dirty="0"/>
              <a:t>.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52133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5.4. Mapping a Continuous Variable to Color or </a:t>
            </a:r>
            <a:r>
              <a:rPr lang="en-US" altLang="zh-CN" dirty="0" smtClean="0"/>
              <a:t>Size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Example</a:t>
            </a:r>
          </a:p>
          <a:p>
            <a:pPr lvl="1"/>
            <a:r>
              <a:rPr lang="en-US" altLang="zh-CN" dirty="0" smtClean="0"/>
              <a:t>In </a:t>
            </a:r>
            <a:r>
              <a:rPr lang="en-US" altLang="zh-CN" dirty="0"/>
              <a:t>the  </a:t>
            </a:r>
            <a:r>
              <a:rPr lang="en-US" altLang="zh-CN" dirty="0" err="1"/>
              <a:t>heightweight</a:t>
            </a:r>
            <a:r>
              <a:rPr lang="en-US" altLang="zh-CN" dirty="0"/>
              <a:t>  data set, </a:t>
            </a:r>
            <a:r>
              <a:rPr lang="en-US" altLang="zh-CN" dirty="0" smtClean="0"/>
              <a:t>we only </a:t>
            </a:r>
            <a:r>
              <a:rPr lang="en-US" altLang="zh-CN" dirty="0"/>
              <a:t>use four </a:t>
            </a:r>
            <a:r>
              <a:rPr lang="en-US" altLang="zh-CN" dirty="0" smtClean="0"/>
              <a:t>columns</a:t>
            </a:r>
          </a:p>
          <a:p>
            <a:pPr lvl="1"/>
            <a:r>
              <a:rPr lang="en-US" altLang="zh-CN" dirty="0" smtClean="0"/>
              <a:t>map two of them to </a:t>
            </a:r>
            <a:r>
              <a:rPr lang="en-US" altLang="zh-CN" dirty="0" err="1" smtClean="0"/>
              <a:t>colour</a:t>
            </a:r>
            <a:r>
              <a:rPr lang="en-US" altLang="zh-CN" dirty="0" smtClean="0"/>
              <a:t> or size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heightweight,aes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ageYear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heightIn,colour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weightLb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heightweight,aes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ageYear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heightIn,size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weightLb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()</a:t>
            </a:r>
            <a:endParaRPr lang="en-US" altLang="zh-CN" sz="26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57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Making </a:t>
            </a:r>
            <a:r>
              <a:rPr lang="en-US" altLang="zh-CN" dirty="0"/>
              <a:t>a Basic Scatter </a:t>
            </a:r>
            <a:r>
              <a:rPr lang="en-US" altLang="zh-CN" dirty="0" smtClean="0"/>
              <a:t>Plot</a:t>
            </a:r>
          </a:p>
          <a:p>
            <a:r>
              <a:rPr lang="en-US" altLang="zh-CN" dirty="0"/>
              <a:t>Grouping Data Points by a Variable Using Shape or </a:t>
            </a:r>
            <a:r>
              <a:rPr lang="en-US" altLang="zh-CN" dirty="0" smtClean="0"/>
              <a:t>Color</a:t>
            </a:r>
          </a:p>
          <a:p>
            <a:r>
              <a:rPr lang="en-US" altLang="zh-CN" dirty="0"/>
              <a:t>Using Different Point </a:t>
            </a:r>
            <a:r>
              <a:rPr lang="en-US" altLang="zh-CN" dirty="0" smtClean="0"/>
              <a:t>Shapes</a:t>
            </a:r>
          </a:p>
          <a:p>
            <a:r>
              <a:rPr lang="en-US" altLang="zh-CN" dirty="0"/>
              <a:t>Mapping a Continuous Variable to Color or </a:t>
            </a:r>
            <a:r>
              <a:rPr lang="en-US" altLang="zh-CN" dirty="0" smtClean="0"/>
              <a:t>Size</a:t>
            </a:r>
          </a:p>
          <a:p>
            <a:r>
              <a:rPr lang="en-US" altLang="zh-CN" dirty="0"/>
              <a:t>Dealing with </a:t>
            </a:r>
            <a:r>
              <a:rPr lang="en-US" altLang="zh-CN" dirty="0" err="1" smtClean="0"/>
              <a:t>Overplotting</a:t>
            </a:r>
            <a:endParaRPr lang="en-US" altLang="zh-CN" dirty="0" smtClean="0"/>
          </a:p>
          <a:p>
            <a:r>
              <a:rPr lang="en-US" altLang="zh-CN" dirty="0"/>
              <a:t>Adding Fitted Regression Model Lines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4792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5.4. Mapping a Continuous Variable to Color or </a:t>
            </a:r>
            <a:r>
              <a:rPr lang="en-US" altLang="zh-CN" dirty="0" smtClean="0"/>
              <a:t>Size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Discussion</a:t>
            </a:r>
          </a:p>
          <a:p>
            <a:pPr lvl="1"/>
            <a:r>
              <a:rPr lang="en-US" altLang="zh-CN" sz="3200" dirty="0" smtClean="0"/>
              <a:t>A </a:t>
            </a:r>
            <a:r>
              <a:rPr lang="en-US" altLang="zh-CN" sz="3200" dirty="0"/>
              <a:t>basic scatter plot shows the relationship between two continuous </a:t>
            </a:r>
            <a:r>
              <a:rPr lang="en-US" altLang="zh-CN" sz="3200" dirty="0" smtClean="0"/>
              <a:t>variables</a:t>
            </a:r>
          </a:p>
          <a:p>
            <a:pPr lvl="2"/>
            <a:r>
              <a:rPr lang="en-US" altLang="zh-CN" sz="2800" dirty="0" smtClean="0"/>
              <a:t>one mapped </a:t>
            </a:r>
            <a:r>
              <a:rPr lang="en-US" altLang="zh-CN" sz="2800" dirty="0"/>
              <a:t>to the x-axis, and one to the y-axis. </a:t>
            </a:r>
            <a:endParaRPr lang="en-US" altLang="zh-CN" sz="2800" dirty="0" smtClean="0"/>
          </a:p>
          <a:p>
            <a:pPr lvl="1"/>
            <a:r>
              <a:rPr lang="en-US" altLang="zh-CN" sz="3200" dirty="0" smtClean="0"/>
              <a:t>When </a:t>
            </a:r>
            <a:r>
              <a:rPr lang="en-US" altLang="zh-CN" sz="3200" dirty="0"/>
              <a:t>there are more than two </a:t>
            </a:r>
            <a:r>
              <a:rPr lang="en-US" altLang="zh-CN" sz="3200" dirty="0" smtClean="0"/>
              <a:t>continuous variables</a:t>
            </a:r>
            <a:r>
              <a:rPr lang="en-US" altLang="zh-CN" sz="3200" dirty="0"/>
              <a:t>, </a:t>
            </a:r>
            <a:endParaRPr lang="en-US" altLang="zh-CN" sz="3200" dirty="0" smtClean="0"/>
          </a:p>
          <a:p>
            <a:pPr lvl="2"/>
            <a:r>
              <a:rPr lang="en-US" altLang="zh-CN" sz="2800" dirty="0" smtClean="0"/>
              <a:t>Use other </a:t>
            </a:r>
            <a:r>
              <a:rPr lang="en-US" altLang="zh-CN" sz="2800" dirty="0"/>
              <a:t>aesthetics: size and/or color</a:t>
            </a:r>
            <a:r>
              <a:rPr lang="en-US" altLang="zh-CN" sz="2800" dirty="0" smtClean="0"/>
              <a:t>.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75786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5.4. Mapping a Continuous Variable to Color or </a:t>
            </a:r>
            <a:r>
              <a:rPr lang="en-US" altLang="zh-CN" dirty="0" smtClean="0"/>
              <a:t>Size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Easily </a:t>
            </a:r>
            <a:r>
              <a:rPr lang="en-US" altLang="zh-CN" dirty="0"/>
              <a:t>perceive small differences in spatial </a:t>
            </a:r>
            <a:r>
              <a:rPr lang="en-US" altLang="zh-CN" dirty="0" smtClean="0"/>
              <a:t>position</a:t>
            </a:r>
          </a:p>
          <a:p>
            <a:pPr lvl="1"/>
            <a:r>
              <a:rPr lang="en-US" altLang="zh-CN" dirty="0" smtClean="0"/>
              <a:t>interpret the variables </a:t>
            </a:r>
            <a:r>
              <a:rPr lang="en-US" altLang="zh-CN" dirty="0"/>
              <a:t>mapped to  </a:t>
            </a:r>
            <a:r>
              <a:rPr lang="en-US" altLang="zh-CN" dirty="0" smtClean="0"/>
              <a:t>x and  y coordinates </a:t>
            </a:r>
            <a:r>
              <a:rPr lang="en-US" altLang="zh-CN" dirty="0"/>
              <a:t>with high accuracy. </a:t>
            </a:r>
            <a:endParaRPr lang="en-US" altLang="zh-CN" dirty="0" smtClean="0"/>
          </a:p>
          <a:p>
            <a:r>
              <a:rPr lang="en-US" altLang="zh-CN" dirty="0" smtClean="0"/>
              <a:t>Not easily perceiving </a:t>
            </a:r>
            <a:r>
              <a:rPr lang="en-US" altLang="zh-CN" dirty="0"/>
              <a:t>small differences in size and </a:t>
            </a:r>
            <a:r>
              <a:rPr lang="en-US" altLang="zh-CN" dirty="0" smtClean="0"/>
              <a:t>color</a:t>
            </a:r>
          </a:p>
          <a:p>
            <a:pPr lvl="1"/>
            <a:r>
              <a:rPr lang="en-US" altLang="zh-CN" dirty="0" smtClean="0"/>
              <a:t>Map to </a:t>
            </a:r>
            <a:r>
              <a:rPr lang="en-US" altLang="zh-CN" dirty="0"/>
              <a:t>these aesthetic attributes with a much lower accuracy.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accuracy </a:t>
            </a:r>
            <a:r>
              <a:rPr lang="en-US" altLang="zh-CN" dirty="0"/>
              <a:t>is not very </a:t>
            </a:r>
            <a:r>
              <a:rPr lang="en-US" altLang="zh-CN" dirty="0" smtClean="0"/>
              <a:t>important for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520068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5.4. Mapping a Continuous Variable to Color or </a:t>
            </a:r>
            <a:r>
              <a:rPr lang="en-US" altLang="zh-CN" dirty="0" smtClean="0"/>
              <a:t>Size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sz="4500" dirty="0" smtClean="0"/>
              <a:t>Example</a:t>
            </a:r>
          </a:p>
          <a:p>
            <a:pPr lvl="1"/>
            <a:r>
              <a:rPr lang="en-US" altLang="zh-CN" sz="4500" dirty="0" smtClean="0"/>
              <a:t>fill </a:t>
            </a:r>
            <a:r>
              <a:rPr lang="en-US" altLang="zh-CN" sz="4500" dirty="0"/>
              <a:t>gradient to go from black to white </a:t>
            </a:r>
            <a:endParaRPr lang="en-US" altLang="zh-CN" sz="4500" dirty="0" smtClean="0"/>
          </a:p>
          <a:p>
            <a:pPr lvl="1"/>
            <a:r>
              <a:rPr lang="en-US" altLang="zh-CN" sz="4500" dirty="0" smtClean="0"/>
              <a:t>make </a:t>
            </a:r>
            <a:r>
              <a:rPr lang="en-US" altLang="zh-CN" sz="4500" dirty="0"/>
              <a:t>the points larger so that </a:t>
            </a:r>
            <a:r>
              <a:rPr lang="en-US" altLang="zh-CN" sz="4500" dirty="0" smtClean="0"/>
              <a:t>the fill </a:t>
            </a:r>
            <a:r>
              <a:rPr lang="en-US" altLang="zh-CN" sz="4500" dirty="0"/>
              <a:t>is easier to see</a:t>
            </a:r>
            <a:r>
              <a:rPr lang="en-US" altLang="zh-CN" sz="4500" dirty="0" smtClean="0"/>
              <a:t>:</a:t>
            </a:r>
            <a:endParaRPr lang="en-US" altLang="zh-CN" dirty="0"/>
          </a:p>
          <a:p>
            <a:pPr marL="114300" indent="0">
              <a:buNone/>
            </a:pP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heightweight,aes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weightLb,y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heightIn,fill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weightLb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)) +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(shape=21,size=2.5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scale_fill_gradient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(low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black",high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="white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114300" indent="0">
              <a:buNone/>
            </a:pP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pPr marL="114300" indent="0">
              <a:buNone/>
            </a:pP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heightweight,aes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weightLb,y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heightIn,fill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weightLb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)) +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(shape=21,size=2.5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scale_fill_gradient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(low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black",high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white",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breaks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(70,170,by=20), guide=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guide_legend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())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87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5.4. Mapping a Continuous Variable to Color or </a:t>
            </a:r>
            <a:r>
              <a:rPr lang="en-US" altLang="zh-CN" dirty="0" smtClean="0"/>
              <a:t>Size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map </a:t>
            </a:r>
            <a:r>
              <a:rPr lang="en-US" altLang="zh-CN" dirty="0"/>
              <a:t>a continuous variable to an aesthetic, </a:t>
            </a:r>
            <a:r>
              <a:rPr lang="en-US" altLang="zh-CN" dirty="0" smtClean="0"/>
              <a:t>and </a:t>
            </a:r>
            <a:r>
              <a:rPr lang="en-US" altLang="zh-CN" dirty="0"/>
              <a:t>a categorical variable to other aesthetics. </a:t>
            </a:r>
            <a:endParaRPr lang="en-US" altLang="zh-CN" dirty="0" smtClean="0"/>
          </a:p>
          <a:p>
            <a:pPr lvl="1"/>
            <a:r>
              <a:rPr lang="en-US" altLang="zh-CN" dirty="0"/>
              <a:t>map  </a:t>
            </a:r>
            <a:r>
              <a:rPr lang="en-US" altLang="zh-CN" dirty="0" err="1"/>
              <a:t>weightLb</a:t>
            </a:r>
            <a:r>
              <a:rPr lang="en-US" altLang="zh-CN" dirty="0"/>
              <a:t>  to size, and also map </a:t>
            </a:r>
            <a:r>
              <a:rPr lang="en-US" altLang="zh-CN" dirty="0" smtClean="0"/>
              <a:t>sex to </a:t>
            </a:r>
            <a:r>
              <a:rPr lang="en-US" altLang="zh-CN" dirty="0" err="1"/>
              <a:t>colour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Because </a:t>
            </a:r>
            <a:r>
              <a:rPr lang="en-US" altLang="zh-CN" dirty="0"/>
              <a:t>there is a fair amount of </a:t>
            </a:r>
            <a:r>
              <a:rPr lang="en-US" altLang="zh-CN" dirty="0" smtClean="0"/>
              <a:t>over plotting</a:t>
            </a:r>
            <a:r>
              <a:rPr lang="en-US" altLang="zh-CN" dirty="0"/>
              <a:t>, </a:t>
            </a:r>
            <a:r>
              <a:rPr lang="en-US" altLang="zh-CN" dirty="0" smtClean="0"/>
              <a:t>make </a:t>
            </a:r>
            <a:r>
              <a:rPr lang="en-US" altLang="zh-CN" dirty="0"/>
              <a:t>the points 50% transparent by setting  alpha=.5.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use  </a:t>
            </a:r>
            <a:r>
              <a:rPr lang="en-US" altLang="zh-CN" dirty="0" err="1" smtClean="0"/>
              <a:t>scale_size_area</a:t>
            </a:r>
            <a:r>
              <a:rPr lang="en-US" altLang="zh-CN" dirty="0" smtClean="0"/>
              <a:t>() to </a:t>
            </a:r>
            <a:r>
              <a:rPr lang="en-US" altLang="zh-CN" dirty="0"/>
              <a:t>make the area of the points proportional to the </a:t>
            </a:r>
            <a:r>
              <a:rPr lang="en-US" altLang="zh-CN" dirty="0" smtClean="0"/>
              <a:t>value</a:t>
            </a:r>
          </a:p>
          <a:p>
            <a:pPr lvl="1"/>
            <a:r>
              <a:rPr lang="en-US" altLang="zh-CN" dirty="0" smtClean="0"/>
              <a:t>change </a:t>
            </a:r>
            <a:r>
              <a:rPr lang="en-US" altLang="zh-CN" dirty="0"/>
              <a:t>the color </a:t>
            </a:r>
            <a:r>
              <a:rPr lang="en-US" altLang="zh-CN" dirty="0" smtClean="0"/>
              <a:t>palette</a:t>
            </a:r>
          </a:p>
          <a:p>
            <a:pPr marL="0" indent="0">
              <a:buNone/>
            </a:pP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heightweight,aes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ageYear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heightIn,size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weightLb,colour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=sex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(alpha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=.5)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scale_size_area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() 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scale_colour_brewer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(palette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="Set1")</a:t>
            </a:r>
          </a:p>
        </p:txBody>
      </p:sp>
    </p:spTree>
    <p:extLst>
      <p:ext uri="{BB962C8B-B14F-4D97-AF65-F5344CB8AC3E}">
        <p14:creationId xmlns:p14="http://schemas.microsoft.com/office/powerpoint/2010/main" val="205688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5.5. Dealing with </a:t>
            </a:r>
            <a:r>
              <a:rPr lang="en-US" altLang="zh-CN" dirty="0" err="1" smtClean="0"/>
              <a:t>Overplotting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</a:p>
          <a:p>
            <a:pPr lvl="1"/>
            <a:r>
              <a:rPr lang="en-US" altLang="zh-CN" dirty="0" smtClean="0"/>
              <a:t>many points obscure each other</a:t>
            </a:r>
          </a:p>
          <a:p>
            <a:pPr lvl="1"/>
            <a:r>
              <a:rPr lang="en-US" altLang="zh-CN" dirty="0" smtClean="0"/>
              <a:t>prevent </a:t>
            </a:r>
            <a:r>
              <a:rPr lang="en-US" altLang="zh-CN" dirty="0"/>
              <a:t>the viewer from accurately assessing the distribution of the </a:t>
            </a:r>
            <a:r>
              <a:rPr lang="en-US" altLang="zh-CN" dirty="0" smtClean="0"/>
              <a:t>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974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5.5. Dealing with </a:t>
            </a:r>
            <a:r>
              <a:rPr lang="en-US" altLang="zh-CN" dirty="0" err="1" smtClean="0"/>
              <a:t>Overplotting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Low degree of </a:t>
            </a:r>
            <a:r>
              <a:rPr lang="en-US" altLang="zh-CN" dirty="0" err="1" smtClean="0"/>
              <a:t>overplotting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using smaller points</a:t>
            </a:r>
          </a:p>
          <a:p>
            <a:pPr lvl="1"/>
            <a:r>
              <a:rPr lang="en-US" altLang="zh-CN" dirty="0" smtClean="0"/>
              <a:t>using </a:t>
            </a:r>
            <a:r>
              <a:rPr lang="en-US" altLang="zh-CN" dirty="0"/>
              <a:t>a different shape (like shape 1, a hollow circle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High </a:t>
            </a:r>
            <a:r>
              <a:rPr lang="en-US" altLang="zh-CN" dirty="0"/>
              <a:t>degree of </a:t>
            </a:r>
            <a:r>
              <a:rPr lang="en-US" altLang="zh-CN" dirty="0" err="1" smtClean="0"/>
              <a:t>overplotting</a:t>
            </a:r>
            <a:endParaRPr lang="en-US" altLang="zh-CN" dirty="0"/>
          </a:p>
          <a:p>
            <a:pPr lvl="1"/>
            <a:r>
              <a:rPr lang="en-US" altLang="zh-CN" dirty="0" smtClean="0"/>
              <a:t>Make </a:t>
            </a:r>
            <a:r>
              <a:rPr lang="en-US" altLang="zh-CN" dirty="0"/>
              <a:t>the points semitransparent</a:t>
            </a:r>
          </a:p>
          <a:p>
            <a:pPr lvl="1"/>
            <a:r>
              <a:rPr lang="en-US" altLang="zh-CN" dirty="0" smtClean="0"/>
              <a:t>Bin </a:t>
            </a:r>
            <a:r>
              <a:rPr lang="en-US" altLang="zh-CN" dirty="0"/>
              <a:t>the data into </a:t>
            </a:r>
            <a:r>
              <a:rPr lang="en-US" altLang="zh-CN" dirty="0" smtClean="0"/>
              <a:t>rectangles</a:t>
            </a:r>
            <a:endParaRPr lang="en-US" altLang="zh-CN" dirty="0"/>
          </a:p>
          <a:p>
            <a:pPr lvl="1"/>
            <a:r>
              <a:rPr lang="en-US" altLang="zh-CN" dirty="0" smtClean="0"/>
              <a:t>Bin </a:t>
            </a:r>
            <a:r>
              <a:rPr lang="en-US" altLang="zh-CN" dirty="0"/>
              <a:t>the data into hexagons</a:t>
            </a:r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/>
              <a:t>box plots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494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5.5. Dealing with </a:t>
            </a:r>
            <a:r>
              <a:rPr lang="en-US" altLang="zh-CN" dirty="0" err="1" smtClean="0"/>
              <a:t>Overplotting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Example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scatter plot </a:t>
            </a:r>
            <a:r>
              <a:rPr lang="en-US" altLang="zh-CN" dirty="0" smtClean="0"/>
              <a:t>contains </a:t>
            </a:r>
            <a:r>
              <a:rPr lang="en-US" altLang="zh-CN" dirty="0"/>
              <a:t>about 54,000 points.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heavily </a:t>
            </a:r>
            <a:r>
              <a:rPr lang="en-US" altLang="zh-CN" dirty="0" err="1" smtClean="0"/>
              <a:t>overplotted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impossible </a:t>
            </a:r>
            <a:r>
              <a:rPr lang="en-US" altLang="zh-CN" dirty="0"/>
              <a:t>to get a sense of the relative density of points in different </a:t>
            </a:r>
            <a:r>
              <a:rPr lang="en-US" altLang="zh-CN" dirty="0" smtClean="0"/>
              <a:t>areas of </a:t>
            </a:r>
            <a:r>
              <a:rPr lang="en-US" altLang="zh-CN" dirty="0"/>
              <a:t>the graph: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&lt;-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diamonds,aes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carat,y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=price))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522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5.5. Dealing with </a:t>
            </a:r>
            <a:r>
              <a:rPr lang="en-US" altLang="zh-CN" dirty="0" err="1" smtClean="0"/>
              <a:t>Overplotting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Discussion</a:t>
            </a:r>
          </a:p>
          <a:p>
            <a:pPr lvl="1"/>
            <a:r>
              <a:rPr lang="en-US" altLang="zh-CN" dirty="0" smtClean="0"/>
              <a:t>make </a:t>
            </a:r>
            <a:r>
              <a:rPr lang="en-US" altLang="zh-CN" dirty="0"/>
              <a:t>the points semitransparent using alpha,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90</a:t>
            </a:r>
            <a:r>
              <a:rPr lang="en-US" altLang="zh-CN" dirty="0"/>
              <a:t>% transparent </a:t>
            </a:r>
            <a:r>
              <a:rPr lang="en-US" altLang="zh-CN" dirty="0" smtClean="0"/>
              <a:t>by </a:t>
            </a:r>
            <a:r>
              <a:rPr lang="en-US" altLang="zh-CN" dirty="0"/>
              <a:t>setting alpha=.</a:t>
            </a:r>
            <a:r>
              <a:rPr lang="en-US" altLang="zh-CN" dirty="0" smtClean="0"/>
              <a:t>1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+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(alpha=.1)</a:t>
            </a:r>
          </a:p>
          <a:p>
            <a:pPr marL="914400" lvl="2" indent="0">
              <a:buNone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+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(alpha=.01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altLang="zh-CN" dirty="0" smtClean="0"/>
              <a:t>data distribution </a:t>
            </a:r>
            <a:r>
              <a:rPr lang="en-US" altLang="zh-CN" dirty="0"/>
              <a:t>is still somewhat </a:t>
            </a:r>
            <a:r>
              <a:rPr lang="en-US" altLang="zh-CN" dirty="0" smtClean="0"/>
              <a:t>obscured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7895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5.5. Dealing with </a:t>
            </a:r>
            <a:r>
              <a:rPr lang="en-US" altLang="zh-CN" dirty="0" err="1" smtClean="0"/>
              <a:t>Overplotting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bin </a:t>
            </a:r>
            <a:r>
              <a:rPr lang="en-US" altLang="zh-CN" dirty="0"/>
              <a:t>the points into </a:t>
            </a:r>
            <a:r>
              <a:rPr lang="en-US" altLang="zh-CN" dirty="0" smtClean="0"/>
              <a:t>rectangles</a:t>
            </a:r>
          </a:p>
          <a:p>
            <a:r>
              <a:rPr lang="en-US" altLang="zh-CN" dirty="0" smtClean="0"/>
              <a:t>map </a:t>
            </a:r>
            <a:r>
              <a:rPr lang="en-US" altLang="zh-CN" dirty="0"/>
              <a:t>the density of the </a:t>
            </a:r>
            <a:r>
              <a:rPr lang="en-US" altLang="zh-CN" dirty="0" smtClean="0"/>
              <a:t>points to </a:t>
            </a:r>
            <a:r>
              <a:rPr lang="en-US" altLang="zh-CN" dirty="0"/>
              <a:t>the fill color of the </a:t>
            </a:r>
            <a:r>
              <a:rPr lang="en-US" altLang="zh-CN" dirty="0" smtClean="0"/>
              <a:t>rectangles</a:t>
            </a:r>
          </a:p>
          <a:p>
            <a:pPr marL="400050" lvl="1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stat_bin2d()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density of points in the lower-left corner </a:t>
            </a:r>
            <a:r>
              <a:rPr lang="en-US" altLang="zh-CN" dirty="0" smtClean="0"/>
              <a:t>is much greater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vast majority of diamonds are small </a:t>
            </a:r>
            <a:r>
              <a:rPr lang="en-US" altLang="zh-CN" dirty="0" smtClean="0"/>
              <a:t>and inexpensive</a:t>
            </a:r>
            <a:r>
              <a:rPr lang="en-US" altLang="zh-CN" dirty="0"/>
              <a:t>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09767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5.5. Dealing with </a:t>
            </a:r>
            <a:r>
              <a:rPr lang="en-US" altLang="zh-CN" dirty="0" err="1" smtClean="0"/>
              <a:t>Overplotting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stat_bin_2d() divide a </a:t>
            </a:r>
            <a:r>
              <a:rPr lang="en-US" altLang="zh-CN" dirty="0"/>
              <a:t>total of 900 </a:t>
            </a:r>
            <a:r>
              <a:rPr lang="en-US" altLang="zh-CN" dirty="0" smtClean="0"/>
              <a:t>bins</a:t>
            </a:r>
          </a:p>
          <a:p>
            <a:r>
              <a:rPr lang="en-US" altLang="zh-CN" dirty="0" smtClean="0"/>
              <a:t>increase </a:t>
            </a:r>
            <a:r>
              <a:rPr lang="en-US" altLang="zh-CN" dirty="0"/>
              <a:t>the number of bins </a:t>
            </a:r>
            <a:r>
              <a:rPr lang="en-US" altLang="zh-CN" dirty="0" smtClean="0"/>
              <a:t>with bins=50 on x and y axis. </a:t>
            </a:r>
          </a:p>
          <a:p>
            <a:r>
              <a:rPr lang="en-US" altLang="zh-CN" dirty="0" smtClean="0"/>
              <a:t>using  </a:t>
            </a:r>
            <a:r>
              <a:rPr lang="en-US" altLang="zh-CN" dirty="0" err="1" smtClean="0"/>
              <a:t>scale_fill_gradient</a:t>
            </a:r>
            <a:r>
              <a:rPr lang="en-US" altLang="zh-CN" dirty="0" smtClean="0"/>
              <a:t>() and </a:t>
            </a:r>
            <a:r>
              <a:rPr lang="en-US" altLang="zh-CN" dirty="0"/>
              <a:t>specifying the </a:t>
            </a:r>
            <a:r>
              <a:rPr lang="en-US" altLang="zh-CN" dirty="0" smtClean="0"/>
              <a:t>low and high colors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 + stat_bin2d(bins=50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scale_fill_gradient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(low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lightblue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",high="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red",limits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=c(0, 6000))</a:t>
            </a: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777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Adding Fitted Lines from an Existing </a:t>
            </a:r>
            <a:r>
              <a:rPr lang="en-US" altLang="zh-CN" dirty="0" smtClean="0"/>
              <a:t>Model</a:t>
            </a:r>
          </a:p>
          <a:p>
            <a:r>
              <a:rPr lang="en-US" altLang="zh-CN" dirty="0"/>
              <a:t>Adding Annotations with Model </a:t>
            </a:r>
            <a:r>
              <a:rPr lang="en-US" altLang="zh-CN" dirty="0" smtClean="0"/>
              <a:t>Coefficients</a:t>
            </a:r>
          </a:p>
          <a:p>
            <a:r>
              <a:rPr lang="en-US" altLang="zh-CN" dirty="0" smtClean="0"/>
              <a:t>Labeling </a:t>
            </a:r>
            <a:r>
              <a:rPr lang="en-US" altLang="zh-CN" dirty="0"/>
              <a:t>Points in a Scatter </a:t>
            </a:r>
            <a:r>
              <a:rPr lang="en-US" altLang="zh-CN" dirty="0" smtClean="0"/>
              <a:t>Plot</a:t>
            </a:r>
          </a:p>
          <a:p>
            <a:r>
              <a:rPr lang="en-US" altLang="zh-CN" dirty="0"/>
              <a:t>Creating a Balloon </a:t>
            </a:r>
            <a:r>
              <a:rPr lang="en-US" altLang="zh-CN" dirty="0" smtClean="0"/>
              <a:t>Plot</a:t>
            </a:r>
          </a:p>
          <a:p>
            <a:r>
              <a:rPr lang="en-US" altLang="zh-CN" dirty="0"/>
              <a:t>Making a Scatter Plot Matrix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0732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5.5. Dealing with </a:t>
            </a:r>
            <a:r>
              <a:rPr lang="en-US" altLang="zh-CN" dirty="0" err="1" smtClean="0"/>
              <a:t>Overplotting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4100" dirty="0"/>
              <a:t>Another alternative is to bin the data </a:t>
            </a:r>
            <a:r>
              <a:rPr lang="en-US" altLang="zh-CN" sz="4100" dirty="0" smtClean="0"/>
              <a:t>into hexagons </a:t>
            </a:r>
            <a:r>
              <a:rPr lang="en-US" altLang="zh-CN" sz="4100" dirty="0"/>
              <a:t>instead of rectangles, with </a:t>
            </a:r>
            <a:r>
              <a:rPr lang="en-US" altLang="zh-CN" sz="4100" dirty="0" err="1" smtClean="0"/>
              <a:t>stat_binhex</a:t>
            </a:r>
            <a:r>
              <a:rPr lang="en-US" altLang="zh-CN" sz="4100" dirty="0"/>
              <a:t>()  </a:t>
            </a:r>
            <a:endParaRPr lang="en-US" altLang="zh-CN" sz="4100" dirty="0" smtClean="0"/>
          </a:p>
          <a:p>
            <a:r>
              <a:rPr lang="en-US" altLang="zh-CN" sz="4100" dirty="0" smtClean="0"/>
              <a:t>first </a:t>
            </a:r>
            <a:r>
              <a:rPr lang="en-US" altLang="zh-CN" sz="4100" dirty="0"/>
              <a:t>install </a:t>
            </a:r>
            <a:r>
              <a:rPr lang="en-US" altLang="zh-CN" sz="4100" dirty="0" smtClean="0"/>
              <a:t>the </a:t>
            </a:r>
            <a:r>
              <a:rPr lang="en-US" altLang="zh-CN" sz="4100" dirty="0" err="1" smtClean="0"/>
              <a:t>hexbin</a:t>
            </a:r>
            <a:r>
              <a:rPr lang="en-US" altLang="zh-CN" sz="4100" dirty="0" smtClean="0"/>
              <a:t> package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install.packages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hexbin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"):</a:t>
            </a:r>
          </a:p>
          <a:p>
            <a:pPr marL="0" indent="0">
              <a:buNone/>
            </a:pP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hexbin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stat_binhex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scale_fill_gradient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(low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lightblue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",high="red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", limits=c(0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, 8000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stat_binhex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scale_fill_gradient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(low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lightblue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",high="red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", breaks=c(0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, 250, 500, 1000, 2000, 4000, 6000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), limits=c(0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, 6000))</a:t>
            </a: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122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5.5. Dealing with </a:t>
            </a:r>
            <a:r>
              <a:rPr lang="en-US" altLang="zh-CN" dirty="0" err="1" smtClean="0"/>
              <a:t>Overplotting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sz="3400" dirty="0" err="1"/>
              <a:t>Overplotting</a:t>
            </a:r>
            <a:r>
              <a:rPr lang="en-US" altLang="zh-CN" sz="3400" dirty="0"/>
              <a:t> </a:t>
            </a:r>
            <a:r>
              <a:rPr lang="en-US" altLang="zh-CN" sz="3400" dirty="0" smtClean="0"/>
              <a:t>occurs </a:t>
            </a:r>
            <a:r>
              <a:rPr lang="en-US" altLang="zh-CN" sz="3400" dirty="0"/>
              <a:t>when the data is </a:t>
            </a:r>
            <a:r>
              <a:rPr lang="en-US" altLang="zh-CN" sz="3400" dirty="0" smtClean="0"/>
              <a:t>discrete on </a:t>
            </a:r>
            <a:r>
              <a:rPr lang="en-US" altLang="zh-CN" sz="3400" dirty="0"/>
              <a:t>one or both </a:t>
            </a:r>
            <a:r>
              <a:rPr lang="en-US" altLang="zh-CN" sz="3400" dirty="0" smtClean="0"/>
              <a:t>axes. </a:t>
            </a:r>
          </a:p>
          <a:p>
            <a:r>
              <a:rPr lang="en-US" altLang="zh-CN" sz="3400" dirty="0" smtClean="0"/>
              <a:t>randomly  jitter the </a:t>
            </a:r>
            <a:r>
              <a:rPr lang="en-US" altLang="zh-CN" sz="3400" dirty="0"/>
              <a:t>points  with  </a:t>
            </a:r>
            <a:r>
              <a:rPr lang="en-US" altLang="zh-CN" sz="3400" dirty="0" err="1" smtClean="0"/>
              <a:t>position_jitter</a:t>
            </a:r>
            <a:r>
              <a:rPr lang="en-US" altLang="zh-CN" sz="3400" dirty="0"/>
              <a:t>(). </a:t>
            </a:r>
            <a:endParaRPr lang="en-US" altLang="zh-CN" sz="3400" dirty="0" smtClean="0"/>
          </a:p>
          <a:p>
            <a:r>
              <a:rPr lang="en-US" altLang="zh-CN" sz="3400" dirty="0" smtClean="0"/>
              <a:t>default </a:t>
            </a:r>
            <a:r>
              <a:rPr lang="en-US" altLang="zh-CN" sz="3400" dirty="0"/>
              <a:t>the amount of jitter is 40% of the resolution of the data in each </a:t>
            </a:r>
            <a:r>
              <a:rPr lang="en-US" altLang="zh-CN" sz="3400" dirty="0" smtClean="0"/>
              <a:t>direction</a:t>
            </a:r>
          </a:p>
          <a:p>
            <a:r>
              <a:rPr lang="en-US" altLang="zh-CN" sz="3400" dirty="0" smtClean="0"/>
              <a:t>controlled </a:t>
            </a:r>
            <a:r>
              <a:rPr lang="en-US" altLang="zh-CN" sz="3400" dirty="0"/>
              <a:t>with </a:t>
            </a:r>
            <a:r>
              <a:rPr lang="en-US" altLang="zh-CN" sz="3400" dirty="0" smtClean="0"/>
              <a:t>width and </a:t>
            </a:r>
            <a:r>
              <a:rPr lang="en-US" altLang="zh-CN" sz="3400" dirty="0"/>
              <a:t>height</a:t>
            </a:r>
            <a:r>
              <a:rPr lang="en-US" altLang="zh-CN" sz="3400" dirty="0" smtClean="0"/>
              <a:t>:</a:t>
            </a:r>
          </a:p>
          <a:p>
            <a:pPr marL="0" indent="0">
              <a:buNone/>
            </a:pPr>
            <a:r>
              <a:rPr lang="en-US" altLang="zh-CN" sz="3400" dirty="0" smtClean="0">
                <a:latin typeface="Courier New" pitchFamily="49" charset="0"/>
                <a:cs typeface="Courier New" pitchFamily="49" charset="0"/>
              </a:rPr>
              <a:t>sp1 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altLang="zh-CN" sz="3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3400" dirty="0" err="1">
                <a:latin typeface="Courier New" pitchFamily="49" charset="0"/>
                <a:cs typeface="Courier New" pitchFamily="49" charset="0"/>
              </a:rPr>
              <a:t>ChickWeight,aes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3400" dirty="0" err="1">
                <a:latin typeface="Courier New" pitchFamily="49" charset="0"/>
                <a:cs typeface="Courier New" pitchFamily="49" charset="0"/>
              </a:rPr>
              <a:t>Time,y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=weight))</a:t>
            </a:r>
          </a:p>
          <a:p>
            <a:pPr marL="0" indent="0">
              <a:buNone/>
            </a:pP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sp1 </a:t>
            </a:r>
            <a:r>
              <a:rPr lang="en-US" altLang="zh-CN" sz="3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34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sp1 </a:t>
            </a:r>
            <a:r>
              <a:rPr lang="en-US" altLang="zh-CN" sz="3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34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3400" dirty="0" smtClean="0">
                <a:latin typeface="Courier New" pitchFamily="49" charset="0"/>
                <a:cs typeface="Courier New" pitchFamily="49" charset="0"/>
              </a:rPr>
              <a:t>(position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="jitter")</a:t>
            </a:r>
          </a:p>
          <a:p>
            <a:pPr marL="0" indent="0">
              <a:buNone/>
            </a:pPr>
            <a:r>
              <a:rPr lang="en-US" altLang="zh-CN" sz="3400" dirty="0" smtClean="0">
                <a:latin typeface="Courier New" pitchFamily="49" charset="0"/>
                <a:cs typeface="Courier New" pitchFamily="49" charset="0"/>
              </a:rPr>
              <a:t>sp1 + </a:t>
            </a:r>
            <a:r>
              <a:rPr lang="en-US" altLang="zh-CN" sz="34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3400" dirty="0" smtClean="0">
                <a:latin typeface="Courier New" pitchFamily="49" charset="0"/>
                <a:cs typeface="Courier New" pitchFamily="49" charset="0"/>
              </a:rPr>
              <a:t>(position=</a:t>
            </a:r>
            <a:r>
              <a:rPr lang="en-US" altLang="zh-CN" sz="3400" dirty="0" err="1" smtClean="0">
                <a:latin typeface="Courier New" pitchFamily="49" charset="0"/>
                <a:cs typeface="Courier New" pitchFamily="49" charset="0"/>
              </a:rPr>
              <a:t>position_jitter</a:t>
            </a:r>
            <a:r>
              <a:rPr lang="en-US" altLang="zh-CN" sz="3400" dirty="0" smtClean="0">
                <a:latin typeface="Courier New" pitchFamily="49" charset="0"/>
                <a:cs typeface="Courier New" pitchFamily="49" charset="0"/>
              </a:rPr>
              <a:t>(width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=.5,height=0))</a:t>
            </a:r>
            <a:endParaRPr lang="en-US" altLang="zh-CN" sz="3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289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5.6. Adding Fitted Regression </a:t>
            </a:r>
            <a:r>
              <a:rPr lang="en-US" altLang="zh-CN" dirty="0" smtClean="0"/>
              <a:t>Model 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</a:t>
            </a:r>
          </a:p>
          <a:p>
            <a:pPr lvl="1"/>
            <a:r>
              <a:rPr lang="en-US" altLang="zh-CN" dirty="0" smtClean="0"/>
              <a:t>add </a:t>
            </a:r>
            <a:r>
              <a:rPr lang="en-US" altLang="zh-CN" dirty="0"/>
              <a:t>lines from a fitted regression model to a scatter plot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8648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5.6. Adding Fitted Regression </a:t>
            </a:r>
            <a:r>
              <a:rPr lang="en-US" altLang="zh-CN" dirty="0" smtClean="0"/>
              <a:t>Model 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Solution</a:t>
            </a:r>
            <a:endParaRPr lang="en-US" altLang="zh-CN" dirty="0"/>
          </a:p>
          <a:p>
            <a:pPr lvl="1"/>
            <a:r>
              <a:rPr lang="en-US" altLang="zh-CN" dirty="0" smtClean="0"/>
              <a:t>add </a:t>
            </a:r>
            <a:r>
              <a:rPr lang="en-US" altLang="zh-CN" dirty="0"/>
              <a:t>a linear regression line to a scatter </a:t>
            </a:r>
            <a:r>
              <a:rPr lang="en-US" altLang="zh-CN" dirty="0" smtClean="0"/>
              <a:t>plot</a:t>
            </a:r>
          </a:p>
          <a:p>
            <a:pPr lvl="1"/>
            <a:r>
              <a:rPr lang="en-US" altLang="zh-CN" dirty="0" err="1" smtClean="0"/>
              <a:t>stat_smooth</a:t>
            </a:r>
            <a:r>
              <a:rPr lang="en-US" altLang="zh-CN" dirty="0" smtClean="0"/>
              <a:t>() and use method=lm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heightweight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ageYear,y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heightIn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stat_smooth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(method=lm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8276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5.6. Adding Fitted Regression </a:t>
            </a:r>
            <a:r>
              <a:rPr lang="en-US" altLang="zh-CN" dirty="0" smtClean="0"/>
              <a:t>Model 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By default, </a:t>
            </a:r>
            <a:r>
              <a:rPr lang="en-US" altLang="zh-CN" dirty="0" err="1" smtClean="0"/>
              <a:t>stat_smooth</a:t>
            </a:r>
            <a:r>
              <a:rPr lang="en-US" altLang="zh-CN" dirty="0" smtClean="0"/>
              <a:t>() also </a:t>
            </a:r>
            <a:r>
              <a:rPr lang="en-US" altLang="zh-CN" dirty="0"/>
              <a:t>adds a 95% confidence region for the regression fit. </a:t>
            </a:r>
            <a:endParaRPr lang="en-US" altLang="zh-CN" dirty="0" smtClean="0"/>
          </a:p>
          <a:p>
            <a:r>
              <a:rPr lang="en-US" altLang="zh-CN" dirty="0" smtClean="0"/>
              <a:t>The confidence </a:t>
            </a:r>
            <a:r>
              <a:rPr lang="en-US" altLang="zh-CN" dirty="0"/>
              <a:t>interval can be changed by setting  level, or it can be disabled with  </a:t>
            </a:r>
            <a:r>
              <a:rPr lang="en-US" altLang="zh-CN" dirty="0" smtClean="0"/>
              <a:t>se=FALSE</a:t>
            </a:r>
          </a:p>
          <a:p>
            <a:pPr marL="0" indent="0">
              <a:buNone/>
            </a:pP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stat_smooth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(method=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lm,level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=0.99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stat_smooth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(method=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lm,se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=FALSE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0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5.6. Adding Fitted Regression </a:t>
            </a:r>
            <a:r>
              <a:rPr lang="en-US" altLang="zh-CN" dirty="0" smtClean="0"/>
              <a:t>Model 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Discussion</a:t>
            </a:r>
          </a:p>
          <a:p>
            <a:pPr lvl="1"/>
            <a:r>
              <a:rPr lang="en-US" altLang="zh-CN" dirty="0" err="1" smtClean="0"/>
              <a:t>stat_smooth</a:t>
            </a:r>
            <a:r>
              <a:rPr lang="en-US" altLang="zh-CN" dirty="0"/>
              <a:t>() </a:t>
            </a:r>
            <a:r>
              <a:rPr lang="en-US" altLang="zh-CN" dirty="0" smtClean="0"/>
              <a:t>default uses </a:t>
            </a:r>
            <a:r>
              <a:rPr lang="en-US" altLang="zh-CN" dirty="0"/>
              <a:t>a loess(locally weighted polynomial) </a:t>
            </a:r>
            <a:r>
              <a:rPr lang="en-US" altLang="zh-CN" dirty="0" smtClean="0"/>
              <a:t>curve</a:t>
            </a:r>
          </a:p>
          <a:p>
            <a:pPr marL="0" indent="0">
              <a:buNone/>
            </a:pP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="grey60") +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stat_smooth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="grey60") +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stat_smooth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(method=loess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altLang="zh-CN" dirty="0"/>
              <a:t>Another common type of model fit is a logistic regression.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32436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5.6. Adding Fitted Regression </a:t>
            </a:r>
            <a:r>
              <a:rPr lang="en-US" altLang="zh-CN" dirty="0" smtClean="0"/>
              <a:t>Model 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In biopsy data data </a:t>
            </a:r>
            <a:r>
              <a:rPr lang="en-US" altLang="zh-CN" dirty="0"/>
              <a:t>set</a:t>
            </a:r>
            <a:r>
              <a:rPr lang="en-US" altLang="zh-CN" dirty="0" smtClean="0"/>
              <a:t>,</a:t>
            </a:r>
          </a:p>
          <a:p>
            <a:pPr lvl="1"/>
            <a:r>
              <a:rPr lang="en-US" altLang="zh-CN" dirty="0" smtClean="0"/>
              <a:t>nine </a:t>
            </a:r>
            <a:r>
              <a:rPr lang="en-US" altLang="zh-CN" dirty="0"/>
              <a:t>different measured attributes of breast </a:t>
            </a:r>
            <a:r>
              <a:rPr lang="en-US" altLang="zh-CN" dirty="0" smtClean="0"/>
              <a:t>cancer biopsies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class of the tumor, which is either  benign  or  malignant. </a:t>
            </a:r>
            <a:endParaRPr lang="en-US" altLang="zh-CN" dirty="0" smtClean="0"/>
          </a:p>
          <a:p>
            <a:r>
              <a:rPr lang="en-US" altLang="zh-CN" dirty="0" smtClean="0"/>
              <a:t>To prepare the </a:t>
            </a:r>
            <a:r>
              <a:rPr lang="en-US" altLang="zh-CN" dirty="0"/>
              <a:t>data for logistic </a:t>
            </a:r>
            <a:r>
              <a:rPr lang="en-US" altLang="zh-CN" dirty="0" smtClean="0"/>
              <a:t>regression</a:t>
            </a:r>
          </a:p>
          <a:p>
            <a:r>
              <a:rPr lang="en-US" altLang="zh-CN" dirty="0" smtClean="0"/>
              <a:t>convert </a:t>
            </a:r>
            <a:r>
              <a:rPr lang="en-US" altLang="zh-CN" dirty="0"/>
              <a:t>the </a:t>
            </a:r>
            <a:r>
              <a:rPr lang="en-US" altLang="zh-CN" dirty="0" smtClean="0"/>
              <a:t>factor class  benign and malignant</a:t>
            </a:r>
          </a:p>
          <a:p>
            <a:pPr marL="0" indent="0">
              <a:buNone/>
            </a:pP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library(MASS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altLang="zh-CN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b &lt;-biopsy</a:t>
            </a:r>
          </a:p>
          <a:p>
            <a:pPr marL="0" indent="0">
              <a:buNone/>
            </a:pP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b$classn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b$class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=="benign"]  &lt;- 0</a:t>
            </a:r>
          </a:p>
          <a:p>
            <a:pPr marL="0" indent="0">
              <a:buNone/>
            </a:pP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b$classn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b$class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=="malignant"] &lt;- 1</a:t>
            </a:r>
            <a:endParaRPr lang="zh-CN" alt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1477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5.6. Adding Fitted Regression </a:t>
            </a:r>
            <a:r>
              <a:rPr lang="en-US" altLang="zh-CN" dirty="0" smtClean="0"/>
              <a:t>Model 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z="3300" dirty="0" smtClean="0"/>
              <a:t>Heavily </a:t>
            </a:r>
            <a:r>
              <a:rPr lang="en-US" altLang="zh-CN" sz="3300" dirty="0" err="1"/>
              <a:t>overplotting</a:t>
            </a:r>
            <a:r>
              <a:rPr lang="en-US" altLang="zh-CN" sz="3300" dirty="0"/>
              <a:t>, </a:t>
            </a:r>
            <a:endParaRPr lang="en-US" altLang="zh-CN" sz="3300" dirty="0" smtClean="0"/>
          </a:p>
          <a:p>
            <a:pPr lvl="1"/>
            <a:r>
              <a:rPr lang="en-US" altLang="zh-CN" sz="3300" dirty="0" smtClean="0"/>
              <a:t>jitter </a:t>
            </a:r>
            <a:r>
              <a:rPr lang="en-US" altLang="zh-CN" sz="3300" dirty="0"/>
              <a:t>the points and make them </a:t>
            </a:r>
            <a:r>
              <a:rPr lang="en-US" altLang="zh-CN" sz="3300" dirty="0" smtClean="0"/>
              <a:t>semitransparent (</a:t>
            </a:r>
            <a:r>
              <a:rPr lang="en-US" altLang="zh-CN" sz="3300" dirty="0"/>
              <a:t>alpha=0.4), hollow (shape=21), and slightly smaller (size=1.5). </a:t>
            </a:r>
            <a:endParaRPr lang="en-US" altLang="zh-CN" sz="3300" dirty="0" smtClean="0"/>
          </a:p>
          <a:p>
            <a:r>
              <a:rPr lang="en-US" altLang="zh-CN" sz="3300" dirty="0" smtClean="0"/>
              <a:t>add </a:t>
            </a:r>
            <a:r>
              <a:rPr lang="en-US" altLang="zh-CN" sz="3300" dirty="0"/>
              <a:t>a </a:t>
            </a:r>
            <a:r>
              <a:rPr lang="en-US" altLang="zh-CN" sz="3300" dirty="0" smtClean="0"/>
              <a:t>fitted logistic </a:t>
            </a:r>
            <a:r>
              <a:rPr lang="en-US" altLang="zh-CN" sz="3300" dirty="0"/>
              <a:t>regression line </a:t>
            </a:r>
            <a:endParaRPr lang="en-US" altLang="zh-CN" sz="3300" dirty="0" smtClean="0"/>
          </a:p>
          <a:p>
            <a:pPr lvl="1"/>
            <a:r>
              <a:rPr lang="en-US" altLang="zh-CN" sz="3300" dirty="0" smtClean="0"/>
              <a:t>use </a:t>
            </a:r>
            <a:r>
              <a:rPr lang="en-US" altLang="zh-CN" sz="3300" dirty="0"/>
              <a:t>the  </a:t>
            </a:r>
            <a:r>
              <a:rPr lang="en-US" altLang="zh-CN" sz="3300" dirty="0" err="1"/>
              <a:t>glm</a:t>
            </a:r>
            <a:r>
              <a:rPr lang="en-US" altLang="zh-CN" sz="3300" dirty="0"/>
              <a:t>()  </a:t>
            </a:r>
            <a:r>
              <a:rPr lang="en-US" altLang="zh-CN" sz="3300" dirty="0" smtClean="0"/>
              <a:t>function with </a:t>
            </a:r>
            <a:r>
              <a:rPr lang="en-US" altLang="zh-CN" sz="3300" dirty="0"/>
              <a:t>the option family=binomial:</a:t>
            </a:r>
          </a:p>
          <a:p>
            <a:pPr marL="0" indent="0">
              <a:buNone/>
            </a:pP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b,aes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(x=V1,y=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classn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(position=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position_jitter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(width=0.3,height=0.06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),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alpha=0.4, shape=21,size=1.5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stat_smooth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(method=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glm,method.args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list(family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=" 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binomial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"))</a:t>
            </a:r>
            <a:endParaRPr lang="zh-CN" alt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5493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5.6. Adding Fitted Regression </a:t>
            </a:r>
            <a:r>
              <a:rPr lang="en-US" altLang="zh-CN" dirty="0" smtClean="0"/>
              <a:t>Model 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If </a:t>
            </a:r>
            <a:r>
              <a:rPr lang="en-US" altLang="zh-CN" dirty="0" smtClean="0"/>
              <a:t>scatter </a:t>
            </a:r>
            <a:r>
              <a:rPr lang="en-US" altLang="zh-CN" dirty="0"/>
              <a:t>plot has points grouped by a </a:t>
            </a:r>
            <a:r>
              <a:rPr lang="en-US" altLang="zh-CN" dirty="0" smtClean="0"/>
              <a:t>factor</a:t>
            </a:r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 err="1" smtClean="0"/>
              <a:t>colour</a:t>
            </a:r>
            <a:r>
              <a:rPr lang="en-US" altLang="zh-CN" dirty="0" smtClean="0"/>
              <a:t> </a:t>
            </a:r>
            <a:r>
              <a:rPr lang="en-US" altLang="zh-CN" dirty="0"/>
              <a:t>or </a:t>
            </a:r>
            <a:r>
              <a:rPr lang="en-US" altLang="zh-CN" dirty="0" smtClean="0"/>
              <a:t>shape</a:t>
            </a:r>
          </a:p>
          <a:p>
            <a:pPr lvl="1"/>
            <a:r>
              <a:rPr lang="en-US" altLang="zh-CN" dirty="0" smtClean="0"/>
              <a:t>one </a:t>
            </a:r>
            <a:r>
              <a:rPr lang="en-US" altLang="zh-CN" dirty="0"/>
              <a:t>fit </a:t>
            </a:r>
            <a:r>
              <a:rPr lang="en-US" altLang="zh-CN" dirty="0" smtClean="0"/>
              <a:t>line will </a:t>
            </a:r>
            <a:r>
              <a:rPr lang="en-US" altLang="zh-CN" dirty="0"/>
              <a:t>be drawn for each group. </a:t>
            </a:r>
            <a:endParaRPr lang="en-US" altLang="zh-CN" dirty="0" smtClean="0"/>
          </a:p>
          <a:p>
            <a:r>
              <a:rPr lang="en-US" altLang="zh-CN" dirty="0" smtClean="0"/>
              <a:t>First make </a:t>
            </a:r>
            <a:r>
              <a:rPr lang="en-US" altLang="zh-CN" dirty="0"/>
              <a:t>the base plot </a:t>
            </a:r>
            <a:r>
              <a:rPr lang="en-US" altLang="zh-CN" dirty="0" smtClean="0"/>
              <a:t>object, </a:t>
            </a:r>
            <a:r>
              <a:rPr lang="en-US" altLang="zh-CN" dirty="0"/>
              <a:t>then </a:t>
            </a:r>
            <a:r>
              <a:rPr lang="en-US" altLang="zh-CN" dirty="0" smtClean="0"/>
              <a:t>add the </a:t>
            </a:r>
            <a:r>
              <a:rPr lang="en-US" altLang="zh-CN" dirty="0"/>
              <a:t>loess </a:t>
            </a:r>
            <a:r>
              <a:rPr lang="en-US" altLang="zh-CN" dirty="0" smtClean="0"/>
              <a:t>lines. </a:t>
            </a:r>
          </a:p>
          <a:p>
            <a:r>
              <a:rPr lang="en-US" altLang="zh-CN" dirty="0" smtClean="0"/>
              <a:t>also make points semitransparent</a:t>
            </a:r>
            <a:r>
              <a:rPr lang="en-US" altLang="zh-CN" dirty="0"/>
              <a:t>, using alpha=.</a:t>
            </a:r>
            <a:r>
              <a:rPr lang="en-US" altLang="zh-CN" dirty="0" smtClean="0"/>
              <a:t>4</a:t>
            </a:r>
          </a:p>
          <a:p>
            <a:pPr marL="0" indent="0">
              <a:buNone/>
            </a:pP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sps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heightweight,aes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ageYear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heightIn,colour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=sex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scale_colour_brewer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(palette= "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Set1") </a:t>
            </a:r>
          </a:p>
          <a:p>
            <a:pPr marL="0" indent="0">
              <a:buNone/>
            </a:pP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sps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geom_smooth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3617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5.6. Adding Fitted Regression </a:t>
            </a:r>
            <a:r>
              <a:rPr lang="en-US" altLang="zh-CN" dirty="0" smtClean="0"/>
              <a:t>Model 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extrapolate the lines </a:t>
            </a:r>
            <a:r>
              <a:rPr lang="en-US" altLang="zh-CN" dirty="0" smtClean="0"/>
              <a:t>from </a:t>
            </a:r>
            <a:r>
              <a:rPr lang="en-US" altLang="zh-CN" dirty="0"/>
              <a:t>the </a:t>
            </a:r>
            <a:r>
              <a:rPr lang="en-US" altLang="zh-CN" dirty="0" smtClean="0"/>
              <a:t>data</a:t>
            </a:r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/>
              <a:t>a model method that allows extrapolation, like  lm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pass </a:t>
            </a:r>
            <a:r>
              <a:rPr lang="en-US" altLang="zh-CN" dirty="0" err="1" smtClean="0"/>
              <a:t>stat_smooth</a:t>
            </a:r>
            <a:r>
              <a:rPr lang="en-US" altLang="zh-CN" dirty="0" smtClean="0"/>
              <a:t>() the </a:t>
            </a:r>
            <a:r>
              <a:rPr lang="en-US" altLang="zh-CN" dirty="0"/>
              <a:t>option </a:t>
            </a:r>
            <a:r>
              <a:rPr lang="en-US" altLang="zh-CN" dirty="0" err="1" smtClean="0"/>
              <a:t>fullrange</a:t>
            </a:r>
            <a:r>
              <a:rPr lang="en-US" altLang="zh-CN" dirty="0" smtClean="0"/>
              <a:t>=TRUE:</a:t>
            </a:r>
          </a:p>
          <a:p>
            <a:pPr marL="0" indent="0">
              <a:buNone/>
            </a:pP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sps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geom_smooth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(method=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lm,se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FALSE,fullrange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=TRUE)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450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Scatter plots are used to display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relationship between two continuous variables. </a:t>
            </a:r>
            <a:endParaRPr lang="en-US" altLang="zh-CN" dirty="0" smtClean="0"/>
          </a:p>
          <a:p>
            <a:r>
              <a:rPr lang="en-US" altLang="zh-CN" dirty="0" smtClean="0"/>
              <a:t>Each </a:t>
            </a:r>
            <a:r>
              <a:rPr lang="en-US" altLang="zh-CN" dirty="0"/>
              <a:t>observation in a data set is represented by a point. </a:t>
            </a:r>
            <a:endParaRPr lang="en-US" altLang="zh-CN" dirty="0" smtClean="0"/>
          </a:p>
          <a:p>
            <a:r>
              <a:rPr lang="en-US" altLang="zh-CN" dirty="0" smtClean="0"/>
              <a:t>A scatter plot </a:t>
            </a:r>
            <a:r>
              <a:rPr lang="en-US" altLang="zh-CN" dirty="0"/>
              <a:t>will also have a line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showing </a:t>
            </a:r>
            <a:r>
              <a:rPr lang="en-US" altLang="zh-CN" dirty="0"/>
              <a:t>the predicted values based on some statistical model.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7256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5.7. Adding Fitted Lines from an Existing </a:t>
            </a:r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</a:p>
          <a:p>
            <a:pPr lvl="1"/>
            <a:r>
              <a:rPr lang="en-US" altLang="zh-CN" dirty="0" smtClean="0"/>
              <a:t>already </a:t>
            </a:r>
            <a:r>
              <a:rPr lang="en-US" altLang="zh-CN" dirty="0"/>
              <a:t>created a fitted regression model object for a data </a:t>
            </a:r>
            <a:r>
              <a:rPr lang="en-US" altLang="zh-CN" dirty="0" smtClean="0"/>
              <a:t>set</a:t>
            </a:r>
          </a:p>
          <a:p>
            <a:pPr lvl="1"/>
            <a:r>
              <a:rPr lang="en-US" altLang="zh-CN" dirty="0" smtClean="0"/>
              <a:t>plot </a:t>
            </a:r>
            <a:r>
              <a:rPr lang="en-US" altLang="zh-CN" dirty="0"/>
              <a:t>the lines for that </a:t>
            </a:r>
            <a:r>
              <a:rPr lang="en-US" altLang="zh-CN" dirty="0" smtClean="0"/>
              <a:t>model</a:t>
            </a:r>
          </a:p>
          <a:p>
            <a:r>
              <a:rPr lang="en-US" altLang="zh-CN" dirty="0"/>
              <a:t>Solution</a:t>
            </a:r>
          </a:p>
          <a:p>
            <a:pPr lvl="1"/>
            <a:r>
              <a:rPr lang="en-US" altLang="zh-CN" dirty="0" err="1"/>
              <a:t>stat_smooth</a:t>
            </a:r>
            <a:r>
              <a:rPr lang="en-US" altLang="zh-CN" dirty="0"/>
              <a:t>() to overlay a fitted model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6021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5.7. Adding Fitted Lines from an Existing </a:t>
            </a:r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Example</a:t>
            </a:r>
          </a:p>
          <a:p>
            <a:pPr lvl="1"/>
            <a:r>
              <a:rPr lang="en-US" altLang="zh-CN" dirty="0" smtClean="0"/>
              <a:t>build </a:t>
            </a:r>
            <a:r>
              <a:rPr lang="en-US" altLang="zh-CN" dirty="0"/>
              <a:t>a quadratic model using lm</a:t>
            </a:r>
            <a:r>
              <a:rPr lang="en-US" altLang="zh-CN" dirty="0" smtClean="0"/>
              <a:t>() with </a:t>
            </a:r>
            <a:r>
              <a:rPr lang="en-US" altLang="zh-CN" dirty="0" err="1"/>
              <a:t>ageYear</a:t>
            </a:r>
            <a:r>
              <a:rPr lang="en-US" altLang="zh-CN" dirty="0"/>
              <a:t> </a:t>
            </a:r>
            <a:r>
              <a:rPr lang="en-US" altLang="zh-CN" dirty="0" smtClean="0"/>
              <a:t>as </a:t>
            </a:r>
            <a:r>
              <a:rPr lang="en-US" altLang="zh-CN" dirty="0"/>
              <a:t>a </a:t>
            </a:r>
            <a:r>
              <a:rPr lang="en-US" altLang="zh-CN" dirty="0" smtClean="0"/>
              <a:t>predictor of </a:t>
            </a:r>
            <a:r>
              <a:rPr lang="en-US" altLang="zh-CN" dirty="0" err="1" smtClean="0"/>
              <a:t>heightIn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/>
              <a:t>the  predict() </a:t>
            </a:r>
            <a:r>
              <a:rPr lang="en-US" altLang="zh-CN" dirty="0" smtClean="0"/>
              <a:t>function and </a:t>
            </a:r>
            <a:r>
              <a:rPr lang="en-US" altLang="zh-CN" dirty="0"/>
              <a:t>find the predicted values </a:t>
            </a:r>
            <a:r>
              <a:rPr lang="en-US" altLang="zh-CN" dirty="0" smtClean="0"/>
              <a:t>of </a:t>
            </a:r>
            <a:r>
              <a:rPr lang="en-US" altLang="zh-CN" dirty="0" err="1" smtClean="0"/>
              <a:t>heightIn</a:t>
            </a:r>
            <a:r>
              <a:rPr lang="en-US" altLang="zh-CN" dirty="0" smtClean="0"/>
              <a:t> across </a:t>
            </a:r>
            <a:r>
              <a:rPr lang="en-US" altLang="zh-CN" dirty="0"/>
              <a:t>the range of values for the predictor, </a:t>
            </a:r>
            <a:r>
              <a:rPr lang="en-US" altLang="zh-CN" dirty="0" err="1"/>
              <a:t>ageYear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model &lt;-lm(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heightIn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~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ageYear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+I(ageYear^2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heightweight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xmin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&lt;-min(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heightweight$ageYear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xmax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&lt;-max(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heightweight$ageYear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endParaRPr lang="en-US" altLang="zh-CN" dirty="0" smtClean="0"/>
          </a:p>
          <a:p>
            <a:pPr lvl="2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54949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5.7. Adding Fitted Lines from an Existing </a:t>
            </a:r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Solution: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predicted 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ageYear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xmin,xmax,length.out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=100))</a:t>
            </a:r>
          </a:p>
          <a:p>
            <a:pPr marL="0" indent="0">
              <a:buNone/>
            </a:pP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predicted$heightIn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&lt;-predict(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model,predicted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 &lt;-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heightweight,aes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ageYear,y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heightIn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="grey40")</a:t>
            </a:r>
          </a:p>
          <a:p>
            <a:pPr marL="0" indent="0">
              <a:buNone/>
            </a:pP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geom_line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(data=predicted, size=1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3997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5.7. Adding Fitted Lines from an Existing </a:t>
            </a:r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Discussion</a:t>
            </a:r>
          </a:p>
          <a:p>
            <a:pPr lvl="1"/>
            <a:r>
              <a:rPr lang="en-US" altLang="zh-CN" dirty="0"/>
              <a:t>Any model object can be used, so long as it has a corresponding predict() </a:t>
            </a:r>
            <a:r>
              <a:rPr lang="en-US" altLang="zh-CN" dirty="0" smtClean="0"/>
              <a:t>method</a:t>
            </a:r>
            <a:r>
              <a:rPr lang="en-US" altLang="zh-CN" dirty="0"/>
              <a:t>.</a:t>
            </a:r>
          </a:p>
          <a:p>
            <a:pPr lvl="2"/>
            <a:r>
              <a:rPr lang="en-US" altLang="zh-CN" dirty="0" smtClean="0"/>
              <a:t>lm has </a:t>
            </a:r>
            <a:r>
              <a:rPr lang="en-US" altLang="zh-CN" dirty="0" err="1"/>
              <a:t>predict.lm</a:t>
            </a:r>
            <a:r>
              <a:rPr lang="en-US" altLang="zh-CN" dirty="0" smtClean="0"/>
              <a:t>()</a:t>
            </a:r>
          </a:p>
          <a:p>
            <a:pPr lvl="2"/>
            <a:r>
              <a:rPr lang="en-US" altLang="zh-CN" dirty="0" smtClean="0"/>
              <a:t>loess has </a:t>
            </a:r>
            <a:r>
              <a:rPr lang="en-US" altLang="zh-CN" dirty="0" err="1"/>
              <a:t>predict.loess</a:t>
            </a:r>
            <a:r>
              <a:rPr lang="en-US" altLang="zh-CN" dirty="0" smtClean="0"/>
              <a:t>()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468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5.8 </a:t>
            </a:r>
            <a:r>
              <a:rPr lang="en-US" altLang="zh-CN" dirty="0"/>
              <a:t>Adding Annotations with Model </a:t>
            </a:r>
            <a:r>
              <a:rPr lang="en-US" altLang="zh-CN" dirty="0" smtClean="0"/>
              <a:t>Coefficients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</a:t>
            </a:r>
          </a:p>
          <a:p>
            <a:pPr lvl="1"/>
            <a:r>
              <a:rPr lang="en-US" altLang="zh-CN" dirty="0" smtClean="0"/>
              <a:t>add </a:t>
            </a:r>
            <a:r>
              <a:rPr lang="en-US" altLang="zh-CN" dirty="0"/>
              <a:t>numerical information about a model to a </a:t>
            </a:r>
            <a:r>
              <a:rPr lang="en-US" altLang="zh-CN" dirty="0" smtClean="0"/>
              <a:t>plot.</a:t>
            </a:r>
          </a:p>
        </p:txBody>
      </p:sp>
    </p:spTree>
    <p:extLst>
      <p:ext uri="{BB962C8B-B14F-4D97-AF65-F5344CB8AC3E}">
        <p14:creationId xmlns:p14="http://schemas.microsoft.com/office/powerpoint/2010/main" val="37981866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5.8 </a:t>
            </a:r>
            <a:r>
              <a:rPr lang="en-US" altLang="zh-CN" dirty="0"/>
              <a:t>Adding Annotations with Model </a:t>
            </a:r>
            <a:r>
              <a:rPr lang="en-US" altLang="zh-CN" dirty="0" smtClean="0"/>
              <a:t>Coefficients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Solution</a:t>
            </a:r>
          </a:p>
          <a:p>
            <a:pPr lvl="1"/>
            <a:r>
              <a:rPr lang="en-US" altLang="zh-CN" dirty="0" smtClean="0"/>
              <a:t>To </a:t>
            </a:r>
            <a:r>
              <a:rPr lang="en-US" altLang="zh-CN" dirty="0"/>
              <a:t>add simple text to a plot, simply add an annotation.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1260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5.8 </a:t>
            </a:r>
            <a:r>
              <a:rPr lang="en-US" altLang="zh-CN" dirty="0"/>
              <a:t>Adding Annotations with Model </a:t>
            </a:r>
            <a:r>
              <a:rPr lang="en-US" altLang="zh-CN" dirty="0" smtClean="0"/>
              <a:t>Coefficients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sz="4500" dirty="0" smtClean="0"/>
              <a:t>Solution</a:t>
            </a:r>
          </a:p>
          <a:p>
            <a:pPr lvl="1"/>
            <a:r>
              <a:rPr lang="en-US" altLang="zh-CN" sz="4500" dirty="0" smtClean="0"/>
              <a:t>create a linear </a:t>
            </a:r>
            <a:r>
              <a:rPr lang="en-US" altLang="zh-CN" sz="4500" dirty="0"/>
              <a:t>model </a:t>
            </a:r>
            <a:endParaRPr lang="en-US" altLang="zh-CN" sz="4500" dirty="0" smtClean="0"/>
          </a:p>
          <a:p>
            <a:pPr lvl="1"/>
            <a:r>
              <a:rPr lang="en-US" altLang="zh-CN" sz="4500" dirty="0" smtClean="0"/>
              <a:t>create a prediction </a:t>
            </a:r>
            <a:r>
              <a:rPr lang="en-US" altLang="zh-CN" sz="4500" dirty="0"/>
              <a:t>line from the model. </a:t>
            </a:r>
            <a:endParaRPr lang="en-US" altLang="zh-CN" sz="4500" dirty="0" smtClean="0"/>
          </a:p>
          <a:p>
            <a:pPr marL="0" indent="0">
              <a:buNone/>
            </a:pPr>
            <a:r>
              <a:rPr lang="en-US" altLang="zh-CN" sz="2900" dirty="0" smtClean="0">
                <a:latin typeface="Courier New" pitchFamily="49" charset="0"/>
                <a:cs typeface="Courier New" pitchFamily="49" charset="0"/>
              </a:rPr>
              <a:t>model </a:t>
            </a:r>
            <a:r>
              <a:rPr lang="en-US" altLang="zh-CN" sz="2900" dirty="0">
                <a:latin typeface="Courier New" pitchFamily="49" charset="0"/>
                <a:cs typeface="Courier New" pitchFamily="49" charset="0"/>
              </a:rPr>
              <a:t>&lt;-lm(</a:t>
            </a:r>
            <a:r>
              <a:rPr lang="en-US" altLang="zh-CN" sz="2900" dirty="0" err="1">
                <a:latin typeface="Courier New" pitchFamily="49" charset="0"/>
                <a:cs typeface="Courier New" pitchFamily="49" charset="0"/>
              </a:rPr>
              <a:t>heightIn</a:t>
            </a:r>
            <a:r>
              <a:rPr lang="en-US" altLang="zh-CN" sz="2900" dirty="0">
                <a:latin typeface="Courier New" pitchFamily="49" charset="0"/>
                <a:cs typeface="Courier New" pitchFamily="49" charset="0"/>
              </a:rPr>
              <a:t> ~ </a:t>
            </a:r>
            <a:r>
              <a:rPr lang="en-US" altLang="zh-CN" sz="2900" dirty="0" err="1">
                <a:latin typeface="Courier New" pitchFamily="49" charset="0"/>
                <a:cs typeface="Courier New" pitchFamily="49" charset="0"/>
              </a:rPr>
              <a:t>ageYear,heightweight</a:t>
            </a:r>
            <a:r>
              <a:rPr lang="en-US" altLang="zh-CN" sz="2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900" dirty="0" err="1" smtClean="0">
                <a:latin typeface="Courier New" pitchFamily="49" charset="0"/>
                <a:cs typeface="Courier New" pitchFamily="49" charset="0"/>
              </a:rPr>
              <a:t>xmin</a:t>
            </a:r>
            <a:r>
              <a:rPr lang="en-US" altLang="zh-CN" sz="2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900" dirty="0">
                <a:latin typeface="Courier New" pitchFamily="49" charset="0"/>
                <a:cs typeface="Courier New" pitchFamily="49" charset="0"/>
              </a:rPr>
              <a:t>&lt;-min(</a:t>
            </a:r>
            <a:r>
              <a:rPr lang="en-US" altLang="zh-CN" sz="2900" dirty="0" err="1">
                <a:latin typeface="Courier New" pitchFamily="49" charset="0"/>
                <a:cs typeface="Courier New" pitchFamily="49" charset="0"/>
              </a:rPr>
              <a:t>heightweight$ageYear</a:t>
            </a:r>
            <a:r>
              <a:rPr lang="en-US" altLang="zh-CN" sz="2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900" dirty="0" err="1">
                <a:latin typeface="Courier New" pitchFamily="49" charset="0"/>
                <a:cs typeface="Courier New" pitchFamily="49" charset="0"/>
              </a:rPr>
              <a:t>xmax</a:t>
            </a:r>
            <a:r>
              <a:rPr lang="en-US" altLang="zh-CN" sz="2900" dirty="0">
                <a:latin typeface="Courier New" pitchFamily="49" charset="0"/>
                <a:cs typeface="Courier New" pitchFamily="49" charset="0"/>
              </a:rPr>
              <a:t> &lt;-max(</a:t>
            </a:r>
            <a:r>
              <a:rPr lang="en-US" altLang="zh-CN" sz="2900" dirty="0" err="1">
                <a:latin typeface="Courier New" pitchFamily="49" charset="0"/>
                <a:cs typeface="Courier New" pitchFamily="49" charset="0"/>
              </a:rPr>
              <a:t>heightweight$ageYear</a:t>
            </a:r>
            <a:r>
              <a:rPr lang="en-US" altLang="zh-CN" sz="29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900" dirty="0">
                <a:latin typeface="Courier New" pitchFamily="49" charset="0"/>
                <a:cs typeface="Courier New" pitchFamily="49" charset="0"/>
              </a:rPr>
              <a:t>predicted &lt;-</a:t>
            </a:r>
            <a:r>
              <a:rPr lang="en-US" altLang="zh-CN" sz="2900" dirty="0" err="1"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altLang="zh-CN" sz="2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900" dirty="0" err="1">
                <a:latin typeface="Courier New" pitchFamily="49" charset="0"/>
                <a:cs typeface="Courier New" pitchFamily="49" charset="0"/>
              </a:rPr>
              <a:t>ageYear</a:t>
            </a:r>
            <a:r>
              <a:rPr lang="en-US" altLang="zh-CN" sz="29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900" dirty="0" err="1">
                <a:latin typeface="Courier New" pitchFamily="49" charset="0"/>
                <a:cs typeface="Courier New" pitchFamily="49" charset="0"/>
              </a:rPr>
              <a:t>seq</a:t>
            </a:r>
            <a:r>
              <a:rPr lang="en-US" altLang="zh-CN" sz="2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900" dirty="0" err="1">
                <a:latin typeface="Courier New" pitchFamily="49" charset="0"/>
                <a:cs typeface="Courier New" pitchFamily="49" charset="0"/>
              </a:rPr>
              <a:t>xmin,xmax,length.out</a:t>
            </a:r>
            <a:r>
              <a:rPr lang="en-US" altLang="zh-CN" sz="2900" dirty="0">
                <a:latin typeface="Courier New" pitchFamily="49" charset="0"/>
                <a:cs typeface="Courier New" pitchFamily="49" charset="0"/>
              </a:rPr>
              <a:t>=100))</a:t>
            </a:r>
          </a:p>
          <a:p>
            <a:pPr marL="0" indent="0">
              <a:buNone/>
            </a:pPr>
            <a:r>
              <a:rPr lang="en-US" altLang="zh-CN" sz="2900" dirty="0" err="1">
                <a:latin typeface="Courier New" pitchFamily="49" charset="0"/>
                <a:cs typeface="Courier New" pitchFamily="49" charset="0"/>
              </a:rPr>
              <a:t>predicted$heightIn</a:t>
            </a:r>
            <a:r>
              <a:rPr lang="en-US" altLang="zh-CN" sz="2900" dirty="0">
                <a:latin typeface="Courier New" pitchFamily="49" charset="0"/>
                <a:cs typeface="Courier New" pitchFamily="49" charset="0"/>
              </a:rPr>
              <a:t> &lt;-predict(</a:t>
            </a:r>
            <a:r>
              <a:rPr lang="en-US" altLang="zh-CN" sz="2900" dirty="0" err="1">
                <a:latin typeface="Courier New" pitchFamily="49" charset="0"/>
                <a:cs typeface="Courier New" pitchFamily="49" charset="0"/>
              </a:rPr>
              <a:t>model,predicted</a:t>
            </a:r>
            <a:r>
              <a:rPr lang="en-US" altLang="zh-CN" sz="29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altLang="zh-CN" sz="4000" dirty="0"/>
              <a:t>create a graph and manually add the text using annotate()</a:t>
            </a:r>
          </a:p>
          <a:p>
            <a:pPr marL="0" indent="0">
              <a:buNone/>
            </a:pPr>
            <a:r>
              <a:rPr lang="en-US" altLang="zh-CN" sz="2900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altLang="zh-CN" sz="29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9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altLang="zh-CN" sz="29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9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900" dirty="0" err="1">
                <a:latin typeface="Courier New" pitchFamily="49" charset="0"/>
                <a:cs typeface="Courier New" pitchFamily="49" charset="0"/>
              </a:rPr>
              <a:t>heightweight,aes</a:t>
            </a:r>
            <a:r>
              <a:rPr lang="en-US" altLang="zh-CN" sz="29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900" dirty="0" err="1">
                <a:latin typeface="Courier New" pitchFamily="49" charset="0"/>
                <a:cs typeface="Courier New" pitchFamily="49" charset="0"/>
              </a:rPr>
              <a:t>ageYear</a:t>
            </a:r>
            <a:r>
              <a:rPr lang="en-US" altLang="zh-CN" sz="2900" dirty="0" smtClean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altLang="zh-CN" sz="2900" dirty="0" err="1" smtClean="0">
                <a:latin typeface="Courier New" pitchFamily="49" charset="0"/>
                <a:cs typeface="Courier New" pitchFamily="49" charset="0"/>
              </a:rPr>
              <a:t>heightIn</a:t>
            </a:r>
            <a:r>
              <a:rPr lang="en-US" altLang="zh-CN" sz="2900" dirty="0">
                <a:latin typeface="Courier New" pitchFamily="49" charset="0"/>
                <a:cs typeface="Courier New" pitchFamily="49" charset="0"/>
              </a:rPr>
              <a:t>)) + </a:t>
            </a:r>
            <a:r>
              <a:rPr lang="en-US" altLang="zh-CN" sz="29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9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29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900" dirty="0" err="1">
                <a:latin typeface="Courier New" pitchFamily="49" charset="0"/>
                <a:cs typeface="Courier New" pitchFamily="49" charset="0"/>
              </a:rPr>
              <a:t>geom_line</a:t>
            </a:r>
            <a:r>
              <a:rPr lang="en-US" altLang="zh-CN" sz="2900" dirty="0">
                <a:latin typeface="Courier New" pitchFamily="49" charset="0"/>
                <a:cs typeface="Courier New" pitchFamily="49" charset="0"/>
              </a:rPr>
              <a:t>(data=predicted)</a:t>
            </a:r>
          </a:p>
          <a:p>
            <a:pPr marL="0" indent="0">
              <a:buNone/>
            </a:pPr>
            <a:r>
              <a:rPr lang="en-US" altLang="zh-CN" sz="2900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altLang="zh-CN" sz="2900" dirty="0">
                <a:latin typeface="Courier New" pitchFamily="49" charset="0"/>
                <a:cs typeface="Courier New" pitchFamily="49" charset="0"/>
              </a:rPr>
              <a:t> +annotate("text</a:t>
            </a:r>
            <a:r>
              <a:rPr lang="en-US" altLang="zh-CN" sz="2900" dirty="0" smtClean="0">
                <a:latin typeface="Courier New" pitchFamily="49" charset="0"/>
                <a:cs typeface="Courier New" pitchFamily="49" charset="0"/>
              </a:rPr>
              <a:t>", label</a:t>
            </a:r>
            <a:r>
              <a:rPr lang="en-US" altLang="zh-CN" sz="2900" dirty="0">
                <a:latin typeface="Courier New" pitchFamily="49" charset="0"/>
                <a:cs typeface="Courier New" pitchFamily="49" charset="0"/>
              </a:rPr>
              <a:t>="r^2=0.42",x=16.5,y=52)</a:t>
            </a:r>
          </a:p>
        </p:txBody>
      </p:sp>
    </p:spTree>
    <p:extLst>
      <p:ext uri="{BB962C8B-B14F-4D97-AF65-F5344CB8AC3E}">
        <p14:creationId xmlns:p14="http://schemas.microsoft.com/office/powerpoint/2010/main" val="9295857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5.8. </a:t>
            </a:r>
            <a:r>
              <a:rPr lang="en-US" altLang="zh-CN" dirty="0"/>
              <a:t>Adding Annotations with Model </a:t>
            </a:r>
            <a:r>
              <a:rPr lang="en-US" altLang="zh-CN" dirty="0" smtClean="0"/>
              <a:t>Coefficients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Example:</a:t>
            </a:r>
          </a:p>
          <a:p>
            <a:pPr lvl="1"/>
            <a:r>
              <a:rPr lang="en-US" altLang="zh-CN" dirty="0"/>
              <a:t>Instead of using a plain text string,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 </a:t>
            </a:r>
            <a:r>
              <a:rPr lang="en-US" altLang="zh-CN" dirty="0"/>
              <a:t>enter formulas using R’s </a:t>
            </a:r>
            <a:r>
              <a:rPr lang="en-US" altLang="zh-CN" dirty="0" smtClean="0"/>
              <a:t>math expression </a:t>
            </a:r>
            <a:r>
              <a:rPr lang="en-US" altLang="zh-CN" dirty="0"/>
              <a:t>syntax, by setting </a:t>
            </a:r>
            <a:r>
              <a:rPr lang="en-US" altLang="zh-CN" dirty="0" smtClean="0"/>
              <a:t>parse=TRUE:</a:t>
            </a:r>
          </a:p>
          <a:p>
            <a:pPr marL="0" indent="0">
              <a:buNone/>
            </a:pP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+ annotate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("text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", label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="r^2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0.42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", parse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 TRUE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, x=16.5,y=52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98727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5.8. </a:t>
            </a:r>
            <a:r>
              <a:rPr lang="en-US" altLang="zh-CN" dirty="0"/>
              <a:t>Adding Annotations with Model </a:t>
            </a:r>
            <a:r>
              <a:rPr lang="en-US" altLang="zh-CN" dirty="0" smtClean="0"/>
              <a:t>Coefficients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Discussion</a:t>
            </a:r>
          </a:p>
          <a:p>
            <a:pPr lvl="1"/>
            <a:r>
              <a:rPr lang="en-US" altLang="zh-CN" dirty="0"/>
              <a:t>Text </a:t>
            </a:r>
            <a:r>
              <a:rPr lang="en-US" altLang="zh-CN" dirty="0" err="1"/>
              <a:t>geoms</a:t>
            </a:r>
            <a:r>
              <a:rPr lang="en-US" altLang="zh-CN" dirty="0"/>
              <a:t> in ggplot2 do not take expression objects </a:t>
            </a:r>
            <a:r>
              <a:rPr lang="en-US" altLang="zh-CN" dirty="0" smtClean="0"/>
              <a:t>directly </a:t>
            </a:r>
          </a:p>
          <a:p>
            <a:pPr lvl="1"/>
            <a:r>
              <a:rPr lang="en-US" altLang="zh-CN" dirty="0" smtClean="0"/>
              <a:t>take character </a:t>
            </a:r>
            <a:r>
              <a:rPr lang="en-US" altLang="zh-CN" dirty="0"/>
              <a:t>strings that are turned into expressions with parse(text="a + b</a:t>
            </a:r>
            <a:r>
              <a:rPr lang="en-US" altLang="zh-CN" dirty="0" smtClean="0"/>
              <a:t>").</a:t>
            </a:r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/>
              <a:t>a math expression, the syntax must be correct for it to be a valid R </a:t>
            </a:r>
            <a:r>
              <a:rPr lang="en-US" altLang="zh-CN" dirty="0" smtClean="0"/>
              <a:t>expression object.</a:t>
            </a:r>
          </a:p>
          <a:p>
            <a:pPr lvl="1"/>
            <a:r>
              <a:rPr lang="en-US" altLang="zh-CN" dirty="0" smtClean="0"/>
              <a:t>test </a:t>
            </a:r>
            <a:r>
              <a:rPr lang="en-US" altLang="zh-CN" dirty="0"/>
              <a:t>validity by wrapping it in expression() and seeing if it throws </a:t>
            </a:r>
            <a:r>
              <a:rPr lang="en-US" altLang="zh-CN" dirty="0" smtClean="0"/>
              <a:t>an error</a:t>
            </a:r>
          </a:p>
          <a:p>
            <a:pPr lvl="1"/>
            <a:r>
              <a:rPr lang="en-US" altLang="zh-CN" dirty="0" smtClean="0"/>
              <a:t>In </a:t>
            </a:r>
            <a:r>
              <a:rPr lang="en-US" altLang="zh-CN" dirty="0"/>
              <a:t>the example here, </a:t>
            </a:r>
            <a:r>
              <a:rPr lang="en-US" altLang="zh-CN" dirty="0" smtClean="0"/>
              <a:t>== is a valid </a:t>
            </a:r>
            <a:r>
              <a:rPr lang="en-US" altLang="zh-CN" dirty="0"/>
              <a:t>construct in an expression to express equality, but =is not</a:t>
            </a:r>
            <a:r>
              <a:rPr lang="en-US" altLang="zh-CN" dirty="0" smtClean="0"/>
              <a:t>:</a:t>
            </a:r>
          </a:p>
          <a:p>
            <a:pPr lvl="2"/>
            <a:r>
              <a:rPr lang="en-US" altLang="zh-CN" dirty="0">
                <a:latin typeface="Courier New" pitchFamily="49" charset="0"/>
                <a:cs typeface="Courier New" pitchFamily="49" charset="0"/>
              </a:rPr>
              <a:t>expression(r^2 = 0.42)  # Not valid</a:t>
            </a:r>
          </a:p>
        </p:txBody>
      </p:sp>
    </p:spTree>
    <p:extLst>
      <p:ext uri="{BB962C8B-B14F-4D97-AF65-F5344CB8AC3E}">
        <p14:creationId xmlns:p14="http://schemas.microsoft.com/office/powerpoint/2010/main" val="13365029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5.10. </a:t>
            </a:r>
            <a:r>
              <a:rPr lang="en-US" altLang="zh-CN" dirty="0"/>
              <a:t>Labeling Points in a Scatter </a:t>
            </a:r>
            <a:r>
              <a:rPr lang="en-US" altLang="zh-CN" dirty="0" smtClean="0"/>
              <a:t>Plot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Problem</a:t>
            </a:r>
          </a:p>
          <a:p>
            <a:pPr lvl="1"/>
            <a:r>
              <a:rPr lang="en-US" altLang="zh-CN" dirty="0" smtClean="0"/>
              <a:t>add </a:t>
            </a:r>
            <a:r>
              <a:rPr lang="en-US" altLang="zh-CN" dirty="0"/>
              <a:t>labels to points in a scatter plot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Solution</a:t>
            </a:r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/>
              <a:t>annotate</a:t>
            </a:r>
            <a:r>
              <a:rPr lang="en-US" altLang="zh-CN" dirty="0" smtClean="0"/>
              <a:t>() or </a:t>
            </a:r>
            <a:r>
              <a:rPr lang="en-US" altLang="zh-CN" dirty="0" err="1"/>
              <a:t>geom_text</a:t>
            </a:r>
            <a:r>
              <a:rPr lang="en-US" altLang="zh-CN" dirty="0"/>
              <a:t>(). </a:t>
            </a:r>
            <a:endParaRPr lang="en-US" altLang="zh-CN" dirty="0" smtClean="0"/>
          </a:p>
          <a:p>
            <a:r>
              <a:rPr lang="en-US" altLang="zh-CN" dirty="0" smtClean="0"/>
              <a:t>Example:</a:t>
            </a:r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/>
              <a:t>the  </a:t>
            </a:r>
            <a:r>
              <a:rPr lang="en-US" altLang="zh-CN" dirty="0" smtClean="0"/>
              <a:t>countries data </a:t>
            </a:r>
            <a:r>
              <a:rPr lang="en-US" altLang="zh-CN" dirty="0"/>
              <a:t>set and visualize the relationship </a:t>
            </a:r>
            <a:r>
              <a:rPr lang="en-US" altLang="zh-CN" dirty="0" smtClean="0"/>
              <a:t>between health </a:t>
            </a:r>
            <a:r>
              <a:rPr lang="en-US" altLang="zh-CN" dirty="0"/>
              <a:t>expenditures and infant mortality rate per 1,000 live births.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just </a:t>
            </a:r>
            <a:r>
              <a:rPr lang="en-US" altLang="zh-CN" dirty="0"/>
              <a:t>take the subset of countries that spent more than $2000 USD per </a:t>
            </a:r>
            <a:r>
              <a:rPr lang="en-US" altLang="zh-CN" dirty="0" smtClean="0"/>
              <a:t>capita</a:t>
            </a:r>
          </a:p>
        </p:txBody>
      </p:sp>
    </p:spTree>
    <p:extLst>
      <p:ext uri="{BB962C8B-B14F-4D97-AF65-F5344CB8AC3E}">
        <p14:creationId xmlns:p14="http://schemas.microsoft.com/office/powerpoint/2010/main" val="158949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5.1. Making a Basic Scatter </a:t>
            </a:r>
            <a:r>
              <a:rPr lang="en-US" altLang="zh-CN" dirty="0" smtClean="0"/>
              <a:t>Plot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</a:t>
            </a:r>
          </a:p>
          <a:p>
            <a:pPr lvl="1"/>
            <a:r>
              <a:rPr lang="en-US" altLang="zh-CN" dirty="0" smtClean="0"/>
              <a:t>make </a:t>
            </a:r>
            <a:r>
              <a:rPr lang="en-US" altLang="zh-CN" dirty="0"/>
              <a:t>a scatter </a:t>
            </a:r>
            <a:r>
              <a:rPr lang="en-US" altLang="zh-CN" dirty="0" smtClean="0"/>
              <a:t>plot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03722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5.10. </a:t>
            </a:r>
            <a:r>
              <a:rPr lang="en-US" altLang="zh-CN" dirty="0"/>
              <a:t>Labeling Points in a Scatter </a:t>
            </a:r>
            <a:r>
              <a:rPr lang="en-US" altLang="zh-CN" dirty="0" smtClean="0"/>
              <a:t>Plot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Example:</a:t>
            </a:r>
          </a:p>
          <a:p>
            <a:pPr lvl="1"/>
            <a:r>
              <a:rPr lang="en-US" altLang="zh-CN" dirty="0" smtClean="0"/>
              <a:t>basic </a:t>
            </a:r>
            <a:r>
              <a:rPr lang="en-US" altLang="zh-CN" dirty="0"/>
              <a:t>scatter plot object in </a:t>
            </a:r>
            <a:r>
              <a:rPr lang="en-US" altLang="zh-CN" dirty="0" err="1" smtClean="0"/>
              <a:t>sp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add </a:t>
            </a:r>
            <a:r>
              <a:rPr lang="en-US" altLang="zh-CN" dirty="0"/>
              <a:t>annotations, use annotate(), and specify the coordinates and </a:t>
            </a:r>
            <a:r>
              <a:rPr lang="en-US" altLang="zh-CN" dirty="0" smtClean="0"/>
              <a:t>label</a:t>
            </a:r>
          </a:p>
          <a:p>
            <a:pPr marL="0" indent="0">
              <a:buNone/>
            </a:pP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(subset(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countries,Year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==2009 &amp;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healthexp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&gt;2000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healthexp,y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infmortality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)) + 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+ annotate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text",x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=4350,y=5.4,label="Canada") 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+ annotate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text",x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=7400,y=6.8,label="USA")</a:t>
            </a:r>
            <a:endParaRPr lang="en-US" altLang="zh-CN" sz="31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4043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5.10. </a:t>
            </a:r>
            <a:r>
              <a:rPr lang="en-US" altLang="zh-CN" dirty="0"/>
              <a:t>Labeling Points in a Scatter </a:t>
            </a:r>
            <a:r>
              <a:rPr lang="en-US" altLang="zh-CN" dirty="0" smtClean="0"/>
              <a:t>Plot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Example:</a:t>
            </a:r>
          </a:p>
          <a:p>
            <a:pPr lvl="1"/>
            <a:r>
              <a:rPr lang="en-US" altLang="zh-CN" dirty="0"/>
              <a:t>To automatically add the labels from your </a:t>
            </a:r>
            <a:r>
              <a:rPr lang="en-US" altLang="zh-CN" dirty="0" smtClean="0"/>
              <a:t>data, </a:t>
            </a:r>
            <a:r>
              <a:rPr lang="en-US" altLang="zh-CN" dirty="0"/>
              <a:t>use  </a:t>
            </a:r>
            <a:r>
              <a:rPr lang="en-US" altLang="zh-CN" dirty="0" err="1"/>
              <a:t>geom_text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smtClean="0"/>
              <a:t>map </a:t>
            </a:r>
            <a:r>
              <a:rPr lang="en-US" altLang="zh-CN" dirty="0"/>
              <a:t>a column that is a factor or character vector to the </a:t>
            </a:r>
            <a:r>
              <a:rPr lang="en-US" altLang="zh-CN" dirty="0" smtClean="0"/>
              <a:t>label aesthetic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 </a:t>
            </a:r>
            <a:r>
              <a:rPr lang="en-US" altLang="zh-CN" dirty="0"/>
              <a:t>this </a:t>
            </a:r>
            <a:r>
              <a:rPr lang="en-US" altLang="zh-CN" dirty="0" smtClean="0"/>
              <a:t>case, </a:t>
            </a:r>
            <a:r>
              <a:rPr lang="en-US" altLang="zh-CN" dirty="0"/>
              <a:t>use Name, and we’ll make the font slightly smaller to reduce crowding. 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geom_text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(label=Name),size=4)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8094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5.10. </a:t>
            </a:r>
            <a:r>
              <a:rPr lang="en-US" altLang="zh-CN" dirty="0"/>
              <a:t>Labeling Points in a Scatter </a:t>
            </a:r>
            <a:r>
              <a:rPr lang="en-US" altLang="zh-CN" dirty="0" smtClean="0"/>
              <a:t>Plot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automatic method for placing annotations centers each annotation on the </a:t>
            </a:r>
            <a:r>
              <a:rPr lang="en-US" altLang="zh-CN" dirty="0" smtClean="0"/>
              <a:t>x and y coordinates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 smtClean="0"/>
              <a:t>shift </a:t>
            </a:r>
            <a:r>
              <a:rPr lang="en-US" altLang="zh-CN" dirty="0"/>
              <a:t>the text vertically, </a:t>
            </a:r>
            <a:r>
              <a:rPr lang="en-US" altLang="zh-CN" dirty="0" smtClean="0"/>
              <a:t>horizontally</a:t>
            </a:r>
          </a:p>
          <a:p>
            <a:r>
              <a:rPr lang="en-US" altLang="zh-CN" dirty="0" err="1" smtClean="0"/>
              <a:t>vjust</a:t>
            </a:r>
            <a:r>
              <a:rPr lang="en-US" altLang="zh-CN" dirty="0" smtClean="0"/>
              <a:t>=0: make </a:t>
            </a:r>
            <a:r>
              <a:rPr lang="en-US" altLang="zh-CN" dirty="0"/>
              <a:t>the baseline of the text on the same </a:t>
            </a:r>
            <a:r>
              <a:rPr lang="en-US" altLang="zh-CN" dirty="0" smtClean="0"/>
              <a:t>level </a:t>
            </a:r>
            <a:r>
              <a:rPr lang="en-US" altLang="zh-CN" dirty="0"/>
              <a:t>as the </a:t>
            </a:r>
            <a:r>
              <a:rPr lang="en-US" altLang="zh-CN" dirty="0" smtClean="0"/>
              <a:t>point</a:t>
            </a:r>
          </a:p>
          <a:p>
            <a:r>
              <a:rPr lang="en-US" altLang="zh-CN" dirty="0" err="1" smtClean="0"/>
              <a:t>vjust</a:t>
            </a:r>
            <a:r>
              <a:rPr lang="en-US" altLang="zh-CN" dirty="0" smtClean="0"/>
              <a:t>=1: make </a:t>
            </a:r>
            <a:r>
              <a:rPr lang="en-US" altLang="zh-CN" dirty="0"/>
              <a:t>the top of the text level with the </a:t>
            </a:r>
            <a:r>
              <a:rPr lang="en-US" altLang="zh-CN" dirty="0" smtClean="0"/>
              <a:t>point.</a:t>
            </a:r>
          </a:p>
          <a:p>
            <a:r>
              <a:rPr lang="en-US" altLang="zh-CN" dirty="0" smtClean="0"/>
              <a:t>increase </a:t>
            </a:r>
            <a:r>
              <a:rPr lang="en-US" altLang="zh-CN" dirty="0"/>
              <a:t>or decrease </a:t>
            </a:r>
            <a:r>
              <a:rPr lang="en-US" altLang="zh-CN" dirty="0" err="1" smtClean="0"/>
              <a:t>vjust</a:t>
            </a:r>
            <a:r>
              <a:rPr lang="en-US" altLang="zh-CN" dirty="0" smtClean="0"/>
              <a:t> to shift the </a:t>
            </a:r>
            <a:r>
              <a:rPr lang="en-US" altLang="zh-CN" dirty="0"/>
              <a:t>labels higher or </a:t>
            </a:r>
            <a:r>
              <a:rPr lang="en-US" altLang="zh-CN" dirty="0" smtClean="0"/>
              <a:t>lower</a:t>
            </a:r>
          </a:p>
          <a:p>
            <a:pPr marL="0" indent="0">
              <a:buNone/>
            </a:pP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geom_text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(label=Name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),size=4,vjust=0)</a:t>
            </a:r>
          </a:p>
          <a:p>
            <a:pPr marL="0" indent="0">
              <a:buNone/>
            </a:pP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geom_text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(y=infmortality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+.1,label=Name),size=4,vjust=0)</a:t>
            </a:r>
            <a:endParaRPr lang="en-US" altLang="zh-CN" sz="31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2547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5.10. </a:t>
            </a:r>
            <a:r>
              <a:rPr lang="en-US" altLang="zh-CN" dirty="0"/>
              <a:t>Labeling Points in a Scatter </a:t>
            </a:r>
            <a:r>
              <a:rPr lang="en-US" altLang="zh-CN" dirty="0" smtClean="0"/>
              <a:t>Plot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right- </a:t>
            </a:r>
            <a:r>
              <a:rPr lang="en-US" altLang="zh-CN" dirty="0"/>
              <a:t>or left-justify the labels relative to the points. </a:t>
            </a:r>
            <a:endParaRPr lang="en-US" altLang="zh-CN" dirty="0" smtClean="0"/>
          </a:p>
          <a:p>
            <a:r>
              <a:rPr lang="en-US" altLang="zh-CN" dirty="0" smtClean="0"/>
              <a:t>left-justify:  </a:t>
            </a:r>
            <a:r>
              <a:rPr lang="en-US" altLang="zh-CN" dirty="0" err="1"/>
              <a:t>hjust</a:t>
            </a:r>
            <a:r>
              <a:rPr lang="en-US" altLang="zh-CN" dirty="0"/>
              <a:t>=0 </a:t>
            </a:r>
            <a:r>
              <a:rPr lang="en-US" altLang="zh-CN" dirty="0" smtClean="0"/>
              <a:t>, </a:t>
            </a:r>
          </a:p>
          <a:p>
            <a:r>
              <a:rPr lang="en-US" altLang="zh-CN" dirty="0" smtClean="0"/>
              <a:t>right-justify:  </a:t>
            </a:r>
            <a:r>
              <a:rPr lang="en-US" altLang="zh-CN" dirty="0" err="1"/>
              <a:t>hjust</a:t>
            </a:r>
            <a:r>
              <a:rPr lang="en-US" altLang="zh-CN" dirty="0"/>
              <a:t>=1. </a:t>
            </a:r>
            <a:endParaRPr lang="en-US" altLang="zh-CN" dirty="0" smtClean="0"/>
          </a:p>
          <a:p>
            <a:r>
              <a:rPr lang="en-US" altLang="zh-CN" dirty="0" smtClean="0"/>
              <a:t>set </a:t>
            </a:r>
            <a:r>
              <a:rPr lang="en-US" altLang="zh-CN" dirty="0" err="1"/>
              <a:t>hjust</a:t>
            </a:r>
            <a:r>
              <a:rPr lang="en-US" altLang="zh-CN" dirty="0"/>
              <a:t> to 0 or 1, and then add or subtract a bit </a:t>
            </a:r>
            <a:r>
              <a:rPr lang="en-US" altLang="zh-CN" dirty="0" smtClean="0"/>
              <a:t>to or </a:t>
            </a:r>
            <a:r>
              <a:rPr lang="en-US" altLang="zh-CN" dirty="0"/>
              <a:t>from </a:t>
            </a:r>
            <a:r>
              <a:rPr lang="en-US" altLang="zh-CN" dirty="0" smtClean="0"/>
              <a:t>x</a:t>
            </a:r>
          </a:p>
          <a:p>
            <a:pPr marL="0" indent="0">
              <a:buNone/>
            </a:pP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 +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geom_text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(label=Name),size=4,hjust=0)</a:t>
            </a:r>
          </a:p>
          <a:p>
            <a:pPr marL="0" indent="0">
              <a:buNone/>
            </a:pP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geom_text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(x=healthexp+100,label=Name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),size=4,hjust=0)</a:t>
            </a: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6240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5.11. </a:t>
            </a:r>
            <a:r>
              <a:rPr lang="en-US" altLang="zh-CN" dirty="0"/>
              <a:t>Creating a Balloon </a:t>
            </a:r>
            <a:r>
              <a:rPr lang="en-US" altLang="zh-CN" dirty="0" smtClean="0"/>
              <a:t>Plot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</a:t>
            </a:r>
          </a:p>
          <a:p>
            <a:pPr lvl="1"/>
            <a:r>
              <a:rPr lang="en-US" altLang="zh-CN" dirty="0" smtClean="0"/>
              <a:t>make </a:t>
            </a:r>
            <a:r>
              <a:rPr lang="en-US" altLang="zh-CN" dirty="0"/>
              <a:t>a balloon </a:t>
            </a:r>
            <a:r>
              <a:rPr lang="en-US" altLang="zh-CN" dirty="0" smtClean="0"/>
              <a:t>plot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area of the dots is proportional to </a:t>
            </a:r>
            <a:r>
              <a:rPr lang="en-US" altLang="zh-CN" dirty="0" smtClean="0"/>
              <a:t>their numerical value</a:t>
            </a:r>
          </a:p>
        </p:txBody>
      </p:sp>
    </p:spTree>
    <p:extLst>
      <p:ext uri="{BB962C8B-B14F-4D97-AF65-F5344CB8AC3E}">
        <p14:creationId xmlns:p14="http://schemas.microsoft.com/office/powerpoint/2010/main" val="26472643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5.11. </a:t>
            </a:r>
            <a:r>
              <a:rPr lang="en-US" altLang="zh-CN" dirty="0"/>
              <a:t>Creating a Balloon </a:t>
            </a:r>
            <a:r>
              <a:rPr lang="en-US" altLang="zh-CN" dirty="0" smtClean="0"/>
              <a:t>Plot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Solution</a:t>
            </a:r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 err="1"/>
              <a:t>geom_point</a:t>
            </a:r>
            <a:r>
              <a:rPr lang="en-US" altLang="zh-CN" dirty="0" smtClean="0"/>
              <a:t>() with </a:t>
            </a:r>
            <a:r>
              <a:rPr lang="en-US" altLang="zh-CN" dirty="0" err="1"/>
              <a:t>scale_size_area</a:t>
            </a:r>
            <a:r>
              <a:rPr lang="en-US" altLang="zh-CN" dirty="0"/>
              <a:t>(). </a:t>
            </a:r>
            <a:endParaRPr lang="en-US" altLang="zh-CN" dirty="0" smtClean="0"/>
          </a:p>
          <a:p>
            <a:r>
              <a:rPr lang="en-US" altLang="zh-CN" dirty="0" smtClean="0"/>
              <a:t>Example:</a:t>
            </a:r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/>
              <a:t>a subset of </a:t>
            </a:r>
            <a:r>
              <a:rPr lang="en-US" altLang="zh-CN" dirty="0" smtClean="0"/>
              <a:t>the countries data </a:t>
            </a:r>
            <a:r>
              <a:rPr lang="en-US" altLang="zh-CN" dirty="0"/>
              <a:t>set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cdat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&lt;-subset(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countries,Year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==2009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&amp; Name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in%c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("Canada", "Ireland", "United Kingdom", "United States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New Zealand", "Iceland", "Japan", "Luxembourg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Netherlands", "Switzerland"))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5514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5.11. </a:t>
            </a:r>
            <a:r>
              <a:rPr lang="en-US" altLang="zh-CN" dirty="0"/>
              <a:t>Creating a Balloon </a:t>
            </a:r>
            <a:r>
              <a:rPr lang="en-US" altLang="zh-CN" dirty="0" smtClean="0"/>
              <a:t>Plot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map  GDP to  </a:t>
            </a:r>
            <a:r>
              <a:rPr lang="en-US" altLang="zh-CN" dirty="0"/>
              <a:t>size, the value of  </a:t>
            </a:r>
            <a:r>
              <a:rPr lang="en-US" altLang="zh-CN" dirty="0" smtClean="0"/>
              <a:t>GDP to </a:t>
            </a:r>
            <a:r>
              <a:rPr lang="en-US" altLang="zh-CN" dirty="0"/>
              <a:t>the  </a:t>
            </a:r>
            <a:r>
              <a:rPr lang="en-US" altLang="zh-CN" dirty="0" smtClean="0"/>
              <a:t>radius of </a:t>
            </a:r>
            <a:r>
              <a:rPr lang="en-US" altLang="zh-CN" dirty="0"/>
              <a:t>the </a:t>
            </a:r>
            <a:r>
              <a:rPr lang="en-US" altLang="zh-CN" dirty="0" smtClean="0"/>
              <a:t>dots</a:t>
            </a:r>
          </a:p>
          <a:p>
            <a:r>
              <a:rPr lang="en-US" altLang="zh-CN" dirty="0" smtClean="0"/>
              <a:t>Or map GDP to the area </a:t>
            </a:r>
            <a:r>
              <a:rPr lang="en-US" altLang="zh-CN" dirty="0"/>
              <a:t>using </a:t>
            </a:r>
            <a:r>
              <a:rPr lang="en-US" altLang="zh-CN" dirty="0" err="1"/>
              <a:t>scale_size_area</a:t>
            </a:r>
            <a:r>
              <a:rPr lang="en-US" altLang="zh-CN" dirty="0" smtClean="0"/>
              <a:t>():</a:t>
            </a:r>
          </a:p>
          <a:p>
            <a:pPr marL="0" indent="0">
              <a:buNone/>
            </a:pP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# GDP mapped to radius (default with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scale_size_continuous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cdat,aes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healthexp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infmortality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, size=GDP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(shape=21,colour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="black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", fill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cornsilk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") </a:t>
            </a:r>
          </a:p>
          <a:p>
            <a:pPr marL="0" indent="0">
              <a:buNone/>
            </a:pP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# GDP mapped to area instead, and larger circles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p +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scale_size_area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=15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870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5.12. </a:t>
            </a:r>
            <a:r>
              <a:rPr lang="en-US" altLang="zh-CN" dirty="0"/>
              <a:t>Making a Scatter Plot </a:t>
            </a:r>
            <a:r>
              <a:rPr lang="en-US" altLang="zh-CN" dirty="0" smtClean="0"/>
              <a:t>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</a:p>
          <a:p>
            <a:pPr lvl="1"/>
            <a:r>
              <a:rPr lang="en-US" altLang="zh-CN" dirty="0" smtClean="0"/>
              <a:t>make </a:t>
            </a:r>
            <a:r>
              <a:rPr lang="en-US" altLang="zh-CN" dirty="0"/>
              <a:t>a scatter plot </a:t>
            </a:r>
            <a:r>
              <a:rPr lang="en-US" altLang="zh-CN" dirty="0" smtClean="0"/>
              <a:t>matrix.</a:t>
            </a:r>
          </a:p>
          <a:p>
            <a:r>
              <a:rPr lang="en-US" altLang="zh-CN" dirty="0" smtClean="0"/>
              <a:t>Solution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scatter plot matrix is an excellent way of visualizing the pairwise relationships among</a:t>
            </a:r>
            <a:br>
              <a:rPr lang="en-US" altLang="zh-CN" dirty="0"/>
            </a:br>
            <a:r>
              <a:rPr lang="en-US" altLang="zh-CN" dirty="0"/>
              <a:t>several variables.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 </a:t>
            </a:r>
            <a:r>
              <a:rPr lang="en-US" altLang="zh-CN" dirty="0"/>
              <a:t>make one, use the pairs</a:t>
            </a:r>
            <a:r>
              <a:rPr lang="en-US" altLang="zh-CN" dirty="0" smtClean="0"/>
              <a:t>() function </a:t>
            </a:r>
            <a:r>
              <a:rPr lang="en-US" altLang="zh-CN" dirty="0"/>
              <a:t>from R’s base graphics.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65356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5.12. </a:t>
            </a:r>
            <a:r>
              <a:rPr lang="en-US" altLang="zh-CN" dirty="0"/>
              <a:t>Making a Scatter Plot </a:t>
            </a:r>
            <a:r>
              <a:rPr lang="en-US" altLang="zh-CN" dirty="0" smtClean="0"/>
              <a:t>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Example</a:t>
            </a:r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/>
              <a:t>a subset of the countries  data set.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pull </a:t>
            </a:r>
            <a:r>
              <a:rPr lang="en-US" altLang="zh-CN" dirty="0"/>
              <a:t>out the data </a:t>
            </a:r>
            <a:r>
              <a:rPr lang="en-US" altLang="zh-CN" dirty="0" smtClean="0"/>
              <a:t>for the </a:t>
            </a:r>
            <a:r>
              <a:rPr lang="en-US" altLang="zh-CN" dirty="0"/>
              <a:t>year 2009, and keep only the columns that are relevant:</a:t>
            </a:r>
          </a:p>
          <a:p>
            <a:pPr marL="514350" lvl="1" indent="0">
              <a:buNone/>
            </a:pP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c2009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&lt;-subset(countries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, Year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==2009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, select=c(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Name,GDP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laborrate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healthexp,infmortality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/>
              <a:t>columns 2 through </a:t>
            </a:r>
            <a:r>
              <a:rPr lang="en-US" altLang="zh-CN" dirty="0" smtClean="0"/>
              <a:t>5</a:t>
            </a:r>
            <a:endParaRPr lang="en-US" altLang="zh-CN" dirty="0"/>
          </a:p>
          <a:p>
            <a:pPr marL="514350" lvl="1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pairs(c2009[,2:5])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4184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5.12. </a:t>
            </a:r>
            <a:r>
              <a:rPr lang="en-US" altLang="zh-CN" dirty="0"/>
              <a:t>Making a Scatter Plot </a:t>
            </a:r>
            <a:r>
              <a:rPr lang="en-US" altLang="zh-CN" dirty="0" smtClean="0"/>
              <a:t>Matrix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Discussion</a:t>
            </a:r>
          </a:p>
          <a:p>
            <a:pPr lvl="1"/>
            <a:r>
              <a:rPr lang="en-US" altLang="zh-CN" dirty="0" smtClean="0"/>
              <a:t>didn’t </a:t>
            </a:r>
            <a:r>
              <a:rPr lang="en-US" altLang="zh-CN" dirty="0"/>
              <a:t>use ggplot2 here because it doesn’t make scatter plot </a:t>
            </a:r>
            <a:r>
              <a:rPr lang="en-US" altLang="zh-CN" dirty="0" smtClean="0"/>
              <a:t>matrices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258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5.1. Making a Basic Scatter </a:t>
            </a:r>
            <a:r>
              <a:rPr lang="en-US" altLang="zh-CN" dirty="0" smtClean="0"/>
              <a:t>Plot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Solution</a:t>
            </a:r>
            <a:endParaRPr lang="en-US" altLang="zh-CN" dirty="0"/>
          </a:p>
          <a:p>
            <a:pPr lvl="1"/>
            <a:r>
              <a:rPr lang="en-US" altLang="zh-CN" dirty="0"/>
              <a:t>Use </a:t>
            </a:r>
            <a:r>
              <a:rPr lang="en-US" altLang="zh-CN" dirty="0" err="1"/>
              <a:t>geom_point</a:t>
            </a:r>
            <a:r>
              <a:rPr lang="en-US" altLang="zh-CN" dirty="0"/>
              <a:t>(), and map one variable to </a:t>
            </a:r>
            <a:r>
              <a:rPr lang="en-US" altLang="zh-CN" dirty="0" smtClean="0"/>
              <a:t>x and </a:t>
            </a:r>
            <a:r>
              <a:rPr lang="en-US" altLang="zh-CN" dirty="0"/>
              <a:t>one to y.</a:t>
            </a:r>
          </a:p>
          <a:p>
            <a:pPr marL="114300" indent="0">
              <a:buNone/>
            </a:pP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gcookbook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11430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heightweight,aes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ageYear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heightIn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3847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Making </a:t>
            </a:r>
            <a:r>
              <a:rPr lang="en-US" altLang="zh-CN" dirty="0"/>
              <a:t>a Basic Scatter </a:t>
            </a:r>
            <a:r>
              <a:rPr lang="en-US" altLang="zh-CN" dirty="0" smtClean="0"/>
              <a:t>Plot</a:t>
            </a:r>
          </a:p>
          <a:p>
            <a:r>
              <a:rPr lang="en-US" altLang="zh-CN" dirty="0"/>
              <a:t>Grouping Data Points by a Variable Using Shape or </a:t>
            </a:r>
            <a:r>
              <a:rPr lang="en-US" altLang="zh-CN" dirty="0" smtClean="0"/>
              <a:t>Color</a:t>
            </a:r>
          </a:p>
          <a:p>
            <a:r>
              <a:rPr lang="en-US" altLang="zh-CN" dirty="0"/>
              <a:t>Using Different Point </a:t>
            </a:r>
            <a:r>
              <a:rPr lang="en-US" altLang="zh-CN" dirty="0" smtClean="0"/>
              <a:t>Shapes</a:t>
            </a:r>
          </a:p>
          <a:p>
            <a:r>
              <a:rPr lang="en-US" altLang="zh-CN" dirty="0"/>
              <a:t>Mapping a Continuous Variable to Color or </a:t>
            </a:r>
            <a:r>
              <a:rPr lang="en-US" altLang="zh-CN" dirty="0" smtClean="0"/>
              <a:t>Size</a:t>
            </a:r>
          </a:p>
          <a:p>
            <a:r>
              <a:rPr lang="en-US" altLang="zh-CN" dirty="0"/>
              <a:t>Dealing with </a:t>
            </a:r>
            <a:r>
              <a:rPr lang="en-US" altLang="zh-CN" dirty="0" err="1" smtClean="0"/>
              <a:t>Overplotting</a:t>
            </a:r>
            <a:endParaRPr lang="en-US" altLang="zh-CN" dirty="0" smtClean="0"/>
          </a:p>
          <a:p>
            <a:r>
              <a:rPr lang="en-US" altLang="zh-CN" dirty="0"/>
              <a:t>Adding Fitted Regression Model Lines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50406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Adding Fitted Lines from an Existing </a:t>
            </a:r>
            <a:r>
              <a:rPr lang="en-US" altLang="zh-CN" dirty="0" smtClean="0"/>
              <a:t>Model</a:t>
            </a:r>
          </a:p>
          <a:p>
            <a:r>
              <a:rPr lang="en-US" altLang="zh-CN" dirty="0"/>
              <a:t>Adding Annotations with Model </a:t>
            </a:r>
            <a:r>
              <a:rPr lang="en-US" altLang="zh-CN" dirty="0" smtClean="0"/>
              <a:t>Coefficients</a:t>
            </a:r>
          </a:p>
          <a:p>
            <a:r>
              <a:rPr lang="en-US" altLang="zh-CN" dirty="0" smtClean="0"/>
              <a:t>Labeling </a:t>
            </a:r>
            <a:r>
              <a:rPr lang="en-US" altLang="zh-CN" dirty="0"/>
              <a:t>Points in a Scatter </a:t>
            </a:r>
            <a:r>
              <a:rPr lang="en-US" altLang="zh-CN" dirty="0" smtClean="0"/>
              <a:t>Plot</a:t>
            </a:r>
          </a:p>
          <a:p>
            <a:r>
              <a:rPr lang="en-US" altLang="zh-CN" dirty="0"/>
              <a:t>Creating a Balloon </a:t>
            </a:r>
            <a:r>
              <a:rPr lang="en-US" altLang="zh-CN" dirty="0" smtClean="0"/>
              <a:t>Plot</a:t>
            </a:r>
          </a:p>
          <a:p>
            <a:r>
              <a:rPr lang="en-US" altLang="zh-CN" dirty="0"/>
              <a:t>Making a Scatter Plot Matrix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885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5.1. Making a Basic Scatter </a:t>
            </a:r>
            <a:r>
              <a:rPr lang="en-US" altLang="zh-CN" dirty="0" smtClean="0"/>
              <a:t>Plot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Discussion</a:t>
            </a:r>
          </a:p>
          <a:p>
            <a:pPr lvl="1"/>
            <a:r>
              <a:rPr lang="en-US" altLang="zh-CN" dirty="0"/>
              <a:t>To use different shapes in a scatter plot, set shape.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common alternative to the </a:t>
            </a:r>
            <a:r>
              <a:rPr lang="en-US" altLang="zh-CN" dirty="0" smtClean="0"/>
              <a:t>default solid </a:t>
            </a:r>
            <a:r>
              <a:rPr lang="en-US" altLang="zh-CN" dirty="0"/>
              <a:t>circles (shape #16) is hollow ones (#</a:t>
            </a:r>
            <a:r>
              <a:rPr lang="en-US" altLang="zh-CN" dirty="0" smtClean="0"/>
              <a:t>21)</a:t>
            </a:r>
          </a:p>
          <a:p>
            <a:pPr marL="114300" indent="0">
              <a:buNone/>
            </a:pP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heightweight,aes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ageYear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heightIn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(shape=21)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845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5.1 </a:t>
            </a:r>
            <a:r>
              <a:rPr lang="en-US" altLang="zh-CN" dirty="0"/>
              <a:t>Making a Basic Scatter </a:t>
            </a:r>
            <a:r>
              <a:rPr lang="en-US" altLang="zh-CN" dirty="0" smtClean="0"/>
              <a:t>Plot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Discussion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size of the points can be controlled with </a:t>
            </a:r>
            <a:r>
              <a:rPr lang="en-US" altLang="zh-CN" dirty="0" smtClean="0"/>
              <a:t>size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default value of size is </a:t>
            </a:r>
            <a:r>
              <a:rPr lang="en-US" altLang="zh-CN" dirty="0" smtClean="0"/>
              <a:t>2. </a:t>
            </a:r>
          </a:p>
          <a:p>
            <a:pPr marL="57150" indent="0">
              <a:buNone/>
            </a:pP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gplot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heightweight,aes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ageYear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heightIn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(size=1.5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42072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5.2. Grouping Data Points by a </a:t>
            </a:r>
            <a:r>
              <a:rPr lang="en-US" altLang="zh-CN" dirty="0" smtClean="0"/>
              <a:t>Variable Using Shape </a:t>
            </a:r>
            <a:r>
              <a:rPr lang="en-US" altLang="zh-CN" dirty="0"/>
              <a:t>or </a:t>
            </a:r>
            <a:r>
              <a:rPr lang="en-US" altLang="zh-CN" dirty="0" smtClean="0"/>
              <a:t>Color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</a:t>
            </a:r>
          </a:p>
          <a:p>
            <a:pPr lvl="1"/>
            <a:r>
              <a:rPr lang="en-US" altLang="zh-CN" dirty="0" smtClean="0"/>
              <a:t>group </a:t>
            </a:r>
            <a:r>
              <a:rPr lang="en-US" altLang="zh-CN" dirty="0"/>
              <a:t>points by some </a:t>
            </a:r>
            <a:r>
              <a:rPr lang="en-US" altLang="zh-CN" dirty="0" smtClean="0"/>
              <a:t>variables</a:t>
            </a:r>
          </a:p>
          <a:p>
            <a:pPr lvl="1"/>
            <a:r>
              <a:rPr lang="en-US" altLang="zh-CN" dirty="0" smtClean="0"/>
              <a:t>using </a:t>
            </a:r>
            <a:r>
              <a:rPr lang="en-US" altLang="zh-CN" dirty="0"/>
              <a:t>shape or </a:t>
            </a:r>
            <a:r>
              <a:rPr lang="en-US" altLang="zh-CN" dirty="0" smtClean="0"/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11999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2759</Words>
  <Application>Microsoft Office PowerPoint</Application>
  <PresentationFormat>On-screen Show (4:3)</PresentationFormat>
  <Paragraphs>360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宋体</vt:lpstr>
      <vt:lpstr>Arial</vt:lpstr>
      <vt:lpstr>Calibri</vt:lpstr>
      <vt:lpstr>Courier New</vt:lpstr>
      <vt:lpstr>Office 主题</vt:lpstr>
      <vt:lpstr>Chapter 5 Scatter Plots</vt:lpstr>
      <vt:lpstr>Outlines</vt:lpstr>
      <vt:lpstr>Outlines</vt:lpstr>
      <vt:lpstr>Introduction</vt:lpstr>
      <vt:lpstr>5.1. Making a Basic Scatter Plot</vt:lpstr>
      <vt:lpstr>5.1. Making a Basic Scatter Plot</vt:lpstr>
      <vt:lpstr>5.1. Making a Basic Scatter Plot</vt:lpstr>
      <vt:lpstr>5.1 Making a Basic Scatter Plot</vt:lpstr>
      <vt:lpstr>5.2. Grouping Data Points by a Variable Using Shape or Color</vt:lpstr>
      <vt:lpstr>5.2. Grouping Data Points by a Variable Using Shape or Color</vt:lpstr>
      <vt:lpstr>5.2. Grouping Data Points by a Variable Using Shape or Color</vt:lpstr>
      <vt:lpstr>5.2. Grouping Data Points by a Variable Using Shape or Color</vt:lpstr>
      <vt:lpstr>5.3. Using Different Point Shapes</vt:lpstr>
      <vt:lpstr>5.3. Using Different Point Shapes</vt:lpstr>
      <vt:lpstr>5.3. Using Different Point Shapes</vt:lpstr>
      <vt:lpstr>5.3. Using Different Point Shapes</vt:lpstr>
      <vt:lpstr>5.3. Using Different Point Shapes</vt:lpstr>
      <vt:lpstr>5.4. Mapping a Continuous Variable to Color or Size</vt:lpstr>
      <vt:lpstr>5.4. Mapping a Continuous Variable to Color or Size</vt:lpstr>
      <vt:lpstr>5.4. Mapping a Continuous Variable to Color or Size</vt:lpstr>
      <vt:lpstr>5.4. Mapping a Continuous Variable to Color or Size</vt:lpstr>
      <vt:lpstr>5.4. Mapping a Continuous Variable to Color or Size</vt:lpstr>
      <vt:lpstr>5.4. Mapping a Continuous Variable to Color or Size</vt:lpstr>
      <vt:lpstr>5.5. Dealing with Overplotting</vt:lpstr>
      <vt:lpstr>5.5. Dealing with Overplotting</vt:lpstr>
      <vt:lpstr>5.5. Dealing with Overplotting</vt:lpstr>
      <vt:lpstr>5.5. Dealing with Overplotting</vt:lpstr>
      <vt:lpstr>5.5. Dealing with Overplotting</vt:lpstr>
      <vt:lpstr>5.5. Dealing with Overplotting</vt:lpstr>
      <vt:lpstr>5.5. Dealing with Overplotting</vt:lpstr>
      <vt:lpstr>5.5. Dealing with Overplotting</vt:lpstr>
      <vt:lpstr>5.6. Adding Fitted Regression Model Lines</vt:lpstr>
      <vt:lpstr>5.6. Adding Fitted Regression Model Lines</vt:lpstr>
      <vt:lpstr>5.6. Adding Fitted Regression Model Lines</vt:lpstr>
      <vt:lpstr>5.6. Adding Fitted Regression Model Lines</vt:lpstr>
      <vt:lpstr>5.6. Adding Fitted Regression Model Lines</vt:lpstr>
      <vt:lpstr>5.6. Adding Fitted Regression Model Lines</vt:lpstr>
      <vt:lpstr>5.6. Adding Fitted Regression Model Lines</vt:lpstr>
      <vt:lpstr>5.6. Adding Fitted Regression Model Lines</vt:lpstr>
      <vt:lpstr>5.7. Adding Fitted Lines from an Existing Model</vt:lpstr>
      <vt:lpstr>5.7. Adding Fitted Lines from an Existing Model</vt:lpstr>
      <vt:lpstr>5.7. Adding Fitted Lines from an Existing Model</vt:lpstr>
      <vt:lpstr>5.7. Adding Fitted Lines from an Existing Model</vt:lpstr>
      <vt:lpstr>5.8 Adding Annotations with Model Coefficients</vt:lpstr>
      <vt:lpstr>5.8 Adding Annotations with Model Coefficients</vt:lpstr>
      <vt:lpstr>5.8 Adding Annotations with Model Coefficients</vt:lpstr>
      <vt:lpstr>5.8. Adding Annotations with Model Coefficients</vt:lpstr>
      <vt:lpstr>5.8. Adding Annotations with Model Coefficients</vt:lpstr>
      <vt:lpstr>5.10. Labeling Points in a Scatter Plot</vt:lpstr>
      <vt:lpstr>5.10. Labeling Points in a Scatter Plot</vt:lpstr>
      <vt:lpstr>5.10. Labeling Points in a Scatter Plot</vt:lpstr>
      <vt:lpstr>5.10. Labeling Points in a Scatter Plot</vt:lpstr>
      <vt:lpstr>5.10. Labeling Points in a Scatter Plot</vt:lpstr>
      <vt:lpstr>5.11. Creating a Balloon Plot</vt:lpstr>
      <vt:lpstr>5.11. Creating a Balloon Plot</vt:lpstr>
      <vt:lpstr>5.11. Creating a Balloon Plot</vt:lpstr>
      <vt:lpstr>5.12. Making a Scatter Plot Matrix</vt:lpstr>
      <vt:lpstr>5.12. Making a Scatter Plot Matrix</vt:lpstr>
      <vt:lpstr>5.12. Making a Scatter Plot Matrix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Scatter Plots</dc:title>
  <dc:creator>Yanhui Guo</dc:creator>
  <cp:lastModifiedBy>Guo, Yanhui</cp:lastModifiedBy>
  <cp:revision>116</cp:revision>
  <dcterms:created xsi:type="dcterms:W3CDTF">2016-01-04T17:31:20Z</dcterms:created>
  <dcterms:modified xsi:type="dcterms:W3CDTF">2018-02-19T16:46:25Z</dcterms:modified>
</cp:coreProperties>
</file>