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1189" r:id="rId3"/>
    <p:sldId id="257" r:id="rId4"/>
    <p:sldId id="1230" r:id="rId5"/>
    <p:sldId id="1231" r:id="rId6"/>
    <p:sldId id="1232" r:id="rId7"/>
    <p:sldId id="1233" r:id="rId8"/>
    <p:sldId id="1234" r:id="rId9"/>
    <p:sldId id="1235" r:id="rId10"/>
    <p:sldId id="1236" r:id="rId11"/>
    <p:sldId id="1237" r:id="rId12"/>
    <p:sldId id="1238" r:id="rId13"/>
    <p:sldId id="1239" r:id="rId14"/>
    <p:sldId id="12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w, Nathan B Civ USAF AETC AFIT/ENS" initials="GNBCUAA" lastIdx="1" clrIdx="0">
    <p:extLst>
      <p:ext uri="{19B8F6BF-5375-455C-9EA6-DF929625EA0E}">
        <p15:presenceInfo xmlns:p15="http://schemas.microsoft.com/office/powerpoint/2012/main" userId="S-1-5-21-1660827705-1073358324-288910612-1876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FF"/>
    <a:srgbClr val="66FFFF"/>
    <a:srgbClr val="00FF00"/>
    <a:srgbClr val="FF66CC"/>
    <a:srgbClr val="4472C4"/>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8BD2AC-BD2B-4097-AB02-D4D579AF2C5F}" v="2" dt="2023-02-16T15:49:14.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74" d="100"/>
          <a:sy n="74"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Gaw" userId="8e174504aa626a76" providerId="LiveId" clId="{EB8BD2AC-BD2B-4097-AB02-D4D579AF2C5F}"/>
    <pc:docChg chg="modSld">
      <pc:chgData name="Nathan Gaw" userId="8e174504aa626a76" providerId="LiveId" clId="{EB8BD2AC-BD2B-4097-AB02-D4D579AF2C5F}" dt="2023-02-16T15:49:14.940" v="19" actId="20577"/>
      <pc:docMkLst>
        <pc:docMk/>
      </pc:docMkLst>
      <pc:sldChg chg="modSp mod">
        <pc:chgData name="Nathan Gaw" userId="8e174504aa626a76" providerId="LiveId" clId="{EB8BD2AC-BD2B-4097-AB02-D4D579AF2C5F}" dt="2023-02-16T15:35:26.195" v="17" actId="1038"/>
        <pc:sldMkLst>
          <pc:docMk/>
          <pc:sldMk cId="914290373" sldId="1231"/>
        </pc:sldMkLst>
        <pc:spChg chg="mod">
          <ac:chgData name="Nathan Gaw" userId="8e174504aa626a76" providerId="LiveId" clId="{EB8BD2AC-BD2B-4097-AB02-D4D579AF2C5F}" dt="2023-02-16T15:35:26.195" v="17" actId="1038"/>
          <ac:spMkLst>
            <pc:docMk/>
            <pc:sldMk cId="914290373" sldId="1231"/>
            <ac:spMk id="6" creationId="{A73D9D31-432C-4B3E-97CA-AE6C07FCBD25}"/>
          </ac:spMkLst>
        </pc:spChg>
        <pc:cxnChg chg="mod">
          <ac:chgData name="Nathan Gaw" userId="8e174504aa626a76" providerId="LiveId" clId="{EB8BD2AC-BD2B-4097-AB02-D4D579AF2C5F}" dt="2023-02-16T15:35:26.195" v="17" actId="1038"/>
          <ac:cxnSpMkLst>
            <pc:docMk/>
            <pc:sldMk cId="914290373" sldId="1231"/>
            <ac:cxnSpMk id="10" creationId="{05353EB8-4050-4BC1-9DF8-F49CD860C7E5}"/>
          </ac:cxnSpMkLst>
        </pc:cxnChg>
      </pc:sldChg>
      <pc:sldChg chg="modSp">
        <pc:chgData name="Nathan Gaw" userId="8e174504aa626a76" providerId="LiveId" clId="{EB8BD2AC-BD2B-4097-AB02-D4D579AF2C5F}" dt="2023-02-16T15:49:14.940" v="19" actId="20577"/>
        <pc:sldMkLst>
          <pc:docMk/>
          <pc:sldMk cId="2345572950" sldId="1238"/>
        </pc:sldMkLst>
        <pc:spChg chg="mod">
          <ac:chgData name="Nathan Gaw" userId="8e174504aa626a76" providerId="LiveId" clId="{EB8BD2AC-BD2B-4097-AB02-D4D579AF2C5F}" dt="2023-02-16T15:49:14.940" v="19" actId="20577"/>
          <ac:spMkLst>
            <pc:docMk/>
            <pc:sldMk cId="2345572950" sldId="1238"/>
            <ac:spMk id="2" creationId="{85D83707-1B4D-44C7-BA8C-E061F633FC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79DA9-9712-4436-BA78-656DACCF6275}"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0FD01-5081-41A5-9328-8850C01520B5}" type="slidenum">
              <a:rPr lang="en-US" smtClean="0"/>
              <a:t>‹#›</a:t>
            </a:fld>
            <a:endParaRPr lang="en-US"/>
          </a:p>
        </p:txBody>
      </p:sp>
    </p:spTree>
    <p:extLst>
      <p:ext uri="{BB962C8B-B14F-4D97-AF65-F5344CB8AC3E}">
        <p14:creationId xmlns:p14="http://schemas.microsoft.com/office/powerpoint/2010/main" val="357462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002060"/>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3B43B4-9C8A-4339-A5D2-E858F9A05BE3}"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358391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D18373-DFB0-4D02-AE7B-FE2457C1C9A9}"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15019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A5205-9DC7-4570-B09D-A5CBFA1DA382}"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51706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C04C0-A356-4E6A-B564-24B5408A3A22}"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
        <p:nvSpPr>
          <p:cNvPr id="8"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135336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9DB3F-751D-4827-8BE8-E7313A408214}" type="datetime1">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91909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640"/>
            <a:ext cx="10515600" cy="1281235"/>
          </a:xfrm>
        </p:spPr>
        <p:txBody>
          <a:bodyPr/>
          <a:lstStyle/>
          <a:p>
            <a:r>
              <a:rPr lang="en-US"/>
              <a:t>Click to edit Master title style</a:t>
            </a:r>
          </a:p>
        </p:txBody>
      </p:sp>
      <p:sp>
        <p:nvSpPr>
          <p:cNvPr id="3" name="Content Placeholder 2"/>
          <p:cNvSpPr>
            <a:spLocks noGrp="1"/>
          </p:cNvSpPr>
          <p:nvPr>
            <p:ph sz="half" idx="1"/>
          </p:nvPr>
        </p:nvSpPr>
        <p:spPr>
          <a:xfrm>
            <a:off x="838200" y="1285875"/>
            <a:ext cx="51816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85875"/>
            <a:ext cx="51816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D5674A-8009-4A9E-9C89-F3897ABADFE2}"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87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839788" y="1338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162175"/>
            <a:ext cx="5157787" cy="4027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338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162175"/>
            <a:ext cx="5183188" cy="4027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CF9B63-AAA8-43D7-A10C-24828ECAB60F}" type="datetime1">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AB33A-367C-40BB-BE1C-07D1887BB17F}" type="slidenum">
              <a:rPr lang="en-US" smtClean="0"/>
              <a:t>‹#›</a:t>
            </a:fld>
            <a:endParaRPr lang="en-US"/>
          </a:p>
        </p:txBody>
      </p:sp>
      <p:sp>
        <p:nvSpPr>
          <p:cNvPr id="11"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304065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E51B8917-B17D-46BE-849E-13781F4CB527}" type="datetime1">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AB33A-367C-40BB-BE1C-07D1887BB17F}" type="slidenum">
              <a:rPr lang="en-US" smtClean="0"/>
              <a:t>‹#›</a:t>
            </a:fld>
            <a:endParaRPr lang="en-US"/>
          </a:p>
        </p:txBody>
      </p:sp>
      <p:sp>
        <p:nvSpPr>
          <p:cNvPr id="6"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356728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586A-DB27-48B9-8837-BCA76FDCD64C}" type="datetime1">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42635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80C85-2285-4470-9326-F1183A52B280}"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9788" y="2057400"/>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17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174713-F118-4C98-911F-87866819B9A2}" type="datetime1">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9788" y="2057400"/>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52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640"/>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Rectangle 6"/>
          <p:cNvSpPr/>
          <p:nvPr/>
        </p:nvSpPr>
        <p:spPr>
          <a:xfrm>
            <a:off x="0" y="6268915"/>
            <a:ext cx="12192000" cy="5890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38200" y="1352550"/>
            <a:ext cx="10515600" cy="48244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39" y="6488235"/>
            <a:ext cx="2743200" cy="365125"/>
          </a:xfrm>
          <a:prstGeom prst="rect">
            <a:avLst/>
          </a:prstGeom>
        </p:spPr>
        <p:txBody>
          <a:bodyPr vert="horz" lIns="91440" tIns="45720" rIns="91440" bIns="45720" rtlCol="0" anchor="ctr"/>
          <a:lstStyle>
            <a:lvl1pPr algn="l">
              <a:defRPr sz="1200" b="1">
                <a:solidFill>
                  <a:schemeClr val="bg1"/>
                </a:solidFill>
              </a:defRPr>
            </a:lvl1pPr>
          </a:lstStyle>
          <a:p>
            <a:fld id="{71B52A61-E61C-42BE-A52C-25BC92A517F9}" type="datetime1">
              <a:rPr lang="en-US" smtClean="0"/>
              <a:t>2/16/2023</a:t>
            </a:fld>
            <a:endParaRPr lang="en-US"/>
          </a:p>
        </p:txBody>
      </p:sp>
      <p:sp>
        <p:nvSpPr>
          <p:cNvPr id="5" name="Footer Placeholder 4"/>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200" b="1">
                <a:solidFill>
                  <a:schemeClr val="bg1"/>
                </a:solidFill>
              </a:defRPr>
            </a:lvl1pPr>
          </a:lstStyle>
          <a:p>
            <a:endParaRPr lang="en-US"/>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1">
                <a:solidFill>
                  <a:schemeClr val="bg1"/>
                </a:solidFill>
              </a:defRPr>
            </a:lvl1pPr>
          </a:lstStyle>
          <a:p>
            <a:fld id="{D44AB33A-367C-40BB-BE1C-07D1887BB17F}" type="slidenum">
              <a:rPr lang="en-US" smtClean="0"/>
              <a:t>‹#›</a:t>
            </a:fld>
            <a:endParaRPr lang="en-US"/>
          </a:p>
        </p:txBody>
      </p:sp>
    </p:spTree>
    <p:extLst>
      <p:ext uri="{BB962C8B-B14F-4D97-AF65-F5344CB8AC3E}">
        <p14:creationId xmlns:p14="http://schemas.microsoft.com/office/powerpoint/2010/main" val="40843952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000" b="1" kern="1200">
          <a:solidFill>
            <a:srgbClr val="00206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0020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0020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3C63-FF3C-4E0C-9EAF-A87A6C54E4D4}"/>
              </a:ext>
            </a:extLst>
          </p:cNvPr>
          <p:cNvSpPr>
            <a:spLocks noGrp="1"/>
          </p:cNvSpPr>
          <p:nvPr>
            <p:ph type="ctrTitle"/>
          </p:nvPr>
        </p:nvSpPr>
        <p:spPr>
          <a:xfrm>
            <a:off x="1524000" y="1033878"/>
            <a:ext cx="9144000" cy="2387600"/>
          </a:xfrm>
        </p:spPr>
        <p:txBody>
          <a:bodyPr/>
          <a:lstStyle/>
          <a:p>
            <a:r>
              <a:rPr lang="en-US" dirty="0"/>
              <a:t>OPER 679</a:t>
            </a:r>
            <a:br>
              <a:rPr lang="en-US" dirty="0"/>
            </a:br>
            <a:r>
              <a:rPr lang="en-US" dirty="0"/>
              <a:t>Lesson 14</a:t>
            </a:r>
          </a:p>
        </p:txBody>
      </p:sp>
      <p:sp>
        <p:nvSpPr>
          <p:cNvPr id="3" name="Subtitle 2">
            <a:extLst>
              <a:ext uri="{FF2B5EF4-FFF2-40B4-BE49-F238E27FC236}">
                <a16:creationId xmlns:a16="http://schemas.microsoft.com/office/drawing/2014/main" id="{5441177B-AD31-4BD5-80B1-8EB527031764}"/>
              </a:ext>
            </a:extLst>
          </p:cNvPr>
          <p:cNvSpPr>
            <a:spLocks noGrp="1"/>
          </p:cNvSpPr>
          <p:nvPr>
            <p:ph type="subTitle" idx="1"/>
          </p:nvPr>
        </p:nvSpPr>
        <p:spPr/>
        <p:txBody>
          <a:bodyPr>
            <a:normAutofit lnSpcReduction="10000"/>
          </a:bodyPr>
          <a:lstStyle/>
          <a:p>
            <a:r>
              <a:rPr lang="en-US" dirty="0"/>
              <a:t>Dr. Nathan Gaw</a:t>
            </a:r>
          </a:p>
          <a:p>
            <a:r>
              <a:rPr lang="en-US" dirty="0"/>
              <a:t>Assistant Professor</a:t>
            </a:r>
          </a:p>
          <a:p>
            <a:r>
              <a:rPr lang="en-US" dirty="0"/>
              <a:t>Department of Operational Sciences</a:t>
            </a:r>
          </a:p>
          <a:p>
            <a:r>
              <a:rPr lang="en-US" dirty="0"/>
              <a:t>Air Force Institute of Technology</a:t>
            </a:r>
          </a:p>
        </p:txBody>
      </p:sp>
      <p:cxnSp>
        <p:nvCxnSpPr>
          <p:cNvPr id="4" name="Straight Connector 3">
            <a:extLst>
              <a:ext uri="{FF2B5EF4-FFF2-40B4-BE49-F238E27FC236}">
                <a16:creationId xmlns:a16="http://schemas.microsoft.com/office/drawing/2014/main" id="{07175AC8-5C75-4423-B3C9-9EAFAB102B81}"/>
              </a:ext>
            </a:extLst>
          </p:cNvPr>
          <p:cNvCxnSpPr/>
          <p:nvPr/>
        </p:nvCxnSpPr>
        <p:spPr>
          <a:xfrm>
            <a:off x="1524000" y="3446413"/>
            <a:ext cx="9144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F6D5278-9411-4031-B2F3-98798CA458B6}"/>
              </a:ext>
            </a:extLst>
          </p:cNvPr>
          <p:cNvSpPr txBox="1"/>
          <p:nvPr/>
        </p:nvSpPr>
        <p:spPr>
          <a:xfrm>
            <a:off x="1702468" y="5557014"/>
            <a:ext cx="8787063" cy="553998"/>
          </a:xfrm>
          <a:prstGeom prst="rect">
            <a:avLst/>
          </a:prstGeom>
          <a:noFill/>
        </p:spPr>
        <p:txBody>
          <a:bodyPr wrap="square" rtlCol="0">
            <a:spAutoFit/>
          </a:bodyPr>
          <a:lstStyle/>
          <a:p>
            <a:pPr algn="ctr"/>
            <a:r>
              <a:rPr lang="en-US" sz="1500" i="1" dirty="0"/>
              <a:t>The views expressed in this presentation are those of the author(s) and do not reflect the official policy or position of the United States Air Force, the Department of Defense, or the United States Government.</a:t>
            </a:r>
          </a:p>
        </p:txBody>
      </p:sp>
      <p:pic>
        <p:nvPicPr>
          <p:cNvPr id="7" name="Picture 6">
            <a:extLst>
              <a:ext uri="{FF2B5EF4-FFF2-40B4-BE49-F238E27FC236}">
                <a16:creationId xmlns:a16="http://schemas.microsoft.com/office/drawing/2014/main" id="{6C0E65EC-4C42-49EF-A133-1565C022C1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462" y="4894474"/>
            <a:ext cx="1347538" cy="1325079"/>
          </a:xfrm>
          <a:prstGeom prst="rect">
            <a:avLst/>
          </a:prstGeom>
        </p:spPr>
      </p:pic>
      <p:pic>
        <p:nvPicPr>
          <p:cNvPr id="9" name="Picture 8"/>
          <p:cNvPicPr>
            <a:picLocks noChangeAspect="1"/>
          </p:cNvPicPr>
          <p:nvPr/>
        </p:nvPicPr>
        <p:blipFill>
          <a:blip r:embed="rId3" cstate="hq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667999" y="4863388"/>
            <a:ext cx="1402597" cy="1387249"/>
          </a:xfrm>
          <a:prstGeom prst="rect">
            <a:avLst/>
          </a:prstGeom>
        </p:spPr>
      </p:pic>
      <p:sp>
        <p:nvSpPr>
          <p:cNvPr id="6" name="TextBox 5"/>
          <p:cNvSpPr txBox="1"/>
          <p:nvPr/>
        </p:nvSpPr>
        <p:spPr>
          <a:xfrm>
            <a:off x="5639462"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49436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D747FC2-582B-45F3-AC46-E0BA0621A641}"/>
                  </a:ext>
                </a:extLst>
              </p:cNvPr>
              <p:cNvSpPr>
                <a:spLocks noGrp="1"/>
              </p:cNvSpPr>
              <p:nvPr>
                <p:ph idx="1"/>
              </p:nvPr>
            </p:nvSpPr>
            <p:spPr/>
            <p:txBody>
              <a:bodyPr/>
              <a:lstStyle/>
              <a:p>
                <a:pPr marL="457200" indent="-457200">
                  <a:spcAft>
                    <a:spcPts val="1200"/>
                  </a:spcAft>
                  <a:buFont typeface="+mj-lt"/>
                  <a:buAutoNum type="arabicPeriod" startAt="4"/>
                </a:pPr>
                <a:r>
                  <a:rPr lang="en-US" b="1" dirty="0"/>
                  <a:t>Mallow’s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𝒑</m:t>
                        </m:r>
                      </m:sub>
                    </m:sSub>
                  </m:oMath>
                </a14:m>
                <a:r>
                  <a:rPr lang="en-US" b="1" dirty="0"/>
                  <a:t> Statistic (continued)</a:t>
                </a:r>
              </a:p>
              <a:p>
                <a:pPr lvl="1">
                  <a:spcAft>
                    <a:spcPts val="1200"/>
                  </a:spcAft>
                </a:pPr>
                <a:r>
                  <a:rPr lang="en-US" sz="2200" dirty="0"/>
                  <a:t>Small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𝑝</m:t>
                        </m:r>
                      </m:sub>
                    </m:sSub>
                  </m:oMath>
                </a14:m>
                <a:r>
                  <a:rPr lang="en-US" sz="2200" dirty="0"/>
                  <a:t> desired</a:t>
                </a:r>
              </a:p>
              <a:p>
                <a:pPr lvl="1">
                  <a:spcAft>
                    <a:spcPts val="1200"/>
                  </a:spcAft>
                </a:pPr>
                <a:r>
                  <a:rPr lang="en-US" sz="2200" dirty="0"/>
                  <a:t>If </a:t>
                </a:r>
                <a14:m>
                  <m:oMath xmlns:m="http://schemas.openxmlformats.org/officeDocument/2006/math">
                    <m:sSup>
                      <m:sSupPr>
                        <m:ctrlPr>
                          <a:rPr lang="en-US" sz="2200" i="1" dirty="0" smtClean="0">
                            <a:latin typeface="Cambria Math" panose="02040503050406030204" pitchFamily="18" charset="0"/>
                          </a:rPr>
                        </m:ctrlPr>
                      </m:sSup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𝜎</m:t>
                            </m:r>
                          </m:e>
                        </m:acc>
                      </m:e>
                      <m:sup>
                        <m:r>
                          <a:rPr lang="en-US" sz="2200" b="0" i="1" dirty="0" smtClean="0">
                            <a:latin typeface="Cambria Math" panose="02040503050406030204" pitchFamily="18" charset="0"/>
                          </a:rPr>
                          <m:t>2</m:t>
                        </m:r>
                      </m:sup>
                    </m:sSup>
                    <m:r>
                      <a:rPr lang="en-US" sz="2200" b="0" i="1" dirty="0" smtClean="0">
                        <a:latin typeface="Cambria Math" panose="02040503050406030204" pitchFamily="18" charset="0"/>
                      </a:rPr>
                      <m:t>&gt;</m:t>
                    </m:r>
                    <m:sSup>
                      <m:sSupPr>
                        <m:ctrlPr>
                          <a:rPr lang="en-US" sz="2200" i="1" dirty="0" smtClean="0">
                            <a:latin typeface="Cambria Math" panose="02040503050406030204" pitchFamily="18" charset="0"/>
                          </a:rPr>
                        </m:ctrlPr>
                      </m:sSupPr>
                      <m:e>
                        <m:r>
                          <a:rPr lang="en-US" sz="2200" b="0" i="1" dirty="0" smtClean="0">
                            <a:latin typeface="Cambria Math" panose="02040503050406030204" pitchFamily="18" charset="0"/>
                          </a:rPr>
                          <m:t>𝜎</m:t>
                        </m:r>
                      </m:e>
                      <m:sup>
                        <m:r>
                          <a:rPr lang="en-US" sz="2200" b="0" i="1" dirty="0" smtClean="0">
                            <a:latin typeface="Cambria Math" panose="02040503050406030204" pitchFamily="18" charset="0"/>
                          </a:rPr>
                          <m:t>2</m:t>
                        </m:r>
                      </m:sup>
                    </m:sSup>
                  </m:oMath>
                </a14:m>
                <a:r>
                  <a:rPr lang="en-US" sz="2200" dirty="0"/>
                  <a:t>, then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𝐶</m:t>
                        </m:r>
                      </m:e>
                      <m:sub>
                        <m:r>
                          <a:rPr lang="en-US" sz="2200" i="1">
                            <a:latin typeface="Cambria Math" panose="02040503050406030204" pitchFamily="18" charset="0"/>
                          </a:rPr>
                          <m:t>𝑝</m:t>
                        </m:r>
                      </m:sub>
                    </m:sSub>
                    <m:r>
                      <a:rPr lang="en-US" sz="2200" b="0" i="1" smtClean="0">
                        <a:latin typeface="Cambria Math" panose="02040503050406030204" pitchFamily="18" charset="0"/>
                      </a:rPr>
                      <m:t>&lt;0</m:t>
                    </m:r>
                  </m:oMath>
                </a14:m>
                <a:r>
                  <a:rPr lang="en-US" sz="2200" dirty="0"/>
                  <a:t> is possible but nonsensical</a:t>
                </a:r>
              </a:p>
              <a:p>
                <a:pPr lvl="1">
                  <a:spcAft>
                    <a:spcPts val="1200"/>
                  </a:spcAft>
                </a:pPr>
                <a:r>
                  <a:rPr lang="en-US" sz="2200" dirty="0"/>
                  <a:t>Plot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𝑝</m:t>
                        </m:r>
                      </m:sub>
                    </m:sSub>
                  </m:oMath>
                </a14:m>
                <a:r>
                  <a:rPr lang="en-US" sz="2200" dirty="0"/>
                  <a:t> vs. </a:t>
                </a:r>
                <a14:m>
                  <m:oMath xmlns:m="http://schemas.openxmlformats.org/officeDocument/2006/math">
                    <m:r>
                      <a:rPr lang="en-US" sz="2200" b="0" i="1" smtClean="0">
                        <a:latin typeface="Cambria Math" panose="02040503050406030204" pitchFamily="18" charset="0"/>
                      </a:rPr>
                      <m:t>𝑝</m:t>
                    </m:r>
                  </m:oMath>
                </a14:m>
                <a:r>
                  <a:rPr lang="en-US" sz="2200" dirty="0"/>
                  <a:t> for values of </a:t>
                </a:r>
                <a14:m>
                  <m:oMath xmlns:m="http://schemas.openxmlformats.org/officeDocument/2006/math">
                    <m:r>
                      <a:rPr lang="en-US" sz="2200" i="1">
                        <a:latin typeface="Cambria Math" panose="02040503050406030204" pitchFamily="18" charset="0"/>
                      </a:rPr>
                      <m:t>𝑝</m:t>
                    </m:r>
                  </m:oMath>
                </a14:m>
                <a:r>
                  <a:rPr lang="en-US" sz="2200" dirty="0"/>
                  <a:t> to visualize and select </a:t>
                </a:r>
                <a14:m>
                  <m:oMath xmlns:m="http://schemas.openxmlformats.org/officeDocument/2006/math">
                    <m:r>
                      <a:rPr lang="en-US" sz="2200" i="1">
                        <a:latin typeface="Cambria Math" panose="02040503050406030204" pitchFamily="18" charset="0"/>
                      </a:rPr>
                      <m:t>𝑝</m:t>
                    </m:r>
                  </m:oMath>
                </a14:m>
                <a:r>
                  <a:rPr lang="en-US" sz="2200" dirty="0"/>
                  <a:t> </a:t>
                </a:r>
              </a:p>
              <a:p>
                <a:endParaRPr lang="en-US" dirty="0"/>
              </a:p>
            </p:txBody>
          </p:sp>
        </mc:Choice>
        <mc:Fallback xmlns="">
          <p:sp>
            <p:nvSpPr>
              <p:cNvPr id="2" name="Content Placeholder 1">
                <a:extLst>
                  <a:ext uri="{FF2B5EF4-FFF2-40B4-BE49-F238E27FC236}">
                    <a16:creationId xmlns:a16="http://schemas.microsoft.com/office/drawing/2014/main" id="{CD747FC2-582B-45F3-AC46-E0BA0621A641}"/>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3B2DB358-C83C-4FDD-9CCB-BCE12ECA755A}"/>
              </a:ext>
            </a:extLst>
          </p:cNvPr>
          <p:cNvSpPr>
            <a:spLocks noGrp="1"/>
          </p:cNvSpPr>
          <p:nvPr>
            <p:ph type="sldNum" sz="quarter" idx="12"/>
          </p:nvPr>
        </p:nvSpPr>
        <p:spPr/>
        <p:txBody>
          <a:bodyPr/>
          <a:lstStyle/>
          <a:p>
            <a:fld id="{D44AB33A-367C-40BB-BE1C-07D1887BB17F}" type="slidenum">
              <a:rPr lang="en-US" smtClean="0"/>
              <a:t>10</a:t>
            </a:fld>
            <a:endParaRPr lang="en-US"/>
          </a:p>
        </p:txBody>
      </p:sp>
      <p:sp>
        <p:nvSpPr>
          <p:cNvPr id="4" name="Title 3">
            <a:extLst>
              <a:ext uri="{FF2B5EF4-FFF2-40B4-BE49-F238E27FC236}">
                <a16:creationId xmlns:a16="http://schemas.microsoft.com/office/drawing/2014/main" id="{3B0F1F80-48A9-430E-807E-3E8A383B1915}"/>
              </a:ext>
            </a:extLst>
          </p:cNvPr>
          <p:cNvSpPr>
            <a:spLocks noGrp="1"/>
          </p:cNvSpPr>
          <p:nvPr>
            <p:ph type="title"/>
          </p:nvPr>
        </p:nvSpPr>
        <p:spPr/>
        <p:txBody>
          <a:bodyPr/>
          <a:lstStyle/>
          <a:p>
            <a:r>
              <a:rPr lang="en-US" dirty="0"/>
              <a:t>Criteria to Evaluate Subset Models</a:t>
            </a:r>
          </a:p>
        </p:txBody>
      </p:sp>
    </p:spTree>
    <p:extLst>
      <p:ext uri="{BB962C8B-B14F-4D97-AF65-F5344CB8AC3E}">
        <p14:creationId xmlns:p14="http://schemas.microsoft.com/office/powerpoint/2010/main" val="309678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A2FBA56-97F8-4FA1-95E3-72CE23D28631}"/>
                  </a:ext>
                </a:extLst>
              </p:cNvPr>
              <p:cNvSpPr>
                <a:spLocks noGrp="1"/>
              </p:cNvSpPr>
              <p:nvPr>
                <p:ph idx="1"/>
              </p:nvPr>
            </p:nvSpPr>
            <p:spPr/>
            <p:txBody>
              <a:bodyPr>
                <a:normAutofit/>
              </a:bodyPr>
              <a:lstStyle/>
              <a:p>
                <a:pPr marL="457200" indent="-457200">
                  <a:spcAft>
                    <a:spcPts val="1200"/>
                  </a:spcAft>
                  <a:buFont typeface="+mj-lt"/>
                  <a:buAutoNum type="arabicPeriod"/>
                </a:pPr>
                <a:r>
                  <a:rPr lang="en-US" b="1" dirty="0"/>
                  <a:t>Forward Selection</a:t>
                </a:r>
              </a:p>
              <a:p>
                <a:pPr lvl="1">
                  <a:spcAft>
                    <a:spcPts val="1200"/>
                  </a:spcAft>
                </a:pPr>
                <a:r>
                  <a:rPr lang="en-US" sz="2200" dirty="0"/>
                  <a:t>Iterate through the regressors performing successive partial </a:t>
                </a:r>
                <a14:m>
                  <m:oMath xmlns:m="http://schemas.openxmlformats.org/officeDocument/2006/math">
                    <m:r>
                      <a:rPr lang="en-US" sz="2200" b="0" i="1" smtClean="0">
                        <a:latin typeface="Cambria Math" panose="02040503050406030204" pitchFamily="18" charset="0"/>
                      </a:rPr>
                      <m:t>𝐹</m:t>
                    </m:r>
                  </m:oMath>
                </a14:m>
                <a:r>
                  <a:rPr lang="en-US" sz="2200" dirty="0"/>
                  <a:t>-tests</a:t>
                </a:r>
              </a:p>
              <a:p>
                <a:pPr lvl="1">
                  <a:spcAft>
                    <a:spcPts val="1200"/>
                  </a:spcAft>
                </a:pPr>
                <a:r>
                  <a:rPr lang="en-US" sz="2200" dirty="0"/>
                  <a:t>Add the “best” regressor each cycle</a:t>
                </a:r>
              </a:p>
              <a:p>
                <a:pPr lvl="1">
                  <a:spcAft>
                    <a:spcPts val="1200"/>
                  </a:spcAft>
                </a:pPr>
                <a:r>
                  <a:rPr lang="en-US" sz="2200" dirty="0"/>
                  <a:t>Controlling Type I Error is very important</a:t>
                </a:r>
              </a:p>
              <a:p>
                <a:pPr lvl="2">
                  <a:spcAft>
                    <a:spcPts val="1200"/>
                  </a:spcAft>
                  <a:buFont typeface="Wingdings" panose="05000000000000000000" pitchFamily="2" charset="2"/>
                  <a:buChar char="à"/>
                </a:pPr>
                <a:r>
                  <a:rPr lang="en-US" sz="2200" dirty="0">
                    <a:sym typeface="Wingdings" panose="05000000000000000000" pitchFamily="2" charset="2"/>
                  </a:rPr>
                  <a:t>How many tests might we perform?</a:t>
                </a:r>
              </a:p>
              <a:p>
                <a:pPr lvl="3">
                  <a:spcAft>
                    <a:spcPts val="1200"/>
                  </a:spcAft>
                  <a:buFont typeface="Wingdings" panose="05000000000000000000" pitchFamily="2" charset="2"/>
                  <a:buChar char="à"/>
                </a:pPr>
                <a14:m>
                  <m:oMath xmlns:m="http://schemas.openxmlformats.org/officeDocument/2006/math">
                    <m:nary>
                      <m:naryPr>
                        <m:chr m:val="∑"/>
                        <m:ctrlPr>
                          <a:rPr lang="en-US" sz="220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𝑘</m:t>
                        </m:r>
                      </m:sup>
                      <m:e>
                        <m:r>
                          <a:rPr lang="en-US" sz="2200" b="0" i="1" smtClean="0">
                            <a:latin typeface="Cambria Math" panose="02040503050406030204" pitchFamily="18" charset="0"/>
                          </a:rPr>
                          <m:t>𝑖</m:t>
                        </m:r>
                      </m:e>
                    </m:nary>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𝑘</m:t>
                        </m:r>
                        <m:r>
                          <a:rPr lang="en-US" sz="2200" b="0" i="1" smtClean="0">
                            <a:latin typeface="Cambria Math" panose="02040503050406030204" pitchFamily="18" charset="0"/>
                          </a:rPr>
                          <m:t>(</m:t>
                        </m:r>
                        <m:r>
                          <a:rPr lang="en-US" sz="2200" b="0" i="1" smtClean="0">
                            <a:latin typeface="Cambria Math" panose="02040503050406030204" pitchFamily="18" charset="0"/>
                          </a:rPr>
                          <m:t>𝑘</m:t>
                        </m:r>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oMath>
                </a14:m>
                <a:endParaRPr lang="en-US" sz="2200" dirty="0"/>
              </a:p>
              <a:p>
                <a:pPr lvl="2">
                  <a:spcAft>
                    <a:spcPts val="1200"/>
                  </a:spcAft>
                  <a:buFont typeface="Wingdings" panose="05000000000000000000" pitchFamily="2" charset="2"/>
                  <a:buChar char="à"/>
                </a:pPr>
                <a:r>
                  <a:rPr lang="en-US" sz="2200" dirty="0"/>
                  <a:t>May need to control via Bonferroni or another method</a:t>
                </a:r>
              </a:p>
            </p:txBody>
          </p:sp>
        </mc:Choice>
        <mc:Fallback xmlns="">
          <p:sp>
            <p:nvSpPr>
              <p:cNvPr id="2" name="Content Placeholder 1">
                <a:extLst>
                  <a:ext uri="{FF2B5EF4-FFF2-40B4-BE49-F238E27FC236}">
                    <a16:creationId xmlns:a16="http://schemas.microsoft.com/office/drawing/2014/main" id="{3A2FBA56-97F8-4FA1-95E3-72CE23D28631}"/>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7C15715-8947-44A0-8AF4-4D452389F8E9}"/>
              </a:ext>
            </a:extLst>
          </p:cNvPr>
          <p:cNvSpPr>
            <a:spLocks noGrp="1"/>
          </p:cNvSpPr>
          <p:nvPr>
            <p:ph type="sldNum" sz="quarter" idx="12"/>
          </p:nvPr>
        </p:nvSpPr>
        <p:spPr/>
        <p:txBody>
          <a:bodyPr/>
          <a:lstStyle/>
          <a:p>
            <a:fld id="{D44AB33A-367C-40BB-BE1C-07D1887BB17F}" type="slidenum">
              <a:rPr lang="en-US" smtClean="0"/>
              <a:t>11</a:t>
            </a:fld>
            <a:endParaRPr lang="en-US"/>
          </a:p>
        </p:txBody>
      </p:sp>
      <p:sp>
        <p:nvSpPr>
          <p:cNvPr id="4" name="Title 3">
            <a:extLst>
              <a:ext uri="{FF2B5EF4-FFF2-40B4-BE49-F238E27FC236}">
                <a16:creationId xmlns:a16="http://schemas.microsoft.com/office/drawing/2014/main" id="{6A1D86CF-FFE2-47A2-86A9-D462AEC8B38F}"/>
              </a:ext>
            </a:extLst>
          </p:cNvPr>
          <p:cNvSpPr>
            <a:spLocks noGrp="1"/>
          </p:cNvSpPr>
          <p:nvPr>
            <p:ph type="title"/>
          </p:nvPr>
        </p:nvSpPr>
        <p:spPr/>
        <p:txBody>
          <a:bodyPr/>
          <a:lstStyle/>
          <a:p>
            <a:r>
              <a:rPr lang="en-US" dirty="0"/>
              <a:t>Stepwise Regression</a:t>
            </a:r>
          </a:p>
        </p:txBody>
      </p:sp>
    </p:spTree>
    <p:extLst>
      <p:ext uri="{BB962C8B-B14F-4D97-AF65-F5344CB8AC3E}">
        <p14:creationId xmlns:p14="http://schemas.microsoft.com/office/powerpoint/2010/main" val="40109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5D83707-1B4D-44C7-BA8C-E061F633FC0E}"/>
                  </a:ext>
                </a:extLst>
              </p:cNvPr>
              <p:cNvSpPr>
                <a:spLocks noGrp="1"/>
              </p:cNvSpPr>
              <p:nvPr>
                <p:ph idx="1"/>
              </p:nvPr>
            </p:nvSpPr>
            <p:spPr/>
            <p:txBody>
              <a:bodyPr>
                <a:normAutofit/>
              </a:bodyPr>
              <a:lstStyle/>
              <a:p>
                <a:pPr marL="457200" indent="-457200">
                  <a:spcAft>
                    <a:spcPts val="1200"/>
                  </a:spcAft>
                  <a:buFont typeface="+mj-lt"/>
                  <a:buAutoNum type="arabicPeriod" startAt="2"/>
                </a:pPr>
                <a:r>
                  <a:rPr lang="en-US" b="1" dirty="0"/>
                  <a:t>Backward Elimination</a:t>
                </a:r>
              </a:p>
              <a:p>
                <a:pPr lvl="1">
                  <a:spcAft>
                    <a:spcPts val="1200"/>
                  </a:spcAft>
                </a:pPr>
                <a:r>
                  <a:rPr lang="en-US" dirty="0"/>
                  <a:t>Similar to </a:t>
                </a:r>
                <a:r>
                  <a:rPr lang="en-US" b="1" dirty="0"/>
                  <a:t>Forward Selection </a:t>
                </a:r>
                <a:r>
                  <a:rPr lang="en-US" dirty="0"/>
                  <a:t>on previous slide, but the opposite sequence</a:t>
                </a:r>
              </a:p>
              <a:p>
                <a:pPr lvl="2">
                  <a:spcAft>
                    <a:spcPts val="1200"/>
                  </a:spcAft>
                  <a:buFont typeface="Wingdings" panose="05000000000000000000" pitchFamily="2" charset="2"/>
                  <a:buChar char="à"/>
                </a:pPr>
                <a:r>
                  <a:rPr lang="en-US" sz="2000" dirty="0">
                    <a:sym typeface="Wingdings" panose="05000000000000000000" pitchFamily="2" charset="2"/>
                  </a:rPr>
                  <a:t>Start with all regressors and remove “worst” until all remaining are “good enough”</a:t>
                </a:r>
              </a:p>
              <a:p>
                <a:pPr lvl="1">
                  <a:spcAft>
                    <a:spcPts val="1200"/>
                  </a:spcAft>
                </a:pPr>
                <a:r>
                  <a:rPr lang="en-US" dirty="0">
                    <a:sym typeface="Wingdings" panose="05000000000000000000" pitchFamily="2" charset="2"/>
                  </a:rPr>
                  <a:t>Partial </a:t>
                </a:r>
                <a14:m>
                  <m:oMath xmlns:m="http://schemas.openxmlformats.org/officeDocument/2006/math">
                    <m:r>
                      <a:rPr lang="en-US" b="0" i="1" smtClean="0">
                        <a:latin typeface="Cambria Math" panose="02040503050406030204" pitchFamily="18" charset="0"/>
                        <a:sym typeface="Wingdings" panose="05000000000000000000" pitchFamily="2" charset="2"/>
                      </a:rPr>
                      <m:t>𝐹</m:t>
                    </m:r>
                  </m:oMath>
                </a14:m>
                <a:r>
                  <a:rPr lang="en-US" dirty="0"/>
                  <a:t>-test as if each examined regressor was the last one added to the model</a:t>
                </a:r>
              </a:p>
              <a:p>
                <a:pPr lvl="1">
                  <a:spcAft>
                    <a:spcPts val="1200"/>
                  </a:spcAft>
                </a:pPr>
                <a:r>
                  <a:rPr lang="en-US" dirty="0"/>
                  <a:t>Drop the regressor with the lowest non-significant test statistic,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oMath>
                </a14:m>
                <a:endParaRPr lang="en-US" dirty="0"/>
              </a:p>
              <a:p>
                <a:pPr lvl="1">
                  <a:spcAft>
                    <a:spcPts val="1200"/>
                  </a:spcAft>
                </a:pPr>
                <a:endParaRPr lang="en-US" dirty="0"/>
              </a:p>
              <a:p>
                <a:pPr marL="457200" indent="-457200">
                  <a:spcAft>
                    <a:spcPts val="1200"/>
                  </a:spcAft>
                  <a:buFont typeface="+mj-lt"/>
                  <a:buAutoNum type="arabicPeriod" startAt="3"/>
                </a:pPr>
                <a:r>
                  <a:rPr lang="en-US" b="1" dirty="0"/>
                  <a:t>Stepwise</a:t>
                </a:r>
              </a:p>
              <a:p>
                <a:pPr lvl="1">
                  <a:spcAft>
                    <a:spcPts val="1200"/>
                  </a:spcAft>
                </a:pPr>
                <a:r>
                  <a:rPr lang="en-US" dirty="0"/>
                  <a:t>Modifies forward selection by </a:t>
                </a:r>
                <a:r>
                  <a:rPr lang="en-US"/>
                  <a:t>retesting selected </a:t>
                </a:r>
                <a:r>
                  <a:rPr lang="en-US" dirty="0"/>
                  <a:t>regressors at each step</a:t>
                </a:r>
              </a:p>
              <a:p>
                <a:pPr lvl="1">
                  <a:spcAft>
                    <a:spcPts val="1200"/>
                  </a:spcAft>
                </a:pPr>
                <a:r>
                  <a:rPr lang="en-US" dirty="0"/>
                  <a:t>Allows for a regressor to be added in one step and then dropped in another step</a:t>
                </a:r>
              </a:p>
              <a:p>
                <a:pPr>
                  <a:spcAft>
                    <a:spcPts val="1200"/>
                  </a:spcAft>
                </a:pPr>
                <a:endParaRPr lang="en-US" dirty="0"/>
              </a:p>
            </p:txBody>
          </p:sp>
        </mc:Choice>
        <mc:Fallback>
          <p:sp>
            <p:nvSpPr>
              <p:cNvPr id="2" name="Content Placeholder 1">
                <a:extLst>
                  <a:ext uri="{FF2B5EF4-FFF2-40B4-BE49-F238E27FC236}">
                    <a16:creationId xmlns:a16="http://schemas.microsoft.com/office/drawing/2014/main" id="{85D83707-1B4D-44C7-BA8C-E061F633FC0E}"/>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A1F9DFF-1045-45AE-BC05-5A5801F5FCCA}"/>
              </a:ext>
            </a:extLst>
          </p:cNvPr>
          <p:cNvSpPr>
            <a:spLocks noGrp="1"/>
          </p:cNvSpPr>
          <p:nvPr>
            <p:ph type="sldNum" sz="quarter" idx="12"/>
          </p:nvPr>
        </p:nvSpPr>
        <p:spPr/>
        <p:txBody>
          <a:bodyPr/>
          <a:lstStyle/>
          <a:p>
            <a:fld id="{D44AB33A-367C-40BB-BE1C-07D1887BB17F}" type="slidenum">
              <a:rPr lang="en-US" smtClean="0"/>
              <a:t>12</a:t>
            </a:fld>
            <a:endParaRPr lang="en-US"/>
          </a:p>
        </p:txBody>
      </p:sp>
      <p:sp>
        <p:nvSpPr>
          <p:cNvPr id="4" name="Title 3">
            <a:extLst>
              <a:ext uri="{FF2B5EF4-FFF2-40B4-BE49-F238E27FC236}">
                <a16:creationId xmlns:a16="http://schemas.microsoft.com/office/drawing/2014/main" id="{E202BC14-0536-40CB-955E-EDFB0E172C56}"/>
              </a:ext>
            </a:extLst>
          </p:cNvPr>
          <p:cNvSpPr>
            <a:spLocks noGrp="1"/>
          </p:cNvSpPr>
          <p:nvPr>
            <p:ph type="title"/>
          </p:nvPr>
        </p:nvSpPr>
        <p:spPr/>
        <p:txBody>
          <a:bodyPr/>
          <a:lstStyle/>
          <a:p>
            <a:r>
              <a:rPr lang="en-US" dirty="0"/>
              <a:t>Stepwise Regression</a:t>
            </a:r>
          </a:p>
        </p:txBody>
      </p:sp>
    </p:spTree>
    <p:extLst>
      <p:ext uri="{BB962C8B-B14F-4D97-AF65-F5344CB8AC3E}">
        <p14:creationId xmlns:p14="http://schemas.microsoft.com/office/powerpoint/2010/main" val="234557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B05FC6-F78D-4EE6-B696-C1208680C039}"/>
              </a:ext>
            </a:extLst>
          </p:cNvPr>
          <p:cNvSpPr/>
          <p:nvPr/>
        </p:nvSpPr>
        <p:spPr>
          <a:xfrm>
            <a:off x="0" y="6045200"/>
            <a:ext cx="12192000" cy="808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D906EBE7-2C94-4804-9362-D24ED80BB4E6}"/>
              </a:ext>
            </a:extLst>
          </p:cNvPr>
          <p:cNvSpPr>
            <a:spLocks noGrp="1"/>
          </p:cNvSpPr>
          <p:nvPr>
            <p:ph idx="1"/>
          </p:nvPr>
        </p:nvSpPr>
        <p:spPr>
          <a:xfrm>
            <a:off x="838200" y="1352550"/>
            <a:ext cx="10515600" cy="5500810"/>
          </a:xfrm>
        </p:spPr>
        <p:txBody>
          <a:bodyPr>
            <a:normAutofit/>
          </a:bodyPr>
          <a:lstStyle/>
          <a:p>
            <a:pPr marL="457200" indent="-457200">
              <a:buFont typeface="+mj-lt"/>
              <a:buAutoNum type="arabicPeriod"/>
            </a:pPr>
            <a:r>
              <a:rPr lang="en-US" b="1" dirty="0"/>
              <a:t>Be careful with stepwise regression</a:t>
            </a:r>
          </a:p>
          <a:p>
            <a:pPr lvl="1"/>
            <a:r>
              <a:rPr lang="en-US" sz="2200" dirty="0"/>
              <a:t>Does not give “optimal” model</a:t>
            </a:r>
          </a:p>
          <a:p>
            <a:pPr lvl="2">
              <a:buFont typeface="Wingdings" panose="05000000000000000000" pitchFamily="2" charset="2"/>
              <a:buChar char="à"/>
            </a:pPr>
            <a:r>
              <a:rPr lang="en-US" sz="2000" dirty="0">
                <a:sym typeface="Wingdings" panose="05000000000000000000" pitchFamily="2" charset="2"/>
              </a:rPr>
              <a:t>Likely many good models</a:t>
            </a:r>
          </a:p>
          <a:p>
            <a:pPr lvl="1"/>
            <a:r>
              <a:rPr lang="en-US" sz="2200" dirty="0">
                <a:sym typeface="Wingdings" panose="05000000000000000000" pitchFamily="2" charset="2"/>
              </a:rPr>
              <a:t>Regressor inclusion and hypothesis tests depend on what is already in the model</a:t>
            </a:r>
          </a:p>
          <a:p>
            <a:pPr marL="914400" lvl="2" indent="0">
              <a:buNone/>
            </a:pPr>
            <a:r>
              <a:rPr lang="en-US" sz="2000" dirty="0">
                <a:sym typeface="Wingdings" panose="05000000000000000000" pitchFamily="2" charset="2"/>
              </a:rPr>
              <a:t>Order matters</a:t>
            </a:r>
          </a:p>
          <a:p>
            <a:pPr lvl="1"/>
            <a:r>
              <a:rPr lang="en-US" sz="2200" dirty="0">
                <a:sym typeface="Wingdings" panose="05000000000000000000" pitchFamily="2" charset="2"/>
              </a:rPr>
              <a:t>Forward and Backward approaches will probably give different final models</a:t>
            </a:r>
          </a:p>
          <a:p>
            <a:pPr marL="457200" indent="-457200">
              <a:buFont typeface="+mj-lt"/>
              <a:buAutoNum type="arabicPeriod"/>
            </a:pPr>
            <a:r>
              <a:rPr lang="en-US" sz="2400" b="1" dirty="0">
                <a:sym typeface="Wingdings" panose="05000000000000000000" pitchFamily="2" charset="2"/>
              </a:rPr>
              <a:t>Once we have a few candidate models, we need to thoroughly analyze and compare them.</a:t>
            </a:r>
          </a:p>
          <a:p>
            <a:pPr lvl="1"/>
            <a:r>
              <a:rPr lang="en-US" sz="2200" dirty="0">
                <a:sym typeface="Wingdings" panose="05000000000000000000" pitchFamily="2" charset="2"/>
              </a:rPr>
              <a:t>Model adequacy</a:t>
            </a:r>
          </a:p>
          <a:p>
            <a:pPr lvl="1"/>
            <a:r>
              <a:rPr lang="en-US" sz="2200" dirty="0">
                <a:sym typeface="Wingdings" panose="05000000000000000000" pitchFamily="2" charset="2"/>
              </a:rPr>
              <a:t>“Eyeball” test: Do the coefficients make sense? Do the regressors?</a:t>
            </a:r>
          </a:p>
          <a:p>
            <a:pPr lvl="1"/>
            <a:r>
              <a:rPr lang="en-US" sz="2200" dirty="0">
                <a:sym typeface="Wingdings" panose="05000000000000000000" pitchFamily="2" charset="2"/>
              </a:rPr>
              <a:t>Are the models suitable for their intended purpose?</a:t>
            </a:r>
          </a:p>
          <a:p>
            <a:pPr lvl="1"/>
            <a:r>
              <a:rPr lang="en-US" sz="2200" dirty="0">
                <a:sym typeface="Wingdings" panose="05000000000000000000" pitchFamily="2" charset="2"/>
              </a:rPr>
              <a:t>Is multicollinearity (still?) a problem?</a:t>
            </a:r>
          </a:p>
          <a:p>
            <a:pPr lvl="1"/>
            <a:r>
              <a:rPr lang="en-US" sz="2200" dirty="0">
                <a:sym typeface="Wingdings" panose="05000000000000000000" pitchFamily="2" charset="2"/>
              </a:rPr>
              <a:t>Predictive capability on a fresh dataset</a:t>
            </a:r>
          </a:p>
          <a:p>
            <a:pPr lvl="1"/>
            <a:r>
              <a:rPr lang="en-US" sz="2200" dirty="0">
                <a:sym typeface="Wingdings" panose="05000000000000000000" pitchFamily="2" charset="2"/>
              </a:rPr>
              <a:t>Are subsequent transformations necessary?</a:t>
            </a:r>
            <a:endParaRPr lang="en-US" sz="2200" dirty="0"/>
          </a:p>
        </p:txBody>
      </p:sp>
      <p:sp>
        <p:nvSpPr>
          <p:cNvPr id="3" name="Slide Number Placeholder 2">
            <a:extLst>
              <a:ext uri="{FF2B5EF4-FFF2-40B4-BE49-F238E27FC236}">
                <a16:creationId xmlns:a16="http://schemas.microsoft.com/office/drawing/2014/main" id="{8BA6EC8B-5804-431C-A9E0-B26AD3B13E94}"/>
              </a:ext>
            </a:extLst>
          </p:cNvPr>
          <p:cNvSpPr>
            <a:spLocks noGrp="1"/>
          </p:cNvSpPr>
          <p:nvPr>
            <p:ph type="sldNum" sz="quarter" idx="12"/>
          </p:nvPr>
        </p:nvSpPr>
        <p:spPr/>
        <p:txBody>
          <a:bodyPr/>
          <a:lstStyle/>
          <a:p>
            <a:fld id="{D44AB33A-367C-40BB-BE1C-07D1887BB17F}" type="slidenum">
              <a:rPr lang="en-US" smtClean="0">
                <a:solidFill>
                  <a:srgbClr val="002060"/>
                </a:solidFill>
              </a:rPr>
              <a:t>13</a:t>
            </a:fld>
            <a:endParaRPr lang="en-US">
              <a:solidFill>
                <a:srgbClr val="002060"/>
              </a:solidFill>
            </a:endParaRPr>
          </a:p>
        </p:txBody>
      </p:sp>
      <p:sp>
        <p:nvSpPr>
          <p:cNvPr id="4" name="Title 3">
            <a:extLst>
              <a:ext uri="{FF2B5EF4-FFF2-40B4-BE49-F238E27FC236}">
                <a16:creationId xmlns:a16="http://schemas.microsoft.com/office/drawing/2014/main" id="{B9669F58-3749-4811-8DC3-1DB08BAB2FA3}"/>
              </a:ext>
            </a:extLst>
          </p:cNvPr>
          <p:cNvSpPr>
            <a:spLocks noGrp="1"/>
          </p:cNvSpPr>
          <p:nvPr>
            <p:ph type="title"/>
          </p:nvPr>
        </p:nvSpPr>
        <p:spPr/>
        <p:txBody>
          <a:bodyPr/>
          <a:lstStyle/>
          <a:p>
            <a:r>
              <a:rPr lang="en-US" dirty="0"/>
              <a:t>Closing Thoughts</a:t>
            </a:r>
          </a:p>
        </p:txBody>
      </p:sp>
    </p:spTree>
    <p:extLst>
      <p:ext uri="{BB962C8B-B14F-4D97-AF65-F5344CB8AC3E}">
        <p14:creationId xmlns:p14="http://schemas.microsoft.com/office/powerpoint/2010/main" val="218927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fade">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3F5FE-DFAE-4E73-AF0A-DC7336FB3AAD}"/>
              </a:ext>
            </a:extLst>
          </p:cNvPr>
          <p:cNvSpPr>
            <a:spLocks noGrp="1"/>
          </p:cNvSpPr>
          <p:nvPr>
            <p:ph idx="1"/>
          </p:nvPr>
        </p:nvSpPr>
        <p:spPr/>
        <p:txBody>
          <a:bodyPr>
            <a:normAutofit/>
          </a:bodyPr>
          <a:lstStyle/>
          <a:p>
            <a:pPr marL="0" indent="0">
              <a:spcBef>
                <a:spcPts val="0"/>
              </a:spcBef>
              <a:spcAft>
                <a:spcPts val="1800"/>
              </a:spcAft>
              <a:buNone/>
            </a:pPr>
            <a:r>
              <a:rPr lang="en-US" dirty="0"/>
              <a:t>At the end of the session, you should now be able to…</a:t>
            </a:r>
          </a:p>
          <a:p>
            <a:pPr>
              <a:spcBef>
                <a:spcPts val="0"/>
              </a:spcBef>
              <a:spcAft>
                <a:spcPts val="1800"/>
              </a:spcAft>
            </a:pPr>
            <a:r>
              <a:rPr lang="en-US" dirty="0"/>
              <a:t>Employ a two-stage approach for model selection given a large number of potential predictors</a:t>
            </a:r>
          </a:p>
          <a:p>
            <a:pPr>
              <a:spcBef>
                <a:spcPts val="0"/>
              </a:spcBef>
              <a:spcAft>
                <a:spcPts val="1800"/>
              </a:spcAft>
            </a:pPr>
            <a:r>
              <a:rPr lang="en-US" dirty="0"/>
              <a:t>Explain the consequences of model misspecification</a:t>
            </a:r>
          </a:p>
          <a:p>
            <a:pPr>
              <a:spcBef>
                <a:spcPts val="0"/>
              </a:spcBef>
              <a:spcAft>
                <a:spcPts val="1800"/>
              </a:spcAft>
            </a:pPr>
            <a:r>
              <a:rPr lang="en-US" dirty="0"/>
              <a:t>Rank model subsets using criteria for evaluating subset regression models</a:t>
            </a:r>
          </a:p>
          <a:p>
            <a:pPr>
              <a:spcBef>
                <a:spcPts val="0"/>
              </a:spcBef>
              <a:spcAft>
                <a:spcPts val="1800"/>
              </a:spcAft>
            </a:pPr>
            <a:r>
              <a:rPr lang="en-US" dirty="0"/>
              <a:t>Explain the risk associated with variable selection via stepwise regression</a:t>
            </a:r>
          </a:p>
          <a:p>
            <a:pPr>
              <a:spcBef>
                <a:spcPts val="0"/>
              </a:spcBef>
              <a:spcAft>
                <a:spcPts val="1800"/>
              </a:spcAft>
            </a:pPr>
            <a:endParaRPr lang="en-US" dirty="0"/>
          </a:p>
          <a:p>
            <a:pPr marL="0" indent="0">
              <a:spcBef>
                <a:spcPts val="0"/>
              </a:spcBef>
              <a:spcAft>
                <a:spcPts val="1800"/>
              </a:spcAft>
              <a:buNone/>
            </a:pPr>
            <a:r>
              <a:rPr lang="en-US" u="sng" dirty="0"/>
              <a:t>Text Covered</a:t>
            </a:r>
            <a:r>
              <a:rPr lang="en-US" dirty="0"/>
              <a:t>: Ch. 10.1-10.3</a:t>
            </a:r>
          </a:p>
        </p:txBody>
      </p:sp>
      <p:sp>
        <p:nvSpPr>
          <p:cNvPr id="3" name="Title 2">
            <a:extLst>
              <a:ext uri="{FF2B5EF4-FFF2-40B4-BE49-F238E27FC236}">
                <a16:creationId xmlns:a16="http://schemas.microsoft.com/office/drawing/2014/main" id="{072CE2DE-185E-4F39-B84D-D95922D5F3AE}"/>
              </a:ext>
            </a:extLst>
          </p:cNvPr>
          <p:cNvSpPr>
            <a:spLocks noGrp="1"/>
          </p:cNvSpPr>
          <p:nvPr>
            <p:ph type="title"/>
          </p:nvPr>
        </p:nvSpPr>
        <p:spPr/>
        <p:txBody>
          <a:bodyPr/>
          <a:lstStyle/>
          <a:p>
            <a:r>
              <a:rPr lang="en-US" dirty="0"/>
              <a:t>Lesson Objectives</a:t>
            </a:r>
          </a:p>
        </p:txBody>
      </p:sp>
      <p:sp>
        <p:nvSpPr>
          <p:cNvPr id="4" name="Slide Number Placeholder 3">
            <a:extLst>
              <a:ext uri="{FF2B5EF4-FFF2-40B4-BE49-F238E27FC236}">
                <a16:creationId xmlns:a16="http://schemas.microsoft.com/office/drawing/2014/main" id="{EDB6A237-ACD2-4F98-AF37-8DE4F4424F3A}"/>
              </a:ext>
            </a:extLst>
          </p:cNvPr>
          <p:cNvSpPr>
            <a:spLocks noGrp="1"/>
          </p:cNvSpPr>
          <p:nvPr>
            <p:ph type="sldNum" sz="quarter" idx="12"/>
          </p:nvPr>
        </p:nvSpPr>
        <p:spPr/>
        <p:txBody>
          <a:bodyPr/>
          <a:lstStyle/>
          <a:p>
            <a:fld id="{D44AB33A-367C-40BB-BE1C-07D1887BB17F}" type="slidenum">
              <a:rPr lang="en-US" smtClean="0"/>
              <a:t>14</a:t>
            </a:fld>
            <a:endParaRPr lang="en-US"/>
          </a:p>
        </p:txBody>
      </p:sp>
    </p:spTree>
    <p:extLst>
      <p:ext uri="{BB962C8B-B14F-4D97-AF65-F5344CB8AC3E}">
        <p14:creationId xmlns:p14="http://schemas.microsoft.com/office/powerpoint/2010/main" val="92445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3F5FE-DFAE-4E73-AF0A-DC7336FB3AAD}"/>
              </a:ext>
            </a:extLst>
          </p:cNvPr>
          <p:cNvSpPr>
            <a:spLocks noGrp="1"/>
          </p:cNvSpPr>
          <p:nvPr>
            <p:ph idx="1"/>
          </p:nvPr>
        </p:nvSpPr>
        <p:spPr/>
        <p:txBody>
          <a:bodyPr>
            <a:normAutofit/>
          </a:bodyPr>
          <a:lstStyle/>
          <a:p>
            <a:pPr marL="0" indent="0">
              <a:spcBef>
                <a:spcPts val="0"/>
              </a:spcBef>
              <a:spcAft>
                <a:spcPts val="1800"/>
              </a:spcAft>
              <a:buNone/>
            </a:pPr>
            <a:r>
              <a:rPr lang="en-US" dirty="0"/>
              <a:t>We learned how to…</a:t>
            </a:r>
          </a:p>
          <a:p>
            <a:pPr>
              <a:spcBef>
                <a:spcPts val="0"/>
              </a:spcBef>
              <a:spcAft>
                <a:spcPts val="1800"/>
              </a:spcAft>
            </a:pPr>
            <a:r>
              <a:rPr lang="en-US" dirty="0"/>
              <a:t>Define multicollinearity and explain why it is a problem</a:t>
            </a:r>
          </a:p>
          <a:p>
            <a:pPr>
              <a:spcBef>
                <a:spcPts val="0"/>
              </a:spcBef>
              <a:spcAft>
                <a:spcPts val="1800"/>
              </a:spcAft>
            </a:pPr>
            <a:r>
              <a:rPr lang="en-US" dirty="0"/>
              <a:t>Describe the sources of multicollinearity</a:t>
            </a:r>
          </a:p>
          <a:p>
            <a:pPr>
              <a:spcBef>
                <a:spcPts val="0"/>
              </a:spcBef>
              <a:spcAft>
                <a:spcPts val="1800"/>
              </a:spcAft>
            </a:pPr>
            <a:r>
              <a:rPr lang="en-US" dirty="0"/>
              <a:t>Diagnose multicollinearity in a dataset using several approaches</a:t>
            </a:r>
          </a:p>
          <a:p>
            <a:pPr>
              <a:spcBef>
                <a:spcPts val="0"/>
              </a:spcBef>
              <a:spcAft>
                <a:spcPts val="1800"/>
              </a:spcAft>
            </a:pPr>
            <a:r>
              <a:rPr lang="en-US" dirty="0"/>
              <a:t>Explain the advantages and disadvantages of the different diagnostic approaches</a:t>
            </a:r>
          </a:p>
          <a:p>
            <a:pPr>
              <a:spcBef>
                <a:spcPts val="0"/>
              </a:spcBef>
              <a:spcAft>
                <a:spcPts val="1800"/>
              </a:spcAft>
            </a:pPr>
            <a:r>
              <a:rPr lang="en-US" dirty="0"/>
              <a:t>Employ ridge regression and principal component regression to mitigate the effects of multicollinearity</a:t>
            </a:r>
          </a:p>
          <a:p>
            <a:pPr>
              <a:spcBef>
                <a:spcPts val="0"/>
              </a:spcBef>
              <a:spcAft>
                <a:spcPts val="1800"/>
              </a:spcAft>
            </a:pPr>
            <a:endParaRPr lang="en-US" dirty="0"/>
          </a:p>
          <a:p>
            <a:pPr marL="0" indent="0">
              <a:spcBef>
                <a:spcPts val="0"/>
              </a:spcBef>
              <a:spcAft>
                <a:spcPts val="1800"/>
              </a:spcAft>
              <a:buNone/>
            </a:pPr>
            <a:r>
              <a:rPr lang="en-US" u="sng" dirty="0"/>
              <a:t>Text Covered</a:t>
            </a:r>
            <a:r>
              <a:rPr lang="en-US" dirty="0"/>
              <a:t>: Ch. 9.1-9.5</a:t>
            </a:r>
          </a:p>
        </p:txBody>
      </p:sp>
      <p:sp>
        <p:nvSpPr>
          <p:cNvPr id="3" name="Title 2">
            <a:extLst>
              <a:ext uri="{FF2B5EF4-FFF2-40B4-BE49-F238E27FC236}">
                <a16:creationId xmlns:a16="http://schemas.microsoft.com/office/drawing/2014/main" id="{072CE2DE-185E-4F39-B84D-D95922D5F3AE}"/>
              </a:ext>
            </a:extLst>
          </p:cNvPr>
          <p:cNvSpPr>
            <a:spLocks noGrp="1"/>
          </p:cNvSpPr>
          <p:nvPr>
            <p:ph type="title"/>
          </p:nvPr>
        </p:nvSpPr>
        <p:spPr/>
        <p:txBody>
          <a:bodyPr/>
          <a:lstStyle/>
          <a:p>
            <a:r>
              <a:rPr lang="en-US" dirty="0"/>
              <a:t>Previously</a:t>
            </a:r>
          </a:p>
        </p:txBody>
      </p:sp>
      <p:sp>
        <p:nvSpPr>
          <p:cNvPr id="4" name="Slide Number Placeholder 3">
            <a:extLst>
              <a:ext uri="{FF2B5EF4-FFF2-40B4-BE49-F238E27FC236}">
                <a16:creationId xmlns:a16="http://schemas.microsoft.com/office/drawing/2014/main" id="{EDB6A237-ACD2-4F98-AF37-8DE4F4424F3A}"/>
              </a:ext>
            </a:extLst>
          </p:cNvPr>
          <p:cNvSpPr>
            <a:spLocks noGrp="1"/>
          </p:cNvSpPr>
          <p:nvPr>
            <p:ph type="sldNum" sz="quarter" idx="12"/>
          </p:nvPr>
        </p:nvSpPr>
        <p:spPr/>
        <p:txBody>
          <a:bodyPr/>
          <a:lstStyle/>
          <a:p>
            <a:fld id="{D44AB33A-367C-40BB-BE1C-07D1887BB17F}" type="slidenum">
              <a:rPr lang="en-US" smtClean="0"/>
              <a:t>2</a:t>
            </a:fld>
            <a:endParaRPr lang="en-US"/>
          </a:p>
        </p:txBody>
      </p:sp>
    </p:spTree>
    <p:extLst>
      <p:ext uri="{BB962C8B-B14F-4D97-AF65-F5344CB8AC3E}">
        <p14:creationId xmlns:p14="http://schemas.microsoft.com/office/powerpoint/2010/main" val="275226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3F5FE-DFAE-4E73-AF0A-DC7336FB3AAD}"/>
              </a:ext>
            </a:extLst>
          </p:cNvPr>
          <p:cNvSpPr>
            <a:spLocks noGrp="1"/>
          </p:cNvSpPr>
          <p:nvPr>
            <p:ph idx="1"/>
          </p:nvPr>
        </p:nvSpPr>
        <p:spPr/>
        <p:txBody>
          <a:bodyPr>
            <a:normAutofit/>
          </a:bodyPr>
          <a:lstStyle/>
          <a:p>
            <a:pPr marL="0" indent="0">
              <a:spcBef>
                <a:spcPts val="0"/>
              </a:spcBef>
              <a:spcAft>
                <a:spcPts val="1800"/>
              </a:spcAft>
              <a:buNone/>
            </a:pPr>
            <a:r>
              <a:rPr lang="en-US" dirty="0"/>
              <a:t>At the end of the session, students will be able to…</a:t>
            </a:r>
          </a:p>
          <a:p>
            <a:pPr>
              <a:spcBef>
                <a:spcPts val="0"/>
              </a:spcBef>
              <a:spcAft>
                <a:spcPts val="1800"/>
              </a:spcAft>
            </a:pPr>
            <a:r>
              <a:rPr lang="en-US" dirty="0"/>
              <a:t>Employ a two-stage approach for model selection given a large number of potential predictors</a:t>
            </a:r>
          </a:p>
          <a:p>
            <a:pPr>
              <a:spcBef>
                <a:spcPts val="0"/>
              </a:spcBef>
              <a:spcAft>
                <a:spcPts val="1800"/>
              </a:spcAft>
            </a:pPr>
            <a:r>
              <a:rPr lang="en-US" dirty="0"/>
              <a:t>Explain the consequences of model misspecification</a:t>
            </a:r>
          </a:p>
          <a:p>
            <a:pPr>
              <a:spcBef>
                <a:spcPts val="0"/>
              </a:spcBef>
              <a:spcAft>
                <a:spcPts val="1800"/>
              </a:spcAft>
            </a:pPr>
            <a:r>
              <a:rPr lang="en-US" dirty="0"/>
              <a:t>Rank model subsets using criteria for evaluating subset regression models</a:t>
            </a:r>
          </a:p>
          <a:p>
            <a:pPr>
              <a:spcBef>
                <a:spcPts val="0"/>
              </a:spcBef>
              <a:spcAft>
                <a:spcPts val="1800"/>
              </a:spcAft>
            </a:pPr>
            <a:r>
              <a:rPr lang="en-US" dirty="0"/>
              <a:t>Explain the risk associated with variable selection via stepwise regression</a:t>
            </a:r>
          </a:p>
          <a:p>
            <a:pPr>
              <a:spcBef>
                <a:spcPts val="0"/>
              </a:spcBef>
              <a:spcAft>
                <a:spcPts val="1800"/>
              </a:spcAft>
            </a:pPr>
            <a:endParaRPr lang="en-US" dirty="0"/>
          </a:p>
          <a:p>
            <a:pPr marL="0" indent="0">
              <a:spcBef>
                <a:spcPts val="0"/>
              </a:spcBef>
              <a:spcAft>
                <a:spcPts val="1800"/>
              </a:spcAft>
              <a:buNone/>
            </a:pPr>
            <a:r>
              <a:rPr lang="en-US" u="sng" dirty="0"/>
              <a:t>Text Covered</a:t>
            </a:r>
            <a:r>
              <a:rPr lang="en-US" dirty="0"/>
              <a:t>: Ch. 10.1-10.3</a:t>
            </a:r>
          </a:p>
        </p:txBody>
      </p:sp>
      <p:sp>
        <p:nvSpPr>
          <p:cNvPr id="3" name="Title 2">
            <a:extLst>
              <a:ext uri="{FF2B5EF4-FFF2-40B4-BE49-F238E27FC236}">
                <a16:creationId xmlns:a16="http://schemas.microsoft.com/office/drawing/2014/main" id="{072CE2DE-185E-4F39-B84D-D95922D5F3AE}"/>
              </a:ext>
            </a:extLst>
          </p:cNvPr>
          <p:cNvSpPr>
            <a:spLocks noGrp="1"/>
          </p:cNvSpPr>
          <p:nvPr>
            <p:ph type="title"/>
          </p:nvPr>
        </p:nvSpPr>
        <p:spPr/>
        <p:txBody>
          <a:bodyPr/>
          <a:lstStyle/>
          <a:p>
            <a:r>
              <a:rPr lang="en-US" dirty="0"/>
              <a:t>Lesson Objectives</a:t>
            </a:r>
          </a:p>
        </p:txBody>
      </p:sp>
      <p:sp>
        <p:nvSpPr>
          <p:cNvPr id="4" name="Slide Number Placeholder 3">
            <a:extLst>
              <a:ext uri="{FF2B5EF4-FFF2-40B4-BE49-F238E27FC236}">
                <a16:creationId xmlns:a16="http://schemas.microsoft.com/office/drawing/2014/main" id="{EDB6A237-ACD2-4F98-AF37-8DE4F4424F3A}"/>
              </a:ext>
            </a:extLst>
          </p:cNvPr>
          <p:cNvSpPr>
            <a:spLocks noGrp="1"/>
          </p:cNvSpPr>
          <p:nvPr>
            <p:ph type="sldNum" sz="quarter" idx="12"/>
          </p:nvPr>
        </p:nvSpPr>
        <p:spPr/>
        <p:txBody>
          <a:bodyPr/>
          <a:lstStyle/>
          <a:p>
            <a:fld id="{D44AB33A-367C-40BB-BE1C-07D1887BB17F}" type="slidenum">
              <a:rPr lang="en-US" smtClean="0"/>
              <a:t>3</a:t>
            </a:fld>
            <a:endParaRPr lang="en-US"/>
          </a:p>
        </p:txBody>
      </p:sp>
    </p:spTree>
    <p:extLst>
      <p:ext uri="{BB962C8B-B14F-4D97-AF65-F5344CB8AC3E}">
        <p14:creationId xmlns:p14="http://schemas.microsoft.com/office/powerpoint/2010/main" val="12770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AAA4C1-6933-4C92-AA55-5DFE01C846D8}"/>
              </a:ext>
            </a:extLst>
          </p:cNvPr>
          <p:cNvSpPr/>
          <p:nvPr/>
        </p:nvSpPr>
        <p:spPr>
          <a:xfrm>
            <a:off x="0" y="6045200"/>
            <a:ext cx="12192000" cy="808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0A09014C-585F-4185-9236-D2320FBB2CDE}"/>
              </a:ext>
            </a:extLst>
          </p:cNvPr>
          <p:cNvSpPr>
            <a:spLocks noGrp="1"/>
          </p:cNvSpPr>
          <p:nvPr>
            <p:ph idx="1"/>
          </p:nvPr>
        </p:nvSpPr>
        <p:spPr>
          <a:xfrm>
            <a:off x="838200" y="1352550"/>
            <a:ext cx="10515600" cy="5505450"/>
          </a:xfrm>
        </p:spPr>
        <p:txBody>
          <a:bodyPr>
            <a:normAutofit/>
          </a:bodyPr>
          <a:lstStyle/>
          <a:p>
            <a:r>
              <a:rPr lang="en-US" u="sng" dirty="0"/>
              <a:t>What we already know how to</a:t>
            </a:r>
            <a:r>
              <a:rPr lang="en-US" dirty="0"/>
              <a:t>:</a:t>
            </a:r>
          </a:p>
          <a:p>
            <a:pPr marL="914400" lvl="1" indent="-457200">
              <a:buFont typeface="+mj-lt"/>
              <a:buAutoNum type="arabicPeriod"/>
            </a:pPr>
            <a:r>
              <a:rPr lang="en-US" sz="2200" dirty="0"/>
              <a:t>Obtain regression parameter estimates</a:t>
            </a:r>
          </a:p>
          <a:p>
            <a:pPr marL="914400" lvl="1" indent="-457200">
              <a:buFont typeface="+mj-lt"/>
              <a:buAutoNum type="arabicPeriod"/>
            </a:pPr>
            <a:r>
              <a:rPr lang="en-US" sz="2200" dirty="0"/>
              <a:t>Perform appropriate hypothesis tests</a:t>
            </a:r>
          </a:p>
          <a:p>
            <a:pPr marL="914400" lvl="1" indent="-457200">
              <a:buFont typeface="+mj-lt"/>
              <a:buAutoNum type="arabicPeriod"/>
            </a:pPr>
            <a:r>
              <a:rPr lang="en-US" sz="2200" dirty="0"/>
              <a:t>Check for violations of assumptions or other model inadequacies</a:t>
            </a:r>
          </a:p>
          <a:p>
            <a:pPr marL="914400" lvl="1" indent="-457200">
              <a:buFont typeface="+mj-lt"/>
              <a:buAutoNum type="arabicPeriod"/>
            </a:pPr>
            <a:endParaRPr lang="en-US" sz="2200" dirty="0"/>
          </a:p>
          <a:p>
            <a:pPr marL="914400" lvl="1" indent="-457200">
              <a:buFont typeface="+mj-lt"/>
              <a:buAutoNum type="arabicPeriod"/>
            </a:pPr>
            <a:endParaRPr lang="en-US" sz="2200" dirty="0"/>
          </a:p>
          <a:p>
            <a:pPr marL="914400" lvl="1" indent="-457200">
              <a:buFont typeface="+mj-lt"/>
              <a:buAutoNum type="arabicPeriod"/>
            </a:pPr>
            <a:endParaRPr lang="en-US" sz="2200" dirty="0"/>
          </a:p>
          <a:p>
            <a:pPr marL="914400" lvl="1" indent="-457200">
              <a:buFont typeface="+mj-lt"/>
              <a:buAutoNum type="arabicPeriod"/>
            </a:pPr>
            <a:r>
              <a:rPr lang="en-US" sz="2200" dirty="0"/>
              <a:t>Apply a variety of approaches to mitigate the effects of what we find in Step 3 above.</a:t>
            </a:r>
          </a:p>
          <a:p>
            <a:pPr lvl="2"/>
            <a:r>
              <a:rPr lang="en-US" sz="2200" dirty="0"/>
              <a:t>Transformations</a:t>
            </a:r>
          </a:p>
          <a:p>
            <a:pPr lvl="2"/>
            <a:r>
              <a:rPr lang="en-US" sz="2200" dirty="0"/>
              <a:t>Model adjustments</a:t>
            </a:r>
          </a:p>
          <a:p>
            <a:r>
              <a:rPr lang="en-US" dirty="0"/>
              <a:t>In the above process, we are implicitly assuming that, in Step 1, we are obtaining estimates for the correct set of regression parameters</a:t>
            </a:r>
          </a:p>
          <a:p>
            <a:pPr marL="457200" lvl="1" indent="0">
              <a:buNone/>
            </a:pPr>
            <a:r>
              <a:rPr lang="en-US" sz="2200" dirty="0">
                <a:sym typeface="Wingdings" panose="05000000000000000000" pitchFamily="2" charset="2"/>
              </a:rPr>
              <a:t> This may or may not be a good assumption!</a:t>
            </a:r>
            <a:endParaRPr lang="en-US" sz="2200" dirty="0"/>
          </a:p>
        </p:txBody>
      </p:sp>
      <p:sp>
        <p:nvSpPr>
          <p:cNvPr id="3" name="Slide Number Placeholder 2">
            <a:extLst>
              <a:ext uri="{FF2B5EF4-FFF2-40B4-BE49-F238E27FC236}">
                <a16:creationId xmlns:a16="http://schemas.microsoft.com/office/drawing/2014/main" id="{FE029CE9-3F02-4A67-81E6-36553AD814FD}"/>
              </a:ext>
            </a:extLst>
          </p:cNvPr>
          <p:cNvSpPr>
            <a:spLocks noGrp="1"/>
          </p:cNvSpPr>
          <p:nvPr>
            <p:ph type="sldNum" sz="quarter" idx="12"/>
          </p:nvPr>
        </p:nvSpPr>
        <p:spPr/>
        <p:txBody>
          <a:bodyPr/>
          <a:lstStyle/>
          <a:p>
            <a:fld id="{D44AB33A-367C-40BB-BE1C-07D1887BB17F}" type="slidenum">
              <a:rPr lang="en-US" smtClean="0">
                <a:solidFill>
                  <a:srgbClr val="002060"/>
                </a:solidFill>
              </a:rPr>
              <a:t>4</a:t>
            </a:fld>
            <a:endParaRPr lang="en-US">
              <a:solidFill>
                <a:srgbClr val="002060"/>
              </a:solidFill>
            </a:endParaRPr>
          </a:p>
        </p:txBody>
      </p:sp>
      <p:sp>
        <p:nvSpPr>
          <p:cNvPr id="4" name="Title 3">
            <a:extLst>
              <a:ext uri="{FF2B5EF4-FFF2-40B4-BE49-F238E27FC236}">
                <a16:creationId xmlns:a16="http://schemas.microsoft.com/office/drawing/2014/main" id="{0BEB2F3A-19DD-40B8-A206-162CCFF43214}"/>
              </a:ext>
            </a:extLst>
          </p:cNvPr>
          <p:cNvSpPr>
            <a:spLocks noGrp="1"/>
          </p:cNvSpPr>
          <p:nvPr>
            <p:ph type="title"/>
          </p:nvPr>
        </p:nvSpPr>
        <p:spPr/>
        <p:txBody>
          <a:bodyPr/>
          <a:lstStyle/>
          <a:p>
            <a:r>
              <a:rPr lang="en-US" dirty="0"/>
              <a:t>Variable Selection Strategy</a:t>
            </a:r>
          </a:p>
        </p:txBody>
      </p:sp>
      <p:sp>
        <p:nvSpPr>
          <p:cNvPr id="5" name="Right Brace 4">
            <a:extLst>
              <a:ext uri="{FF2B5EF4-FFF2-40B4-BE49-F238E27FC236}">
                <a16:creationId xmlns:a16="http://schemas.microsoft.com/office/drawing/2014/main" id="{83FEB6FD-A985-4ECC-BD36-D717D0804757}"/>
              </a:ext>
            </a:extLst>
          </p:cNvPr>
          <p:cNvSpPr/>
          <p:nvPr/>
        </p:nvSpPr>
        <p:spPr>
          <a:xfrm rot="5400000">
            <a:off x="5331618" y="2027040"/>
            <a:ext cx="249238" cy="1635125"/>
          </a:xfrm>
          <a:prstGeom prst="rightBrace">
            <a:avLst>
              <a:gd name="adj1" fmla="val 36691"/>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40FD40E-127C-4126-97BE-9FBC2887A686}"/>
              </a:ext>
            </a:extLst>
          </p:cNvPr>
          <p:cNvSpPr txBox="1"/>
          <p:nvPr/>
        </p:nvSpPr>
        <p:spPr>
          <a:xfrm>
            <a:off x="4638674" y="2937472"/>
            <a:ext cx="2597150"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Normality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Constant Variance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Linearity</a:t>
            </a:r>
          </a:p>
        </p:txBody>
      </p:sp>
      <p:sp>
        <p:nvSpPr>
          <p:cNvPr id="7" name="Right Brace 6">
            <a:extLst>
              <a:ext uri="{FF2B5EF4-FFF2-40B4-BE49-F238E27FC236}">
                <a16:creationId xmlns:a16="http://schemas.microsoft.com/office/drawing/2014/main" id="{58DB424F-B1C6-4543-A7DC-B0A09D726DB6}"/>
              </a:ext>
            </a:extLst>
          </p:cNvPr>
          <p:cNvSpPr/>
          <p:nvPr/>
        </p:nvSpPr>
        <p:spPr>
          <a:xfrm rot="5400000">
            <a:off x="8478042" y="1566488"/>
            <a:ext cx="249240" cy="2543175"/>
          </a:xfrm>
          <a:prstGeom prst="rightBrace">
            <a:avLst>
              <a:gd name="adj1" fmla="val 36691"/>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17BE0A9B-7046-46EA-A445-315631C1DE8F}"/>
              </a:ext>
            </a:extLst>
          </p:cNvPr>
          <p:cNvSpPr txBox="1"/>
          <p:nvPr/>
        </p:nvSpPr>
        <p:spPr>
          <a:xfrm>
            <a:off x="7331074" y="2967335"/>
            <a:ext cx="290512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Multicollinearity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Influential observations</a:t>
            </a:r>
          </a:p>
        </p:txBody>
      </p:sp>
    </p:spTree>
    <p:extLst>
      <p:ext uri="{BB962C8B-B14F-4D97-AF65-F5344CB8AC3E}">
        <p14:creationId xmlns:p14="http://schemas.microsoft.com/office/powerpoint/2010/main" val="183975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fade">
                                      <p:cBhvr>
                                        <p:cTn id="43" dur="500"/>
                                        <p:tgtEl>
                                          <p:spTgt spid="2">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
                                            <p:txEl>
                                              <p:pRg st="8" end="8"/>
                                            </p:txEl>
                                          </p:spTgt>
                                        </p:tgtEl>
                                        <p:attrNameLst>
                                          <p:attrName>style.visibility</p:attrName>
                                        </p:attrNameLst>
                                      </p:cBhvr>
                                      <p:to>
                                        <p:strVal val="visible"/>
                                      </p:to>
                                    </p:set>
                                    <p:animEffect transition="in" filter="fade">
                                      <p:cBhvr>
                                        <p:cTn id="48" dur="500"/>
                                        <p:tgtEl>
                                          <p:spTgt spid="2">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
                                            <p:txEl>
                                              <p:pRg st="9" end="9"/>
                                            </p:txEl>
                                          </p:spTgt>
                                        </p:tgtEl>
                                        <p:attrNameLst>
                                          <p:attrName>style.visibility</p:attrName>
                                        </p:attrNameLst>
                                      </p:cBhvr>
                                      <p:to>
                                        <p:strVal val="visible"/>
                                      </p:to>
                                    </p:set>
                                    <p:animEffect transition="in" filter="fade">
                                      <p:cBhvr>
                                        <p:cTn id="53" dur="500"/>
                                        <p:tgtEl>
                                          <p:spTgt spid="2">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fade">
                                      <p:cBhvr>
                                        <p:cTn id="58" dur="500"/>
                                        <p:tgtEl>
                                          <p:spTgt spid="2">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Effect transition="in" filter="fade">
                                      <p:cBhvr>
                                        <p:cTn id="63"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DD9878F-BD7F-4ADC-A5D7-FDAF5A2BE067}"/>
                  </a:ext>
                </a:extLst>
              </p:cNvPr>
              <p:cNvSpPr>
                <a:spLocks noGrp="1"/>
              </p:cNvSpPr>
              <p:nvPr>
                <p:ph idx="1"/>
              </p:nvPr>
            </p:nvSpPr>
            <p:spPr/>
            <p:txBody>
              <a:bodyPr>
                <a:normAutofit/>
              </a:bodyPr>
              <a:lstStyle/>
              <a:p>
                <a:pPr>
                  <a:spcAft>
                    <a:spcPts val="1200"/>
                  </a:spcAft>
                </a:pPr>
                <a:r>
                  <a:rPr lang="en-US" b="1" dirty="0"/>
                  <a:t>Why not just use the full feature set of regressors?</a:t>
                </a:r>
              </a:p>
              <a:p>
                <a:pPr lvl="1">
                  <a:spcAft>
                    <a:spcPts val="1200"/>
                  </a:spcAft>
                </a:pPr>
                <a:r>
                  <a:rPr lang="en-US" sz="2200" dirty="0"/>
                  <a:t>In exploratory analysis, we don’t know what belongs and what doesn’t belong</a:t>
                </a:r>
              </a:p>
              <a:p>
                <a:pPr lvl="1">
                  <a:spcAft>
                    <a:spcPts val="1200"/>
                  </a:spcAft>
                </a:pPr>
                <a:r>
                  <a:rPr lang="en-US" sz="2200" dirty="0"/>
                  <a:t>Increasing regressors will increase the variance of </a:t>
                </a:r>
                <a14:m>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𝑦</m:t>
                        </m:r>
                      </m:e>
                    </m:acc>
                  </m:oMath>
                </a14:m>
                <a:endParaRPr lang="en-US" sz="2200" dirty="0"/>
              </a:p>
              <a:p>
                <a:pPr lvl="2">
                  <a:spcAft>
                    <a:spcPts val="1200"/>
                  </a:spcAft>
                </a:pPr>
                <a14:m>
                  <m:oMath xmlns:m="http://schemas.openxmlformats.org/officeDocument/2006/math">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r>
                          <a:rPr lang="en-US" sz="2200" b="0" i="1" smtClean="0">
                            <a:latin typeface="Cambria Math" panose="02040503050406030204" pitchFamily="18" charset="0"/>
                          </a:rPr>
                          <m:t>(</m:t>
                        </m:r>
                        <m:r>
                          <a:rPr lang="en-US" sz="2200" b="1" i="0" smtClean="0">
                            <a:latin typeface="Cambria Math" panose="02040503050406030204" pitchFamily="18" charset="0"/>
                          </a:rPr>
                          <m:t>𝐱</m:t>
                        </m:r>
                        <m:r>
                          <a:rPr lang="en-US" sz="2200" b="0" i="1" smtClean="0">
                            <a:latin typeface="Cambria Math" panose="02040503050406030204" pitchFamily="18" charset="0"/>
                          </a:rPr>
                          <m:t>)</m:t>
                        </m:r>
                      </m:e>
                    </m:d>
                    <m:r>
                      <a:rPr lang="en-US" sz="2200" b="0" i="1" smtClean="0">
                        <a:latin typeface="Cambria Math" panose="02040503050406030204" pitchFamily="18" charset="0"/>
                      </a:rPr>
                      <m:t>=</m:t>
                    </m:r>
                    <m:sSup>
                      <m:sSupPr>
                        <m:ctrlPr>
                          <a:rPr lang="en-US" sz="2200" b="1" i="1" smtClean="0">
                            <a:latin typeface="Cambria Math" panose="02040503050406030204" pitchFamily="18" charset="0"/>
                          </a:rPr>
                        </m:ctrlPr>
                      </m:sSup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𝜎</m:t>
                            </m:r>
                          </m:e>
                        </m:acc>
                      </m:e>
                      <m:sup>
                        <m:r>
                          <a:rPr lang="en-US" sz="2200" b="0" i="0" smtClean="0">
                            <a:latin typeface="Cambria Math" panose="02040503050406030204" pitchFamily="18" charset="0"/>
                          </a:rPr>
                          <m:t>2</m:t>
                        </m:r>
                      </m:sup>
                    </m:sSup>
                    <m:r>
                      <a:rPr lang="en-US" sz="2200" b="1" i="0" smtClean="0">
                        <a:latin typeface="Cambria Math" panose="02040503050406030204" pitchFamily="18" charset="0"/>
                      </a:rPr>
                      <m:t> </m:t>
                    </m:r>
                    <m:r>
                      <a:rPr lang="en-US" sz="2200" b="1">
                        <a:latin typeface="Cambria Math" panose="02040503050406030204" pitchFamily="18" charset="0"/>
                      </a:rPr>
                      <m:t>𝐱</m:t>
                    </m:r>
                    <m:sSup>
                      <m:sSupPr>
                        <m:ctrlPr>
                          <a:rPr lang="en-US" sz="2200" b="1" i="1" smtClean="0">
                            <a:latin typeface="Cambria Math" panose="02040503050406030204" pitchFamily="18" charset="0"/>
                          </a:rPr>
                        </m:ctrlPr>
                      </m:sSupPr>
                      <m:e>
                        <m:d>
                          <m:dPr>
                            <m:ctrlPr>
                              <a:rPr lang="en-US" sz="2200" b="1" i="1" smtClean="0">
                                <a:latin typeface="Cambria Math" panose="02040503050406030204" pitchFamily="18" charset="0"/>
                              </a:rPr>
                            </m:ctrlPr>
                          </m:dPr>
                          <m:e>
                            <m:sSup>
                              <m:sSupPr>
                                <m:ctrlPr>
                                  <a:rPr lang="en-US" sz="2200" b="1" i="1" smtClean="0">
                                    <a:latin typeface="Cambria Math" panose="02040503050406030204" pitchFamily="18" charset="0"/>
                                  </a:rPr>
                                </m:ctrlPr>
                              </m:sSupPr>
                              <m:e>
                                <m:r>
                                  <a:rPr lang="en-US" sz="2200" b="1" i="0" smtClean="0">
                                    <a:latin typeface="Cambria Math" panose="02040503050406030204" pitchFamily="18" charset="0"/>
                                  </a:rPr>
                                  <m:t>𝐗</m:t>
                                </m:r>
                              </m:e>
                              <m:sup>
                                <m:r>
                                  <a:rPr lang="en-US" sz="2200" b="0" i="1" smtClean="0">
                                    <a:latin typeface="Cambria Math" panose="02040503050406030204" pitchFamily="18" charset="0"/>
                                  </a:rPr>
                                  <m:t>𝑇</m:t>
                                </m:r>
                              </m:sup>
                            </m:sSup>
                            <m:r>
                              <a:rPr lang="en-US" sz="2200" b="1" i="0" smtClean="0">
                                <a:latin typeface="Cambria Math" panose="02040503050406030204" pitchFamily="18" charset="0"/>
                              </a:rPr>
                              <m:t>𝐗</m:t>
                            </m:r>
                          </m:e>
                        </m:d>
                      </m:e>
                      <m:sup>
                        <m:r>
                          <a:rPr lang="en-US" sz="2200" b="0" i="1" smtClean="0">
                            <a:latin typeface="Cambria Math" panose="02040503050406030204" pitchFamily="18" charset="0"/>
                          </a:rPr>
                          <m:t>−1</m:t>
                        </m:r>
                      </m:sup>
                    </m:sSup>
                    <m:r>
                      <a:rPr lang="en-US" sz="2200" b="1" i="0" smtClean="0">
                        <a:latin typeface="Cambria Math" panose="02040503050406030204" pitchFamily="18" charset="0"/>
                      </a:rPr>
                      <m:t>𝐱</m:t>
                    </m:r>
                  </m:oMath>
                </a14:m>
                <a:endParaRPr lang="en-US" sz="2200" dirty="0"/>
              </a:p>
              <a:p>
                <a:pPr lvl="2">
                  <a:spcAft>
                    <a:spcPts val="1200"/>
                  </a:spcAft>
                </a:pPr>
                <a:endParaRPr lang="en-US" sz="2200" dirty="0"/>
              </a:p>
              <a:p>
                <a:pPr lvl="2">
                  <a:spcAft>
                    <a:spcPts val="1200"/>
                  </a:spcAft>
                </a:pPr>
                <a:endParaRPr lang="en-US" sz="2200" dirty="0"/>
              </a:p>
              <a:p>
                <a:pPr lvl="2">
                  <a:spcAft>
                    <a:spcPts val="1200"/>
                  </a:spcAft>
                </a:pPr>
                <a:endParaRPr lang="en-US" sz="2200" dirty="0"/>
              </a:p>
              <a:p>
                <a:pPr lvl="1">
                  <a:spcAft>
                    <a:spcPts val="1200"/>
                  </a:spcAft>
                </a:pPr>
                <a:r>
                  <a:rPr lang="en-US" sz="2200" dirty="0"/>
                  <a:t>Practical issues with real-world data availability or resource constraints</a:t>
                </a:r>
              </a:p>
              <a:p>
                <a:pPr lvl="1"/>
                <a:endParaRPr lang="en-US" sz="2200" dirty="0"/>
              </a:p>
            </p:txBody>
          </p:sp>
        </mc:Choice>
        <mc:Fallback xmlns="">
          <p:sp>
            <p:nvSpPr>
              <p:cNvPr id="2" name="Content Placeholder 1">
                <a:extLst>
                  <a:ext uri="{FF2B5EF4-FFF2-40B4-BE49-F238E27FC236}">
                    <a16:creationId xmlns:a16="http://schemas.microsoft.com/office/drawing/2014/main" id="{1DD9878F-BD7F-4ADC-A5D7-FDAF5A2BE067}"/>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D4EF708-B9AF-4318-93B6-E2724F2081DC}"/>
              </a:ext>
            </a:extLst>
          </p:cNvPr>
          <p:cNvSpPr>
            <a:spLocks noGrp="1"/>
          </p:cNvSpPr>
          <p:nvPr>
            <p:ph type="sldNum" sz="quarter" idx="12"/>
          </p:nvPr>
        </p:nvSpPr>
        <p:spPr/>
        <p:txBody>
          <a:bodyPr/>
          <a:lstStyle/>
          <a:p>
            <a:fld id="{D44AB33A-367C-40BB-BE1C-07D1887BB17F}" type="slidenum">
              <a:rPr lang="en-US" smtClean="0"/>
              <a:t>5</a:t>
            </a:fld>
            <a:endParaRPr lang="en-US"/>
          </a:p>
        </p:txBody>
      </p:sp>
      <p:sp>
        <p:nvSpPr>
          <p:cNvPr id="4" name="Title 3">
            <a:extLst>
              <a:ext uri="{FF2B5EF4-FFF2-40B4-BE49-F238E27FC236}">
                <a16:creationId xmlns:a16="http://schemas.microsoft.com/office/drawing/2014/main" id="{359E95F2-082C-4476-8B05-E83DF7F37777}"/>
              </a:ext>
            </a:extLst>
          </p:cNvPr>
          <p:cNvSpPr>
            <a:spLocks noGrp="1"/>
          </p:cNvSpPr>
          <p:nvPr>
            <p:ph type="title"/>
          </p:nvPr>
        </p:nvSpPr>
        <p:spPr/>
        <p:txBody>
          <a:bodyPr/>
          <a:lstStyle/>
          <a:p>
            <a:r>
              <a:rPr lang="en-US" dirty="0"/>
              <a:t>Pre-Discussion: Feature Set Selection</a:t>
            </a:r>
          </a:p>
        </p:txBody>
      </p:sp>
      <p:sp>
        <p:nvSpPr>
          <p:cNvPr id="5" name="Left Brace 4">
            <a:extLst>
              <a:ext uri="{FF2B5EF4-FFF2-40B4-BE49-F238E27FC236}">
                <a16:creationId xmlns:a16="http://schemas.microsoft.com/office/drawing/2014/main" id="{91A90096-4462-41B7-8ABB-A8AD9BE10CA6}"/>
              </a:ext>
            </a:extLst>
          </p:cNvPr>
          <p:cNvSpPr/>
          <p:nvPr/>
        </p:nvSpPr>
        <p:spPr>
          <a:xfrm rot="16200000">
            <a:off x="3651250" y="3235323"/>
            <a:ext cx="171453" cy="234953"/>
          </a:xfrm>
          <a:prstGeom prst="leftBrace">
            <a:avLst>
              <a:gd name="adj1" fmla="val 2833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A73D9D31-432C-4B3E-97CA-AE6C07FCBD25}"/>
              </a:ext>
            </a:extLst>
          </p:cNvPr>
          <p:cNvSpPr/>
          <p:nvPr/>
        </p:nvSpPr>
        <p:spPr>
          <a:xfrm rot="16200000">
            <a:off x="4610693" y="2657475"/>
            <a:ext cx="171451" cy="1390646"/>
          </a:xfrm>
          <a:prstGeom prst="leftBrace">
            <a:avLst>
              <a:gd name="adj1" fmla="val 2833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D644801-310D-4DC6-A638-E8E11C2123FA}"/>
              </a:ext>
            </a:extLst>
          </p:cNvPr>
          <p:cNvSpPr txBox="1"/>
          <p:nvPr/>
        </p:nvSpPr>
        <p:spPr>
          <a:xfrm>
            <a:off x="2510028" y="3846257"/>
            <a:ext cx="2108200" cy="1015663"/>
          </a:xfrm>
          <a:prstGeom prst="rect">
            <a:avLst/>
          </a:prstGeom>
          <a:noFill/>
        </p:spPr>
        <p:txBody>
          <a:bodyPr wrap="square" rtlCol="0">
            <a:spAutoFit/>
          </a:bodyPr>
          <a:lstStyle/>
          <a:p>
            <a:pPr algn="ctr"/>
            <a:r>
              <a:rPr lang="en-US" sz="2000" i="1" dirty="0">
                <a:latin typeface="Arial" panose="020B0604020202020204" pitchFamily="34" charset="0"/>
                <a:cs typeface="Arial" panose="020B0604020202020204" pitchFamily="34" charset="0"/>
              </a:rPr>
              <a:t>Can</a:t>
            </a:r>
            <a:r>
              <a:rPr lang="en-US" sz="2000" dirty="0">
                <a:latin typeface="Arial" panose="020B0604020202020204" pitchFamily="34" charset="0"/>
                <a:cs typeface="Arial" panose="020B0604020202020204" pitchFamily="34" charset="0"/>
              </a:rPr>
              <a:t> get smaller as you add regressors</a:t>
            </a:r>
          </a:p>
        </p:txBody>
      </p:sp>
      <p:cxnSp>
        <p:nvCxnSpPr>
          <p:cNvPr id="8" name="Straight Arrow Connector 7">
            <a:extLst>
              <a:ext uri="{FF2B5EF4-FFF2-40B4-BE49-F238E27FC236}">
                <a16:creationId xmlns:a16="http://schemas.microsoft.com/office/drawing/2014/main" id="{C405EB42-D85D-4448-BCF2-5061ABC1D1B7}"/>
              </a:ext>
            </a:extLst>
          </p:cNvPr>
          <p:cNvCxnSpPr>
            <a:cxnSpLocks/>
          </p:cNvCxnSpPr>
          <p:nvPr/>
        </p:nvCxnSpPr>
        <p:spPr>
          <a:xfrm flipV="1">
            <a:off x="3517900" y="3429000"/>
            <a:ext cx="245872" cy="4884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924252-74E0-4CCC-B792-9474CF0E51D1}"/>
              </a:ext>
            </a:extLst>
          </p:cNvPr>
          <p:cNvSpPr txBox="1"/>
          <p:nvPr/>
        </p:nvSpPr>
        <p:spPr>
          <a:xfrm>
            <a:off x="4436871" y="3846257"/>
            <a:ext cx="2108200" cy="1015663"/>
          </a:xfrm>
          <a:prstGeom prst="rect">
            <a:avLst/>
          </a:prstGeom>
          <a:noFill/>
        </p:spPr>
        <p:txBody>
          <a:bodyPr wrap="square" rtlCol="0">
            <a:spAutoFit/>
          </a:bodyPr>
          <a:lstStyle/>
          <a:p>
            <a:pPr algn="ctr"/>
            <a:r>
              <a:rPr lang="en-US" sz="2000" i="1" dirty="0">
                <a:latin typeface="Arial" panose="020B0604020202020204" pitchFamily="34" charset="0"/>
                <a:cs typeface="Arial" panose="020B0604020202020204" pitchFamily="34" charset="0"/>
              </a:rPr>
              <a:t>Always</a:t>
            </a:r>
            <a:r>
              <a:rPr lang="en-US" sz="2000" dirty="0">
                <a:latin typeface="Arial" panose="020B0604020202020204" pitchFamily="34" charset="0"/>
                <a:cs typeface="Arial" panose="020B0604020202020204" pitchFamily="34" charset="0"/>
              </a:rPr>
              <a:t> gets bigger as model size gets larger</a:t>
            </a:r>
          </a:p>
        </p:txBody>
      </p:sp>
      <p:cxnSp>
        <p:nvCxnSpPr>
          <p:cNvPr id="10" name="Straight Arrow Connector 9">
            <a:extLst>
              <a:ext uri="{FF2B5EF4-FFF2-40B4-BE49-F238E27FC236}">
                <a16:creationId xmlns:a16="http://schemas.microsoft.com/office/drawing/2014/main" id="{05353EB8-4050-4BC1-9DF8-F49CD860C7E5}"/>
              </a:ext>
            </a:extLst>
          </p:cNvPr>
          <p:cNvCxnSpPr>
            <a:cxnSpLocks/>
            <a:endCxn id="6" idx="1"/>
          </p:cNvCxnSpPr>
          <p:nvPr/>
        </p:nvCxnSpPr>
        <p:spPr>
          <a:xfrm flipH="1" flipV="1">
            <a:off x="4696419" y="3438524"/>
            <a:ext cx="894966" cy="4789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2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61ED81-E292-4BC1-9D0E-E1759E6E06D0}"/>
              </a:ext>
            </a:extLst>
          </p:cNvPr>
          <p:cNvSpPr/>
          <p:nvPr/>
        </p:nvSpPr>
        <p:spPr>
          <a:xfrm>
            <a:off x="0" y="6045200"/>
            <a:ext cx="12192000" cy="808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5457CB-CD8F-40D6-88F8-FD081A65023D}"/>
                  </a:ext>
                </a:extLst>
              </p:cNvPr>
              <p:cNvSpPr>
                <a:spLocks noGrp="1"/>
              </p:cNvSpPr>
              <p:nvPr>
                <p:ph idx="1"/>
              </p:nvPr>
            </p:nvSpPr>
            <p:spPr>
              <a:xfrm>
                <a:off x="838200" y="1352550"/>
                <a:ext cx="10515600" cy="5500810"/>
              </a:xfrm>
            </p:spPr>
            <p:txBody>
              <a:bodyPr>
                <a:normAutofit/>
              </a:bodyPr>
              <a:lstStyle/>
              <a:p>
                <a:pPr marL="457200" indent="-457200">
                  <a:spcAft>
                    <a:spcPts val="600"/>
                  </a:spcAft>
                  <a:buFont typeface="+mj-lt"/>
                  <a:buAutoNum type="arabicPeriod"/>
                </a:pPr>
                <a:r>
                  <a:rPr lang="en-US" dirty="0"/>
                  <a:t>Fit the largest possible model (Full feature set)</a:t>
                </a:r>
              </a:p>
              <a:p>
                <a:pPr marL="457200" indent="-457200">
                  <a:spcAft>
                    <a:spcPts val="600"/>
                  </a:spcAft>
                  <a:buFont typeface="+mj-lt"/>
                  <a:buAutoNum type="arabicPeriod"/>
                </a:pPr>
                <a:r>
                  <a:rPr lang="en-US" dirty="0"/>
                  <a:t>Perform appropriate hypothesis tests</a:t>
                </a:r>
              </a:p>
              <a:p>
                <a:pPr marL="457200" indent="-457200">
                  <a:spcAft>
                    <a:spcPts val="600"/>
                  </a:spcAft>
                  <a:buFont typeface="+mj-lt"/>
                  <a:buAutoNum type="arabicPeriod"/>
                </a:pPr>
                <a:r>
                  <a:rPr lang="en-US" dirty="0"/>
                  <a:t>Check assumptions/model inadequacies</a:t>
                </a:r>
              </a:p>
              <a:p>
                <a:pPr marL="457200" indent="-457200">
                  <a:spcAft>
                    <a:spcPts val="600"/>
                  </a:spcAft>
                  <a:buFont typeface="+mj-lt"/>
                  <a:buAutoNum type="arabicPeriod"/>
                </a:pPr>
                <a:r>
                  <a:rPr lang="en-US" dirty="0"/>
                  <a:t>Mitigate the effects of issues discovered in Step 3</a:t>
                </a:r>
              </a:p>
              <a:p>
                <a:pPr marL="457200" indent="-457200">
                  <a:spcAft>
                    <a:spcPts val="600"/>
                  </a:spcAft>
                  <a:buFont typeface="+mj-lt"/>
                  <a:buAutoNum type="arabicPeriod"/>
                </a:pPr>
                <a:r>
                  <a:rPr lang="en-US" dirty="0"/>
                  <a:t>Determine if </a:t>
                </a:r>
                <a:r>
                  <a:rPr lang="en-US" u="sng" dirty="0"/>
                  <a:t>all possible regressions</a:t>
                </a:r>
                <a:r>
                  <a:rPr lang="en-US" dirty="0"/>
                  <a:t> is feasible or practical</a:t>
                </a:r>
              </a:p>
              <a:p>
                <a:pPr lvl="1">
                  <a:spcAft>
                    <a:spcPts val="600"/>
                  </a:spcAft>
                </a:pPr>
                <a:r>
                  <a:rPr lang="en-US" sz="2200" dirty="0"/>
                  <a:t>Fit a separate regression model for all possible combinations of features, </a:t>
                </a:r>
                <a14:m>
                  <m:oMath xmlns:m="http://schemas.openxmlformats.org/officeDocument/2006/math">
                    <m:nary>
                      <m:naryPr>
                        <m:chr m:val="∑"/>
                        <m:ctrlPr>
                          <a:rPr lang="en-US" sz="220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𝑘</m:t>
                        </m:r>
                      </m:sup>
                      <m:e>
                        <m:d>
                          <m:dPr>
                            <m:ctrlPr>
                              <a:rPr lang="en-US" sz="2200" i="1" smtClean="0">
                                <a:latin typeface="Cambria Math" panose="02040503050406030204" pitchFamily="18" charset="0"/>
                              </a:rPr>
                            </m:ctrlPr>
                          </m:dPr>
                          <m:e>
                            <m:eqArr>
                              <m:eqArrPr>
                                <m:ctrlPr>
                                  <a:rPr lang="en-US" sz="2200" i="1" smtClean="0">
                                    <a:latin typeface="Cambria Math" panose="02040503050406030204" pitchFamily="18" charset="0"/>
                                  </a:rPr>
                                </m:ctrlPr>
                              </m:eqArrPr>
                              <m:e>
                                <m:r>
                                  <a:rPr lang="en-US" sz="2200" b="0" i="1" smtClean="0">
                                    <a:latin typeface="Cambria Math" panose="02040503050406030204" pitchFamily="18" charset="0"/>
                                  </a:rPr>
                                  <m:t>𝑘</m:t>
                                </m:r>
                              </m:e>
                              <m:e>
                                <m:r>
                                  <a:rPr lang="en-US" sz="2200" b="0" i="1" smtClean="0">
                                    <a:latin typeface="Cambria Math" panose="02040503050406030204" pitchFamily="18" charset="0"/>
                                  </a:rPr>
                                  <m:t>𝑖</m:t>
                                </m:r>
                              </m:e>
                            </m:eqAr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2</m:t>
                            </m:r>
                          </m:e>
                          <m:sup>
                            <m:r>
                              <a:rPr lang="en-US" sz="2200" b="0" i="1" smtClean="0">
                                <a:latin typeface="Cambria Math" panose="02040503050406030204" pitchFamily="18" charset="0"/>
                              </a:rPr>
                              <m:t>𝑘</m:t>
                            </m:r>
                          </m:sup>
                        </m:sSup>
                      </m:e>
                    </m:nary>
                  </m:oMath>
                </a14:m>
                <a:r>
                  <a:rPr lang="en-US" sz="2200" dirty="0"/>
                  <a:t> distinct models</a:t>
                </a:r>
              </a:p>
              <a:p>
                <a:pPr lvl="1">
                  <a:spcAft>
                    <a:spcPts val="600"/>
                  </a:spcAft>
                </a:pPr>
                <a:r>
                  <a:rPr lang="en-US" sz="2200" dirty="0"/>
                  <a:t>This approach is impractical if the number of regressors exceeds “30-ish”</a:t>
                </a:r>
              </a:p>
              <a:p>
                <a:pPr marL="457200" indent="-457200">
                  <a:spcAft>
                    <a:spcPts val="600"/>
                  </a:spcAft>
                  <a:buFont typeface="+mj-lt"/>
                  <a:buAutoNum type="arabicPeriod"/>
                </a:pPr>
                <a:r>
                  <a:rPr lang="en-US" dirty="0"/>
                  <a:t>If not feasible, perform stepwise regression </a:t>
                </a:r>
                <a:r>
                  <a:rPr lang="en-US" dirty="0">
                    <a:sym typeface="Wingdings" panose="05000000000000000000" pitchFamily="2" charset="2"/>
                  </a:rPr>
                  <a:t> then obtain a reduced set of features and perform all possible regressions on that smaller feature set</a:t>
                </a:r>
              </a:p>
              <a:p>
                <a:pPr marL="457200" indent="-457200">
                  <a:spcAft>
                    <a:spcPts val="600"/>
                  </a:spcAft>
                  <a:buFont typeface="+mj-lt"/>
                  <a:buAutoNum type="arabicPeriod"/>
                </a:pPr>
                <a:r>
                  <a:rPr lang="en-US" dirty="0">
                    <a:sym typeface="Wingdings" panose="05000000000000000000" pitchFamily="2" charset="2"/>
                  </a:rPr>
                  <a:t>Analyze/Compare/Choose candidate model(s)</a:t>
                </a:r>
                <a:endParaRPr lang="en-US" dirty="0"/>
              </a:p>
            </p:txBody>
          </p:sp>
        </mc:Choice>
        <mc:Fallback xmlns="">
          <p:sp>
            <p:nvSpPr>
              <p:cNvPr id="2" name="Content Placeholder 1">
                <a:extLst>
                  <a:ext uri="{FF2B5EF4-FFF2-40B4-BE49-F238E27FC236}">
                    <a16:creationId xmlns:a16="http://schemas.microsoft.com/office/drawing/2014/main" id="{135457CB-CD8F-40D6-88F8-FD081A65023D}"/>
                  </a:ext>
                </a:extLst>
              </p:cNvPr>
              <p:cNvSpPr>
                <a:spLocks noGrp="1" noRot="1" noChangeAspect="1" noMove="1" noResize="1" noEditPoints="1" noAdjustHandles="1" noChangeArrowheads="1" noChangeShapeType="1" noTextEdit="1"/>
              </p:cNvSpPr>
              <p:nvPr>
                <p:ph idx="1"/>
              </p:nvPr>
            </p:nvSpPr>
            <p:spPr>
              <a:xfrm>
                <a:off x="838200" y="1352550"/>
                <a:ext cx="10515600" cy="5500810"/>
              </a:xfrm>
              <a:blipFill>
                <a:blip r:embed="rId2"/>
                <a:stretch>
                  <a:fillRect l="-696" t="-133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73E77A57-B8E8-4DB9-AB12-6136E2436305}"/>
              </a:ext>
            </a:extLst>
          </p:cNvPr>
          <p:cNvSpPr>
            <a:spLocks noGrp="1"/>
          </p:cNvSpPr>
          <p:nvPr>
            <p:ph type="sldNum" sz="quarter" idx="12"/>
          </p:nvPr>
        </p:nvSpPr>
        <p:spPr/>
        <p:txBody>
          <a:bodyPr/>
          <a:lstStyle/>
          <a:p>
            <a:fld id="{D44AB33A-367C-40BB-BE1C-07D1887BB17F}" type="slidenum">
              <a:rPr lang="en-US" smtClean="0">
                <a:solidFill>
                  <a:srgbClr val="002060"/>
                </a:solidFill>
              </a:rPr>
              <a:t>6</a:t>
            </a:fld>
            <a:endParaRPr lang="en-US">
              <a:solidFill>
                <a:srgbClr val="002060"/>
              </a:solidFill>
            </a:endParaRPr>
          </a:p>
        </p:txBody>
      </p:sp>
      <p:sp>
        <p:nvSpPr>
          <p:cNvPr id="4" name="Title 3">
            <a:extLst>
              <a:ext uri="{FF2B5EF4-FFF2-40B4-BE49-F238E27FC236}">
                <a16:creationId xmlns:a16="http://schemas.microsoft.com/office/drawing/2014/main" id="{1CC0FC55-646B-42B4-8828-349EF1643F01}"/>
              </a:ext>
            </a:extLst>
          </p:cNvPr>
          <p:cNvSpPr>
            <a:spLocks noGrp="1"/>
          </p:cNvSpPr>
          <p:nvPr>
            <p:ph type="title"/>
          </p:nvPr>
        </p:nvSpPr>
        <p:spPr/>
        <p:txBody>
          <a:bodyPr/>
          <a:lstStyle/>
          <a:p>
            <a:r>
              <a:rPr lang="en-US" dirty="0"/>
              <a:t>Adjusted Variable Selection Strategy</a:t>
            </a:r>
          </a:p>
        </p:txBody>
      </p:sp>
    </p:spTree>
    <p:extLst>
      <p:ext uri="{BB962C8B-B14F-4D97-AF65-F5344CB8AC3E}">
        <p14:creationId xmlns:p14="http://schemas.microsoft.com/office/powerpoint/2010/main" val="322939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9BCA712-9824-48C3-A2D0-118C35240156}"/>
              </a:ext>
            </a:extLst>
          </p:cNvPr>
          <p:cNvSpPr/>
          <p:nvPr/>
        </p:nvSpPr>
        <p:spPr>
          <a:xfrm>
            <a:off x="0" y="6045200"/>
            <a:ext cx="12192000" cy="808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25DFB84-AD5E-4B89-9EE1-4D730688255F}"/>
                  </a:ext>
                </a:extLst>
              </p:cNvPr>
              <p:cNvSpPr>
                <a:spLocks noGrp="1"/>
              </p:cNvSpPr>
              <p:nvPr>
                <p:ph idx="1"/>
              </p:nvPr>
            </p:nvSpPr>
            <p:spPr>
              <a:xfrm>
                <a:off x="838200" y="1352550"/>
                <a:ext cx="10515600" cy="5391150"/>
              </a:xfrm>
            </p:spPr>
            <p:txBody>
              <a:bodyPr>
                <a:normAutofit/>
              </a:bodyPr>
              <a:lstStyle/>
              <a:p>
                <a:pPr marL="457200" indent="-457200">
                  <a:buFont typeface="+mj-lt"/>
                  <a:buAutoNum type="arabicPeriod"/>
                </a:pPr>
                <a:r>
                  <a:rPr lang="en-US" b="1" dirty="0"/>
                  <a:t>Coefficient of Multiple Determination</a:t>
                </a:r>
              </a:p>
              <a:p>
                <a:pPr lvl="1"/>
                <a14:m>
                  <m:oMath xmlns:m="http://schemas.openxmlformats.org/officeDocument/2006/math">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𝑅</m:t>
                        </m:r>
                      </m:e>
                      <m:sub>
                        <m:r>
                          <a:rPr lang="en-US" sz="2200" b="0" i="1" smtClean="0">
                            <a:latin typeface="Cambria Math" panose="02040503050406030204" pitchFamily="18" charset="0"/>
                          </a:rPr>
                          <m:t>𝑝</m:t>
                        </m:r>
                      </m:sub>
                      <m:sup>
                        <m:r>
                          <a:rPr lang="en-US" sz="2200" b="0" i="1" smtClean="0">
                            <a:latin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2</m:t>
                        </m:r>
                      </m:sup>
                    </m:sSup>
                  </m:oMath>
                </a14:m>
                <a:r>
                  <a:rPr lang="en-US" sz="2200" dirty="0"/>
                  <a:t> for a model with </a:t>
                </a:r>
                <a14:m>
                  <m:oMath xmlns:m="http://schemas.openxmlformats.org/officeDocument/2006/math">
                    <m:r>
                      <a:rPr lang="en-US" sz="2200" b="0" i="1" smtClean="0">
                        <a:latin typeface="Cambria Math" panose="02040503050406030204" pitchFamily="18" charset="0"/>
                      </a:rPr>
                      <m:t>𝑝</m:t>
                    </m:r>
                  </m:oMath>
                </a14:m>
                <a:r>
                  <a:rPr lang="en-US" sz="2200" dirty="0"/>
                  <a:t> terms (</a:t>
                </a:r>
                <a14:m>
                  <m:oMath xmlns:m="http://schemas.openxmlformats.org/officeDocument/2006/math">
                    <m:r>
                      <a:rPr lang="en-US" sz="2200" b="0" i="1" smtClean="0">
                        <a:latin typeface="Cambria Math" panose="02040503050406030204" pitchFamily="18" charset="0"/>
                      </a:rPr>
                      <m:t>𝑘</m:t>
                    </m:r>
                  </m:oMath>
                </a14:m>
                <a:r>
                  <a:rPr lang="en-US" sz="2200" dirty="0"/>
                  <a:t> regressors + intercept)</a:t>
                </a:r>
              </a:p>
              <a:p>
                <a:pPr lvl="1"/>
                <a14:m>
                  <m:oMath xmlns:m="http://schemas.openxmlformats.org/officeDocument/2006/math">
                    <m:sSubSup>
                      <m:sSubSupPr>
                        <m:ctrlPr>
                          <a:rPr lang="en-US" sz="2200" i="1">
                            <a:latin typeface="Cambria Math" panose="02040503050406030204" pitchFamily="18" charset="0"/>
                          </a:rPr>
                        </m:ctrlPr>
                      </m:sSubSupPr>
                      <m:e>
                        <m:r>
                          <a:rPr lang="en-US" sz="2200" i="1">
                            <a:latin typeface="Cambria Math" panose="02040503050406030204" pitchFamily="18" charset="0"/>
                          </a:rPr>
                          <m:t>𝑅</m:t>
                        </m:r>
                      </m:e>
                      <m:sub>
                        <m:r>
                          <a:rPr lang="en-US" sz="2200" i="1">
                            <a:latin typeface="Cambria Math" panose="02040503050406030204" pitchFamily="18" charset="0"/>
                          </a:rPr>
                          <m:t>𝑝</m:t>
                        </m:r>
                      </m:sub>
                      <m:sup>
                        <m:r>
                          <a:rPr lang="en-US" sz="2200" i="1">
                            <a:latin typeface="Cambria Math" panose="02040503050406030204" pitchFamily="18" charset="0"/>
                          </a:rPr>
                          <m:t>2</m:t>
                        </m:r>
                      </m:sup>
                    </m:sSubSup>
                    <m:r>
                      <a:rPr lang="en-US" sz="2200" i="1">
                        <a:latin typeface="Cambria Math" panose="02040503050406030204" pitchFamily="18" charset="0"/>
                      </a:rPr>
                      <m:t> </m:t>
                    </m:r>
                  </m:oMath>
                </a14:m>
                <a:r>
                  <a:rPr lang="en-US" sz="2200" dirty="0"/>
                  <a:t>will not decrease as new terms are added</a:t>
                </a:r>
              </a:p>
              <a:p>
                <a:pPr lvl="1"/>
                <a:r>
                  <a:rPr lang="en-US" sz="2200" dirty="0"/>
                  <a:t>No real “optimum”, but a threshold can be calculated for identifying when the subset model is not significantly different from the full model:</a:t>
                </a:r>
              </a:p>
              <a:p>
                <a:pPr marL="914400" lvl="2" indent="0">
                  <a:buNone/>
                </a:pPr>
                <a:r>
                  <a:rPr lang="en-US" sz="2200" dirty="0">
                    <a:sym typeface="Wingdings" panose="05000000000000000000" pitchFamily="2" charset="2"/>
                  </a:rPr>
                  <a:t></a:t>
                </a:r>
                <a14:m>
                  <m:oMath xmlns:m="http://schemas.openxmlformats.org/officeDocument/2006/math">
                    <m:sSubSup>
                      <m:sSubSupPr>
                        <m:ctrlPr>
                          <a:rPr lang="en-US" sz="2200" b="0" i="1" smtClean="0">
                            <a:latin typeface="Cambria Math" panose="02040503050406030204" pitchFamily="18" charset="0"/>
                            <a:sym typeface="Wingdings" panose="05000000000000000000" pitchFamily="2" charset="2"/>
                          </a:rPr>
                        </m:ctrlPr>
                      </m:sSubSupPr>
                      <m:e>
                        <m:r>
                          <a:rPr lang="en-US" sz="2200" b="0" i="1" smtClean="0">
                            <a:latin typeface="Cambria Math" panose="02040503050406030204" pitchFamily="18" charset="0"/>
                            <a:sym typeface="Wingdings" panose="05000000000000000000" pitchFamily="2" charset="2"/>
                          </a:rPr>
                          <m:t>𝑅</m:t>
                        </m:r>
                      </m:e>
                      <m:sub>
                        <m:r>
                          <a:rPr lang="en-US" sz="2200" b="0" i="1" smtClean="0">
                            <a:latin typeface="Cambria Math" panose="02040503050406030204" pitchFamily="18" charset="0"/>
                            <a:sym typeface="Wingdings" panose="05000000000000000000" pitchFamily="2" charset="2"/>
                          </a:rPr>
                          <m:t>0</m:t>
                        </m:r>
                      </m:sub>
                      <m:sup>
                        <m:r>
                          <a:rPr lang="en-US" sz="2200" b="0" i="1" smtClean="0">
                            <a:latin typeface="Cambria Math" panose="02040503050406030204" pitchFamily="18" charset="0"/>
                            <a:sym typeface="Wingdings" panose="05000000000000000000" pitchFamily="2" charset="2"/>
                          </a:rPr>
                          <m:t>2</m:t>
                        </m:r>
                      </m:sup>
                    </m:sSubSup>
                    <m:r>
                      <a:rPr lang="en-US" sz="2200" b="0" i="1" smtClean="0">
                        <a:latin typeface="Cambria Math" panose="02040503050406030204" pitchFamily="18" charset="0"/>
                        <a:sym typeface="Wingdings" panose="05000000000000000000" pitchFamily="2" charset="2"/>
                      </a:rPr>
                      <m:t>=1−(1−</m:t>
                    </m:r>
                    <m:sSubSup>
                      <m:sSubSupPr>
                        <m:ctrlPr>
                          <a:rPr lang="en-US" sz="2200" b="0" i="1" smtClean="0">
                            <a:latin typeface="Cambria Math" panose="02040503050406030204" pitchFamily="18" charset="0"/>
                            <a:sym typeface="Wingdings" panose="05000000000000000000" pitchFamily="2" charset="2"/>
                          </a:rPr>
                        </m:ctrlPr>
                      </m:sSubSupPr>
                      <m:e>
                        <m:r>
                          <a:rPr lang="en-US" sz="2200" b="0" i="1" smtClean="0">
                            <a:latin typeface="Cambria Math" panose="02040503050406030204" pitchFamily="18" charset="0"/>
                            <a:sym typeface="Wingdings" panose="05000000000000000000" pitchFamily="2" charset="2"/>
                          </a:rPr>
                          <m:t>𝑅</m:t>
                        </m:r>
                      </m:e>
                      <m:sub>
                        <m:r>
                          <a:rPr lang="en-US" sz="2200" b="0" i="1" smtClean="0">
                            <a:latin typeface="Cambria Math" panose="02040503050406030204" pitchFamily="18" charset="0"/>
                            <a:sym typeface="Wingdings" panose="05000000000000000000" pitchFamily="2" charset="2"/>
                          </a:rPr>
                          <m:t>𝑘</m:t>
                        </m:r>
                        <m:r>
                          <a:rPr lang="en-US" sz="2200" b="0" i="1" smtClean="0">
                            <a:latin typeface="Cambria Math" panose="02040503050406030204" pitchFamily="18" charset="0"/>
                            <a:sym typeface="Wingdings" panose="05000000000000000000" pitchFamily="2" charset="2"/>
                          </a:rPr>
                          <m:t>+1</m:t>
                        </m:r>
                      </m:sub>
                      <m:sup>
                        <m:r>
                          <a:rPr lang="en-US" sz="2200" b="0" i="1" smtClean="0">
                            <a:latin typeface="Cambria Math" panose="02040503050406030204" pitchFamily="18" charset="0"/>
                            <a:sym typeface="Wingdings" panose="05000000000000000000" pitchFamily="2" charset="2"/>
                          </a:rPr>
                          <m:t>2</m:t>
                        </m:r>
                      </m:sup>
                    </m:sSubSup>
                    <m:r>
                      <a:rPr lang="en-US" sz="2200" b="0" i="1" smtClean="0">
                        <a:latin typeface="Cambria Math" panose="02040503050406030204" pitchFamily="18" charset="0"/>
                        <a:sym typeface="Wingdings" panose="05000000000000000000" pitchFamily="2" charset="2"/>
                      </a:rPr>
                      <m:t>)(1+</m:t>
                    </m:r>
                    <m:sSub>
                      <m:sSubPr>
                        <m:ctrlPr>
                          <a:rPr lang="en-US" sz="2200" b="0" i="1" smtClean="0">
                            <a:latin typeface="Cambria Math" panose="02040503050406030204" pitchFamily="18" charset="0"/>
                            <a:sym typeface="Wingdings" panose="05000000000000000000" pitchFamily="2" charset="2"/>
                          </a:rPr>
                        </m:ctrlPr>
                      </m:sSubPr>
                      <m:e>
                        <m:r>
                          <a:rPr lang="en-US" sz="2200" b="0" i="1" smtClean="0">
                            <a:latin typeface="Cambria Math" panose="02040503050406030204" pitchFamily="18" charset="0"/>
                            <a:sym typeface="Wingdings" panose="05000000000000000000" pitchFamily="2" charset="2"/>
                          </a:rPr>
                          <m:t>𝑑</m:t>
                        </m:r>
                      </m:e>
                      <m:sub>
                        <m:r>
                          <a:rPr lang="en-US" sz="2200" b="0" i="1" smtClean="0">
                            <a:latin typeface="Cambria Math" panose="02040503050406030204" pitchFamily="18" charset="0"/>
                            <a:sym typeface="Wingdings" panose="05000000000000000000" pitchFamily="2" charset="2"/>
                          </a:rPr>
                          <m:t>𝛼</m:t>
                        </m:r>
                        <m:r>
                          <a:rPr lang="en-US" sz="2200" b="0" i="1" smtClean="0">
                            <a:latin typeface="Cambria Math" panose="02040503050406030204" pitchFamily="18" charset="0"/>
                            <a:sym typeface="Wingdings" panose="05000000000000000000" pitchFamily="2" charset="2"/>
                          </a:rPr>
                          <m:t>,</m:t>
                        </m:r>
                        <m:r>
                          <a:rPr lang="en-US" sz="2200" b="0" i="1" smtClean="0">
                            <a:latin typeface="Cambria Math" panose="02040503050406030204" pitchFamily="18" charset="0"/>
                            <a:sym typeface="Wingdings" panose="05000000000000000000" pitchFamily="2" charset="2"/>
                          </a:rPr>
                          <m:t>𝑛</m:t>
                        </m:r>
                        <m:r>
                          <a:rPr lang="en-US" sz="2200" b="0" i="1" smtClean="0">
                            <a:latin typeface="Cambria Math" panose="02040503050406030204" pitchFamily="18" charset="0"/>
                            <a:sym typeface="Wingdings" panose="05000000000000000000" pitchFamily="2" charset="2"/>
                          </a:rPr>
                          <m:t>,</m:t>
                        </m:r>
                        <m:r>
                          <a:rPr lang="en-US" sz="2200" b="0" i="1" smtClean="0">
                            <a:latin typeface="Cambria Math" panose="02040503050406030204" pitchFamily="18" charset="0"/>
                            <a:sym typeface="Wingdings" panose="05000000000000000000" pitchFamily="2" charset="2"/>
                          </a:rPr>
                          <m:t>𝑘</m:t>
                        </m:r>
                      </m:sub>
                    </m:sSub>
                    <m:r>
                      <a:rPr lang="en-US" sz="2200" b="0" i="1" smtClean="0">
                        <a:latin typeface="Cambria Math" panose="02040503050406030204" pitchFamily="18" charset="0"/>
                        <a:sym typeface="Wingdings" panose="05000000000000000000" pitchFamily="2" charset="2"/>
                      </a:rPr>
                      <m:t>)</m:t>
                    </m:r>
                  </m:oMath>
                </a14:m>
                <a:endParaRPr lang="en-US" sz="2200" dirty="0"/>
              </a:p>
              <a:p>
                <a:pPr marL="914400" lvl="2" indent="0">
                  <a:buNone/>
                </a:pPr>
                <a:endParaRPr lang="en-US" sz="2200" dirty="0"/>
              </a:p>
              <a:p>
                <a:pPr marL="914400" lvl="2" indent="0">
                  <a:buNone/>
                </a:pPr>
                <a:endParaRPr lang="en-US" sz="2200" dirty="0"/>
              </a:p>
              <a:p>
                <a:pPr marL="914400" lvl="2" indent="0">
                  <a:buNone/>
                </a:pPr>
                <a:endParaRPr lang="en-US" sz="2200" dirty="0"/>
              </a:p>
              <a:p>
                <a:pPr marL="914400" lvl="2" indent="0">
                  <a:buNone/>
                </a:pPr>
                <a:endParaRPr lang="en-US" sz="2200" dirty="0"/>
              </a:p>
              <a:p>
                <a:pPr marL="457200" indent="-457200">
                  <a:buFont typeface="+mj-lt"/>
                  <a:buAutoNum type="arabicPeriod" startAt="2"/>
                </a:pPr>
                <a:r>
                  <a:rPr lang="en-US" b="1" dirty="0"/>
                  <a:t>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𝟐</m:t>
                        </m:r>
                      </m:sup>
                    </m:sSup>
                  </m:oMath>
                </a14:m>
                <a:r>
                  <a:rPr lang="en-US" b="1" dirty="0"/>
                  <a:t>-Adjusted</a:t>
                </a:r>
              </a:p>
              <a:p>
                <a:pPr lvl="1">
                  <a:buFont typeface="Wingdings" panose="05000000000000000000" pitchFamily="2" charset="2"/>
                  <a:buChar char="à"/>
                </a:pPr>
                <a:r>
                  <a:rPr lang="en-US" sz="2200" dirty="0">
                    <a:sym typeface="Wingdings" panose="05000000000000000000" pitchFamily="2" charset="2"/>
                  </a:rPr>
                  <a:t>We modify </a:t>
                </a:r>
                <a14:m>
                  <m:oMath xmlns:m="http://schemas.openxmlformats.org/officeDocument/2006/math">
                    <m:sSup>
                      <m:sSupPr>
                        <m:ctrlPr>
                          <a:rPr lang="en-US" sz="2200" b="0" i="1" smtClean="0">
                            <a:latin typeface="Cambria Math" panose="02040503050406030204" pitchFamily="18" charset="0"/>
                            <a:sym typeface="Wingdings" panose="05000000000000000000" pitchFamily="2" charset="2"/>
                          </a:rPr>
                        </m:ctrlPr>
                      </m:sSupPr>
                      <m:e>
                        <m:r>
                          <a:rPr lang="en-US" sz="2200" b="0" i="1" smtClean="0">
                            <a:latin typeface="Cambria Math" panose="02040503050406030204" pitchFamily="18" charset="0"/>
                            <a:sym typeface="Wingdings" panose="05000000000000000000" pitchFamily="2" charset="2"/>
                          </a:rPr>
                          <m:t>𝑅</m:t>
                        </m:r>
                      </m:e>
                      <m:sup>
                        <m:r>
                          <a:rPr lang="en-US" sz="2200" b="0" i="1" smtClean="0">
                            <a:latin typeface="Cambria Math" panose="02040503050406030204" pitchFamily="18" charset="0"/>
                            <a:sym typeface="Wingdings" panose="05000000000000000000" pitchFamily="2" charset="2"/>
                          </a:rPr>
                          <m:t>2</m:t>
                        </m:r>
                      </m:sup>
                    </m:sSup>
                  </m:oMath>
                </a14:m>
                <a:r>
                  <a:rPr lang="en-US" sz="2200" dirty="0"/>
                  <a:t> to penalize the extra regressors that we add</a:t>
                </a:r>
              </a:p>
              <a:p>
                <a:pPr lvl="2">
                  <a:buFont typeface="Wingdings" panose="05000000000000000000" pitchFamily="2" charset="2"/>
                  <a:buChar char="à"/>
                </a:pP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2</m:t>
                        </m:r>
                      </m:sup>
                    </m:sSup>
                  </m:oMath>
                </a14:m>
                <a:r>
                  <a:rPr lang="en-US" sz="2200" dirty="0"/>
                  <a:t>-</a:t>
                </a:r>
                <a14:m>
                  <m:oMath xmlns:m="http://schemas.openxmlformats.org/officeDocument/2006/math">
                    <m:r>
                      <a:rPr lang="en-US" sz="2200" b="0" i="1" dirty="0" smtClean="0">
                        <a:latin typeface="Cambria Math" panose="02040503050406030204" pitchFamily="18" charset="0"/>
                      </a:rPr>
                      <m:t>𝐴𝑑</m:t>
                    </m:r>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𝑗</m:t>
                        </m:r>
                      </m:e>
                      <m:sub>
                        <m:r>
                          <a:rPr lang="en-US" sz="2200" b="0" i="1" dirty="0" smtClean="0">
                            <a:latin typeface="Cambria Math" panose="02040503050406030204" pitchFamily="18" charset="0"/>
                          </a:rPr>
                          <m:t>𝑝</m:t>
                        </m:r>
                      </m:sub>
                    </m:sSub>
                    <m:r>
                      <a:rPr lang="en-US" sz="2200" b="0" i="1" dirty="0" smtClean="0">
                        <a:latin typeface="Cambria Math" panose="02040503050406030204" pitchFamily="18" charset="0"/>
                      </a:rPr>
                      <m:t>=1−</m:t>
                    </m:r>
                    <m:d>
                      <m:dPr>
                        <m:ctrlPr>
                          <a:rPr lang="en-US" sz="2200" b="0" i="1" dirty="0" smtClean="0">
                            <a:latin typeface="Cambria Math" panose="02040503050406030204" pitchFamily="18" charset="0"/>
                          </a:rPr>
                        </m:ctrlPr>
                      </m:dPr>
                      <m:e>
                        <m:f>
                          <m:fPr>
                            <m:ctrlPr>
                              <a:rPr lang="en-US" sz="2200" b="0" i="1" dirty="0" smtClean="0">
                                <a:latin typeface="Cambria Math" panose="02040503050406030204" pitchFamily="18" charset="0"/>
                              </a:rPr>
                            </m:ctrlPr>
                          </m:fPr>
                          <m:num>
                            <m:r>
                              <a:rPr lang="en-US" sz="2200" b="0" i="1" dirty="0" smtClean="0">
                                <a:latin typeface="Cambria Math" panose="02040503050406030204" pitchFamily="18" charset="0"/>
                              </a:rPr>
                              <m:t>𝑛</m:t>
                            </m:r>
                            <m:r>
                              <a:rPr lang="en-US" sz="2200" b="0" i="1" dirty="0" smtClean="0">
                                <a:latin typeface="Cambria Math" panose="02040503050406030204" pitchFamily="18" charset="0"/>
                              </a:rPr>
                              <m:t>−1</m:t>
                            </m:r>
                          </m:num>
                          <m:den>
                            <m:r>
                              <a:rPr lang="en-US" sz="2200" b="0" i="1" dirty="0" smtClean="0">
                                <a:latin typeface="Cambria Math" panose="02040503050406030204" pitchFamily="18" charset="0"/>
                              </a:rPr>
                              <m:t>𝑛</m:t>
                            </m:r>
                            <m:r>
                              <a:rPr lang="en-US" sz="2200" b="0" i="1" dirty="0" smtClean="0">
                                <a:latin typeface="Cambria Math" panose="02040503050406030204" pitchFamily="18" charset="0"/>
                              </a:rPr>
                              <m:t>−</m:t>
                            </m:r>
                            <m:r>
                              <a:rPr lang="en-US" sz="2200" b="0" i="1" dirty="0" smtClean="0">
                                <a:latin typeface="Cambria Math" panose="02040503050406030204" pitchFamily="18" charset="0"/>
                              </a:rPr>
                              <m:t>𝑝</m:t>
                            </m:r>
                          </m:den>
                        </m:f>
                      </m:e>
                    </m:d>
                    <m:r>
                      <a:rPr lang="en-US" sz="2200" b="0" i="1" dirty="0" smtClean="0">
                        <a:latin typeface="Cambria Math" panose="02040503050406030204" pitchFamily="18" charset="0"/>
                      </a:rPr>
                      <m:t>(1−</m:t>
                    </m:r>
                    <m:sSubSup>
                      <m:sSubSupPr>
                        <m:ctrlPr>
                          <a:rPr lang="en-US" sz="2200" b="0" i="1" dirty="0" smtClean="0">
                            <a:latin typeface="Cambria Math" panose="02040503050406030204" pitchFamily="18" charset="0"/>
                          </a:rPr>
                        </m:ctrlPr>
                      </m:sSubSupPr>
                      <m:e>
                        <m:r>
                          <a:rPr lang="en-US" sz="2200" b="0" i="1" dirty="0" smtClean="0">
                            <a:latin typeface="Cambria Math" panose="02040503050406030204" pitchFamily="18" charset="0"/>
                          </a:rPr>
                          <m:t>𝑅</m:t>
                        </m:r>
                      </m:e>
                      <m:sub>
                        <m:r>
                          <a:rPr lang="en-US" sz="2200" b="0" i="1" dirty="0" smtClean="0">
                            <a:latin typeface="Cambria Math" panose="02040503050406030204" pitchFamily="18" charset="0"/>
                          </a:rPr>
                          <m:t>𝑝</m:t>
                        </m:r>
                      </m:sub>
                      <m:sup>
                        <m:r>
                          <a:rPr lang="en-US" sz="2200" b="0" i="1" dirty="0" smtClean="0">
                            <a:latin typeface="Cambria Math" panose="02040503050406030204" pitchFamily="18" charset="0"/>
                          </a:rPr>
                          <m:t>2</m:t>
                        </m:r>
                      </m:sup>
                    </m:sSubSup>
                    <m:r>
                      <a:rPr lang="en-US" sz="2200" b="0" i="1" dirty="0" smtClean="0">
                        <a:latin typeface="Cambria Math" panose="02040503050406030204" pitchFamily="18" charset="0"/>
                      </a:rPr>
                      <m:t>)</m:t>
                    </m:r>
                  </m:oMath>
                </a14:m>
                <a:r>
                  <a:rPr lang="en-US" sz="2200" dirty="0"/>
                  <a:t> </a:t>
                </a:r>
                <a:r>
                  <a:rPr lang="en-US" sz="2200" dirty="0">
                    <a:sym typeface="Wingdings" panose="05000000000000000000" pitchFamily="2" charset="2"/>
                  </a:rPr>
                  <a:t> </a:t>
                </a:r>
                <a14:m>
                  <m:oMath xmlns:m="http://schemas.openxmlformats.org/officeDocument/2006/math">
                    <m:r>
                      <a:rPr lang="en-US" sz="2200" b="0" i="1" smtClean="0">
                        <a:latin typeface="Cambria Math" panose="02040503050406030204" pitchFamily="18" charset="0"/>
                        <a:sym typeface="Wingdings" panose="05000000000000000000" pitchFamily="2" charset="2"/>
                      </a:rPr>
                      <m:t>𝑝</m:t>
                    </m:r>
                    <m:r>
                      <a:rPr lang="en-US" sz="2200" b="0" i="1" smtClean="0">
                        <a:latin typeface="Cambria Math" panose="02040503050406030204" pitchFamily="18" charset="0"/>
                        <a:sym typeface="Wingdings" panose="05000000000000000000" pitchFamily="2" charset="2"/>
                      </a:rPr>
                      <m:t>=</m:t>
                    </m:r>
                    <m:r>
                      <m:rPr>
                        <m:sty m:val="p"/>
                      </m:rPr>
                      <a:rPr lang="en-US" sz="2200" b="0" i="0" smtClean="0">
                        <a:latin typeface="Cambria Math" panose="02040503050406030204" pitchFamily="18" charset="0"/>
                        <a:sym typeface="Wingdings" panose="05000000000000000000" pitchFamily="2" charset="2"/>
                      </a:rPr>
                      <m:t>k</m:t>
                    </m:r>
                    <m:r>
                      <a:rPr lang="en-US" sz="2200" b="0" i="0" smtClean="0">
                        <a:latin typeface="Cambria Math" panose="02040503050406030204" pitchFamily="18" charset="0"/>
                        <a:sym typeface="Wingdings" panose="05000000000000000000" pitchFamily="2" charset="2"/>
                      </a:rPr>
                      <m:t>+1</m:t>
                    </m:r>
                  </m:oMath>
                </a14:m>
                <a:endParaRPr lang="en-US" sz="2200" dirty="0"/>
              </a:p>
              <a:p>
                <a:pPr marL="0" indent="0">
                  <a:buNone/>
                </a:pPr>
                <a:endParaRPr lang="en-US" sz="2600" dirty="0"/>
              </a:p>
            </p:txBody>
          </p:sp>
        </mc:Choice>
        <mc:Fallback xmlns="">
          <p:sp>
            <p:nvSpPr>
              <p:cNvPr id="2" name="Content Placeholder 1">
                <a:extLst>
                  <a:ext uri="{FF2B5EF4-FFF2-40B4-BE49-F238E27FC236}">
                    <a16:creationId xmlns:a16="http://schemas.microsoft.com/office/drawing/2014/main" id="{225DFB84-AD5E-4B89-9EE1-4D730688255F}"/>
                  </a:ext>
                </a:extLst>
              </p:cNvPr>
              <p:cNvSpPr>
                <a:spLocks noGrp="1" noRot="1" noChangeAspect="1" noMove="1" noResize="1" noEditPoints="1" noAdjustHandles="1" noChangeArrowheads="1" noChangeShapeType="1" noTextEdit="1"/>
              </p:cNvSpPr>
              <p:nvPr>
                <p:ph idx="1"/>
              </p:nvPr>
            </p:nvSpPr>
            <p:spPr>
              <a:xfrm>
                <a:off x="838200" y="1352550"/>
                <a:ext cx="10515600" cy="5391150"/>
              </a:xfrm>
              <a:blipFill>
                <a:blip r:embed="rId2"/>
                <a:stretch>
                  <a:fillRect l="-696" t="-135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FAA61FA-C3A2-4F39-B6DE-AE18DF3FD2F6}"/>
              </a:ext>
            </a:extLst>
          </p:cNvPr>
          <p:cNvSpPr>
            <a:spLocks noGrp="1"/>
          </p:cNvSpPr>
          <p:nvPr>
            <p:ph type="sldNum" sz="quarter" idx="12"/>
          </p:nvPr>
        </p:nvSpPr>
        <p:spPr/>
        <p:txBody>
          <a:bodyPr/>
          <a:lstStyle/>
          <a:p>
            <a:fld id="{D44AB33A-367C-40BB-BE1C-07D1887BB17F}" type="slidenum">
              <a:rPr lang="en-US" smtClean="0">
                <a:solidFill>
                  <a:srgbClr val="002060"/>
                </a:solidFill>
              </a:rPr>
              <a:t>7</a:t>
            </a:fld>
            <a:endParaRPr lang="en-US">
              <a:solidFill>
                <a:srgbClr val="002060"/>
              </a:solidFill>
            </a:endParaRPr>
          </a:p>
        </p:txBody>
      </p:sp>
      <p:sp>
        <p:nvSpPr>
          <p:cNvPr id="4" name="Title 3">
            <a:extLst>
              <a:ext uri="{FF2B5EF4-FFF2-40B4-BE49-F238E27FC236}">
                <a16:creationId xmlns:a16="http://schemas.microsoft.com/office/drawing/2014/main" id="{2B2A8D49-9F8D-4007-B0E0-AD25BD64C65A}"/>
              </a:ext>
            </a:extLst>
          </p:cNvPr>
          <p:cNvSpPr>
            <a:spLocks noGrp="1"/>
          </p:cNvSpPr>
          <p:nvPr>
            <p:ph type="title"/>
          </p:nvPr>
        </p:nvSpPr>
        <p:spPr/>
        <p:txBody>
          <a:bodyPr/>
          <a:lstStyle/>
          <a:p>
            <a:r>
              <a:rPr lang="en-US" dirty="0"/>
              <a:t>Criteria to Evaluate Subset Models</a:t>
            </a:r>
          </a:p>
        </p:txBody>
      </p:sp>
      <p:cxnSp>
        <p:nvCxnSpPr>
          <p:cNvPr id="6" name="Straight Arrow Connector 5">
            <a:extLst>
              <a:ext uri="{FF2B5EF4-FFF2-40B4-BE49-F238E27FC236}">
                <a16:creationId xmlns:a16="http://schemas.microsoft.com/office/drawing/2014/main" id="{3E19A920-48E1-40F1-B211-7A438ADB9369}"/>
              </a:ext>
            </a:extLst>
          </p:cNvPr>
          <p:cNvCxnSpPr>
            <a:cxnSpLocks/>
          </p:cNvCxnSpPr>
          <p:nvPr/>
        </p:nvCxnSpPr>
        <p:spPr>
          <a:xfrm flipV="1">
            <a:off x="3886200" y="3529806"/>
            <a:ext cx="95250" cy="4699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5040E66-5959-4BFA-8524-2B9AC4F7D071}"/>
                  </a:ext>
                </a:extLst>
              </p:cNvPr>
              <p:cNvSpPr txBox="1"/>
              <p:nvPr/>
            </p:nvSpPr>
            <p:spPr>
              <a:xfrm>
                <a:off x="2635250" y="3979862"/>
                <a:ext cx="2597150" cy="430887"/>
              </a:xfrm>
              <a:prstGeom prst="rect">
                <a:avLst/>
              </a:prstGeom>
              <a:noFill/>
            </p:spPr>
            <p:txBody>
              <a:bodyPr wrap="square" rtlCol="0">
                <a:spAutoFit/>
              </a:bodyPr>
              <a:lstStyle/>
              <a:p>
                <a:pPr algn="ctr"/>
                <a14:m>
                  <m:oMath xmlns:m="http://schemas.openxmlformats.org/officeDocument/2006/math">
                    <m:sSup>
                      <m:sSupPr>
                        <m:ctrlPr>
                          <a:rPr lang="en-US" sz="2200" b="0" i="1" smtClean="0">
                            <a:latin typeface="Cambria Math" panose="02040503050406030204" pitchFamily="18" charset="0"/>
                            <a:cs typeface="Arial" panose="020B0604020202020204" pitchFamily="34" charset="0"/>
                          </a:rPr>
                        </m:ctrlPr>
                      </m:sSupPr>
                      <m:e>
                        <m:r>
                          <a:rPr lang="en-US" sz="2200" b="0" i="1" smtClean="0">
                            <a:latin typeface="Cambria Math" panose="02040503050406030204" pitchFamily="18" charset="0"/>
                            <a:cs typeface="Arial" panose="020B0604020202020204" pitchFamily="34" charset="0"/>
                          </a:rPr>
                          <m:t>𝑅</m:t>
                        </m:r>
                      </m:e>
                      <m:sup>
                        <m:r>
                          <a:rPr lang="en-US" sz="2200" b="0" i="1" smtClean="0">
                            <a:latin typeface="Cambria Math" panose="02040503050406030204" pitchFamily="18" charset="0"/>
                            <a:cs typeface="Arial" panose="020B0604020202020204" pitchFamily="34" charset="0"/>
                          </a:rPr>
                          <m:t>2</m:t>
                        </m:r>
                      </m:sup>
                    </m:sSup>
                  </m:oMath>
                </a14:m>
                <a:r>
                  <a:rPr lang="en-US" sz="2200" dirty="0">
                    <a:latin typeface="Arial" panose="020B0604020202020204" pitchFamily="34" charset="0"/>
                    <a:cs typeface="Arial" panose="020B0604020202020204" pitchFamily="34" charset="0"/>
                  </a:rPr>
                  <a:t> from full model</a:t>
                </a:r>
              </a:p>
            </p:txBody>
          </p:sp>
        </mc:Choice>
        <mc:Fallback xmlns="">
          <p:sp>
            <p:nvSpPr>
              <p:cNvPr id="9" name="TextBox 8">
                <a:extLst>
                  <a:ext uri="{FF2B5EF4-FFF2-40B4-BE49-F238E27FC236}">
                    <a16:creationId xmlns:a16="http://schemas.microsoft.com/office/drawing/2014/main" id="{05040E66-5959-4BFA-8524-2B9AC4F7D071}"/>
                  </a:ext>
                </a:extLst>
              </p:cNvPr>
              <p:cNvSpPr txBox="1">
                <a:spLocks noRot="1" noChangeAspect="1" noMove="1" noResize="1" noEditPoints="1" noAdjustHandles="1" noChangeArrowheads="1" noChangeShapeType="1" noTextEdit="1"/>
              </p:cNvSpPr>
              <p:nvPr/>
            </p:nvSpPr>
            <p:spPr>
              <a:xfrm>
                <a:off x="2635250" y="3979862"/>
                <a:ext cx="2597150" cy="430887"/>
              </a:xfrm>
              <a:prstGeom prst="rect">
                <a:avLst/>
              </a:prstGeom>
              <a:blipFill>
                <a:blip r:embed="rId3"/>
                <a:stretch>
                  <a:fillRect t="-8451" b="-28169"/>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17B7A11E-1407-41DB-A688-768317CA6BA6}"/>
              </a:ext>
            </a:extLst>
          </p:cNvPr>
          <p:cNvCxnSpPr>
            <a:cxnSpLocks/>
          </p:cNvCxnSpPr>
          <p:nvPr/>
        </p:nvCxnSpPr>
        <p:spPr>
          <a:xfrm flipH="1" flipV="1">
            <a:off x="5594350" y="3529806"/>
            <a:ext cx="679450" cy="4897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9CF728C-BE03-470A-90E9-FAF7558F9BF4}"/>
                  </a:ext>
                </a:extLst>
              </p:cNvPr>
              <p:cNvSpPr txBox="1"/>
              <p:nvPr/>
            </p:nvSpPr>
            <p:spPr>
              <a:xfrm>
                <a:off x="5372100" y="3999706"/>
                <a:ext cx="2711450" cy="75533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cs typeface="Arial" panose="020B0604020202020204" pitchFamily="34" charset="0"/>
                            </a:rPr>
                            <m:t>𝑘</m:t>
                          </m:r>
                          <m:r>
                            <a:rPr lang="en-US" sz="2200" b="0" i="1" smtClean="0">
                              <a:latin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cs typeface="Arial" panose="020B0604020202020204" pitchFamily="34" charset="0"/>
                                </a:rPr>
                                <m:t>𝐹</m:t>
                              </m:r>
                            </m:e>
                            <m:sub>
                              <m:r>
                                <a:rPr lang="en-US" sz="2200" b="0" i="1" smtClean="0">
                                  <a:latin typeface="Cambria Math" panose="02040503050406030204" pitchFamily="18" charset="0"/>
                                  <a:cs typeface="Arial" panose="020B0604020202020204" pitchFamily="34" charset="0"/>
                                </a:rPr>
                                <m:t>𝛼</m:t>
                              </m:r>
                              <m:r>
                                <a:rPr lang="en-US" sz="2200" b="0" i="1"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𝑘</m:t>
                              </m:r>
                              <m:r>
                                <a:rPr lang="en-US" sz="2200" b="0" i="1"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𝑛</m:t>
                              </m:r>
                              <m:r>
                                <a:rPr lang="en-US" sz="2200" b="0" i="1"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𝑘</m:t>
                              </m:r>
                              <m:r>
                                <a:rPr lang="en-US" sz="2200" b="0" i="1" smtClean="0">
                                  <a:latin typeface="Cambria Math" panose="02040503050406030204" pitchFamily="18" charset="0"/>
                                  <a:cs typeface="Arial" panose="020B0604020202020204" pitchFamily="34" charset="0"/>
                                </a:rPr>
                                <m:t>−1</m:t>
                              </m:r>
                            </m:sub>
                          </m:sSub>
                        </m:num>
                        <m:den>
                          <m:r>
                            <a:rPr lang="en-US" sz="2200" b="0" i="1" smtClean="0">
                              <a:latin typeface="Cambria Math" panose="02040503050406030204" pitchFamily="18" charset="0"/>
                              <a:cs typeface="Arial" panose="020B0604020202020204" pitchFamily="34" charset="0"/>
                            </a:rPr>
                            <m:t>𝑛</m:t>
                          </m:r>
                          <m:r>
                            <a:rPr lang="en-US" sz="2200" b="0" i="1"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𝑘</m:t>
                          </m:r>
                          <m:r>
                            <a:rPr lang="en-US" sz="2200" b="0" i="1" smtClean="0">
                              <a:latin typeface="Cambria Math" panose="02040503050406030204" pitchFamily="18" charset="0"/>
                              <a:cs typeface="Arial" panose="020B0604020202020204" pitchFamily="34" charset="0"/>
                            </a:rPr>
                            <m:t>−1</m:t>
                          </m:r>
                        </m:den>
                      </m:f>
                    </m:oMath>
                  </m:oMathPara>
                </a14:m>
                <a:endParaRPr lang="en-US" sz="2200"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19CF728C-BE03-470A-90E9-FAF7558F9BF4}"/>
                  </a:ext>
                </a:extLst>
              </p:cNvPr>
              <p:cNvSpPr txBox="1">
                <a:spLocks noRot="1" noChangeAspect="1" noMove="1" noResize="1" noEditPoints="1" noAdjustHandles="1" noChangeArrowheads="1" noChangeShapeType="1" noTextEdit="1"/>
              </p:cNvSpPr>
              <p:nvPr/>
            </p:nvSpPr>
            <p:spPr>
              <a:xfrm>
                <a:off x="5372100" y="3999706"/>
                <a:ext cx="2711450" cy="755335"/>
              </a:xfrm>
              <a:prstGeom prst="rect">
                <a:avLst/>
              </a:prstGeom>
              <a:blipFill>
                <a:blip r:embed="rId4"/>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58D1E5E-4160-4860-BD32-A5933802A804}"/>
              </a:ext>
            </a:extLst>
          </p:cNvPr>
          <p:cNvSpPr txBox="1"/>
          <p:nvPr/>
        </p:nvSpPr>
        <p:spPr>
          <a:xfrm>
            <a:off x="5092700" y="6451262"/>
            <a:ext cx="3270250" cy="430887"/>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 of regressors in subset</a:t>
            </a:r>
          </a:p>
        </p:txBody>
      </p:sp>
      <p:cxnSp>
        <p:nvCxnSpPr>
          <p:cNvPr id="14" name="Straight Arrow Connector 13">
            <a:extLst>
              <a:ext uri="{FF2B5EF4-FFF2-40B4-BE49-F238E27FC236}">
                <a16:creationId xmlns:a16="http://schemas.microsoft.com/office/drawing/2014/main" id="{0BAD2F82-0ED2-40F1-B990-BDADC77EC604}"/>
              </a:ext>
            </a:extLst>
          </p:cNvPr>
          <p:cNvCxnSpPr>
            <a:cxnSpLocks/>
          </p:cNvCxnSpPr>
          <p:nvPr/>
        </p:nvCxnSpPr>
        <p:spPr>
          <a:xfrm flipV="1">
            <a:off x="6740525" y="6248400"/>
            <a:ext cx="0" cy="3626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84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fade">
                                      <p:cBhvr>
                                        <p:cTn id="48" dur="500"/>
                                        <p:tgtEl>
                                          <p:spTgt spid="2">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Effect transition="in" filter="fade">
                                      <p:cBhvr>
                                        <p:cTn id="53" dur="500"/>
                                        <p:tgtEl>
                                          <p:spTgt spid="2">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
                                            <p:txEl>
                                              <p:pRg st="11" end="11"/>
                                            </p:txEl>
                                          </p:spTgt>
                                        </p:tgtEl>
                                        <p:attrNameLst>
                                          <p:attrName>style.visibility</p:attrName>
                                        </p:attrNameLst>
                                      </p:cBhvr>
                                      <p:to>
                                        <p:strVal val="visible"/>
                                      </p:to>
                                    </p:set>
                                    <p:animEffect transition="in" filter="fade">
                                      <p:cBhvr>
                                        <p:cTn id="58" dur="500"/>
                                        <p:tgtEl>
                                          <p:spTgt spid="2">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500"/>
                                        <p:tgtEl>
                                          <p:spTgt spid="1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A7FAD33-8A85-4061-9411-3BC99C4E2C60}"/>
                  </a:ext>
                </a:extLst>
              </p:cNvPr>
              <p:cNvSpPr>
                <a:spLocks noGrp="1"/>
              </p:cNvSpPr>
              <p:nvPr>
                <p:ph idx="1"/>
              </p:nvPr>
            </p:nvSpPr>
            <p:spPr/>
            <p:txBody>
              <a:bodyPr/>
              <a:lstStyle/>
              <a:p>
                <a:pPr marL="457200" indent="-457200">
                  <a:buFont typeface="+mj-lt"/>
                  <a:buAutoNum type="arabicPeriod" startAt="3"/>
                </a:pPr>
                <a:r>
                  <a:rPr lang="en-US" b="1" dirty="0"/>
                  <a:t>Residual Mean Square</a:t>
                </a:r>
              </a:p>
              <a:p>
                <a:pPr lvl="1">
                  <a:buFont typeface="Wingdings" panose="05000000000000000000" pitchFamily="2" charset="2"/>
                  <a:buChar char="à"/>
                </a:pPr>
                <a14:m>
                  <m:oMath xmlns:m="http://schemas.openxmlformats.org/officeDocument/2006/math">
                    <m:r>
                      <a:rPr lang="en-US" sz="2200" b="0" i="1" smtClean="0">
                        <a:latin typeface="Cambria Math" panose="02040503050406030204" pitchFamily="18" charset="0"/>
                        <a:sym typeface="Wingdings" panose="05000000000000000000" pitchFamily="2" charset="2"/>
                      </a:rPr>
                      <m:t>𝑀</m:t>
                    </m:r>
                    <m:sSub>
                      <m:sSubPr>
                        <m:ctrlPr>
                          <a:rPr lang="en-US" sz="2200" b="0" i="1" smtClean="0">
                            <a:latin typeface="Cambria Math" panose="02040503050406030204" pitchFamily="18" charset="0"/>
                            <a:sym typeface="Wingdings" panose="05000000000000000000" pitchFamily="2" charset="2"/>
                          </a:rPr>
                        </m:ctrlPr>
                      </m:sSubPr>
                      <m:e>
                        <m:r>
                          <a:rPr lang="en-US" sz="2200" b="0" i="1" smtClean="0">
                            <a:latin typeface="Cambria Math" panose="02040503050406030204" pitchFamily="18" charset="0"/>
                            <a:sym typeface="Wingdings" panose="05000000000000000000" pitchFamily="2" charset="2"/>
                          </a:rPr>
                          <m:t>𝑆</m:t>
                        </m:r>
                      </m:e>
                      <m:sub>
                        <m:r>
                          <a:rPr lang="en-US" sz="2200" b="0" i="1" smtClean="0">
                            <a:latin typeface="Cambria Math" panose="02040503050406030204" pitchFamily="18" charset="0"/>
                            <a:sym typeface="Wingdings" panose="05000000000000000000" pitchFamily="2" charset="2"/>
                          </a:rPr>
                          <m:t>𝑅𝑒𝑠</m:t>
                        </m:r>
                      </m:sub>
                    </m:sSub>
                    <m:d>
                      <m:dPr>
                        <m:ctrlPr>
                          <a:rPr lang="en-US" sz="2200" b="0" i="1" smtClean="0">
                            <a:latin typeface="Cambria Math" panose="02040503050406030204" pitchFamily="18" charset="0"/>
                            <a:sym typeface="Wingdings" panose="05000000000000000000" pitchFamily="2" charset="2"/>
                          </a:rPr>
                        </m:ctrlPr>
                      </m:dPr>
                      <m:e>
                        <m:r>
                          <a:rPr lang="en-US" sz="2200" b="0" i="1" smtClean="0">
                            <a:latin typeface="Cambria Math" panose="02040503050406030204" pitchFamily="18" charset="0"/>
                            <a:sym typeface="Wingdings" panose="05000000000000000000" pitchFamily="2" charset="2"/>
                          </a:rPr>
                          <m:t>𝑝</m:t>
                        </m:r>
                      </m:e>
                    </m:d>
                    <m:r>
                      <a:rPr lang="en-US" sz="2200" b="0" i="1" smtClean="0">
                        <a:latin typeface="Cambria Math" panose="02040503050406030204" pitchFamily="18" charset="0"/>
                        <a:sym typeface="Wingdings" panose="05000000000000000000" pitchFamily="2" charset="2"/>
                      </a:rPr>
                      <m:t>=</m:t>
                    </m:r>
                    <m:f>
                      <m:fPr>
                        <m:ctrlPr>
                          <a:rPr lang="en-US" sz="2200" b="0" i="1" smtClean="0">
                            <a:latin typeface="Cambria Math" panose="02040503050406030204" pitchFamily="18" charset="0"/>
                            <a:sym typeface="Wingdings" panose="05000000000000000000" pitchFamily="2" charset="2"/>
                          </a:rPr>
                        </m:ctrlPr>
                      </m:fPr>
                      <m:num>
                        <m:r>
                          <a:rPr lang="en-US" sz="2200" b="0" i="1" smtClean="0">
                            <a:latin typeface="Cambria Math" panose="02040503050406030204" pitchFamily="18" charset="0"/>
                            <a:sym typeface="Wingdings" panose="05000000000000000000" pitchFamily="2" charset="2"/>
                          </a:rPr>
                          <m:t>𝑆</m:t>
                        </m:r>
                        <m:sSub>
                          <m:sSubPr>
                            <m:ctrlPr>
                              <a:rPr lang="en-US" sz="2200" b="0" i="1" smtClean="0">
                                <a:latin typeface="Cambria Math" panose="02040503050406030204" pitchFamily="18" charset="0"/>
                                <a:sym typeface="Wingdings" panose="05000000000000000000" pitchFamily="2" charset="2"/>
                              </a:rPr>
                            </m:ctrlPr>
                          </m:sSubPr>
                          <m:e>
                            <m:r>
                              <a:rPr lang="en-US" sz="2200" b="0" i="1" smtClean="0">
                                <a:latin typeface="Cambria Math" panose="02040503050406030204" pitchFamily="18" charset="0"/>
                                <a:sym typeface="Wingdings" panose="05000000000000000000" pitchFamily="2" charset="2"/>
                              </a:rPr>
                              <m:t>𝑆</m:t>
                            </m:r>
                          </m:e>
                          <m:sub>
                            <m:r>
                              <a:rPr lang="en-US" sz="2200" b="0" i="1" smtClean="0">
                                <a:latin typeface="Cambria Math" panose="02040503050406030204" pitchFamily="18" charset="0"/>
                                <a:sym typeface="Wingdings" panose="05000000000000000000" pitchFamily="2" charset="2"/>
                              </a:rPr>
                              <m:t>𝑟𝑒𝑠</m:t>
                            </m:r>
                          </m:sub>
                        </m:sSub>
                        <m:r>
                          <a:rPr lang="en-US" sz="2200" b="0" i="1" smtClean="0">
                            <a:latin typeface="Cambria Math" panose="02040503050406030204" pitchFamily="18" charset="0"/>
                            <a:sym typeface="Wingdings" panose="05000000000000000000" pitchFamily="2" charset="2"/>
                          </a:rPr>
                          <m:t>(</m:t>
                        </m:r>
                        <m:r>
                          <a:rPr lang="en-US" sz="2200" b="0" i="1" smtClean="0">
                            <a:latin typeface="Cambria Math" panose="02040503050406030204" pitchFamily="18" charset="0"/>
                            <a:sym typeface="Wingdings" panose="05000000000000000000" pitchFamily="2" charset="2"/>
                          </a:rPr>
                          <m:t>𝑝</m:t>
                        </m:r>
                        <m:r>
                          <a:rPr lang="en-US" sz="2200" b="0" i="1" smtClean="0">
                            <a:latin typeface="Cambria Math" panose="02040503050406030204" pitchFamily="18" charset="0"/>
                            <a:sym typeface="Wingdings" panose="05000000000000000000" pitchFamily="2" charset="2"/>
                          </a:rPr>
                          <m:t>)</m:t>
                        </m:r>
                      </m:num>
                      <m:den>
                        <m:r>
                          <a:rPr lang="en-US" sz="2200" b="0" i="1" smtClean="0">
                            <a:latin typeface="Cambria Math" panose="02040503050406030204" pitchFamily="18" charset="0"/>
                            <a:sym typeface="Wingdings" panose="05000000000000000000" pitchFamily="2" charset="2"/>
                          </a:rPr>
                          <m:t>𝑛</m:t>
                        </m:r>
                        <m:r>
                          <a:rPr lang="en-US" sz="2200" b="0" i="1" smtClean="0">
                            <a:latin typeface="Cambria Math" panose="02040503050406030204" pitchFamily="18" charset="0"/>
                            <a:sym typeface="Wingdings" panose="05000000000000000000" pitchFamily="2" charset="2"/>
                          </a:rPr>
                          <m:t>−</m:t>
                        </m:r>
                        <m:r>
                          <a:rPr lang="en-US" sz="2200" b="0" i="1" smtClean="0">
                            <a:latin typeface="Cambria Math" panose="02040503050406030204" pitchFamily="18" charset="0"/>
                            <a:sym typeface="Wingdings" panose="05000000000000000000" pitchFamily="2" charset="2"/>
                          </a:rPr>
                          <m:t>𝑝</m:t>
                        </m:r>
                      </m:den>
                    </m:f>
                  </m:oMath>
                </a14:m>
                <a:endParaRPr lang="en-US" sz="2200" dirty="0"/>
              </a:p>
              <a:p>
                <a:pPr lvl="1">
                  <a:buFont typeface="Wingdings" panose="05000000000000000000" pitchFamily="2" charset="2"/>
                  <a:buChar char="à"/>
                </a:pPr>
                <a:endParaRPr lang="en-US" sz="2200" dirty="0"/>
              </a:p>
              <a:p>
                <a:pPr lvl="1">
                  <a:buFont typeface="Wingdings" panose="05000000000000000000" pitchFamily="2" charset="2"/>
                  <a:buChar char="à"/>
                </a:pPr>
                <a:endParaRPr lang="en-US" sz="2200" dirty="0"/>
              </a:p>
              <a:p>
                <a:pPr lvl="1">
                  <a:buFont typeface="Wingdings" panose="05000000000000000000" pitchFamily="2" charset="2"/>
                  <a:buChar char="à"/>
                </a:pPr>
                <a:endParaRPr lang="en-US" sz="2200" dirty="0"/>
              </a:p>
              <a:p>
                <a:pPr marL="457200" lvl="1" indent="0">
                  <a:buNone/>
                </a:pPr>
                <a:endParaRPr lang="en-US" sz="2200" dirty="0"/>
              </a:p>
              <a:p>
                <a:pPr lvl="1">
                  <a:buFont typeface="Wingdings" panose="05000000000000000000" pitchFamily="2" charset="2"/>
                  <a:buChar char="à"/>
                </a:pPr>
                <a:endParaRPr lang="en-US" sz="2200" dirty="0"/>
              </a:p>
              <a:p>
                <a:pPr lvl="1"/>
                <a:r>
                  <a:rPr lang="en-US" sz="2200" u="sng" dirty="0"/>
                  <a:t>We can</a:t>
                </a:r>
                <a:r>
                  <a:rPr lang="en-US" sz="2200" dirty="0"/>
                  <a:t>: </a:t>
                </a:r>
              </a:p>
              <a:p>
                <a:pPr lvl="2"/>
                <a:r>
                  <a:rPr lang="en-US" sz="2200" dirty="0"/>
                  <a:t>Select the </a:t>
                </a:r>
                <a14:m>
                  <m:oMath xmlns:m="http://schemas.openxmlformats.org/officeDocument/2006/math">
                    <m:r>
                      <a:rPr lang="en-US" sz="2200" b="0" i="1" smtClean="0">
                        <a:latin typeface="Cambria Math" panose="02040503050406030204" pitchFamily="18" charset="0"/>
                      </a:rPr>
                      <m:t>𝑝</m:t>
                    </m:r>
                  </m:oMath>
                </a14:m>
                <a:r>
                  <a:rPr lang="en-US" sz="2200" dirty="0"/>
                  <a:t> with the smallest </a:t>
                </a:r>
                <a14:m>
                  <m:oMath xmlns:m="http://schemas.openxmlformats.org/officeDocument/2006/math">
                    <m:r>
                      <a:rPr lang="en-US" sz="2200" b="0" i="1" smtClean="0">
                        <a:latin typeface="Cambria Math" panose="02040503050406030204" pitchFamily="18" charset="0"/>
                      </a:rPr>
                      <m:t>𝑀</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𝑅𝑒𝑠</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𝑝</m:t>
                        </m:r>
                      </m:e>
                    </m:d>
                  </m:oMath>
                </a14:m>
                <a:endParaRPr lang="en-US" sz="2200" dirty="0"/>
              </a:p>
              <a:p>
                <a:pPr lvl="2"/>
                <a:r>
                  <a:rPr lang="en-US" sz="2200" dirty="0"/>
                  <a:t>Select </a:t>
                </a:r>
                <a14:m>
                  <m:oMath xmlns:m="http://schemas.openxmlformats.org/officeDocument/2006/math">
                    <m:r>
                      <a:rPr lang="en-US" sz="2200" b="0" i="1" smtClean="0">
                        <a:latin typeface="Cambria Math" panose="02040503050406030204" pitchFamily="18" charset="0"/>
                      </a:rPr>
                      <m:t>𝑀</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𝑅𝑒𝑠</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𝑝</m:t>
                        </m:r>
                      </m:e>
                    </m:d>
                  </m:oMath>
                </a14:m>
                <a:r>
                  <a:rPr lang="en-US" sz="2200" dirty="0"/>
                  <a:t> that is closest to that for the full model</a:t>
                </a:r>
              </a:p>
              <a:p>
                <a:pPr lvl="2"/>
                <a:r>
                  <a:rPr lang="en-US" sz="2200" dirty="0"/>
                  <a:t>Near where the curve turns upward</a:t>
                </a:r>
              </a:p>
              <a:p>
                <a:pPr lvl="1"/>
                <a:r>
                  <a:rPr lang="en-US" sz="2200" dirty="0"/>
                  <a:t>The choice of </a:t>
                </a:r>
                <a14:m>
                  <m:oMath xmlns:m="http://schemas.openxmlformats.org/officeDocument/2006/math">
                    <m:r>
                      <a:rPr lang="en-US" sz="2200" i="1" dirty="0" smtClean="0">
                        <a:latin typeface="Cambria Math" panose="02040503050406030204" pitchFamily="18" charset="0"/>
                      </a:rPr>
                      <m:t>𝑝</m:t>
                    </m:r>
                  </m:oMath>
                </a14:m>
                <a:r>
                  <a:rPr lang="en-US" sz="2200" dirty="0"/>
                  <a:t> that minimizes </a:t>
                </a:r>
                <a14:m>
                  <m:oMath xmlns:m="http://schemas.openxmlformats.org/officeDocument/2006/math">
                    <m:r>
                      <a:rPr lang="en-US" sz="2200" b="0" i="1" smtClean="0">
                        <a:latin typeface="Cambria Math" panose="02040503050406030204" pitchFamily="18" charset="0"/>
                      </a:rPr>
                      <m:t>𝑀</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𝑅𝑒𝑠</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𝑝</m:t>
                        </m:r>
                      </m:e>
                    </m:d>
                  </m:oMath>
                </a14:m>
                <a:r>
                  <a:rPr lang="en-US" sz="2200" dirty="0"/>
                  <a:t> will also maximize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𝑅</m:t>
                        </m:r>
                      </m:e>
                      <m:sup>
                        <m:r>
                          <a:rPr lang="en-US" sz="2200" i="1">
                            <a:latin typeface="Cambria Math" panose="02040503050406030204" pitchFamily="18" charset="0"/>
                          </a:rPr>
                          <m:t>2</m:t>
                        </m:r>
                      </m:sup>
                    </m:sSup>
                  </m:oMath>
                </a14:m>
                <a:r>
                  <a:rPr lang="en-US" sz="2200" dirty="0"/>
                  <a:t>-</a:t>
                </a:r>
                <a14:m>
                  <m:oMath xmlns:m="http://schemas.openxmlformats.org/officeDocument/2006/math">
                    <m:r>
                      <a:rPr lang="en-US" sz="2200" i="1" dirty="0">
                        <a:latin typeface="Cambria Math" panose="02040503050406030204" pitchFamily="18" charset="0"/>
                      </a:rPr>
                      <m:t>𝐴𝑑</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𝑗</m:t>
                        </m:r>
                      </m:e>
                      <m:sub>
                        <m:r>
                          <a:rPr lang="en-US" sz="2200" i="1" dirty="0">
                            <a:latin typeface="Cambria Math" panose="02040503050406030204" pitchFamily="18" charset="0"/>
                          </a:rPr>
                          <m:t>𝑝</m:t>
                        </m:r>
                      </m:sub>
                    </m:sSub>
                  </m:oMath>
                </a14:m>
                <a:endParaRPr lang="en-US" sz="2200" dirty="0"/>
              </a:p>
            </p:txBody>
          </p:sp>
        </mc:Choice>
        <mc:Fallback xmlns="">
          <p:sp>
            <p:nvSpPr>
              <p:cNvPr id="2" name="Content Placeholder 1">
                <a:extLst>
                  <a:ext uri="{FF2B5EF4-FFF2-40B4-BE49-F238E27FC236}">
                    <a16:creationId xmlns:a16="http://schemas.microsoft.com/office/drawing/2014/main" id="{6A7FAD33-8A85-4061-9411-3BC99C4E2C60}"/>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E0CF4A4-F828-42D4-8FAC-483EEC0326CC}"/>
              </a:ext>
            </a:extLst>
          </p:cNvPr>
          <p:cNvSpPr>
            <a:spLocks noGrp="1"/>
          </p:cNvSpPr>
          <p:nvPr>
            <p:ph type="sldNum" sz="quarter" idx="12"/>
          </p:nvPr>
        </p:nvSpPr>
        <p:spPr/>
        <p:txBody>
          <a:bodyPr/>
          <a:lstStyle/>
          <a:p>
            <a:fld id="{D44AB33A-367C-40BB-BE1C-07D1887BB17F}" type="slidenum">
              <a:rPr lang="en-US" smtClean="0"/>
              <a:t>8</a:t>
            </a:fld>
            <a:endParaRPr lang="en-US"/>
          </a:p>
        </p:txBody>
      </p:sp>
      <p:sp>
        <p:nvSpPr>
          <p:cNvPr id="4" name="Title 3">
            <a:extLst>
              <a:ext uri="{FF2B5EF4-FFF2-40B4-BE49-F238E27FC236}">
                <a16:creationId xmlns:a16="http://schemas.microsoft.com/office/drawing/2014/main" id="{8B05DAD6-8D13-434F-8867-71BC12FB0B99}"/>
              </a:ext>
            </a:extLst>
          </p:cNvPr>
          <p:cNvSpPr>
            <a:spLocks noGrp="1"/>
          </p:cNvSpPr>
          <p:nvPr>
            <p:ph type="title"/>
          </p:nvPr>
        </p:nvSpPr>
        <p:spPr/>
        <p:txBody>
          <a:bodyPr/>
          <a:lstStyle/>
          <a:p>
            <a:r>
              <a:rPr lang="en-US" dirty="0"/>
              <a:t>Criteria to Evaluate Subset Models</a:t>
            </a:r>
          </a:p>
        </p:txBody>
      </p:sp>
      <p:cxnSp>
        <p:nvCxnSpPr>
          <p:cNvPr id="5" name="Straight Arrow Connector 4">
            <a:extLst>
              <a:ext uri="{FF2B5EF4-FFF2-40B4-BE49-F238E27FC236}">
                <a16:creationId xmlns:a16="http://schemas.microsoft.com/office/drawing/2014/main" id="{CDE36914-310E-4685-96CB-41ABB24D3344}"/>
              </a:ext>
            </a:extLst>
          </p:cNvPr>
          <p:cNvCxnSpPr>
            <a:cxnSpLocks/>
          </p:cNvCxnSpPr>
          <p:nvPr/>
        </p:nvCxnSpPr>
        <p:spPr>
          <a:xfrm flipH="1">
            <a:off x="4089400" y="1877555"/>
            <a:ext cx="3937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FA3DCF3-7905-4987-94E3-02ED592D9FAC}"/>
              </a:ext>
            </a:extLst>
          </p:cNvPr>
          <p:cNvSpPr txBox="1"/>
          <p:nvPr/>
        </p:nvSpPr>
        <p:spPr>
          <a:xfrm>
            <a:off x="4324350" y="1662112"/>
            <a:ext cx="528955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This will usually decrease (never increases)</a:t>
            </a:r>
          </a:p>
        </p:txBody>
      </p:sp>
      <p:sp>
        <p:nvSpPr>
          <p:cNvPr id="10" name="TextBox 9">
            <a:extLst>
              <a:ext uri="{FF2B5EF4-FFF2-40B4-BE49-F238E27FC236}">
                <a16:creationId xmlns:a16="http://schemas.microsoft.com/office/drawing/2014/main" id="{0CFD6503-E181-4FD8-9162-D8EBD9D4B49F}"/>
              </a:ext>
            </a:extLst>
          </p:cNvPr>
          <p:cNvSpPr txBox="1"/>
          <p:nvPr/>
        </p:nvSpPr>
        <p:spPr>
          <a:xfrm>
            <a:off x="4324350" y="1993224"/>
            <a:ext cx="304800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This always decreases</a:t>
            </a:r>
          </a:p>
        </p:txBody>
      </p:sp>
      <p:cxnSp>
        <p:nvCxnSpPr>
          <p:cNvPr id="11" name="Straight Arrow Connector 10">
            <a:extLst>
              <a:ext uri="{FF2B5EF4-FFF2-40B4-BE49-F238E27FC236}">
                <a16:creationId xmlns:a16="http://schemas.microsoft.com/office/drawing/2014/main" id="{51818704-B827-4FED-849B-53604989E9A6}"/>
              </a:ext>
            </a:extLst>
          </p:cNvPr>
          <p:cNvCxnSpPr>
            <a:cxnSpLocks/>
          </p:cNvCxnSpPr>
          <p:nvPr/>
        </p:nvCxnSpPr>
        <p:spPr>
          <a:xfrm flipH="1">
            <a:off x="3892550" y="2168127"/>
            <a:ext cx="558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A955538-792A-4DEA-A5C7-82F899F52FDE}"/>
              </a:ext>
            </a:extLst>
          </p:cNvPr>
          <p:cNvSpPr/>
          <p:nvPr/>
        </p:nvSpPr>
        <p:spPr>
          <a:xfrm>
            <a:off x="3282950" y="1993224"/>
            <a:ext cx="520700" cy="34357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C34092-7361-4198-8853-D3DD56B37A16}"/>
              </a:ext>
            </a:extLst>
          </p:cNvPr>
          <p:cNvCxnSpPr/>
          <p:nvPr/>
        </p:nvCxnSpPr>
        <p:spPr>
          <a:xfrm>
            <a:off x="4349750" y="2463800"/>
            <a:ext cx="0" cy="1473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49F447-D9F0-436D-AFFF-8BEEC7DF026A}"/>
              </a:ext>
            </a:extLst>
          </p:cNvPr>
          <p:cNvCxnSpPr>
            <a:cxnSpLocks/>
          </p:cNvCxnSpPr>
          <p:nvPr/>
        </p:nvCxnSpPr>
        <p:spPr>
          <a:xfrm flipH="1">
            <a:off x="4349750" y="3937000"/>
            <a:ext cx="2019300"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1AB1A5-2561-49EE-92C8-331574DCC58B}"/>
                  </a:ext>
                </a:extLst>
              </p:cNvPr>
              <p:cNvSpPr txBox="1"/>
              <p:nvPr/>
            </p:nvSpPr>
            <p:spPr>
              <a:xfrm>
                <a:off x="3035303" y="2943543"/>
                <a:ext cx="121284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sym typeface="Wingdings" panose="05000000000000000000" pitchFamily="2" charset="2"/>
                        </a:rPr>
                        <m:t>𝑀</m:t>
                      </m:r>
                      <m:sSub>
                        <m:sSubPr>
                          <m:ctrlPr>
                            <a:rPr lang="en-US" sz="2200" b="0" i="1" smtClean="0">
                              <a:latin typeface="Cambria Math" panose="02040503050406030204" pitchFamily="18" charset="0"/>
                              <a:sym typeface="Wingdings" panose="05000000000000000000" pitchFamily="2" charset="2"/>
                            </a:rPr>
                          </m:ctrlPr>
                        </m:sSubPr>
                        <m:e>
                          <m:r>
                            <a:rPr lang="en-US" sz="2200" b="0" i="1" smtClean="0">
                              <a:latin typeface="Cambria Math" panose="02040503050406030204" pitchFamily="18" charset="0"/>
                              <a:sym typeface="Wingdings" panose="05000000000000000000" pitchFamily="2" charset="2"/>
                            </a:rPr>
                            <m:t>𝑆</m:t>
                          </m:r>
                        </m:e>
                        <m:sub>
                          <m:r>
                            <a:rPr lang="en-US" sz="2200" b="0" i="1" smtClean="0">
                              <a:latin typeface="Cambria Math" panose="02040503050406030204" pitchFamily="18" charset="0"/>
                              <a:sym typeface="Wingdings" panose="05000000000000000000" pitchFamily="2" charset="2"/>
                            </a:rPr>
                            <m:t>𝑅𝑒𝑠</m:t>
                          </m:r>
                        </m:sub>
                      </m:sSub>
                      <m:d>
                        <m:dPr>
                          <m:ctrlPr>
                            <a:rPr lang="en-US" sz="2200" b="0" i="1" smtClean="0">
                              <a:latin typeface="Cambria Math" panose="02040503050406030204" pitchFamily="18" charset="0"/>
                              <a:sym typeface="Wingdings" panose="05000000000000000000" pitchFamily="2" charset="2"/>
                            </a:rPr>
                          </m:ctrlPr>
                        </m:dPr>
                        <m:e>
                          <m:r>
                            <a:rPr lang="en-US" sz="2200" b="0" i="1" smtClean="0">
                              <a:latin typeface="Cambria Math" panose="02040503050406030204" pitchFamily="18" charset="0"/>
                              <a:sym typeface="Wingdings" panose="05000000000000000000" pitchFamily="2" charset="2"/>
                            </a:rPr>
                            <m:t>𝑝</m:t>
                          </m:r>
                        </m:e>
                      </m:d>
                    </m:oMath>
                  </m:oMathPara>
                </a14:m>
                <a:endParaRPr lang="en-US" sz="2200" dirty="0"/>
              </a:p>
            </p:txBody>
          </p:sp>
        </mc:Choice>
        <mc:Fallback xmlns="">
          <p:sp>
            <p:nvSpPr>
              <p:cNvPr id="20" name="TextBox 19">
                <a:extLst>
                  <a:ext uri="{FF2B5EF4-FFF2-40B4-BE49-F238E27FC236}">
                    <a16:creationId xmlns:a16="http://schemas.microsoft.com/office/drawing/2014/main" id="{671AB1A5-2561-49EE-92C8-331574DCC58B}"/>
                  </a:ext>
                </a:extLst>
              </p:cNvPr>
              <p:cNvSpPr txBox="1">
                <a:spLocks noRot="1" noChangeAspect="1" noMove="1" noResize="1" noEditPoints="1" noAdjustHandles="1" noChangeArrowheads="1" noChangeShapeType="1" noTextEdit="1"/>
              </p:cNvSpPr>
              <p:nvPr/>
            </p:nvSpPr>
            <p:spPr>
              <a:xfrm>
                <a:off x="3035303" y="2943543"/>
                <a:ext cx="1212847" cy="430887"/>
              </a:xfrm>
              <a:prstGeom prst="rect">
                <a:avLst/>
              </a:prstGeom>
              <a:blipFill>
                <a:blip r:embed="rId3"/>
                <a:stretch>
                  <a:fillRect l="-503"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CBAF157-03CF-4CAD-80FB-ACB6F06CDF0B}"/>
                  </a:ext>
                </a:extLst>
              </p:cNvPr>
              <p:cNvSpPr txBox="1"/>
              <p:nvPr/>
            </p:nvSpPr>
            <p:spPr>
              <a:xfrm>
                <a:off x="4752976" y="3946526"/>
                <a:ext cx="121284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sym typeface="Wingdings" panose="05000000000000000000" pitchFamily="2" charset="2"/>
                        </a:rPr>
                        <m:t>𝑝</m:t>
                      </m:r>
                    </m:oMath>
                  </m:oMathPara>
                </a14:m>
                <a:endParaRPr lang="en-US" sz="2200" dirty="0"/>
              </a:p>
            </p:txBody>
          </p:sp>
        </mc:Choice>
        <mc:Fallback xmlns="">
          <p:sp>
            <p:nvSpPr>
              <p:cNvPr id="21" name="TextBox 20">
                <a:extLst>
                  <a:ext uri="{FF2B5EF4-FFF2-40B4-BE49-F238E27FC236}">
                    <a16:creationId xmlns:a16="http://schemas.microsoft.com/office/drawing/2014/main" id="{7CBAF157-03CF-4CAD-80FB-ACB6F06CDF0B}"/>
                  </a:ext>
                </a:extLst>
              </p:cNvPr>
              <p:cNvSpPr txBox="1">
                <a:spLocks noRot="1" noChangeAspect="1" noMove="1" noResize="1" noEditPoints="1" noAdjustHandles="1" noChangeArrowheads="1" noChangeShapeType="1" noTextEdit="1"/>
              </p:cNvSpPr>
              <p:nvPr/>
            </p:nvSpPr>
            <p:spPr>
              <a:xfrm>
                <a:off x="4752976" y="3946526"/>
                <a:ext cx="1212847" cy="430887"/>
              </a:xfrm>
              <a:prstGeom prst="rect">
                <a:avLst/>
              </a:prstGeom>
              <a:blipFill>
                <a:blip r:embed="rId4"/>
                <a:stretch>
                  <a:fillRect b="-8451"/>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2E5FBFB7-88D1-4832-9475-7C775A3D2219}"/>
              </a:ext>
            </a:extLst>
          </p:cNvPr>
          <p:cNvSpPr/>
          <p:nvPr/>
        </p:nvSpPr>
        <p:spPr>
          <a:xfrm>
            <a:off x="4552950" y="2571750"/>
            <a:ext cx="1631950" cy="998732"/>
          </a:xfrm>
          <a:custGeom>
            <a:avLst/>
            <a:gdLst>
              <a:gd name="connsiteX0" fmla="*/ 0 w 1631950"/>
              <a:gd name="connsiteY0" fmla="*/ 0 h 998732"/>
              <a:gd name="connsiteX1" fmla="*/ 400050 w 1631950"/>
              <a:gd name="connsiteY1" fmla="*/ 863600 h 998732"/>
              <a:gd name="connsiteX2" fmla="*/ 1162050 w 1631950"/>
              <a:gd name="connsiteY2" fmla="*/ 965200 h 998732"/>
              <a:gd name="connsiteX3" fmla="*/ 1631950 w 1631950"/>
              <a:gd name="connsiteY3" fmla="*/ 546100 h 998732"/>
              <a:gd name="connsiteX4" fmla="*/ 1631950 w 1631950"/>
              <a:gd name="connsiteY4" fmla="*/ 546100 h 998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1950" h="998732">
                <a:moveTo>
                  <a:pt x="0" y="0"/>
                </a:moveTo>
                <a:cubicBezTo>
                  <a:pt x="103187" y="351366"/>
                  <a:pt x="206375" y="702733"/>
                  <a:pt x="400050" y="863600"/>
                </a:cubicBezTo>
                <a:cubicBezTo>
                  <a:pt x="593725" y="1024467"/>
                  <a:pt x="956733" y="1018117"/>
                  <a:pt x="1162050" y="965200"/>
                </a:cubicBezTo>
                <a:cubicBezTo>
                  <a:pt x="1367367" y="912283"/>
                  <a:pt x="1631950" y="546100"/>
                  <a:pt x="1631950" y="546100"/>
                </a:cubicBezTo>
                <a:lnTo>
                  <a:pt x="1631950" y="5461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92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Effect transition="in" filter="fade">
                                      <p:cBhvr>
                                        <p:cTn id="48" dur="500"/>
                                        <p:tgtEl>
                                          <p:spTgt spid="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Effect transition="in" filter="fade">
                                      <p:cBhvr>
                                        <p:cTn id="53" dur="500"/>
                                        <p:tgtEl>
                                          <p:spTgt spid="2">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
                                            <p:txEl>
                                              <p:pRg st="9" end="9"/>
                                            </p:txEl>
                                          </p:spTgt>
                                        </p:tgtEl>
                                        <p:attrNameLst>
                                          <p:attrName>style.visibility</p:attrName>
                                        </p:attrNameLst>
                                      </p:cBhvr>
                                      <p:to>
                                        <p:strVal val="visible"/>
                                      </p:to>
                                    </p:set>
                                    <p:animEffect transition="in" filter="fade">
                                      <p:cBhvr>
                                        <p:cTn id="58" dur="500"/>
                                        <p:tgtEl>
                                          <p:spTgt spid="2">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Effect transition="in" filter="fade">
                                      <p:cBhvr>
                                        <p:cTn id="63" dur="500"/>
                                        <p:tgtEl>
                                          <p:spTgt spid="2">
                                            <p:txEl>
                                              <p:pRg st="10" end="1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
                                            <p:txEl>
                                              <p:pRg st="11" end="11"/>
                                            </p:txEl>
                                          </p:spTgt>
                                        </p:tgtEl>
                                        <p:attrNameLst>
                                          <p:attrName>style.visibility</p:attrName>
                                        </p:attrNameLst>
                                      </p:cBhvr>
                                      <p:to>
                                        <p:strVal val="visible"/>
                                      </p:to>
                                    </p:set>
                                    <p:animEffect transition="in" filter="fade">
                                      <p:cBhvr>
                                        <p:cTn id="68"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animBg="1"/>
      <p:bldP spid="20" grpId="0"/>
      <p:bldP spid="21" grpId="0"/>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9C072F-8DAD-45A6-90EE-D5817807FD83}"/>
              </a:ext>
            </a:extLst>
          </p:cNvPr>
          <p:cNvSpPr/>
          <p:nvPr/>
        </p:nvSpPr>
        <p:spPr>
          <a:xfrm>
            <a:off x="0" y="6045200"/>
            <a:ext cx="12192000" cy="808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8B630F9-6A40-465F-8268-E5755FD5537C}"/>
                  </a:ext>
                </a:extLst>
              </p:cNvPr>
              <p:cNvSpPr>
                <a:spLocks noGrp="1"/>
              </p:cNvSpPr>
              <p:nvPr>
                <p:ph idx="1"/>
              </p:nvPr>
            </p:nvSpPr>
            <p:spPr>
              <a:xfrm>
                <a:off x="838200" y="1352550"/>
                <a:ext cx="10515600" cy="5500810"/>
              </a:xfrm>
            </p:spPr>
            <p:txBody>
              <a:bodyPr/>
              <a:lstStyle/>
              <a:p>
                <a:pPr marL="457200" indent="-457200">
                  <a:buFont typeface="+mj-lt"/>
                  <a:buAutoNum type="arabicPeriod" startAt="4"/>
                </a:pPr>
                <a:r>
                  <a:rPr lang="en-US" b="1" dirty="0"/>
                  <a:t>Mallow’s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𝒑</m:t>
                        </m:r>
                      </m:sub>
                    </m:sSub>
                  </m:oMath>
                </a14:m>
                <a:r>
                  <a:rPr lang="en-US" b="1" dirty="0"/>
                  <a:t> Statistic</a:t>
                </a:r>
              </a:p>
              <a:p>
                <a:pPr lvl="1"/>
                <a:r>
                  <a:rPr lang="en-US" sz="2200" dirty="0"/>
                  <a:t>Measure of variance of fitted values and squared bias</a:t>
                </a:r>
              </a:p>
              <a:p>
                <a:pPr lvl="2">
                  <a:buFont typeface="Wingdings" panose="05000000000000000000" pitchFamily="2" charset="2"/>
                  <a:buChar char="à"/>
                </a:pPr>
                <a:r>
                  <a:rPr lang="en-US" sz="2200" u="sng" dirty="0">
                    <a:sym typeface="Wingdings" panose="05000000000000000000" pitchFamily="2" charset="2"/>
                  </a:rPr>
                  <a:t>Define</a:t>
                </a:r>
                <a:r>
                  <a:rPr lang="en-US" sz="2200" dirty="0">
                    <a:sym typeface="Wingdings" panose="05000000000000000000" pitchFamily="2" charset="2"/>
                  </a:rPr>
                  <a:t>: </a:t>
                </a:r>
                <a14:m>
                  <m:oMath xmlns:m="http://schemas.openxmlformats.org/officeDocument/2006/math">
                    <m:sSub>
                      <m:sSubPr>
                        <m:ctrlPr>
                          <a:rPr lang="en-US" sz="2200" b="0" i="1" smtClean="0">
                            <a:latin typeface="Cambria Math" panose="02040503050406030204" pitchFamily="18" charset="0"/>
                            <a:sym typeface="Wingdings" panose="05000000000000000000" pitchFamily="2" charset="2"/>
                          </a:rPr>
                        </m:ctrlPr>
                      </m:sSubPr>
                      <m:e>
                        <m:r>
                          <m:rPr>
                            <m:sty m:val="p"/>
                          </m:rPr>
                          <a:rPr lang="en-US" sz="2200" b="0" i="0" smtClean="0">
                            <a:latin typeface="Cambria Math" panose="02040503050406030204" pitchFamily="18" charset="0"/>
                            <a:sym typeface="Wingdings" panose="05000000000000000000" pitchFamily="2" charset="2"/>
                          </a:rPr>
                          <m:t>Γ</m:t>
                        </m:r>
                      </m:e>
                      <m:sub>
                        <m:r>
                          <a:rPr lang="en-US" sz="2200" b="0" i="1" smtClean="0">
                            <a:latin typeface="Cambria Math" panose="02040503050406030204" pitchFamily="18" charset="0"/>
                            <a:sym typeface="Wingdings" panose="05000000000000000000" pitchFamily="2" charset="2"/>
                          </a:rPr>
                          <m:t>𝑝</m:t>
                        </m:r>
                      </m:sub>
                    </m:sSub>
                    <m:r>
                      <a:rPr lang="en-US" sz="2200" b="0" i="1" smtClean="0">
                        <a:latin typeface="Cambria Math" panose="02040503050406030204" pitchFamily="18" charset="0"/>
                        <a:sym typeface="Wingdings" panose="05000000000000000000" pitchFamily="2" charset="2"/>
                      </a:rPr>
                      <m:t>=</m:t>
                    </m:r>
                    <m:f>
                      <m:fPr>
                        <m:ctrlPr>
                          <a:rPr lang="en-US" sz="2200" b="0" i="1" smtClean="0">
                            <a:latin typeface="Cambria Math" panose="02040503050406030204" pitchFamily="18" charset="0"/>
                            <a:sym typeface="Wingdings" panose="05000000000000000000" pitchFamily="2" charset="2"/>
                          </a:rPr>
                        </m:ctrlPr>
                      </m:fPr>
                      <m:num>
                        <m:r>
                          <a:rPr lang="en-US" sz="2200" b="0" i="1" smtClean="0">
                            <a:latin typeface="Cambria Math" panose="02040503050406030204" pitchFamily="18" charset="0"/>
                            <a:sym typeface="Wingdings" panose="05000000000000000000" pitchFamily="2" charset="2"/>
                          </a:rPr>
                          <m:t>𝑆</m:t>
                        </m:r>
                        <m:sSub>
                          <m:sSubPr>
                            <m:ctrlPr>
                              <a:rPr lang="en-US" sz="2200" b="0" i="1" smtClean="0">
                                <a:latin typeface="Cambria Math" panose="02040503050406030204" pitchFamily="18" charset="0"/>
                                <a:sym typeface="Wingdings" panose="05000000000000000000" pitchFamily="2" charset="2"/>
                              </a:rPr>
                            </m:ctrlPr>
                          </m:sSubPr>
                          <m:e>
                            <m:r>
                              <a:rPr lang="en-US" sz="2200" b="0" i="1" smtClean="0">
                                <a:latin typeface="Cambria Math" panose="02040503050406030204" pitchFamily="18" charset="0"/>
                                <a:sym typeface="Wingdings" panose="05000000000000000000" pitchFamily="2" charset="2"/>
                              </a:rPr>
                              <m:t>𝑆</m:t>
                            </m:r>
                          </m:e>
                          <m:sub>
                            <m:r>
                              <a:rPr lang="en-US" sz="2200" b="0" i="1" smtClean="0">
                                <a:latin typeface="Cambria Math" panose="02040503050406030204" pitchFamily="18" charset="0"/>
                                <a:sym typeface="Wingdings" panose="05000000000000000000" pitchFamily="2" charset="2"/>
                              </a:rPr>
                              <m:t>𝐵</m:t>
                            </m:r>
                          </m:sub>
                        </m:sSub>
                        <m:r>
                          <a:rPr lang="en-US" sz="2200" b="0" i="1" smtClean="0">
                            <a:latin typeface="Cambria Math" panose="02040503050406030204" pitchFamily="18" charset="0"/>
                            <a:sym typeface="Wingdings" panose="05000000000000000000" pitchFamily="2" charset="2"/>
                          </a:rPr>
                          <m:t>(</m:t>
                        </m:r>
                        <m:r>
                          <a:rPr lang="en-US" sz="2200" b="0" i="1" smtClean="0">
                            <a:latin typeface="Cambria Math" panose="02040503050406030204" pitchFamily="18" charset="0"/>
                            <a:sym typeface="Wingdings" panose="05000000000000000000" pitchFamily="2" charset="2"/>
                          </a:rPr>
                          <m:t>𝑝</m:t>
                        </m:r>
                        <m:r>
                          <a:rPr lang="en-US" sz="2200" b="0" i="1" smtClean="0">
                            <a:latin typeface="Cambria Math" panose="02040503050406030204" pitchFamily="18" charset="0"/>
                            <a:sym typeface="Wingdings" panose="05000000000000000000" pitchFamily="2" charset="2"/>
                          </a:rPr>
                          <m:t>)</m:t>
                        </m:r>
                      </m:num>
                      <m:den>
                        <m:sSup>
                          <m:sSupPr>
                            <m:ctrlPr>
                              <a:rPr lang="en-US" sz="2200" b="0" i="1" smtClean="0">
                                <a:latin typeface="Cambria Math" panose="02040503050406030204" pitchFamily="18" charset="0"/>
                                <a:sym typeface="Wingdings" panose="05000000000000000000" pitchFamily="2" charset="2"/>
                              </a:rPr>
                            </m:ctrlPr>
                          </m:sSupPr>
                          <m:e>
                            <m:r>
                              <a:rPr lang="en-US" sz="2200" b="0" i="1" smtClean="0">
                                <a:latin typeface="Cambria Math" panose="02040503050406030204" pitchFamily="18" charset="0"/>
                                <a:sym typeface="Wingdings" panose="05000000000000000000" pitchFamily="2" charset="2"/>
                              </a:rPr>
                              <m:t>𝜎</m:t>
                            </m:r>
                          </m:e>
                          <m:sup>
                            <m:r>
                              <a:rPr lang="en-US" sz="2200" b="0" i="1" smtClean="0">
                                <a:latin typeface="Cambria Math" panose="02040503050406030204" pitchFamily="18" charset="0"/>
                                <a:sym typeface="Wingdings" panose="05000000000000000000" pitchFamily="2" charset="2"/>
                              </a:rPr>
                              <m:t>2</m:t>
                            </m:r>
                          </m:sup>
                        </m:sSup>
                      </m:den>
                    </m:f>
                    <m:r>
                      <a:rPr lang="en-US" sz="2200" b="0" i="1" smtClean="0">
                        <a:latin typeface="Cambria Math" panose="02040503050406030204" pitchFamily="18" charset="0"/>
                        <a:sym typeface="Wingdings" panose="05000000000000000000" pitchFamily="2" charset="2"/>
                      </a:rPr>
                      <m:t>+</m:t>
                    </m:r>
                    <m:f>
                      <m:fPr>
                        <m:ctrlPr>
                          <a:rPr lang="en-US" sz="2200" b="0" i="1" smtClean="0">
                            <a:latin typeface="Cambria Math" panose="02040503050406030204" pitchFamily="18" charset="0"/>
                            <a:sym typeface="Wingdings" panose="05000000000000000000" pitchFamily="2" charset="2"/>
                          </a:rPr>
                        </m:ctrlPr>
                      </m:fPr>
                      <m:num>
                        <m:r>
                          <a:rPr lang="en-US" sz="2200" b="0" i="1" smtClean="0">
                            <a:latin typeface="Cambria Math" panose="02040503050406030204" pitchFamily="18" charset="0"/>
                            <a:sym typeface="Wingdings" panose="05000000000000000000" pitchFamily="2" charset="2"/>
                          </a:rPr>
                          <m:t>1</m:t>
                        </m:r>
                      </m:num>
                      <m:den>
                        <m:sSup>
                          <m:sSupPr>
                            <m:ctrlPr>
                              <a:rPr lang="en-US" sz="2200" b="0" i="1" smtClean="0">
                                <a:latin typeface="Cambria Math" panose="02040503050406030204" pitchFamily="18" charset="0"/>
                                <a:sym typeface="Wingdings" panose="05000000000000000000" pitchFamily="2" charset="2"/>
                              </a:rPr>
                            </m:ctrlPr>
                          </m:sSupPr>
                          <m:e>
                            <m:r>
                              <a:rPr lang="en-US" sz="2200" b="0" i="1" smtClean="0">
                                <a:latin typeface="Cambria Math" panose="02040503050406030204" pitchFamily="18" charset="0"/>
                                <a:sym typeface="Wingdings" panose="05000000000000000000" pitchFamily="2" charset="2"/>
                              </a:rPr>
                              <m:t>𝜎</m:t>
                            </m:r>
                          </m:e>
                          <m:sup>
                            <m:r>
                              <a:rPr lang="en-US" sz="2200" b="0" i="1" smtClean="0">
                                <a:latin typeface="Cambria Math" panose="02040503050406030204" pitchFamily="18" charset="0"/>
                                <a:sym typeface="Wingdings" panose="05000000000000000000" pitchFamily="2" charset="2"/>
                              </a:rPr>
                              <m:t>2</m:t>
                            </m:r>
                          </m:sup>
                        </m:sSup>
                      </m:den>
                    </m:f>
                    <m:nary>
                      <m:naryPr>
                        <m:chr m:val="∑"/>
                        <m:ctrlPr>
                          <a:rPr lang="en-US" sz="2200" b="0" i="1" smtClean="0">
                            <a:latin typeface="Cambria Math" panose="02040503050406030204" pitchFamily="18" charset="0"/>
                            <a:sym typeface="Wingdings" panose="05000000000000000000" pitchFamily="2" charset="2"/>
                          </a:rPr>
                        </m:ctrlPr>
                      </m:naryPr>
                      <m:sub>
                        <m:r>
                          <m:rPr>
                            <m:brk m:alnAt="23"/>
                          </m:rPr>
                          <a:rPr lang="en-US" sz="2200" b="0" i="1" smtClean="0">
                            <a:latin typeface="Cambria Math" panose="02040503050406030204" pitchFamily="18" charset="0"/>
                            <a:sym typeface="Wingdings" panose="05000000000000000000" pitchFamily="2" charset="2"/>
                          </a:rPr>
                          <m:t>𝑖</m:t>
                        </m:r>
                        <m:r>
                          <a:rPr lang="en-US" sz="2200" b="0" i="1" smtClean="0">
                            <a:latin typeface="Cambria Math" panose="02040503050406030204" pitchFamily="18" charset="0"/>
                            <a:sym typeface="Wingdings" panose="05000000000000000000" pitchFamily="2" charset="2"/>
                          </a:rPr>
                          <m:t>=1</m:t>
                        </m:r>
                      </m:sub>
                      <m:sup>
                        <m:r>
                          <a:rPr lang="en-US" sz="2200" b="0" i="1" smtClean="0">
                            <a:latin typeface="Cambria Math" panose="02040503050406030204" pitchFamily="18" charset="0"/>
                            <a:sym typeface="Wingdings" panose="05000000000000000000" pitchFamily="2" charset="2"/>
                          </a:rPr>
                          <m:t>𝑛</m:t>
                        </m:r>
                      </m:sup>
                      <m:e>
                        <m:r>
                          <a:rPr lang="en-US" sz="2200" b="0" i="1" smtClean="0">
                            <a:latin typeface="Cambria Math" panose="02040503050406030204" pitchFamily="18" charset="0"/>
                            <a:sym typeface="Wingdings" panose="05000000000000000000" pitchFamily="2" charset="2"/>
                          </a:rPr>
                          <m:t>𝑉𝑎𝑟</m:t>
                        </m:r>
                        <m:d>
                          <m:dPr>
                            <m:ctrlPr>
                              <a:rPr lang="en-US" sz="2200" b="0" i="1" smtClean="0">
                                <a:latin typeface="Cambria Math" panose="02040503050406030204" pitchFamily="18" charset="0"/>
                                <a:sym typeface="Wingdings" panose="05000000000000000000" pitchFamily="2" charset="2"/>
                              </a:rPr>
                            </m:ctrlPr>
                          </m:dPr>
                          <m:e>
                            <m:sSub>
                              <m:sSubPr>
                                <m:ctrlPr>
                                  <a:rPr lang="en-US" sz="2200" b="0" i="1" smtClean="0">
                                    <a:latin typeface="Cambria Math" panose="02040503050406030204" pitchFamily="18" charset="0"/>
                                    <a:sym typeface="Wingdings" panose="05000000000000000000" pitchFamily="2" charset="2"/>
                                  </a:rPr>
                                </m:ctrlPr>
                              </m:sSubPr>
                              <m:e>
                                <m:acc>
                                  <m:accPr>
                                    <m:chr m:val="̂"/>
                                    <m:ctrlPr>
                                      <a:rPr lang="en-US" sz="2200" b="0" i="1" smtClean="0">
                                        <a:latin typeface="Cambria Math" panose="02040503050406030204" pitchFamily="18" charset="0"/>
                                        <a:sym typeface="Wingdings" panose="05000000000000000000" pitchFamily="2" charset="2"/>
                                      </a:rPr>
                                    </m:ctrlPr>
                                  </m:accPr>
                                  <m:e>
                                    <m:r>
                                      <a:rPr lang="en-US" sz="2200" b="0" i="1" smtClean="0">
                                        <a:latin typeface="Cambria Math" panose="02040503050406030204" pitchFamily="18" charset="0"/>
                                        <a:sym typeface="Wingdings" panose="05000000000000000000" pitchFamily="2" charset="2"/>
                                      </a:rPr>
                                      <m:t>𝑦</m:t>
                                    </m:r>
                                  </m:e>
                                </m:acc>
                              </m:e>
                              <m:sub>
                                <m:r>
                                  <a:rPr lang="en-US" sz="2200" b="0" i="1" smtClean="0">
                                    <a:latin typeface="Cambria Math" panose="02040503050406030204" pitchFamily="18" charset="0"/>
                                    <a:sym typeface="Wingdings" panose="05000000000000000000" pitchFamily="2" charset="2"/>
                                  </a:rPr>
                                  <m:t>𝑖</m:t>
                                </m:r>
                              </m:sub>
                            </m:sSub>
                          </m:e>
                        </m:d>
                      </m:e>
                    </m:nary>
                  </m:oMath>
                </a14:m>
                <a:endParaRPr lang="en-US" sz="2200" dirty="0"/>
              </a:p>
              <a:p>
                <a:pPr lvl="2">
                  <a:buFont typeface="Wingdings" panose="05000000000000000000" pitchFamily="2" charset="2"/>
                  <a:buChar char="à"/>
                </a:pPr>
                <a:endParaRPr lang="en-US" sz="2200" dirty="0"/>
              </a:p>
              <a:p>
                <a:pPr lvl="2">
                  <a:buFont typeface="Wingdings" panose="05000000000000000000" pitchFamily="2" charset="2"/>
                  <a:buChar char="à"/>
                </a:pPr>
                <a:endParaRPr lang="en-US" sz="2200" dirty="0"/>
              </a:p>
              <a:p>
                <a:pPr lvl="1"/>
                <a:r>
                  <a:rPr lang="en-US" sz="2200" dirty="0"/>
                  <a:t>“It can be shown…” (textbook)</a:t>
                </a:r>
              </a:p>
              <a:p>
                <a:pPr marL="1371600" lvl="2" indent="-457200">
                  <a:buFont typeface="+mj-lt"/>
                  <a:buAutoNum type="alphaLcPeriod"/>
                </a:pPr>
                <a:r>
                  <a:rPr lang="en-US" sz="2000" dirty="0"/>
                  <a:t> </a:t>
                </a:r>
                <a14:m>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r>
                          <a:rPr lang="en-US" sz="2000" b="0" i="1" smtClean="0">
                            <a:latin typeface="Cambria Math" panose="02040503050406030204" pitchFamily="18" charset="0"/>
                          </a:rPr>
                          <m:t>𝑉𝑎𝑟</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𝑝</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2</m:t>
                            </m:r>
                          </m:sup>
                        </m:sSup>
                      </m:e>
                    </m:nary>
                  </m:oMath>
                </a14:m>
                <a:endParaRPr lang="en-US" sz="2000" dirty="0"/>
              </a:p>
              <a:p>
                <a:pPr marL="1371600" lvl="2" indent="-457200">
                  <a:buFont typeface="+mj-lt"/>
                  <a:buAutoNum type="alphaLcPeriod"/>
                </a:pPr>
                <a:r>
                  <a:rPr lang="en-US" sz="2000" dirty="0"/>
                  <a:t> </a:t>
                </a:r>
                <a14:m>
                  <m:oMath xmlns:m="http://schemas.openxmlformats.org/officeDocument/2006/math">
                    <m:r>
                      <a:rPr lang="en-US" sz="2000" b="0" i="1" smtClean="0">
                        <a:latin typeface="Cambria Math" panose="02040503050406030204" pitchFamily="18" charset="0"/>
                      </a:rPr>
                      <m:t>𝑆</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𝐵</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e>
                    </m:d>
                    <m:r>
                      <a:rPr lang="en-US" sz="2000" b="0" i="1" smtClean="0">
                        <a:latin typeface="Cambria Math" panose="02040503050406030204" pitchFamily="18" charset="0"/>
                      </a:rPr>
                      <m:t>=</m:t>
                    </m:r>
                    <m:r>
                      <a:rPr lang="en-US" sz="2000" b="0" i="1" smtClean="0">
                        <a:latin typeface="Cambria Math" panose="02040503050406030204" pitchFamily="18" charset="0"/>
                      </a:rPr>
                      <m:t>𝐸</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𝑆</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𝑅𝑒𝑠</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e>
                        </m:d>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e>
                    </m:d>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2</m:t>
                        </m:r>
                      </m:sup>
                    </m:sSup>
                  </m:oMath>
                </a14:m>
                <a:endParaRPr lang="en-US" sz="2000" dirty="0"/>
              </a:p>
              <a:p>
                <a:pPr lvl="1">
                  <a:spcAft>
                    <a:spcPts val="600"/>
                  </a:spcAft>
                </a:pPr>
                <a:r>
                  <a:rPr lang="en-US" sz="2200" dirty="0"/>
                  <a:t>Then, we define the sample parameter of  </a:t>
                </a:r>
                <a14:m>
                  <m:oMath xmlns:m="http://schemas.openxmlformats.org/officeDocument/2006/math">
                    <m:sSub>
                      <m:sSubPr>
                        <m:ctrlPr>
                          <a:rPr lang="en-US" sz="2200" b="0" i="1" smtClean="0">
                            <a:latin typeface="Cambria Math" panose="02040503050406030204" pitchFamily="18" charset="0"/>
                            <a:sym typeface="Wingdings" panose="05000000000000000000" pitchFamily="2" charset="2"/>
                          </a:rPr>
                        </m:ctrlPr>
                      </m:sSubPr>
                      <m:e>
                        <m:r>
                          <m:rPr>
                            <m:sty m:val="p"/>
                          </m:rPr>
                          <a:rPr lang="en-US" sz="2200" b="0" i="0" smtClean="0">
                            <a:latin typeface="Cambria Math" panose="02040503050406030204" pitchFamily="18" charset="0"/>
                            <a:sym typeface="Wingdings" panose="05000000000000000000" pitchFamily="2" charset="2"/>
                          </a:rPr>
                          <m:t>Γ</m:t>
                        </m:r>
                      </m:e>
                      <m:sub>
                        <m:r>
                          <a:rPr lang="en-US" sz="2200" b="0" i="1" smtClean="0">
                            <a:latin typeface="Cambria Math" panose="02040503050406030204" pitchFamily="18" charset="0"/>
                            <a:sym typeface="Wingdings" panose="05000000000000000000" pitchFamily="2" charset="2"/>
                          </a:rPr>
                          <m:t>𝑝</m:t>
                        </m:r>
                      </m:sub>
                    </m:sSub>
                  </m:oMath>
                </a14:m>
                <a:r>
                  <a:rPr lang="en-US" sz="2200" dirty="0"/>
                  <a:t> as,</a:t>
                </a:r>
              </a:p>
              <a:p>
                <a:pPr marL="914400" lvl="2" indent="0">
                  <a:spcAft>
                    <a:spcPts val="600"/>
                  </a:spcAft>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𝑆</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𝑅𝑒𝑠</m:t>
                              </m:r>
                            </m:sub>
                          </m:sSub>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num>
                        <m:den>
                          <m:sSup>
                            <m:sSupPr>
                              <m:ctrlPr>
                                <a:rPr lang="en-US" sz="2000" i="1" smtClean="0">
                                  <a:latin typeface="Cambria Math" panose="02040503050406030204" pitchFamily="18" charset="0"/>
                                </a:rPr>
                              </m:ctrlPr>
                            </m:sSup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𝜎</m:t>
                                  </m:r>
                                </m:e>
                              </m:acc>
                            </m:e>
                            <m:sup>
                              <m:r>
                                <a:rPr lang="en-US" sz="2000" b="0" i="1" smtClean="0">
                                  <a:latin typeface="Cambria Math" panose="02040503050406030204" pitchFamily="18" charset="0"/>
                                </a:rPr>
                                <m:t>2</m:t>
                              </m:r>
                            </m:sup>
                          </m:sSup>
                        </m:den>
                      </m:f>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+2</m:t>
                      </m:r>
                      <m:r>
                        <a:rPr lang="en-US" sz="2000" b="0" i="1" smtClean="0">
                          <a:latin typeface="Cambria Math" panose="02040503050406030204" pitchFamily="18" charset="0"/>
                        </a:rPr>
                        <m:t>𝑝</m:t>
                      </m:r>
                    </m:oMath>
                  </m:oMathPara>
                </a14:m>
                <a:endParaRPr lang="en-US" sz="2000" dirty="0"/>
              </a:p>
              <a:p>
                <a:pPr lvl="1">
                  <a:spcAft>
                    <a:spcPts val="600"/>
                  </a:spcAft>
                </a:pPr>
                <a:r>
                  <a:rPr lang="en-US" sz="2200" dirty="0"/>
                  <a:t>If there is no bias, then </a:t>
                </a:r>
                <a14:m>
                  <m:oMath xmlns:m="http://schemas.openxmlformats.org/officeDocument/2006/math">
                    <m:r>
                      <a:rPr lang="en-US" sz="2200" b="0" i="1" smtClean="0">
                        <a:latin typeface="Cambria Math" panose="02040503050406030204" pitchFamily="18" charset="0"/>
                      </a:rPr>
                      <m:t>𝑆</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𝐵</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𝑝</m:t>
                        </m:r>
                      </m:e>
                    </m:d>
                    <m:r>
                      <a:rPr lang="en-US" sz="2200" b="0" i="1" smtClean="0">
                        <a:latin typeface="Cambria Math" panose="02040503050406030204" pitchFamily="18" charset="0"/>
                      </a:rPr>
                      <m:t>=0</m:t>
                    </m:r>
                  </m:oMath>
                </a14:m>
                <a:r>
                  <a:rPr lang="en-US" sz="2200" dirty="0"/>
                  <a:t> and </a:t>
                </a:r>
                <a14:m>
                  <m:oMath xmlns:m="http://schemas.openxmlformats.org/officeDocument/2006/math">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𝑆</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𝑅𝑒𝑠</m:t>
                            </m:r>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𝑝</m:t>
                            </m:r>
                          </m:e>
                        </m:d>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𝑝</m:t>
                        </m:r>
                      </m:e>
                    </m:d>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𝜎</m:t>
                        </m:r>
                      </m:e>
                      <m:sup>
                        <m:r>
                          <a:rPr lang="en-US" sz="2200" b="0" i="1" smtClean="0">
                            <a:latin typeface="Cambria Math" panose="02040503050406030204" pitchFamily="18" charset="0"/>
                          </a:rPr>
                          <m:t>2</m:t>
                        </m:r>
                      </m:sup>
                    </m:sSup>
                  </m:oMath>
                </a14:m>
                <a:endParaRPr lang="en-US" sz="2200" dirty="0"/>
              </a:p>
              <a:p>
                <a:pPr lvl="1">
                  <a:spcAft>
                    <a:spcPts val="600"/>
                  </a:spcAft>
                </a:pPr>
                <a:r>
                  <a:rPr lang="en-US" sz="2200" dirty="0"/>
                  <a:t>Therefore, </a:t>
                </a:r>
                <a14:m>
                  <m:oMath xmlns:m="http://schemas.openxmlformats.org/officeDocument/2006/math">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𝑝</m:t>
                            </m:r>
                          </m:sub>
                        </m:sSub>
                      </m:e>
                      <m:e>
                        <m:r>
                          <a:rPr lang="en-US" sz="2200" b="0" i="1" smtClean="0">
                            <a:latin typeface="Cambria Math" panose="02040503050406030204" pitchFamily="18" charset="0"/>
                          </a:rPr>
                          <m:t>𝐵𝑖𝑎𝑠</m:t>
                        </m:r>
                        <m:r>
                          <a:rPr lang="en-US" sz="2200" b="0" i="1" smtClean="0">
                            <a:latin typeface="Cambria Math" panose="02040503050406030204" pitchFamily="18" charset="0"/>
                          </a:rPr>
                          <m:t>=0</m:t>
                        </m:r>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𝑆</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i="1">
                                    <a:latin typeface="Cambria Math" panose="02040503050406030204" pitchFamily="18" charset="0"/>
                                  </a:rPr>
                                  <m:t>𝑅𝑒𝑠</m:t>
                                </m:r>
                              </m:sub>
                            </m:sSub>
                            <m:d>
                              <m:dPr>
                                <m:ctrlPr>
                                  <a:rPr lang="en-US" sz="2400" i="1">
                                    <a:latin typeface="Cambria Math" panose="02040503050406030204" pitchFamily="18" charset="0"/>
                                  </a:rPr>
                                </m:ctrlPr>
                              </m:dPr>
                              <m:e>
                                <m:r>
                                  <a:rPr lang="en-US" sz="2400" i="1">
                                    <a:latin typeface="Cambria Math" panose="02040503050406030204" pitchFamily="18" charset="0"/>
                                  </a:rPr>
                                  <m:t>𝑝</m:t>
                                </m:r>
                              </m:e>
                            </m:d>
                          </m:num>
                          <m:den>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𝜎</m:t>
                                    </m:r>
                                  </m:e>
                                </m:acc>
                              </m:e>
                              <m:sup>
                                <m:r>
                                  <a:rPr lang="en-US" sz="2400" i="1">
                                    <a:latin typeface="Cambria Math" panose="02040503050406030204" pitchFamily="18" charset="0"/>
                                  </a:rPr>
                                  <m:t>2</m:t>
                                </m:r>
                              </m:sup>
                            </m:sSup>
                          </m:den>
                        </m:f>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r>
                          <a:rPr lang="en-US" sz="2400" i="1">
                            <a:latin typeface="Cambria Math" panose="02040503050406030204" pitchFamily="18" charset="0"/>
                          </a:rPr>
                          <m:t>𝑝</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𝑝</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𝑝</m:t>
                    </m:r>
                  </m:oMath>
                </a14:m>
                <a:endParaRPr lang="en-US" sz="2400" dirty="0"/>
              </a:p>
              <a:p>
                <a:pPr lvl="1">
                  <a:spcAft>
                    <a:spcPts val="600"/>
                  </a:spcAft>
                </a:pPr>
                <a:endParaRPr lang="en-US" sz="2200" dirty="0"/>
              </a:p>
              <a:p>
                <a:pPr marL="1371600" lvl="2" indent="-457200">
                  <a:buFont typeface="+mj-lt"/>
                  <a:buAutoNum type="alphaLcPeriod"/>
                </a:pPr>
                <a:endParaRPr lang="en-US" sz="2000" dirty="0"/>
              </a:p>
            </p:txBody>
          </p:sp>
        </mc:Choice>
        <mc:Fallback xmlns="">
          <p:sp>
            <p:nvSpPr>
              <p:cNvPr id="2" name="Content Placeholder 1">
                <a:extLst>
                  <a:ext uri="{FF2B5EF4-FFF2-40B4-BE49-F238E27FC236}">
                    <a16:creationId xmlns:a16="http://schemas.microsoft.com/office/drawing/2014/main" id="{58B630F9-6A40-465F-8268-E5755FD5537C}"/>
                  </a:ext>
                </a:extLst>
              </p:cNvPr>
              <p:cNvSpPr>
                <a:spLocks noGrp="1" noRot="1" noChangeAspect="1" noMove="1" noResize="1" noEditPoints="1" noAdjustHandles="1" noChangeArrowheads="1" noChangeShapeType="1" noTextEdit="1"/>
              </p:cNvSpPr>
              <p:nvPr>
                <p:ph idx="1"/>
              </p:nvPr>
            </p:nvSpPr>
            <p:spPr>
              <a:xfrm>
                <a:off x="838200" y="1352550"/>
                <a:ext cx="10515600" cy="5500810"/>
              </a:xfrm>
              <a:blipFill>
                <a:blip r:embed="rId2"/>
                <a:stretch>
                  <a:fillRect l="-696" t="-133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D037B5D-1FB0-4C82-A215-453A871F24B3}"/>
              </a:ext>
            </a:extLst>
          </p:cNvPr>
          <p:cNvSpPr>
            <a:spLocks noGrp="1"/>
          </p:cNvSpPr>
          <p:nvPr>
            <p:ph type="sldNum" sz="quarter" idx="12"/>
          </p:nvPr>
        </p:nvSpPr>
        <p:spPr/>
        <p:txBody>
          <a:bodyPr/>
          <a:lstStyle/>
          <a:p>
            <a:fld id="{D44AB33A-367C-40BB-BE1C-07D1887BB17F}" type="slidenum">
              <a:rPr lang="en-US" smtClean="0">
                <a:solidFill>
                  <a:srgbClr val="002060"/>
                </a:solidFill>
              </a:rPr>
              <a:t>9</a:t>
            </a:fld>
            <a:endParaRPr lang="en-US">
              <a:solidFill>
                <a:srgbClr val="002060"/>
              </a:solidFill>
            </a:endParaRPr>
          </a:p>
        </p:txBody>
      </p:sp>
      <p:sp>
        <p:nvSpPr>
          <p:cNvPr id="4" name="Title 3">
            <a:extLst>
              <a:ext uri="{FF2B5EF4-FFF2-40B4-BE49-F238E27FC236}">
                <a16:creationId xmlns:a16="http://schemas.microsoft.com/office/drawing/2014/main" id="{7AB344DB-F6D2-46AE-BEBA-0A945562138C}"/>
              </a:ext>
            </a:extLst>
          </p:cNvPr>
          <p:cNvSpPr>
            <a:spLocks noGrp="1"/>
          </p:cNvSpPr>
          <p:nvPr>
            <p:ph type="title"/>
          </p:nvPr>
        </p:nvSpPr>
        <p:spPr/>
        <p:txBody>
          <a:bodyPr/>
          <a:lstStyle/>
          <a:p>
            <a:r>
              <a:rPr lang="en-US" dirty="0"/>
              <a:t>Criteria to Evaluate Subset Models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24774F-3CFF-4D36-B827-70B257D5A1E3}"/>
                  </a:ext>
                </a:extLst>
              </p:cNvPr>
              <p:cNvSpPr txBox="1"/>
              <p:nvPr/>
            </p:nvSpPr>
            <p:spPr>
              <a:xfrm>
                <a:off x="2755900" y="2760576"/>
                <a:ext cx="5181600" cy="407291"/>
              </a:xfrm>
              <a:prstGeom prst="rect">
                <a:avLst/>
              </a:prstGeom>
              <a:noFill/>
            </p:spPr>
            <p:txBody>
              <a:bodyPr wrap="square" rtlCol="0">
                <a:spAutoFit/>
              </a:bodyPr>
              <a:lstStyle/>
              <a:p>
                <a:pPr algn="ctr"/>
                <a:r>
                  <a:rPr lang="en-US" sz="2000" u="sng" dirty="0">
                    <a:cs typeface="Arial" panose="020B0604020202020204" pitchFamily="34" charset="0"/>
                  </a:rPr>
                  <a:t>Squared </a:t>
                </a:r>
                <a:r>
                  <a:rPr lang="en-US" sz="2000" u="sng" dirty="0" err="1">
                    <a:cs typeface="Arial" panose="020B0604020202020204" pitchFamily="34" charset="0"/>
                  </a:rPr>
                  <a:t>bias</a:t>
                </a:r>
                <a:r>
                  <a:rPr lang="en-US" sz="2000" dirty="0">
                    <a:cs typeface="Arial" panose="020B0604020202020204" pitchFamily="34" charset="0"/>
                  </a:rPr>
                  <a:t>: </a:t>
                </a:r>
                <a14:m>
                  <m:oMath xmlns:m="http://schemas.openxmlformats.org/officeDocument/2006/math">
                    <m:r>
                      <a:rPr lang="en-US" sz="2000" i="1">
                        <a:latin typeface="Cambria Math" panose="02040503050406030204" pitchFamily="18" charset="0"/>
                        <a:sym typeface="Wingdings" panose="05000000000000000000" pitchFamily="2" charset="2"/>
                      </a:rPr>
                      <m:t>𝑆</m:t>
                    </m:r>
                    <m:sSub>
                      <m:sSubPr>
                        <m:ctrlPr>
                          <a:rPr lang="en-US" sz="2000" i="1">
                            <a:latin typeface="Cambria Math" panose="02040503050406030204" pitchFamily="18" charset="0"/>
                            <a:sym typeface="Wingdings" panose="05000000000000000000" pitchFamily="2" charset="2"/>
                          </a:rPr>
                        </m:ctrlPr>
                      </m:sSubPr>
                      <m:e>
                        <m:r>
                          <a:rPr lang="en-US" sz="2000" i="1">
                            <a:latin typeface="Cambria Math" panose="02040503050406030204" pitchFamily="18" charset="0"/>
                            <a:sym typeface="Wingdings" panose="05000000000000000000" pitchFamily="2" charset="2"/>
                          </a:rPr>
                          <m:t>𝑆</m:t>
                        </m:r>
                      </m:e>
                      <m:sub>
                        <m:r>
                          <a:rPr lang="en-US" sz="2000" i="1">
                            <a:latin typeface="Cambria Math" panose="02040503050406030204" pitchFamily="18" charset="0"/>
                            <a:sym typeface="Wingdings" panose="05000000000000000000" pitchFamily="2" charset="2"/>
                          </a:rPr>
                          <m:t>𝐵</m:t>
                        </m:r>
                      </m:sub>
                    </m:sSub>
                    <m:d>
                      <m:dPr>
                        <m:ctrlPr>
                          <a:rPr lang="en-US" sz="2000" i="1">
                            <a:latin typeface="Cambria Math" panose="02040503050406030204" pitchFamily="18" charset="0"/>
                            <a:sym typeface="Wingdings" panose="05000000000000000000" pitchFamily="2" charset="2"/>
                          </a:rPr>
                        </m:ctrlPr>
                      </m:dPr>
                      <m:e>
                        <m:r>
                          <a:rPr lang="en-US" sz="2000" i="1">
                            <a:latin typeface="Cambria Math" panose="02040503050406030204" pitchFamily="18" charset="0"/>
                            <a:sym typeface="Wingdings" panose="05000000000000000000" pitchFamily="2" charset="2"/>
                          </a:rPr>
                          <m:t>𝑝</m:t>
                        </m:r>
                      </m:e>
                    </m:d>
                    <m:r>
                      <a:rPr lang="en-US" sz="2000" b="0" i="1" smtClean="0">
                        <a:latin typeface="Cambria Math" panose="02040503050406030204" pitchFamily="18" charset="0"/>
                        <a:sym typeface="Wingdings" panose="05000000000000000000" pitchFamily="2" charset="2"/>
                      </a:rPr>
                      <m:t>=</m:t>
                    </m:r>
                    <m:nary>
                      <m:naryPr>
                        <m:chr m:val="∑"/>
                        <m:ctrlPr>
                          <a:rPr lang="en-US" sz="2000" i="1" smtClean="0">
                            <a:latin typeface="Cambria Math" panose="02040503050406030204" pitchFamily="18" charset="0"/>
                            <a:cs typeface="Arial" panose="020B0604020202020204" pitchFamily="34" charset="0"/>
                          </a:rPr>
                        </m:ctrlPr>
                      </m:naryPr>
                      <m:sub>
                        <m:r>
                          <m:rPr>
                            <m:brk m:alnAt="23"/>
                          </m:rPr>
                          <a:rPr lang="en-US" sz="2000" b="0" i="1" smtClean="0">
                            <a:latin typeface="Cambria Math" panose="02040503050406030204" pitchFamily="18" charset="0"/>
                            <a:cs typeface="Arial" panose="020B0604020202020204" pitchFamily="34" charset="0"/>
                          </a:rPr>
                          <m:t>𝑖</m:t>
                        </m:r>
                        <m:r>
                          <a:rPr lang="en-US" sz="2000" b="0" i="1" smtClean="0">
                            <a:latin typeface="Cambria Math" panose="02040503050406030204" pitchFamily="18" charset="0"/>
                            <a:cs typeface="Arial" panose="020B0604020202020204" pitchFamily="34" charset="0"/>
                          </a:rPr>
                          <m:t>=1</m:t>
                        </m:r>
                      </m:sub>
                      <m:sup>
                        <m:r>
                          <a:rPr lang="en-US" sz="2000" b="0" i="1" smtClean="0">
                            <a:latin typeface="Cambria Math" panose="02040503050406030204" pitchFamily="18" charset="0"/>
                            <a:cs typeface="Arial" panose="020B0604020202020204" pitchFamily="34" charset="0"/>
                          </a:rPr>
                          <m:t>𝑛</m:t>
                        </m:r>
                      </m:sup>
                      <m:e>
                        <m:sSup>
                          <m:sSupPr>
                            <m:ctrlPr>
                              <a:rPr lang="en-US" sz="2000" b="0" i="1" smtClean="0">
                                <a:latin typeface="Cambria Math" panose="02040503050406030204" pitchFamily="18" charset="0"/>
                                <a:cs typeface="Arial" panose="020B0604020202020204" pitchFamily="34" charset="0"/>
                              </a:rPr>
                            </m:ctrlPr>
                          </m:sSupPr>
                          <m:e>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𝐸</m:t>
                                </m:r>
                                <m:d>
                                  <m:dPr>
                                    <m:begChr m:val="["/>
                                    <m:endChr m:val="]"/>
                                    <m:ctrlPr>
                                      <a:rPr lang="en-US" sz="2000" b="0" i="1" smtClean="0">
                                        <a:latin typeface="Cambria Math" panose="02040503050406030204" pitchFamily="18" charset="0"/>
                                        <a:cs typeface="Arial" panose="020B0604020202020204" pitchFamily="34" charset="0"/>
                                      </a:rPr>
                                    </m:ctrlPr>
                                  </m:dPr>
                                  <m:e>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𝑖</m:t>
                                        </m:r>
                                      </m:sub>
                                    </m:sSub>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𝐸</m:t>
                                </m:r>
                                <m:d>
                                  <m:dPr>
                                    <m:begChr m:val="["/>
                                    <m:endChr m:val="]"/>
                                    <m:ctrlPr>
                                      <a:rPr lang="en-US" sz="2000" b="0" i="1" smtClean="0">
                                        <a:latin typeface="Cambria Math" panose="02040503050406030204" pitchFamily="18" charset="0"/>
                                        <a:cs typeface="Arial" panose="020B0604020202020204" pitchFamily="34" charset="0"/>
                                      </a:rPr>
                                    </m:ctrlPr>
                                  </m:dPr>
                                  <m:e>
                                    <m:sSub>
                                      <m:sSubPr>
                                        <m:ctrlPr>
                                          <a:rPr lang="en-US" sz="2000" b="0" i="1" smtClean="0">
                                            <a:latin typeface="Cambria Math" panose="02040503050406030204" pitchFamily="18" charset="0"/>
                                            <a:cs typeface="Arial" panose="020B0604020202020204" pitchFamily="34" charset="0"/>
                                          </a:rPr>
                                        </m:ctrlPr>
                                      </m:sSubPr>
                                      <m:e>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𝑦</m:t>
                                            </m:r>
                                          </m:e>
                                        </m:acc>
                                      </m:e>
                                      <m:sub>
                                        <m:r>
                                          <a:rPr lang="en-US" sz="2000" b="0" i="1" smtClean="0">
                                            <a:latin typeface="Cambria Math" panose="02040503050406030204" pitchFamily="18" charset="0"/>
                                            <a:cs typeface="Arial" panose="020B0604020202020204" pitchFamily="34" charset="0"/>
                                          </a:rPr>
                                          <m:t>𝑖</m:t>
                                        </m:r>
                                      </m:sub>
                                    </m:sSub>
                                  </m:e>
                                </m:d>
                              </m:e>
                            </m:d>
                          </m:e>
                          <m:sup>
                            <m:r>
                              <a:rPr lang="en-US" sz="2000" b="0" i="1" smtClean="0">
                                <a:latin typeface="Cambria Math" panose="02040503050406030204" pitchFamily="18" charset="0"/>
                                <a:cs typeface="Arial" panose="020B0604020202020204" pitchFamily="34" charset="0"/>
                              </a:rPr>
                              <m:t>2</m:t>
                            </m:r>
                          </m:sup>
                        </m:sSup>
                      </m:e>
                    </m:nary>
                  </m:oMath>
                </a14:m>
                <a:endParaRPr lang="en-US" sz="20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7324774F-3CFF-4D36-B827-70B257D5A1E3}"/>
                  </a:ext>
                </a:extLst>
              </p:cNvPr>
              <p:cNvSpPr txBox="1">
                <a:spLocks noRot="1" noChangeAspect="1" noMove="1" noResize="1" noEditPoints="1" noAdjustHandles="1" noChangeArrowheads="1" noChangeShapeType="1" noTextEdit="1"/>
              </p:cNvSpPr>
              <p:nvPr/>
            </p:nvSpPr>
            <p:spPr>
              <a:xfrm>
                <a:off x="2755900" y="2760576"/>
                <a:ext cx="5181600" cy="407291"/>
              </a:xfrm>
              <a:prstGeom prst="rect">
                <a:avLst/>
              </a:prstGeom>
              <a:blipFill>
                <a:blip r:embed="rId3"/>
                <a:stretch>
                  <a:fillRect t="-119403" b="-179104"/>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59CC617-04C5-4D17-94B2-471BECD6124E}"/>
              </a:ext>
            </a:extLst>
          </p:cNvPr>
          <p:cNvCxnSpPr>
            <a:cxnSpLocks/>
            <a:endCxn id="7" idx="3"/>
          </p:cNvCxnSpPr>
          <p:nvPr/>
        </p:nvCxnSpPr>
        <p:spPr>
          <a:xfrm flipV="1">
            <a:off x="3517900" y="2362662"/>
            <a:ext cx="245872" cy="4884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11E7E-CECC-4385-977E-61279AEB48D6}"/>
              </a:ext>
            </a:extLst>
          </p:cNvPr>
          <p:cNvSpPr/>
          <p:nvPr/>
        </p:nvSpPr>
        <p:spPr>
          <a:xfrm>
            <a:off x="3651250" y="2069402"/>
            <a:ext cx="768350" cy="34357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46FFF1E-DCB4-4E10-AC4F-506F496A1837}"/>
                  </a:ext>
                </a:extLst>
              </p:cNvPr>
              <p:cNvSpPr txBox="1"/>
              <p:nvPr/>
            </p:nvSpPr>
            <p:spPr>
              <a:xfrm>
                <a:off x="9060361" y="4504124"/>
                <a:ext cx="3175726" cy="795539"/>
              </a:xfrm>
              <a:prstGeom prst="rect">
                <a:avLst/>
              </a:prstGeom>
              <a:noFill/>
            </p:spPr>
            <p:txBody>
              <a:bodyPr wrap="square" rtlCol="0">
                <a:spAutoFit/>
              </a:bodyPr>
              <a:lstStyle/>
              <a:p>
                <a:pPr algn="ctr"/>
                <a:r>
                  <a:rPr lang="en-US" sz="2200" dirty="0">
                    <a:solidFill>
                      <a:srgbClr val="0000FF"/>
                    </a:solidFill>
                    <a:latin typeface="Arial" panose="020B0604020202020204" pitchFamily="34" charset="0"/>
                    <a:cs typeface="Arial" panose="020B0604020202020204" pitchFamily="34" charset="0"/>
                  </a:rPr>
                  <a:t>So, if we have </a:t>
                </a:r>
                <a14:m>
                  <m:oMath xmlns:m="http://schemas.openxmlformats.org/officeDocument/2006/math">
                    <m:sSub>
                      <m:sSubPr>
                        <m:ctrlPr>
                          <a:rPr lang="en-US" sz="2200" b="0" i="1" smtClean="0">
                            <a:solidFill>
                              <a:srgbClr val="0000FF"/>
                            </a:solidFill>
                            <a:latin typeface="Cambria Math" panose="02040503050406030204" pitchFamily="18" charset="0"/>
                            <a:cs typeface="Arial" panose="020B0604020202020204" pitchFamily="34" charset="0"/>
                          </a:rPr>
                        </m:ctrlPr>
                      </m:sSubPr>
                      <m:e>
                        <m:r>
                          <a:rPr lang="en-US" sz="2200" b="0" i="1" smtClean="0">
                            <a:solidFill>
                              <a:srgbClr val="0000FF"/>
                            </a:solidFill>
                            <a:latin typeface="Cambria Math" panose="02040503050406030204" pitchFamily="18" charset="0"/>
                            <a:cs typeface="Arial" panose="020B0604020202020204" pitchFamily="34" charset="0"/>
                          </a:rPr>
                          <m:t>𝐶</m:t>
                        </m:r>
                      </m:e>
                      <m:sub>
                        <m:r>
                          <a:rPr lang="en-US" sz="2200" b="0" i="1" smtClean="0">
                            <a:solidFill>
                              <a:srgbClr val="0000FF"/>
                            </a:solidFill>
                            <a:latin typeface="Cambria Math" panose="02040503050406030204" pitchFamily="18" charset="0"/>
                            <a:cs typeface="Arial" panose="020B0604020202020204" pitchFamily="34" charset="0"/>
                          </a:rPr>
                          <m:t>𝑝</m:t>
                        </m:r>
                      </m:sub>
                    </m:sSub>
                    <m:r>
                      <a:rPr lang="en-US" sz="2200" b="0" i="1" smtClean="0">
                        <a:solidFill>
                          <a:srgbClr val="0000FF"/>
                        </a:solidFill>
                        <a:latin typeface="Cambria Math" panose="02040503050406030204" pitchFamily="18" charset="0"/>
                        <a:cs typeface="Arial" panose="020B0604020202020204" pitchFamily="34" charset="0"/>
                      </a:rPr>
                      <m:t>≫</m:t>
                    </m:r>
                    <m:r>
                      <a:rPr lang="en-US" sz="2200" b="0" i="1" smtClean="0">
                        <a:solidFill>
                          <a:srgbClr val="0000FF"/>
                        </a:solidFill>
                        <a:latin typeface="Cambria Math" panose="02040503050406030204" pitchFamily="18" charset="0"/>
                        <a:cs typeface="Arial" panose="020B0604020202020204" pitchFamily="34" charset="0"/>
                      </a:rPr>
                      <m:t>𝑝</m:t>
                    </m:r>
                  </m:oMath>
                </a14:m>
                <a:r>
                  <a:rPr lang="en-US" sz="2200" dirty="0">
                    <a:solidFill>
                      <a:srgbClr val="0000FF"/>
                    </a:solidFill>
                    <a:latin typeface="Arial" panose="020B0604020202020204" pitchFamily="34" charset="0"/>
                    <a:cs typeface="Arial" panose="020B0604020202020204" pitchFamily="34" charset="0"/>
                  </a:rPr>
                  <a:t>, we have significant bias</a:t>
                </a:r>
              </a:p>
            </p:txBody>
          </p:sp>
        </mc:Choice>
        <mc:Fallback xmlns="">
          <p:sp>
            <p:nvSpPr>
              <p:cNvPr id="11" name="TextBox 10">
                <a:extLst>
                  <a:ext uri="{FF2B5EF4-FFF2-40B4-BE49-F238E27FC236}">
                    <a16:creationId xmlns:a16="http://schemas.microsoft.com/office/drawing/2014/main" id="{646FFF1E-DCB4-4E10-AC4F-506F496A1837}"/>
                  </a:ext>
                </a:extLst>
              </p:cNvPr>
              <p:cNvSpPr txBox="1">
                <a:spLocks noRot="1" noChangeAspect="1" noMove="1" noResize="1" noEditPoints="1" noAdjustHandles="1" noChangeArrowheads="1" noChangeShapeType="1" noTextEdit="1"/>
              </p:cNvSpPr>
              <p:nvPr/>
            </p:nvSpPr>
            <p:spPr>
              <a:xfrm>
                <a:off x="9060361" y="4504124"/>
                <a:ext cx="3175726" cy="795539"/>
              </a:xfrm>
              <a:prstGeom prst="rect">
                <a:avLst/>
              </a:prstGeom>
              <a:blipFill>
                <a:blip r:embed="rId4"/>
                <a:stretch>
                  <a:fillRect l="-1919" t="-5385" r="-1919" b="-15385"/>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6F233595-5491-4B16-B3EA-76ED95F3ECEF}"/>
              </a:ext>
            </a:extLst>
          </p:cNvPr>
          <p:cNvCxnSpPr>
            <a:cxnSpLocks/>
          </p:cNvCxnSpPr>
          <p:nvPr/>
        </p:nvCxnSpPr>
        <p:spPr>
          <a:xfrm flipV="1">
            <a:off x="10820400" y="5366338"/>
            <a:ext cx="0" cy="6788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Sometimes you just have to press the believe button. — Steemit">
            <a:extLst>
              <a:ext uri="{FF2B5EF4-FFF2-40B4-BE49-F238E27FC236}">
                <a16:creationId xmlns:a16="http://schemas.microsoft.com/office/drawing/2014/main" id="{22B9AB01-2287-4B28-ACE1-7DCF765793AE}"/>
              </a:ext>
            </a:extLst>
          </p:cNvPr>
          <p:cNvPicPr>
            <a:picLocks noChangeAspect="1" noChangeArrowheads="1"/>
          </p:cNvPicPr>
          <p:nvPr/>
        </p:nvPicPr>
        <p:blipFill rotWithShape="1">
          <a:blip r:embed="rId5" cstate="hqprint">
            <a:extLst>
              <a:ext uri="{28A0092B-C50C-407E-A947-70E740481C1C}">
                <a14:useLocalDpi xmlns:a14="http://schemas.microsoft.com/office/drawing/2010/main" val="0"/>
              </a:ext>
            </a:extLst>
          </a:blip>
          <a:srcRect l="23027" t="14207" r="22401" b="14032"/>
          <a:stretch/>
        </p:blipFill>
        <p:spPr bwMode="auto">
          <a:xfrm>
            <a:off x="5564164" y="3301217"/>
            <a:ext cx="620736" cy="6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33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500"/>
                                        <p:tgtEl>
                                          <p:spTgt spid="10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fade">
                                      <p:cBhvr>
                                        <p:cTn id="38" dur="500"/>
                                        <p:tgtEl>
                                          <p:spTgt spid="2">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fade">
                                      <p:cBhvr>
                                        <p:cTn id="43" dur="500"/>
                                        <p:tgtEl>
                                          <p:spTgt spid="2">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
                                            <p:txEl>
                                              <p:pRg st="8" end="8"/>
                                            </p:txEl>
                                          </p:spTgt>
                                        </p:tgtEl>
                                        <p:attrNameLst>
                                          <p:attrName>style.visibility</p:attrName>
                                        </p:attrNameLst>
                                      </p:cBhvr>
                                      <p:to>
                                        <p:strVal val="visible"/>
                                      </p:to>
                                    </p:set>
                                    <p:animEffect transition="in" filter="fade">
                                      <p:cBhvr>
                                        <p:cTn id="48" dur="500"/>
                                        <p:tgtEl>
                                          <p:spTgt spid="2">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
                                            <p:txEl>
                                              <p:pRg st="9" end="9"/>
                                            </p:txEl>
                                          </p:spTgt>
                                        </p:tgtEl>
                                        <p:attrNameLst>
                                          <p:attrName>style.visibility</p:attrName>
                                        </p:attrNameLst>
                                      </p:cBhvr>
                                      <p:to>
                                        <p:strVal val="visible"/>
                                      </p:to>
                                    </p:set>
                                    <p:animEffect transition="in" filter="fade">
                                      <p:cBhvr>
                                        <p:cTn id="53" dur="500"/>
                                        <p:tgtEl>
                                          <p:spTgt spid="2">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
                                            <p:txEl>
                                              <p:pRg st="10" end="10"/>
                                            </p:txEl>
                                          </p:spTgt>
                                        </p:tgtEl>
                                        <p:attrNameLst>
                                          <p:attrName>style.visibility</p:attrName>
                                        </p:attrNameLst>
                                      </p:cBhvr>
                                      <p:to>
                                        <p:strVal val="visible"/>
                                      </p:to>
                                    </p:set>
                                    <p:animEffect transition="in" filter="fade">
                                      <p:cBhvr>
                                        <p:cTn id="58" dur="500"/>
                                        <p:tgtEl>
                                          <p:spTgt spid="2">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Effect transition="in" filter="fade">
                                      <p:cBhvr>
                                        <p:cTn id="63" dur="500"/>
                                        <p:tgtEl>
                                          <p:spTgt spid="2">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1" grpId="0"/>
    </p:bldLst>
  </p:timing>
</p:sld>
</file>

<file path=ppt/theme/theme1.xml><?xml version="1.0" encoding="utf-8"?>
<a:theme xmlns:a="http://schemas.openxmlformats.org/drawingml/2006/main" name="AFIT PPT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IT PPT Template" id="{A9397CDA-CD99-4381-A011-21426446BF67}" vid="{E1D8523D-331C-4912-B44D-16158F59AE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AFIT PPT Template</Template>
  <TotalTime>10107</TotalTime>
  <Words>1113</Words>
  <Application>Microsoft Office PowerPoint</Application>
  <PresentationFormat>Widescreen</PresentationFormat>
  <Paragraphs>168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Wingdings</vt:lpstr>
      <vt:lpstr>AFIT PPT Template</vt:lpstr>
      <vt:lpstr>OPER 679 Lesson 14</vt:lpstr>
      <vt:lpstr>Previously</vt:lpstr>
      <vt:lpstr>Lesson Objectives</vt:lpstr>
      <vt:lpstr>Variable Selection Strategy</vt:lpstr>
      <vt:lpstr>Pre-Discussion: Feature Set Selection</vt:lpstr>
      <vt:lpstr>Adjusted Variable Selection Strategy</vt:lpstr>
      <vt:lpstr>Criteria to Evaluate Subset Models</vt:lpstr>
      <vt:lpstr>Criteria to Evaluate Subset Models</vt:lpstr>
      <vt:lpstr>Criteria to Evaluate Subset Models</vt:lpstr>
      <vt:lpstr>Criteria to Evaluate Subset Models</vt:lpstr>
      <vt:lpstr>Stepwise Regression</vt:lpstr>
      <vt:lpstr>Stepwise Regression</vt:lpstr>
      <vt:lpstr>Closing Thoughts</vt:lpstr>
      <vt:lpstr>Lesson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 679 Lecture 1</dc:title>
  <dc:creator>GAW, NATHAN B CIV USAF AETC AFIT/ENS</dc:creator>
  <cp:lastModifiedBy>Nathan Gaw</cp:lastModifiedBy>
  <cp:revision>350</cp:revision>
  <dcterms:created xsi:type="dcterms:W3CDTF">2021-12-28T18:15:44Z</dcterms:created>
  <dcterms:modified xsi:type="dcterms:W3CDTF">2023-02-16T15:49:21Z</dcterms:modified>
</cp:coreProperties>
</file>