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293" r:id="rId4"/>
    <p:sldId id="387" r:id="rId5"/>
    <p:sldId id="381" r:id="rId6"/>
    <p:sldId id="391" r:id="rId7"/>
    <p:sldId id="392" r:id="rId8"/>
    <p:sldId id="366" r:id="rId9"/>
    <p:sldId id="396" r:id="rId10"/>
    <p:sldId id="374" r:id="rId11"/>
    <p:sldId id="389" r:id="rId12"/>
    <p:sldId id="393" r:id="rId13"/>
    <p:sldId id="394" r:id="rId14"/>
    <p:sldId id="395" r:id="rId15"/>
    <p:sldId id="383" r:id="rId16"/>
    <p:sldId id="38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01C"/>
    <a:srgbClr val="FF0000"/>
    <a:srgbClr val="32B5FF"/>
    <a:srgbClr val="FFFFFF"/>
    <a:srgbClr val="FFC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60" autoAdjust="0"/>
    <p:restoredTop sz="94660"/>
  </p:normalViewPr>
  <p:slideViewPr>
    <p:cSldViewPr snapToGrid="0">
      <p:cViewPr varScale="1">
        <p:scale>
          <a:sx n="89" d="100"/>
          <a:sy n="89" d="100"/>
        </p:scale>
        <p:origin x="90" y="8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6/28/2023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defTabSz="923925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9239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r" defTabSz="9239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C74BC4-ED57-49C5-9433-7D87DAB0C3A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239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900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09D8C-EE6B-4C5B-9FCA-7B6D5C8CE0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1476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B6FEAA-5521-4485-9BBF-F58075A0332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56283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802B23-F823-46AE-B38B-0D2FE1634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66559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A2B6-EFC2-4939-9E2C-ABB3C87BD3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7703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A0C10-1FC0-445A-9735-D82433BC23C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4901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C1255A-4A91-4ED5-8A0B-640B8DEB7A5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7011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04C4FC-6A1C-40C2-93E1-C637DAC202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4361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2981F4-C579-4C46-865E-751FC41387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043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5AD44A-1F45-46EC-990D-2F9185A5BC7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8105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9420DB-7BDA-4BCC-BBE7-83875D182B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10112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910FC6-396A-4ED6-9847-7F44BE47BF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16632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EC0E93-0452-49A3-B121-0D72907065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5932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9DD3D-AB56-4836-9BCD-97A47B4865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61796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21A780-7C98-4983-92DF-6F8F7449880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77260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A4A567-4EE3-426D-9AF1-D82E506E44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087173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32D730-0FAA-47BD-8736-0443113CB84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306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6/28/2023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6/28/2023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6/28/2023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6/28/2023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6/28/2023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8FEB0F2-08CC-4AA8-A5B5-48D1BF2485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81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0.png"/><Relationship Id="rId4" Type="http://schemas.openxmlformats.org/officeDocument/2006/relationships/image" Target="../media/image2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823 In Class </a:t>
            </a:r>
            <a:r>
              <a:rPr lang="en-US"/>
              <a:t>Day 05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ANN Training: Backpropagation</a:t>
            </a:r>
          </a:p>
          <a:p>
            <a:r>
              <a:rPr lang="en-US" dirty="0"/>
              <a:t>Live 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Notation</a:t>
            </a:r>
            <a:br>
              <a:rPr lang="en-US" dirty="0"/>
            </a:br>
            <a:r>
              <a:rPr lang="en-US" sz="3200" dirty="0"/>
              <a:t>(Two layer network:   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 {1,2}  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10</a:t>
            </a:fld>
            <a:endParaRPr lang="en-US" altLang="en-US" dirty="0">
              <a:solidFill>
                <a:srgbClr val="000000"/>
              </a:solidFill>
              <a:latin typeface="Arial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 rot="5400000">
            <a:off x="4873031" y="593827"/>
            <a:ext cx="2901950" cy="6553022"/>
            <a:chOff x="2304" y="1524"/>
            <a:chExt cx="1056" cy="2385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 rot="16200000">
              <a:off x="3168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4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 rot="16200000">
              <a:off x="230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 rot="16200000">
              <a:off x="2880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rot="16200000">
              <a:off x="259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rot="5400000" flipV="1">
              <a:off x="2592" y="207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rot="5400000" flipV="1">
              <a:off x="2880" y="2078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rot="16200000">
              <a:off x="2496" y="3717"/>
              <a:ext cx="1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x</a:t>
              </a:r>
              <a:r>
                <a:rPr lang="en-US" altLang="en-US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rot="16200000">
              <a:off x="2784" y="3717"/>
              <a:ext cx="1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x</a:t>
              </a:r>
              <a:r>
                <a:rPr lang="en-US" altLang="en-US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  <p:sp>
          <p:nvSpPr>
            <p:cNvPr id="22" name="Oval 21"/>
            <p:cNvSpPr>
              <a:spLocks noChangeArrowheads="1"/>
            </p:cNvSpPr>
            <p:nvPr/>
          </p:nvSpPr>
          <p:spPr bwMode="auto">
            <a:xfrm rot="16200000">
              <a:off x="3072" y="3717"/>
              <a:ext cx="1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x</a:t>
              </a:r>
              <a:r>
                <a:rPr lang="en-US" altLang="en-US" baseline="-25000" dirty="0">
                  <a:solidFill>
                    <a:srgbClr val="000000"/>
                  </a:solidFill>
                </a:rPr>
                <a:t>3</a:t>
              </a:r>
            </a:p>
          </p:txBody>
        </p:sp>
        <p:sp>
          <p:nvSpPr>
            <p:cNvPr id="35" name="Oval 19"/>
            <p:cNvSpPr>
              <a:spLocks noChangeArrowheads="1"/>
            </p:cNvSpPr>
            <p:nvPr/>
          </p:nvSpPr>
          <p:spPr bwMode="auto">
            <a:xfrm rot="16200000">
              <a:off x="2592" y="1524"/>
              <a:ext cx="1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y</a:t>
              </a:r>
              <a:r>
                <a:rPr lang="en-US" altLang="en-US" baseline="-25000" dirty="0">
                  <a:solidFill>
                    <a:srgbClr val="000000"/>
                  </a:solidFill>
                </a:rPr>
                <a:t>1</a:t>
              </a:r>
            </a:p>
          </p:txBody>
        </p:sp>
        <p:sp>
          <p:nvSpPr>
            <p:cNvPr id="36" name="Oval 19"/>
            <p:cNvSpPr>
              <a:spLocks noChangeArrowheads="1"/>
            </p:cNvSpPr>
            <p:nvPr/>
          </p:nvSpPr>
          <p:spPr bwMode="auto">
            <a:xfrm rot="16200000">
              <a:off x="2882" y="1524"/>
              <a:ext cx="1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dirty="0">
                  <a:solidFill>
                    <a:srgbClr val="000000"/>
                  </a:solidFill>
                </a:rPr>
                <a:t>y</a:t>
              </a:r>
              <a:r>
                <a:rPr lang="en-US" altLang="en-US" baseline="-25000" dirty="0">
                  <a:solidFill>
                    <a:srgbClr val="000000"/>
                  </a:solidFill>
                </a:rPr>
                <a:t>2</a:t>
              </a:r>
            </a:p>
          </p:txBody>
        </p:sp>
      </p:grpSp>
      <p:sp>
        <p:nvSpPr>
          <p:cNvPr id="39" name="Text Box 34"/>
          <p:cNvSpPr txBox="1">
            <a:spLocks noChangeArrowheads="1"/>
          </p:cNvSpPr>
          <p:nvPr/>
        </p:nvSpPr>
        <p:spPr bwMode="auto">
          <a:xfrm>
            <a:off x="2718866" y="1745679"/>
            <a:ext cx="133882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Input Layer</a:t>
            </a:r>
          </a:p>
        </p:txBody>
      </p:sp>
      <p:sp>
        <p:nvSpPr>
          <p:cNvPr id="40" name="Text Box 35"/>
          <p:cNvSpPr txBox="1">
            <a:spLocks noChangeArrowheads="1"/>
          </p:cNvSpPr>
          <p:nvPr/>
        </p:nvSpPr>
        <p:spPr bwMode="auto">
          <a:xfrm>
            <a:off x="4961845" y="1569266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Hidden Layer</a:t>
            </a:r>
          </a:p>
        </p:txBody>
      </p:sp>
      <p:sp>
        <p:nvSpPr>
          <p:cNvPr id="41" name="Text Box 36"/>
          <p:cNvSpPr txBox="1">
            <a:spLocks noChangeArrowheads="1"/>
          </p:cNvSpPr>
          <p:nvPr/>
        </p:nvSpPr>
        <p:spPr bwMode="auto">
          <a:xfrm>
            <a:off x="7062103" y="1552736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Output Layer</a:t>
            </a:r>
          </a:p>
        </p:txBody>
      </p:sp>
      <p:sp>
        <p:nvSpPr>
          <p:cNvPr id="43" name="TextBox 42"/>
          <p:cNvSpPr txBox="1"/>
          <p:nvPr/>
        </p:nvSpPr>
        <p:spPr>
          <a:xfrm rot="16200000">
            <a:off x="1621450" y="3919806"/>
            <a:ext cx="22346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Features Indexed by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4813524" y="1923881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Nodes Indexed by </a:t>
            </a:r>
            <a:r>
              <a:rPr lang="en-US" sz="1400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1400" i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951204" y="1847507"/>
            <a:ext cx="1726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 charset="0"/>
              </a:rPr>
              <a:t>Nodes Indexed by </a:t>
            </a:r>
            <a:r>
              <a:rPr lang="en-US" sz="1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676071" y="4713697"/>
                <a:ext cx="1033168" cy="3171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6071" y="4713697"/>
                <a:ext cx="1033168" cy="317138"/>
              </a:xfrm>
              <a:prstGeom prst="rect">
                <a:avLst/>
              </a:prstGeom>
              <a:blipFill>
                <a:blip r:embed="rId2"/>
                <a:stretch>
                  <a:fillRect l="-4118" t="-3846" r="-17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986437" y="5055704"/>
                <a:ext cx="1129348" cy="3070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437" y="5055704"/>
                <a:ext cx="1129348" cy="307007"/>
              </a:xfrm>
              <a:prstGeom prst="rect">
                <a:avLst/>
              </a:prstGeom>
              <a:blipFill>
                <a:blip r:embed="rId3"/>
                <a:stretch>
                  <a:fillRect l="-4324" t="-3922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531597" y="2625281"/>
                <a:ext cx="44473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97" y="2625281"/>
                <a:ext cx="444737" cy="345929"/>
              </a:xfrm>
              <a:prstGeom prst="rect">
                <a:avLst/>
              </a:prstGeom>
              <a:blipFill>
                <a:blip r:embed="rId4"/>
                <a:stretch>
                  <a:fillRect l="-10959" t="-3571" r="-1095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6060159" y="2380488"/>
                <a:ext cx="44473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159" y="2380488"/>
                <a:ext cx="444737" cy="345929"/>
              </a:xfrm>
              <a:prstGeom prst="rect">
                <a:avLst/>
              </a:prstGeom>
              <a:blipFill>
                <a:blip r:embed="rId5"/>
                <a:stretch>
                  <a:fillRect l="-10959" t="-3571" r="-1095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4948194" y="5560902"/>
                <a:ext cx="2240951" cy="6011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e>
                    </m:d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94" y="5560902"/>
                <a:ext cx="2240951" cy="6011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Arrow Connector 55"/>
          <p:cNvCxnSpPr>
            <a:stCxn id="20" idx="3"/>
            <a:endCxn id="7" idx="2"/>
          </p:cNvCxnSpPr>
          <p:nvPr/>
        </p:nvCxnSpPr>
        <p:spPr>
          <a:xfrm flipV="1">
            <a:off x="3575035" y="2683175"/>
            <a:ext cx="1904086" cy="52762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20" idx="3"/>
            <a:endCxn id="9" idx="2"/>
          </p:cNvCxnSpPr>
          <p:nvPr/>
        </p:nvCxnSpPr>
        <p:spPr>
          <a:xfrm>
            <a:off x="3575035" y="3210802"/>
            <a:ext cx="1904086" cy="263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21" idx="3"/>
            <a:endCxn id="9" idx="2"/>
          </p:cNvCxnSpPr>
          <p:nvPr/>
        </p:nvCxnSpPr>
        <p:spPr>
          <a:xfrm flipV="1">
            <a:off x="3575035" y="3474614"/>
            <a:ext cx="1904086" cy="527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20" idx="3"/>
            <a:endCxn id="8" idx="2"/>
          </p:cNvCxnSpPr>
          <p:nvPr/>
        </p:nvCxnSpPr>
        <p:spPr>
          <a:xfrm>
            <a:off x="3575035" y="3210801"/>
            <a:ext cx="1904086" cy="1055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21" idx="3"/>
            <a:endCxn id="7" idx="2"/>
          </p:cNvCxnSpPr>
          <p:nvPr/>
        </p:nvCxnSpPr>
        <p:spPr>
          <a:xfrm flipV="1">
            <a:off x="3575035" y="2683174"/>
            <a:ext cx="1904086" cy="13190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20" idx="3"/>
            <a:endCxn id="6" idx="2"/>
          </p:cNvCxnSpPr>
          <p:nvPr/>
        </p:nvCxnSpPr>
        <p:spPr>
          <a:xfrm>
            <a:off x="3575035" y="3210802"/>
            <a:ext cx="1904086" cy="18466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22" idx="3"/>
            <a:endCxn id="7" idx="2"/>
          </p:cNvCxnSpPr>
          <p:nvPr/>
        </p:nvCxnSpPr>
        <p:spPr>
          <a:xfrm flipV="1">
            <a:off x="3575035" y="2683175"/>
            <a:ext cx="1904086" cy="211050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21" idx="3"/>
            <a:endCxn id="8" idx="2"/>
          </p:cNvCxnSpPr>
          <p:nvPr/>
        </p:nvCxnSpPr>
        <p:spPr>
          <a:xfrm>
            <a:off x="3575035" y="4002243"/>
            <a:ext cx="1904086" cy="263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22" idx="3"/>
            <a:endCxn id="8" idx="2"/>
          </p:cNvCxnSpPr>
          <p:nvPr/>
        </p:nvCxnSpPr>
        <p:spPr>
          <a:xfrm flipV="1">
            <a:off x="3575035" y="4266055"/>
            <a:ext cx="1904086" cy="5276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21" idx="3"/>
            <a:endCxn id="6" idx="2"/>
          </p:cNvCxnSpPr>
          <p:nvPr/>
        </p:nvCxnSpPr>
        <p:spPr>
          <a:xfrm>
            <a:off x="3575035" y="4002242"/>
            <a:ext cx="1904086" cy="105525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22" idx="3"/>
            <a:endCxn id="6" idx="2"/>
          </p:cNvCxnSpPr>
          <p:nvPr/>
        </p:nvCxnSpPr>
        <p:spPr>
          <a:xfrm>
            <a:off x="3575035" y="4793684"/>
            <a:ext cx="1904086" cy="26381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22" idx="3"/>
            <a:endCxn id="9" idx="2"/>
          </p:cNvCxnSpPr>
          <p:nvPr/>
        </p:nvCxnSpPr>
        <p:spPr>
          <a:xfrm flipV="1">
            <a:off x="3575035" y="3474615"/>
            <a:ext cx="1904086" cy="13190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>
            <a:stCxn id="7" idx="6"/>
            <a:endCxn id="10" idx="6"/>
          </p:cNvCxnSpPr>
          <p:nvPr/>
        </p:nvCxnSpPr>
        <p:spPr>
          <a:xfrm>
            <a:off x="6006659" y="2683176"/>
            <a:ext cx="1544150" cy="7914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stCxn id="9" idx="6"/>
            <a:endCxn id="10" idx="6"/>
          </p:cNvCxnSpPr>
          <p:nvPr/>
        </p:nvCxnSpPr>
        <p:spPr>
          <a:xfrm>
            <a:off x="6006659" y="3474616"/>
            <a:ext cx="1544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stCxn id="8" idx="6"/>
            <a:endCxn id="10" idx="6"/>
          </p:cNvCxnSpPr>
          <p:nvPr/>
        </p:nvCxnSpPr>
        <p:spPr>
          <a:xfrm flipV="1">
            <a:off x="6006659" y="3474617"/>
            <a:ext cx="1544150" cy="7914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6" idx="6"/>
            <a:endCxn id="10" idx="6"/>
          </p:cNvCxnSpPr>
          <p:nvPr/>
        </p:nvCxnSpPr>
        <p:spPr>
          <a:xfrm flipV="1">
            <a:off x="6006659" y="3474616"/>
            <a:ext cx="1544150" cy="15828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stCxn id="7" idx="6"/>
            <a:endCxn id="11" idx="6"/>
          </p:cNvCxnSpPr>
          <p:nvPr/>
        </p:nvCxnSpPr>
        <p:spPr>
          <a:xfrm>
            <a:off x="6006659" y="2683177"/>
            <a:ext cx="1544150" cy="158288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9" idx="6"/>
            <a:endCxn id="11" idx="6"/>
          </p:cNvCxnSpPr>
          <p:nvPr/>
        </p:nvCxnSpPr>
        <p:spPr>
          <a:xfrm>
            <a:off x="6006659" y="3474617"/>
            <a:ext cx="1544150" cy="7914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>
            <a:stCxn id="8" idx="6"/>
            <a:endCxn id="11" idx="6"/>
          </p:cNvCxnSpPr>
          <p:nvPr/>
        </p:nvCxnSpPr>
        <p:spPr>
          <a:xfrm>
            <a:off x="6006659" y="4266057"/>
            <a:ext cx="154415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stCxn id="6" idx="6"/>
            <a:endCxn id="11" idx="6"/>
          </p:cNvCxnSpPr>
          <p:nvPr/>
        </p:nvCxnSpPr>
        <p:spPr>
          <a:xfrm flipV="1">
            <a:off x="6006659" y="4266058"/>
            <a:ext cx="1544150" cy="79144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>
            <a:stCxn id="10" idx="2"/>
            <a:endCxn id="35" idx="1"/>
          </p:cNvCxnSpPr>
          <p:nvPr/>
        </p:nvCxnSpPr>
        <p:spPr>
          <a:xfrm>
            <a:off x="8078348" y="3474618"/>
            <a:ext cx="9946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11" idx="2"/>
            <a:endCxn id="36" idx="1"/>
          </p:cNvCxnSpPr>
          <p:nvPr/>
        </p:nvCxnSpPr>
        <p:spPr>
          <a:xfrm>
            <a:off x="8078348" y="4266059"/>
            <a:ext cx="994630" cy="54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/>
              <p:cNvSpPr txBox="1"/>
              <p:nvPr/>
            </p:nvSpPr>
            <p:spPr>
              <a:xfrm>
                <a:off x="7690057" y="5560901"/>
                <a:ext cx="2327881" cy="60112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>
                <a:defPPr>
                  <a:defRPr lang="en-US"/>
                </a:defPPr>
                <a:lvl1pPr>
                  <a:defRPr b="0" i="1">
                    <a:solidFill>
                      <a:schemeClr val="dk1"/>
                    </a:solidFill>
                    <a:latin typeface="Cambria Math" panose="02040503050406030204" pitchFamily="18" charset="0"/>
                  </a:defRPr>
                </a:lvl1pPr>
                <a:lvl2pPr>
                  <a:defRPr>
                    <a:solidFill>
                      <a:schemeClr val="dk1"/>
                    </a:solidFill>
                    <a:latin typeface="+mn-lt"/>
                  </a:defRPr>
                </a:lvl2pPr>
                <a:lvl3pPr>
                  <a:defRPr>
                    <a:solidFill>
                      <a:schemeClr val="dk1"/>
                    </a:solidFill>
                    <a:latin typeface="+mn-lt"/>
                  </a:defRPr>
                </a:lvl3pPr>
                <a:lvl4pPr>
                  <a:defRPr>
                    <a:solidFill>
                      <a:schemeClr val="dk1"/>
                    </a:solidFill>
                    <a:latin typeface="+mn-lt"/>
                  </a:defRPr>
                </a:lvl4pPr>
                <a:lvl5pPr>
                  <a:defRPr>
                    <a:solidFill>
                      <a:schemeClr val="dk1"/>
                    </a:solidFill>
                    <a:latin typeface="+mn-lt"/>
                  </a:defRPr>
                </a:lvl5pPr>
                <a:lvl6pPr>
                  <a:defRPr>
                    <a:solidFill>
                      <a:schemeClr val="dk1"/>
                    </a:solidFill>
                    <a:latin typeface="+mn-lt"/>
                  </a:defRPr>
                </a:lvl6pPr>
                <a:lvl7pPr>
                  <a:defRPr>
                    <a:solidFill>
                      <a:schemeClr val="dk1"/>
                    </a:solidFill>
                    <a:latin typeface="+mn-lt"/>
                  </a:defRPr>
                </a:lvl7pPr>
                <a:lvl8pPr>
                  <a:defRPr>
                    <a:solidFill>
                      <a:schemeClr val="dk1"/>
                    </a:solidFill>
                    <a:latin typeface="+mn-lt"/>
                  </a:defRPr>
                </a:lvl8pPr>
                <a:lvl9pPr>
                  <a:defRPr>
                    <a:solidFill>
                      <a:schemeClr val="dk1"/>
                    </a:solidFill>
                    <a:latin typeface="+mn-lt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 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e>
                      </m:d>
                      <m:r>
                        <a:rPr lang="en-US" dirty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07" name="TextBox 10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0057" y="5560901"/>
                <a:ext cx="2327881" cy="6011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Text Box 34"/>
          <p:cNvSpPr txBox="1">
            <a:spLocks noChangeArrowheads="1"/>
          </p:cNvSpPr>
          <p:nvPr/>
        </p:nvSpPr>
        <p:spPr bwMode="auto">
          <a:xfrm>
            <a:off x="8853997" y="1545710"/>
            <a:ext cx="8771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Output</a:t>
            </a:r>
          </a:p>
        </p:txBody>
      </p:sp>
      <p:sp>
        <p:nvSpPr>
          <p:cNvPr id="113" name="Striped Right Arrow 112"/>
          <p:cNvSpPr/>
          <p:nvPr/>
        </p:nvSpPr>
        <p:spPr>
          <a:xfrm rot="3549858">
            <a:off x="5816666" y="5208846"/>
            <a:ext cx="213995" cy="447027"/>
          </a:xfrm>
          <a:prstGeom prst="striped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Striped Right Arrow 113"/>
          <p:cNvSpPr/>
          <p:nvPr/>
        </p:nvSpPr>
        <p:spPr>
          <a:xfrm rot="3549858">
            <a:off x="7722707" y="4820314"/>
            <a:ext cx="1118773" cy="447027"/>
          </a:xfrm>
          <a:prstGeom prst="striped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8035250" y="3017116"/>
                <a:ext cx="44473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5250" y="3017116"/>
                <a:ext cx="444737" cy="345929"/>
              </a:xfrm>
              <a:prstGeom prst="rect">
                <a:avLst/>
              </a:prstGeom>
              <a:blipFill>
                <a:blip r:embed="rId8"/>
                <a:stretch>
                  <a:fillRect l="-10959" t="-3509" r="-10959" b="-1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/>
          <p:cNvSpPr txBox="1"/>
          <p:nvPr/>
        </p:nvSpPr>
        <p:spPr>
          <a:xfrm>
            <a:off x="1793833" y="6325162"/>
            <a:ext cx="469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</a:rPr>
              <a:t>When counting layers, don’t count the 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5164FA-8564-4FD7-ACC1-801ED55A7E21}"/>
                  </a:ext>
                </a:extLst>
              </p:cNvPr>
              <p:cNvSpPr/>
              <p:nvPr/>
            </p:nvSpPr>
            <p:spPr>
              <a:xfrm>
                <a:off x="8439314" y="389662"/>
                <a:ext cx="2385781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65164FA-8564-4FD7-ACC1-801ED55A7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314" y="389662"/>
                <a:ext cx="2385781" cy="391582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D0E2829-FDF5-440F-84C9-CCD347C70147}"/>
                  </a:ext>
                </a:extLst>
              </p:cNvPr>
              <p:cNvSpPr/>
              <p:nvPr/>
            </p:nvSpPr>
            <p:spPr>
              <a:xfrm>
                <a:off x="8439313" y="678402"/>
                <a:ext cx="2234010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D0E2829-FDF5-440F-84C9-CCD347C701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313" y="678402"/>
                <a:ext cx="2234010" cy="391582"/>
              </a:xfrm>
              <a:prstGeom prst="rect">
                <a:avLst/>
              </a:prstGeom>
              <a:blipFill>
                <a:blip r:embed="rId10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E48F245-C6B9-417D-AC17-B087C1BBDCC7}"/>
                  </a:ext>
                </a:extLst>
              </p:cNvPr>
              <p:cNvSpPr/>
              <p:nvPr/>
            </p:nvSpPr>
            <p:spPr>
              <a:xfrm>
                <a:off x="8439314" y="97247"/>
                <a:ext cx="2228687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E48F245-C6B9-417D-AC17-B087C1BB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314" y="97247"/>
                <a:ext cx="2228687" cy="391582"/>
              </a:xfrm>
              <a:prstGeom prst="rect">
                <a:avLst/>
              </a:prstGeom>
              <a:blipFill>
                <a:blip r:embed="rId11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CBBF05-F595-46C4-AD2C-862CCEA62AA3}"/>
                  </a:ext>
                </a:extLst>
              </p:cNvPr>
              <p:cNvSpPr txBox="1"/>
              <p:nvPr/>
            </p:nvSpPr>
            <p:spPr>
              <a:xfrm>
                <a:off x="5965128" y="3068291"/>
                <a:ext cx="44473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20CBBF05-F595-46C4-AD2C-862CCEA62A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5128" y="3068291"/>
                <a:ext cx="444737" cy="358431"/>
              </a:xfrm>
              <a:prstGeom prst="rect">
                <a:avLst/>
              </a:prstGeom>
              <a:blipFill>
                <a:blip r:embed="rId12"/>
                <a:stretch>
                  <a:fillRect l="-11111" t="-3390" r="-11111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F5C022-8BA8-4E9F-AD20-C2160E0FE6E9}"/>
                  </a:ext>
                </a:extLst>
              </p:cNvPr>
              <p:cNvSpPr txBox="1"/>
              <p:nvPr/>
            </p:nvSpPr>
            <p:spPr>
              <a:xfrm>
                <a:off x="5881051" y="3763965"/>
                <a:ext cx="44473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F5C022-8BA8-4E9F-AD20-C2160E0FE6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1051" y="3763965"/>
                <a:ext cx="444737" cy="358431"/>
              </a:xfrm>
              <a:prstGeom prst="rect">
                <a:avLst/>
              </a:prstGeom>
              <a:blipFill>
                <a:blip r:embed="rId13"/>
                <a:stretch>
                  <a:fillRect l="-10959" t="-3390" r="-9589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EC46C4-CFFB-450F-A063-2B9AA4B25E4E}"/>
                  </a:ext>
                </a:extLst>
              </p:cNvPr>
              <p:cNvSpPr txBox="1"/>
              <p:nvPr/>
            </p:nvSpPr>
            <p:spPr>
              <a:xfrm>
                <a:off x="5854891" y="4554099"/>
                <a:ext cx="444737" cy="3584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6AEC46C4-CFFB-450F-A063-2B9AA4B25E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4891" y="4554099"/>
                <a:ext cx="444737" cy="358431"/>
              </a:xfrm>
              <a:prstGeom prst="rect">
                <a:avLst/>
              </a:prstGeom>
              <a:blipFill>
                <a:blip r:embed="rId14"/>
                <a:stretch>
                  <a:fillRect l="-10959" t="-3390" r="-10959" b="-13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F46BB6-F2E4-45A5-863D-EADB73ABBE57}"/>
                  </a:ext>
                </a:extLst>
              </p:cNvPr>
              <p:cNvSpPr txBox="1"/>
              <p:nvPr/>
            </p:nvSpPr>
            <p:spPr>
              <a:xfrm>
                <a:off x="7974807" y="3818409"/>
                <a:ext cx="44473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DF46BB6-F2E4-45A5-863D-EADB73ABB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4807" y="3818409"/>
                <a:ext cx="444737" cy="345929"/>
              </a:xfrm>
              <a:prstGeom prst="rect">
                <a:avLst/>
              </a:prstGeom>
              <a:blipFill>
                <a:blip r:embed="rId15"/>
                <a:stretch>
                  <a:fillRect l="-10959" t="-3509" r="-10959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A91494-6D62-45E0-87EC-43D401E35B28}"/>
                  </a:ext>
                </a:extLst>
              </p:cNvPr>
              <p:cNvSpPr txBox="1"/>
              <p:nvPr/>
            </p:nvSpPr>
            <p:spPr>
              <a:xfrm>
                <a:off x="3502479" y="3440803"/>
                <a:ext cx="44473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FA91494-6D62-45E0-87EC-43D401E35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479" y="3440803"/>
                <a:ext cx="444737" cy="345929"/>
              </a:xfrm>
              <a:prstGeom prst="rect">
                <a:avLst/>
              </a:prstGeom>
              <a:blipFill>
                <a:blip r:embed="rId16"/>
                <a:stretch>
                  <a:fillRect l="-10959" t="-3509" r="-9589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0D81DA-0DB2-41A4-BD91-A70A0CAAF879}"/>
                  </a:ext>
                </a:extLst>
              </p:cNvPr>
              <p:cNvSpPr txBox="1"/>
              <p:nvPr/>
            </p:nvSpPr>
            <p:spPr>
              <a:xfrm>
                <a:off x="3522218" y="4222703"/>
                <a:ext cx="444737" cy="3459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470D81DA-0DB2-41A4-BD91-A70A0CAAF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218" y="4222703"/>
                <a:ext cx="444737" cy="345929"/>
              </a:xfrm>
              <a:prstGeom prst="rect">
                <a:avLst/>
              </a:prstGeom>
              <a:blipFill>
                <a:blip r:embed="rId17"/>
                <a:stretch>
                  <a:fillRect l="-10959" t="-3571" r="-9589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8558CE6-573F-4A47-A70F-2048449BE8EB}"/>
                  </a:ext>
                </a:extLst>
              </p:cNvPr>
              <p:cNvSpPr txBox="1"/>
              <p:nvPr/>
            </p:nvSpPr>
            <p:spPr>
              <a:xfrm>
                <a:off x="2738754" y="5532019"/>
                <a:ext cx="952242" cy="288477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/>
                  </a:rPr>
                  <a:t> </a:t>
                </a:r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8558CE6-573F-4A47-A70F-2048449BE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8754" y="5532019"/>
                <a:ext cx="952242" cy="2884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Striped Right Arrow 112">
            <a:extLst>
              <a:ext uri="{FF2B5EF4-FFF2-40B4-BE49-F238E27FC236}">
                <a16:creationId xmlns:a16="http://schemas.microsoft.com/office/drawing/2014/main" id="{9803A390-C2E9-4661-A4E7-6AB2D4E0EF76}"/>
              </a:ext>
            </a:extLst>
          </p:cNvPr>
          <p:cNvSpPr/>
          <p:nvPr/>
        </p:nvSpPr>
        <p:spPr>
          <a:xfrm rot="5400000">
            <a:off x="3204179" y="5071456"/>
            <a:ext cx="213995" cy="447027"/>
          </a:xfrm>
          <a:prstGeom prst="stripedRightArrow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0790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Process: </a:t>
            </a:r>
            <a:br>
              <a:rPr lang="en-US" dirty="0"/>
            </a:br>
            <a:r>
              <a:rPr lang="en-US" sz="3600" dirty="0"/>
              <a:t>Overview for two layer network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r>
              <a:rPr lang="en-US" sz="2400" dirty="0"/>
              <a:t>Repeat this process over all observations:</a:t>
            </a:r>
          </a:p>
          <a:p>
            <a:pPr lvl="1"/>
            <a:r>
              <a:rPr lang="en-US" sz="2000" dirty="0"/>
              <a:t>Forward prop from training sample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/>
              <a:t>Determine loss from training sample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0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20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7030A0"/>
                </a:solidFill>
              </a:rPr>
              <a:t>Compute </a:t>
            </a:r>
            <a:r>
              <a:rPr lang="en-US" sz="2000" b="1" i="1" dirty="0">
                <a:solidFill>
                  <a:srgbClr val="7030A0"/>
                </a:solidFill>
              </a:rPr>
              <a:t>all</a:t>
            </a:r>
            <a:r>
              <a:rPr lang="en-US" sz="2000" dirty="0">
                <a:solidFill>
                  <a:srgbClr val="7030A0"/>
                </a:solidFill>
              </a:rPr>
              <a:t> gradients &amp; updates</a:t>
            </a:r>
            <a:r>
              <a:rPr lang="en-US" sz="2000" dirty="0"/>
              <a:t>: Backpropagation</a:t>
            </a:r>
          </a:p>
          <a:p>
            <a:pPr lvl="2"/>
            <a:r>
              <a:rPr lang="en-US" sz="1600" dirty="0"/>
              <a:t>Determine output layer node gradients &amp; weight updates</a:t>
            </a:r>
          </a:p>
          <a:p>
            <a:pPr lvl="2"/>
            <a:r>
              <a:rPr lang="en-US" sz="1600" dirty="0"/>
              <a:t>Determine hidden layer node gradients &amp; weight updates (using output layer node gradients)</a:t>
            </a:r>
          </a:p>
          <a:p>
            <a:pPr marL="914400" lvl="1" indent="-514350">
              <a:buFont typeface="+mj-lt"/>
              <a:buAutoNum type="arabicPeriod"/>
            </a:pPr>
            <a:r>
              <a:rPr lang="en-US" sz="2000" dirty="0">
                <a:solidFill>
                  <a:srgbClr val="7030A0"/>
                </a:solidFill>
              </a:rPr>
              <a:t>Update </a:t>
            </a:r>
            <a:r>
              <a:rPr lang="en-US" sz="2000" b="1" i="1" dirty="0">
                <a:solidFill>
                  <a:srgbClr val="7030A0"/>
                </a:solidFill>
              </a:rPr>
              <a:t>all</a:t>
            </a:r>
            <a:r>
              <a:rPr lang="en-US" sz="2000" dirty="0">
                <a:solidFill>
                  <a:srgbClr val="7030A0"/>
                </a:solidFill>
              </a:rPr>
              <a:t> Weights &amp; Biases</a:t>
            </a:r>
            <a:r>
              <a:rPr lang="en-US" sz="2000" dirty="0"/>
              <a:t>:</a:t>
            </a:r>
          </a:p>
          <a:p>
            <a:pPr lvl="2"/>
            <a:r>
              <a:rPr lang="en-US" sz="1600" dirty="0"/>
              <a:t>Update all output layer weights &amp; biases</a:t>
            </a:r>
          </a:p>
          <a:p>
            <a:pPr lvl="2"/>
            <a:r>
              <a:rPr lang="en-US" sz="1600" dirty="0"/>
              <a:t>Update hidden layer weights &amp; biases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1B1013-B451-4C0F-9D60-3E872EF567A7}"/>
                  </a:ext>
                </a:extLst>
              </p:cNvPr>
              <p:cNvSpPr/>
              <p:nvPr/>
            </p:nvSpPr>
            <p:spPr>
              <a:xfrm>
                <a:off x="7467600" y="2438400"/>
                <a:ext cx="1066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,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51B1013-B451-4C0F-9D60-3E872EF567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600" y="2438400"/>
                <a:ext cx="1066800" cy="369332"/>
              </a:xfrm>
              <a:prstGeom prst="rect">
                <a:avLst/>
              </a:prstGeom>
              <a:blipFill>
                <a:blip r:embed="rId2"/>
                <a:stretch>
                  <a:fillRect t="-49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458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121480"/>
            <a:ext cx="8229600" cy="1023936"/>
          </a:xfrm>
        </p:spPr>
        <p:txBody>
          <a:bodyPr/>
          <a:lstStyle/>
          <a:p>
            <a:r>
              <a:rPr lang="en-US" sz="2800" dirty="0"/>
              <a:t>1. Compute all gradients &amp; weight updates: </a:t>
            </a:r>
            <a:br>
              <a:rPr lang="en-US" sz="2800" dirty="0"/>
            </a:br>
            <a:r>
              <a:rPr lang="en-US" sz="2800" dirty="0"/>
              <a:t>Backpropagation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12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17360"/>
            <a:ext cx="6896100" cy="5485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124C0-AFF6-4743-9174-CDE68BAC9F8A}"/>
              </a:ext>
            </a:extLst>
          </p:cNvPr>
          <p:cNvSpPr txBox="1"/>
          <p:nvPr/>
        </p:nvSpPr>
        <p:spPr>
          <a:xfrm>
            <a:off x="4191001" y="3838576"/>
            <a:ext cx="4237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Work backwards, counting down from last layer to first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0FB44-5DB2-4D70-A0EC-2C9758F8F5E0}"/>
              </a:ext>
            </a:extLst>
          </p:cNvPr>
          <p:cNvSpPr txBox="1"/>
          <p:nvPr/>
        </p:nvSpPr>
        <p:spPr>
          <a:xfrm>
            <a:off x="4419601" y="4572001"/>
            <a:ext cx="610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gradient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 for current layer k. Note: this is a Hadamard (element-wise)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484FC-3AFD-4A72-B3D7-48E101F14895}"/>
              </a:ext>
            </a:extLst>
          </p:cNvPr>
          <p:cNvSpPr txBox="1"/>
          <p:nvPr/>
        </p:nvSpPr>
        <p:spPr>
          <a:xfrm>
            <a:off x="3862085" y="3623876"/>
            <a:ext cx="6112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Gradient of the output. </a:t>
            </a:r>
            <a:r>
              <a:rPr lang="en-US" sz="1050" dirty="0">
                <a:solidFill>
                  <a:srgbClr val="00B0F0"/>
                </a:solidFill>
                <a:latin typeface="Arial" charset="0"/>
              </a:rPr>
              <a:t>(note: </a:t>
            </a:r>
            <a:r>
              <a:rPr lang="en-US" sz="105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50" dirty="0">
                <a:solidFill>
                  <a:srgbClr val="00B0F0"/>
                </a:solidFill>
                <a:latin typeface="Arial" charset="0"/>
              </a:rPr>
              <a:t> will be used to store temporary gradients as we work backwards)</a:t>
            </a:r>
            <a:endParaRPr lang="en-US" sz="12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99B63-760C-46E0-821A-75A3FE6BDA09}"/>
              </a:ext>
            </a:extLst>
          </p:cNvPr>
          <p:cNvSpPr txBox="1"/>
          <p:nvPr/>
        </p:nvSpPr>
        <p:spPr>
          <a:xfrm>
            <a:off x="3331866" y="5058599"/>
            <a:ext cx="5511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Include regularization penalty on the biases and weights in the next calculation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35FC6-0812-4601-9021-E1C2BEDAAB64}"/>
              </a:ext>
            </a:extLst>
          </p:cNvPr>
          <p:cNvSpPr txBox="1"/>
          <p:nvPr/>
        </p:nvSpPr>
        <p:spPr>
          <a:xfrm>
            <a:off x="4191001" y="5309230"/>
            <a:ext cx="397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update to biases 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for this layer (save for later)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EA479-DA62-4517-9E87-CCBFD6086A9B}"/>
              </a:ext>
            </a:extLst>
          </p:cNvPr>
          <p:cNvSpPr txBox="1"/>
          <p:nvPr/>
        </p:nvSpPr>
        <p:spPr>
          <a:xfrm>
            <a:off x="5124451" y="5547152"/>
            <a:ext cx="405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update to weights 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for this layer (save for later)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5E25A-B7A8-44BB-AAB1-F3CBAA8F209C}"/>
              </a:ext>
            </a:extLst>
          </p:cNvPr>
          <p:cNvSpPr txBox="1"/>
          <p:nvPr/>
        </p:nvSpPr>
        <p:spPr>
          <a:xfrm>
            <a:off x="4352225" y="6021522"/>
            <a:ext cx="4355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gradient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 for previous layer (used in next iteration).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3E083B-CD56-4DF9-9A23-694DB2729C50}"/>
                  </a:ext>
                </a:extLst>
              </p:cNvPr>
              <p:cNvSpPr/>
              <p:nvPr/>
            </p:nvSpPr>
            <p:spPr>
              <a:xfrm>
                <a:off x="8693618" y="2454735"/>
                <a:ext cx="1858779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3E083B-CD56-4DF9-9A23-694DB2729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618" y="2454735"/>
                <a:ext cx="1858779" cy="325025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49AC52-E34C-41E2-AC74-B1FF764A3D19}"/>
                  </a:ext>
                </a:extLst>
              </p:cNvPr>
              <p:cNvSpPr/>
              <p:nvPr/>
            </p:nvSpPr>
            <p:spPr>
              <a:xfrm>
                <a:off x="8693618" y="2743475"/>
                <a:ext cx="1777281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49AC52-E34C-41E2-AC74-B1FF764A3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618" y="2743475"/>
                <a:ext cx="1777281" cy="325025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54A00E-82CB-488E-9A35-3DAC75D9D0F3}"/>
                  </a:ext>
                </a:extLst>
              </p:cNvPr>
              <p:cNvSpPr/>
              <p:nvPr/>
            </p:nvSpPr>
            <p:spPr>
              <a:xfrm>
                <a:off x="8693618" y="2162320"/>
                <a:ext cx="177176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54A00E-82CB-488E-9A35-3DAC75D9D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618" y="2162320"/>
                <a:ext cx="1771767" cy="32502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96979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030A0"/>
                </a:solidFill>
              </a:rPr>
              <a:t>Step 1: </a:t>
            </a:r>
            <a:r>
              <a:rPr lang="en-US" sz="4000" dirty="0"/>
              <a:t>Backprop Trace (1 of 2):</a:t>
            </a:r>
            <a:br>
              <a:rPr lang="en-US" sz="4000" dirty="0"/>
            </a:br>
            <a:r>
              <a:rPr lang="en-US" sz="3600" u="sng" dirty="0">
                <a:solidFill>
                  <a:srgbClr val="7030A0"/>
                </a:solidFill>
              </a:rPr>
              <a:t>Update </a:t>
            </a:r>
            <a:r>
              <a:rPr lang="en-US" sz="3600" i="1" u="sng" dirty="0">
                <a:solidFill>
                  <a:srgbClr val="7030A0"/>
                </a:solidFill>
              </a:rPr>
              <a:t>gradients</a:t>
            </a:r>
            <a:r>
              <a:rPr lang="en-US" sz="3600" dirty="0"/>
              <a:t> </a:t>
            </a:r>
            <a:r>
              <a:rPr lang="en-US" sz="3600" dirty="0">
                <a:sym typeface="Symbol"/>
              </a:rPr>
              <a:t>for </a:t>
            </a:r>
            <a:r>
              <a:rPr lang="en-US" sz="3600" dirty="0">
                <a:solidFill>
                  <a:srgbClr val="00B0F0"/>
                </a:solidFill>
                <a:sym typeface="Symbol"/>
              </a:rPr>
              <a:t>output layer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25963"/>
          </a:xfrm>
        </p:spPr>
        <p:txBody>
          <a:bodyPr/>
          <a:lstStyle/>
          <a:p>
            <a:r>
              <a:rPr lang="en-US" sz="2400" dirty="0"/>
              <a:t>General case with </a:t>
            </a:r>
            <a:r>
              <a:rPr lang="en-US" sz="2400" dirty="0">
                <a:solidFill>
                  <a:srgbClr val="0070C0"/>
                </a:solidFill>
              </a:rPr>
              <a:t>multiple output nodes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always output from layer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000" dirty="0"/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dirty="0"/>
              <a:t>indexes output nodes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en-US" sz="2000" dirty="0"/>
              <a:t>indexes hidden nodes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000" dirty="0">
                <a:cs typeface="Times New Roman" panose="02020603050405020304" pitchFamily="18" charset="0"/>
              </a:rPr>
              <a:t>indexes input source (output from previous layer)</a:t>
            </a:r>
            <a:endParaRPr lang="en-US" sz="2000" dirty="0"/>
          </a:p>
          <a:p>
            <a:r>
              <a:rPr lang="en-US" sz="2400" b="1" dirty="0"/>
              <a:t>Output</a:t>
            </a:r>
            <a:r>
              <a:rPr lang="en-US" sz="2400" dirty="0"/>
              <a:t> Layer gradients for node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endParaRPr lang="en-US" sz="2400" dirty="0"/>
          </a:p>
          <a:p>
            <a:endParaRPr lang="en-US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BDE231-22C8-4EA3-8E9D-501A7536A2C7}"/>
              </a:ext>
            </a:extLst>
          </p:cNvPr>
          <p:cNvGrpSpPr/>
          <p:nvPr/>
        </p:nvGrpSpPr>
        <p:grpSpPr>
          <a:xfrm>
            <a:off x="1981200" y="3505201"/>
            <a:ext cx="8610600" cy="2567309"/>
            <a:chOff x="880425" y="2970013"/>
            <a:chExt cx="8263888" cy="2567309"/>
          </a:xfrm>
        </p:grpSpPr>
        <p:sp>
          <p:nvSpPr>
            <p:cNvPr id="12" name="Line Callout 2 (Border and Accent Bar) 11"/>
            <p:cNvSpPr/>
            <p:nvPr/>
          </p:nvSpPr>
          <p:spPr>
            <a:xfrm>
              <a:off x="6553200" y="2970013"/>
              <a:ext cx="2001371" cy="381000"/>
            </a:xfrm>
            <a:prstGeom prst="accentBorderCallout2">
              <a:avLst>
                <a:gd name="adj1" fmla="val 18750"/>
                <a:gd name="adj2" fmla="val -7437"/>
                <a:gd name="adj3" fmla="val 18750"/>
                <a:gd name="adj4" fmla="val -16667"/>
                <a:gd name="adj5" fmla="val 126618"/>
                <a:gd name="adj6" fmla="val -50286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Output layer weights</a:t>
              </a:r>
            </a:p>
          </p:txBody>
        </p:sp>
        <p:sp>
          <p:nvSpPr>
            <p:cNvPr id="13" name="Line Callout 2 (Border and Accent Bar) 9">
              <a:extLst>
                <a:ext uri="{FF2B5EF4-FFF2-40B4-BE49-F238E27FC236}">
                  <a16:creationId xmlns:a16="http://schemas.microsoft.com/office/drawing/2014/main" id="{0ED51155-893B-4B1E-B439-BB8F33E932BB}"/>
                </a:ext>
              </a:extLst>
            </p:cNvPr>
            <p:cNvSpPr/>
            <p:nvPr/>
          </p:nvSpPr>
          <p:spPr>
            <a:xfrm>
              <a:off x="6901158" y="3453243"/>
              <a:ext cx="1696571" cy="381000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40288"/>
                <a:gd name="adj6" fmla="val -4952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Inputs from hidden layer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15E61E-DEFB-4D9F-B8D4-8F9F818274B5}"/>
                    </a:ext>
                  </a:extLst>
                </p:cNvPr>
                <p:cNvSpPr txBox="1"/>
                <p:nvPr/>
              </p:nvSpPr>
              <p:spPr>
                <a:xfrm>
                  <a:off x="1067113" y="3323341"/>
                  <a:ext cx="5921643" cy="6722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activation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output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 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A15E61E-DEFB-4D9F-B8D4-8F9F81827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13" y="3323341"/>
                  <a:ext cx="5921643" cy="672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3BE588-8D06-423B-8D7C-47DE3345457B}"/>
                    </a:ext>
                  </a:extLst>
                </p:cNvPr>
                <p:cNvSpPr txBox="1"/>
                <p:nvPr/>
              </p:nvSpPr>
              <p:spPr>
                <a:xfrm>
                  <a:off x="880425" y="3989005"/>
                  <a:ext cx="6020734" cy="41453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gradient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output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                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 ,</m:t>
                            </m:r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⊙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B3BE588-8D06-423B-8D7C-47DE334545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425" y="3989005"/>
                  <a:ext cx="6020734" cy="414537"/>
                </a:xfrm>
                <a:prstGeom prst="rect">
                  <a:avLst/>
                </a:prstGeom>
                <a:blipFill>
                  <a:blip r:embed="rId3"/>
                  <a:stretch>
                    <a:fillRect l="-1749" t="-4412" r="-1944" b="-161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2D153F-6D46-406D-BF2E-77928097A6B6}"/>
                    </a:ext>
                  </a:extLst>
                </p:cNvPr>
                <p:cNvSpPr txBox="1"/>
                <p:nvPr/>
              </p:nvSpPr>
              <p:spPr>
                <a:xfrm>
                  <a:off x="1067113" y="4943619"/>
                  <a:ext cx="6644327" cy="38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weight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gradient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output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           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⊤</m:t>
                            </m:r>
                          </m:sup>
                        </m:sSup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92D153F-6D46-406D-BF2E-77928097A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13" y="4943619"/>
                  <a:ext cx="6644327" cy="383888"/>
                </a:xfrm>
                <a:prstGeom prst="rect">
                  <a:avLst/>
                </a:prstGeom>
                <a:blipFill>
                  <a:blip r:embed="rId4"/>
                  <a:stretch>
                    <a:fillRect l="-1585" t="-3175"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D7B2822-9300-4DB9-B689-24A6CF8FC3DC}"/>
                    </a:ext>
                  </a:extLst>
                </p:cNvPr>
                <p:cNvSpPr txBox="1"/>
                <p:nvPr/>
              </p:nvSpPr>
              <p:spPr>
                <a:xfrm>
                  <a:off x="1067113" y="4479255"/>
                  <a:ext cx="6644327" cy="38388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bias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gradient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for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output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           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∇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Sup>
                          <m:sSub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(2)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D7B2822-9300-4DB9-B689-24A6CF8FC3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7113" y="4479255"/>
                  <a:ext cx="6644327" cy="383888"/>
                </a:xfrm>
                <a:prstGeom prst="rect">
                  <a:avLst/>
                </a:prstGeom>
                <a:blipFill>
                  <a:blip r:embed="rId5"/>
                  <a:stretch>
                    <a:fillRect l="-1232" t="-3175" b="-206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Line Callout 2 (Border and Accent Bar) 9">
              <a:extLst>
                <a:ext uri="{FF2B5EF4-FFF2-40B4-BE49-F238E27FC236}">
                  <a16:creationId xmlns:a16="http://schemas.microsoft.com/office/drawing/2014/main" id="{D49A5599-CF50-4611-A28E-1E757902463C}"/>
                </a:ext>
              </a:extLst>
            </p:cNvPr>
            <p:cNvSpPr/>
            <p:nvPr/>
          </p:nvSpPr>
          <p:spPr>
            <a:xfrm>
              <a:off x="7059122" y="3884254"/>
              <a:ext cx="2085191" cy="381000"/>
            </a:xfrm>
            <a:prstGeom prst="accentBorderCallout2">
              <a:avLst>
                <a:gd name="adj1" fmla="val 18751"/>
                <a:gd name="adj2" fmla="val -3217"/>
                <a:gd name="adj3" fmla="val 18751"/>
                <a:gd name="adj4" fmla="val -36401"/>
                <a:gd name="adj5" fmla="val 50288"/>
                <a:gd name="adj6" fmla="val -40393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Derivative of activation function at output layer</a:t>
              </a:r>
            </a:p>
          </p:txBody>
        </p:sp>
        <p:sp>
          <p:nvSpPr>
            <p:cNvPr id="31" name="Line Callout 2 (Border and Accent Bar) 9">
              <a:extLst>
                <a:ext uri="{FF2B5EF4-FFF2-40B4-BE49-F238E27FC236}">
                  <a16:creationId xmlns:a16="http://schemas.microsoft.com/office/drawing/2014/main" id="{E2F1EA88-7823-4E59-B22C-F91E978AE5A0}"/>
                </a:ext>
              </a:extLst>
            </p:cNvPr>
            <p:cNvSpPr/>
            <p:nvPr/>
          </p:nvSpPr>
          <p:spPr>
            <a:xfrm>
              <a:off x="7253431" y="5156322"/>
              <a:ext cx="1696571" cy="381000"/>
            </a:xfrm>
            <a:prstGeom prst="accentBorderCallout2">
              <a:avLst>
                <a:gd name="adj1" fmla="val 62750"/>
                <a:gd name="adj2" fmla="val -3842"/>
                <a:gd name="adj3" fmla="val 62750"/>
                <a:gd name="adj4" fmla="val -19362"/>
                <a:gd name="adj5" fmla="val 8288"/>
                <a:gd name="adj6" fmla="val -43241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Inputs from hidden layer</a:t>
              </a:r>
            </a:p>
          </p:txBody>
        </p:sp>
      </p:grpSp>
      <p:sp>
        <p:nvSpPr>
          <p:cNvPr id="30" name="Line Callout 2 (Border and Accent Bar) 9">
            <a:extLst>
              <a:ext uri="{FF2B5EF4-FFF2-40B4-BE49-F238E27FC236}">
                <a16:creationId xmlns:a16="http://schemas.microsoft.com/office/drawing/2014/main" id="{DD720520-849D-4170-9FDD-8A0C9291789F}"/>
              </a:ext>
            </a:extLst>
          </p:cNvPr>
          <p:cNvSpPr/>
          <p:nvPr/>
        </p:nvSpPr>
        <p:spPr>
          <a:xfrm>
            <a:off x="8514230" y="4856401"/>
            <a:ext cx="2085191" cy="381000"/>
          </a:xfrm>
          <a:prstGeom prst="accentBorderCallout2">
            <a:avLst>
              <a:gd name="adj1" fmla="val 30750"/>
              <a:gd name="adj2" fmla="val -3582"/>
              <a:gd name="adj3" fmla="val 30751"/>
              <a:gd name="adj4" fmla="val -93042"/>
              <a:gd name="adj5" fmla="val -5712"/>
              <a:gd name="adj6" fmla="val -10069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Loss at output</a:t>
            </a:r>
          </a:p>
        </p:txBody>
      </p:sp>
    </p:spTree>
    <p:extLst>
      <p:ext uri="{BB962C8B-B14F-4D97-AF65-F5344CB8AC3E}">
        <p14:creationId xmlns:p14="http://schemas.microsoft.com/office/powerpoint/2010/main" val="3161940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7030A0"/>
                </a:solidFill>
              </a:rPr>
              <a:t>Step 1: </a:t>
            </a:r>
            <a:r>
              <a:rPr lang="en-US" sz="4000" dirty="0"/>
              <a:t>Backprop Trace (2 of 2):</a:t>
            </a:r>
            <a:br>
              <a:rPr lang="en-US" sz="4000" dirty="0"/>
            </a:br>
            <a:r>
              <a:rPr lang="en-US" sz="3600" u="sng" dirty="0">
                <a:solidFill>
                  <a:srgbClr val="7030A0"/>
                </a:solidFill>
              </a:rPr>
              <a:t>Update </a:t>
            </a:r>
            <a:r>
              <a:rPr lang="en-US" sz="3600" i="1" u="sng" dirty="0">
                <a:solidFill>
                  <a:srgbClr val="7030A0"/>
                </a:solidFill>
              </a:rPr>
              <a:t>gradients</a:t>
            </a:r>
            <a:r>
              <a:rPr lang="en-US" sz="3600" dirty="0"/>
              <a:t> </a:t>
            </a:r>
            <a:r>
              <a:rPr lang="en-US" sz="3600" dirty="0">
                <a:sym typeface="Symbol"/>
              </a:rPr>
              <a:t>for </a:t>
            </a:r>
            <a:r>
              <a:rPr lang="en-US" sz="3600" dirty="0">
                <a:solidFill>
                  <a:srgbClr val="00B0F0"/>
                </a:solidFill>
                <a:sym typeface="Symbol"/>
              </a:rPr>
              <a:t>hidden layer</a:t>
            </a:r>
            <a:endParaRPr lang="en-US" sz="4000" dirty="0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25963"/>
          </a:xfrm>
        </p:spPr>
        <p:txBody>
          <a:bodyPr/>
          <a:lstStyle/>
          <a:p>
            <a:r>
              <a:rPr lang="en-US" sz="2400" dirty="0"/>
              <a:t>General case with </a:t>
            </a:r>
            <a:r>
              <a:rPr lang="en-US" sz="2400" dirty="0">
                <a:solidFill>
                  <a:srgbClr val="0070C0"/>
                </a:solidFill>
              </a:rPr>
              <a:t>multiple output nodes</a:t>
            </a:r>
          </a:p>
          <a:p>
            <a:pPr marL="457200" lvl="1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always output from layer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dirty="0"/>
              <a:t>indexes output nodes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en-US" sz="2000" dirty="0"/>
              <a:t>indexes hidden nodes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dirty="0">
                <a:cs typeface="Times New Roman" panose="02020603050405020304" pitchFamily="18" charset="0"/>
              </a:rPr>
              <a:t>indexes input source</a:t>
            </a:r>
            <a:endParaRPr lang="en-US" sz="2000" dirty="0"/>
          </a:p>
          <a:p>
            <a:r>
              <a:rPr lang="en-US" sz="2400" b="1" dirty="0"/>
              <a:t>Hidden</a:t>
            </a:r>
            <a:r>
              <a:rPr lang="en-US" sz="2400" dirty="0"/>
              <a:t> Layer update for node </a:t>
            </a:r>
            <a:r>
              <a:rPr 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 altLang="en-US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9" name="Line Callout 2 (Border and Accent Bar) 8"/>
          <p:cNvSpPr/>
          <p:nvPr/>
        </p:nvSpPr>
        <p:spPr>
          <a:xfrm>
            <a:off x="8190388" y="4267200"/>
            <a:ext cx="1944212" cy="276384"/>
          </a:xfrm>
          <a:prstGeom prst="accentBorderCallout2">
            <a:avLst>
              <a:gd name="adj1" fmla="val 2208"/>
              <a:gd name="adj2" fmla="val -2091"/>
              <a:gd name="adj3" fmla="val 892"/>
              <a:gd name="adj4" fmla="val -83481"/>
              <a:gd name="adj5" fmla="val 100726"/>
              <a:gd name="adj6" fmla="val -8801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b="1" i="1" dirty="0">
                <a:solidFill>
                  <a:srgbClr val="000000"/>
                </a:solidFill>
                <a:latin typeface="Arial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layer weights</a:t>
            </a:r>
          </a:p>
        </p:txBody>
      </p:sp>
      <p:sp>
        <p:nvSpPr>
          <p:cNvPr id="11" name="Line Callout 2 (Border and Accent Bar) 10"/>
          <p:cNvSpPr/>
          <p:nvPr/>
        </p:nvSpPr>
        <p:spPr>
          <a:xfrm>
            <a:off x="7924800" y="5105400"/>
            <a:ext cx="2514600" cy="381000"/>
          </a:xfrm>
          <a:prstGeom prst="accentBorderCallout2">
            <a:avLst>
              <a:gd name="adj1" fmla="val 76750"/>
              <a:gd name="adj2" fmla="val -1969"/>
              <a:gd name="adj3" fmla="val 42750"/>
              <a:gd name="adj4" fmla="val -76970"/>
              <a:gd name="adj5" fmla="val -12191"/>
              <a:gd name="adj6" fmla="val -81122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i="1" dirty="0">
                <a:solidFill>
                  <a:srgbClr val="000000"/>
                </a:solidFill>
                <a:latin typeface="Arial"/>
                <a:sym typeface="Symbol"/>
              </a:rPr>
              <a:t>gradient</a:t>
            </a:r>
            <a:r>
              <a:rPr lang="en-US" sz="1400" dirty="0">
                <a:solidFill>
                  <a:srgbClr val="000000"/>
                </a:solidFill>
                <a:latin typeface="Arial"/>
                <a:sym typeface="Symbol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from </a:t>
            </a:r>
            <a:r>
              <a:rPr lang="en-US" sz="1400" i="1" dirty="0">
                <a:solidFill>
                  <a:srgbClr val="000000"/>
                </a:solidFill>
                <a:latin typeface="Arial"/>
              </a:rPr>
              <a:t>output</a:t>
            </a:r>
            <a:r>
              <a:rPr lang="en-US" sz="1400" dirty="0">
                <a:solidFill>
                  <a:srgbClr val="000000"/>
                </a:solidFill>
                <a:latin typeface="Arial"/>
              </a:rPr>
              <a:t> layer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739008A-D46B-471C-8886-343F2CE5637E}"/>
              </a:ext>
            </a:extLst>
          </p:cNvPr>
          <p:cNvGrpSpPr/>
          <p:nvPr/>
        </p:nvGrpSpPr>
        <p:grpSpPr>
          <a:xfrm>
            <a:off x="1828800" y="3291754"/>
            <a:ext cx="8763000" cy="2728047"/>
            <a:chOff x="189483" y="4478806"/>
            <a:chExt cx="8763000" cy="2728047"/>
          </a:xfrm>
        </p:grpSpPr>
        <p:sp>
          <p:nvSpPr>
            <p:cNvPr id="10" name="Line Callout 2 (Border and Accent Bar) 9"/>
            <p:cNvSpPr/>
            <p:nvPr/>
          </p:nvSpPr>
          <p:spPr>
            <a:xfrm>
              <a:off x="7239000" y="5008556"/>
              <a:ext cx="1696571" cy="273873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28181"/>
                <a:gd name="adj6" fmla="val -26575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Feature values</a:t>
              </a:r>
            </a:p>
          </p:txBody>
        </p:sp>
        <p:sp>
          <p:nvSpPr>
            <p:cNvPr id="14" name="Line Callout 2 (Border and Accent Bar) 9">
              <a:extLst>
                <a:ext uri="{FF2B5EF4-FFF2-40B4-BE49-F238E27FC236}">
                  <a16:creationId xmlns:a16="http://schemas.microsoft.com/office/drawing/2014/main" id="{77EF7C19-3580-4E9D-A1EC-41AECBB01232}"/>
                </a:ext>
              </a:extLst>
            </p:cNvPr>
            <p:cNvSpPr/>
            <p:nvPr/>
          </p:nvSpPr>
          <p:spPr>
            <a:xfrm>
              <a:off x="6934200" y="4478806"/>
              <a:ext cx="2001371" cy="252552"/>
            </a:xfrm>
            <a:prstGeom prst="accentBorderCallout2">
              <a:avLst>
                <a:gd name="adj1" fmla="val 18750"/>
                <a:gd name="adj2" fmla="val -8333"/>
                <a:gd name="adj3" fmla="val 18750"/>
                <a:gd name="adj4" fmla="val -16667"/>
                <a:gd name="adj5" fmla="val 145634"/>
                <a:gd name="adj6" fmla="val -29487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Hidden layer weights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E70A55-394D-419E-BDA9-8ACE3E96CD92}"/>
                    </a:ext>
                  </a:extLst>
                </p:cNvPr>
                <p:cNvSpPr txBox="1"/>
                <p:nvPr/>
              </p:nvSpPr>
              <p:spPr>
                <a:xfrm>
                  <a:off x="189483" y="4797026"/>
                  <a:ext cx="6799273" cy="67223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activation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at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hidden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node</m:t>
                        </m:r>
                        <m:r>
                          <m:rPr>
                            <m:nor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: 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𝑁𝑒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sup>
                            </m:sSub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nary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>
                    <a:solidFill>
                      <a:srgbClr val="000000"/>
                    </a:solidFill>
                    <a:latin typeface="Arial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7E70A55-394D-419E-BDA9-8ACE3E96CD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483" y="4797026"/>
                  <a:ext cx="6799273" cy="67223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Line Callout 2 (Border and Accent Bar) 9">
              <a:extLst>
                <a:ext uri="{FF2B5EF4-FFF2-40B4-BE49-F238E27FC236}">
                  <a16:creationId xmlns:a16="http://schemas.microsoft.com/office/drawing/2014/main" id="{C14D9628-4AEC-4434-A002-7BCCEE3F2ACC}"/>
                </a:ext>
              </a:extLst>
            </p:cNvPr>
            <p:cNvSpPr/>
            <p:nvPr/>
          </p:nvSpPr>
          <p:spPr>
            <a:xfrm>
              <a:off x="7255912" y="6966262"/>
              <a:ext cx="1696571" cy="240591"/>
            </a:xfrm>
            <a:prstGeom prst="accentBorderCallout2">
              <a:avLst>
                <a:gd name="adj1" fmla="val 18750"/>
                <a:gd name="adj2" fmla="val -2344"/>
                <a:gd name="adj3" fmla="val 18750"/>
                <a:gd name="adj4" fmla="val -16667"/>
                <a:gd name="adj5" fmla="val 48181"/>
                <a:gd name="adj6" fmla="val -18940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Arial"/>
                </a:rPr>
                <a:t>Feature values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47C8B1-0B13-404A-95A7-DD018B6FCC90}"/>
                  </a:ext>
                </a:extLst>
              </p:cNvPr>
              <p:cNvSpPr txBox="1"/>
              <p:nvPr/>
            </p:nvSpPr>
            <p:spPr>
              <a:xfrm>
                <a:off x="2170588" y="4343091"/>
                <a:ext cx="5867400" cy="8917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hidden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(2)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⊙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47C8B1-0B13-404A-95A7-DD018B6FC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88" y="4343091"/>
                <a:ext cx="5867400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2F7972-95D0-41C8-A3BC-5904DB40FCD0}"/>
                  </a:ext>
                </a:extLst>
              </p:cNvPr>
              <p:cNvSpPr txBox="1"/>
              <p:nvPr/>
            </p:nvSpPr>
            <p:spPr>
              <a:xfrm>
                <a:off x="2170589" y="5826961"/>
                <a:ext cx="6644327" cy="352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weight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gradient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for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hidden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node</m:t>
                    </m:r>
                    <m:r>
                      <m:rPr>
                        <m:nor/>
                      </m:rPr>
                      <a:rPr 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            </m:t>
                    </m:r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(1)</m:t>
                            </m:r>
                          </m:sup>
                        </m:sSup>
                      </m:sub>
                    </m:sSub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p>
                      <m:s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0000"/>
                    </a:solidFill>
                    <a:latin typeface="Arial" charset="0"/>
                  </a:rPr>
                  <a:t>=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sSub>
                      <m:sSub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2F7972-95D0-41C8-A3BC-5904DB40F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89" y="5826961"/>
                <a:ext cx="6644327" cy="352597"/>
              </a:xfrm>
              <a:prstGeom prst="rect">
                <a:avLst/>
              </a:prstGeom>
              <a:blipFill>
                <a:blip r:embed="rId4"/>
                <a:stretch>
                  <a:fillRect l="-1651" t="-6897" b="-327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E03D52-18E4-4C7B-B12A-D3C5CF1E5FE0}"/>
                  </a:ext>
                </a:extLst>
              </p:cNvPr>
              <p:cNvSpPr txBox="1"/>
              <p:nvPr/>
            </p:nvSpPr>
            <p:spPr>
              <a:xfrm>
                <a:off x="2170589" y="5362597"/>
                <a:ext cx="6644327" cy="352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hidden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     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DE03D52-18E4-4C7B-B12A-D3C5CF1E5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0589" y="5362597"/>
                <a:ext cx="6644327" cy="352597"/>
              </a:xfrm>
              <a:prstGeom prst="rect">
                <a:avLst/>
              </a:prstGeom>
              <a:blipFill>
                <a:blip r:embed="rId5"/>
                <a:stretch>
                  <a:fillRect l="-1284" t="-3448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Line Callout 2 (Border and Accent Bar) 9">
            <a:extLst>
              <a:ext uri="{FF2B5EF4-FFF2-40B4-BE49-F238E27FC236}">
                <a16:creationId xmlns:a16="http://schemas.microsoft.com/office/drawing/2014/main" id="{0A596FBD-F437-4430-8E66-7098B71D8A8F}"/>
              </a:ext>
            </a:extLst>
          </p:cNvPr>
          <p:cNvSpPr/>
          <p:nvPr/>
        </p:nvSpPr>
        <p:spPr>
          <a:xfrm>
            <a:off x="8077200" y="4657364"/>
            <a:ext cx="2474828" cy="336269"/>
          </a:xfrm>
          <a:prstGeom prst="accentBorderCallout2">
            <a:avLst>
              <a:gd name="adj1" fmla="val 21510"/>
              <a:gd name="adj2" fmla="val -2293"/>
              <a:gd name="adj3" fmla="val 28867"/>
              <a:gd name="adj4" fmla="val -6331"/>
              <a:gd name="adj5" fmla="val 34585"/>
              <a:gd name="adj6" fmla="val -782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solidFill>
                  <a:srgbClr val="000000"/>
                </a:solidFill>
                <a:latin typeface="Arial"/>
              </a:rPr>
              <a:t>Derivative of activation function </a:t>
            </a:r>
            <a:br>
              <a:rPr lang="en-US" sz="1100" dirty="0">
                <a:solidFill>
                  <a:srgbClr val="000000"/>
                </a:solidFill>
                <a:latin typeface="Arial"/>
              </a:rPr>
            </a:br>
            <a:r>
              <a:rPr lang="en-US" sz="1100" dirty="0">
                <a:solidFill>
                  <a:srgbClr val="000000"/>
                </a:solidFill>
                <a:latin typeface="Arial"/>
              </a:rPr>
              <a:t>at hidden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8F0689-ACA3-40B0-87FE-984B5ACB05D3}"/>
              </a:ext>
            </a:extLst>
          </p:cNvPr>
          <p:cNvSpPr txBox="1"/>
          <p:nvPr/>
        </p:nvSpPr>
        <p:spPr>
          <a:xfrm>
            <a:off x="5150644" y="2638297"/>
            <a:ext cx="3962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  <a:cs typeface="Times New Roman" panose="02020603050405020304" pitchFamily="18" charset="0"/>
              </a:rPr>
              <a:t>(output from previous layer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  <a:cs typeface="Times New Roman" panose="02020603050405020304" pitchFamily="18" charset="0"/>
              </a:rPr>
              <a:t>– which happens to be a feature vector in this example)</a:t>
            </a:r>
            <a:endParaRPr lang="en-US" sz="1200" dirty="0">
              <a:solidFill>
                <a:srgbClr val="00B0F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9813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Step 2: </a:t>
            </a:r>
            <a:r>
              <a:rPr lang="en-US" u="sng" dirty="0">
                <a:solidFill>
                  <a:srgbClr val="7030A0"/>
                </a:solidFill>
              </a:rPr>
              <a:t>Update </a:t>
            </a:r>
            <a:r>
              <a:rPr lang="en-US" i="1" u="sng" dirty="0">
                <a:solidFill>
                  <a:srgbClr val="7030A0"/>
                </a:solidFill>
              </a:rPr>
              <a:t>weights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524001"/>
            <a:ext cx="8229600" cy="4525963"/>
          </a:xfrm>
        </p:spPr>
        <p:txBody>
          <a:bodyPr/>
          <a:lstStyle/>
          <a:p>
            <a:r>
              <a:rPr lang="en-US" sz="2400" dirty="0"/>
              <a:t>General case with multiple output nodes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/>
              <a:t> is always output from layer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dirty="0"/>
              <a:t>, biases are 1</a:t>
            </a:r>
          </a:p>
          <a:p>
            <a:pPr lvl="1"/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 </a:t>
            </a:r>
            <a:r>
              <a:rPr lang="en-US" sz="2000" dirty="0"/>
              <a:t>indexes output nodes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 </a:t>
            </a:r>
            <a:r>
              <a:rPr lang="en-US" sz="2000" dirty="0"/>
              <a:t>indexes hidden nodes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b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 </a:t>
            </a:r>
            <a:r>
              <a:rPr lang="en-US" sz="2000" dirty="0">
                <a:cs typeface="Times New Roman" panose="02020603050405020304" pitchFamily="18" charset="0"/>
              </a:rPr>
              <a:t>indexes input source (output from previous layer)</a:t>
            </a:r>
            <a:endParaRPr lang="en-US" sz="2000" dirty="0"/>
          </a:p>
          <a:p>
            <a:r>
              <a:rPr lang="en-US" sz="2400" b="1" dirty="0"/>
              <a:t>Output</a:t>
            </a:r>
            <a:r>
              <a:rPr lang="en-US" sz="2400" dirty="0"/>
              <a:t> Layer update for node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Hidden</a:t>
            </a:r>
            <a:r>
              <a:rPr lang="en-US" sz="2400" dirty="0"/>
              <a:t> Layer update for node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E5552F-1982-4202-9118-092B080DB959}"/>
                  </a:ext>
                </a:extLst>
              </p:cNvPr>
              <p:cNvSpPr txBox="1"/>
              <p:nvPr/>
            </p:nvSpPr>
            <p:spPr>
              <a:xfrm>
                <a:off x="1933575" y="3474612"/>
                <a:ext cx="7391400" cy="3838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   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E5552F-1982-4202-9118-092B080DB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575" y="3474612"/>
                <a:ext cx="7391400" cy="383888"/>
              </a:xfrm>
              <a:prstGeom prst="rect">
                <a:avLst/>
              </a:prstGeom>
              <a:blipFill>
                <a:blip r:embed="rId2"/>
                <a:stretch>
                  <a:fillRect l="-1154" t="-3175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2D427B-7FAC-4502-B7A4-5DC38AE7936D}"/>
                  </a:ext>
                </a:extLst>
              </p:cNvPr>
              <p:cNvSpPr txBox="1"/>
              <p:nvPr/>
            </p:nvSpPr>
            <p:spPr>
              <a:xfrm>
                <a:off x="1905000" y="4019166"/>
                <a:ext cx="8382000" cy="3413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output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 sz="16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    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(2)</m:t>
                              </m:r>
                            </m:sup>
                          </m:sSup>
                        </m:sub>
                      </m:sSub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1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sSubSup>
                        <m:sSub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sup>
                          </m:s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bSup>
                      <m:sSup>
                        <m:sSupPr>
                          <m:ctrlP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sz="1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F2D427B-7FAC-4502-B7A4-5DC38AE793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4019166"/>
                <a:ext cx="8382000" cy="341312"/>
              </a:xfrm>
              <a:prstGeom prst="rect">
                <a:avLst/>
              </a:prstGeom>
              <a:blipFill>
                <a:blip r:embed="rId3"/>
                <a:stretch>
                  <a:fillRect l="-1164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Line Callout 2 (Border and Accent Bar) 9">
            <a:extLst>
              <a:ext uri="{FF2B5EF4-FFF2-40B4-BE49-F238E27FC236}">
                <a16:creationId xmlns:a16="http://schemas.microsoft.com/office/drawing/2014/main" id="{3E61972A-5078-4B49-801D-9D805D71B162}"/>
              </a:ext>
            </a:extLst>
          </p:cNvPr>
          <p:cNvSpPr/>
          <p:nvPr/>
        </p:nvSpPr>
        <p:spPr>
          <a:xfrm rot="16200000">
            <a:off x="8933707" y="2241060"/>
            <a:ext cx="1767751" cy="381000"/>
          </a:xfrm>
          <a:prstGeom prst="accentBorderCallout2">
            <a:avLst>
              <a:gd name="adj1" fmla="val 62750"/>
              <a:gd name="adj2" fmla="val -3842"/>
              <a:gd name="adj3" fmla="val 62750"/>
              <a:gd name="adj4" fmla="val -19362"/>
              <a:gd name="adj5" fmla="val 8288"/>
              <a:gd name="adj6" fmla="val -432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Inputs from hidden layer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58821C-4406-4812-89C3-6FA328217A87}"/>
                  </a:ext>
                </a:extLst>
              </p:cNvPr>
              <p:cNvSpPr txBox="1"/>
              <p:nvPr/>
            </p:nvSpPr>
            <p:spPr>
              <a:xfrm>
                <a:off x="1981200" y="5428165"/>
                <a:ext cx="8229600" cy="6295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gradient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hidden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  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B58821C-4406-4812-89C3-6FA328217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5428165"/>
                <a:ext cx="8229600" cy="629596"/>
              </a:xfrm>
              <a:prstGeom prst="rect">
                <a:avLst/>
              </a:prstGeom>
              <a:blipFill>
                <a:blip r:embed="rId4"/>
                <a:stretch>
                  <a:fillRect l="-133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A74155-DF50-4065-927D-69CB07285069}"/>
                  </a:ext>
                </a:extLst>
              </p:cNvPr>
              <p:cNvSpPr txBox="1"/>
              <p:nvPr/>
            </p:nvSpPr>
            <p:spPr>
              <a:xfrm>
                <a:off x="2226156" y="4963802"/>
                <a:ext cx="7391400" cy="3525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bias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update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hidden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node</m:t>
                      </m:r>
                      <m:r>
                        <m:rPr>
                          <m:nor/>
                        </m:rPr>
                        <a:rPr lang="en-US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2A74155-DF50-4065-927D-69CB07285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156" y="4963802"/>
                <a:ext cx="7391400" cy="352597"/>
              </a:xfrm>
              <a:prstGeom prst="rect">
                <a:avLst/>
              </a:prstGeom>
              <a:blipFill>
                <a:blip r:embed="rId5"/>
                <a:stretch>
                  <a:fillRect l="-1154" t="-3448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Line Callout 2 (Border and Accent Bar) 9">
            <a:extLst>
              <a:ext uri="{FF2B5EF4-FFF2-40B4-BE49-F238E27FC236}">
                <a16:creationId xmlns:a16="http://schemas.microsoft.com/office/drawing/2014/main" id="{9B13D393-8A2A-40B0-B55D-8ADF62C32267}"/>
              </a:ext>
            </a:extLst>
          </p:cNvPr>
          <p:cNvSpPr/>
          <p:nvPr/>
        </p:nvSpPr>
        <p:spPr>
          <a:xfrm rot="16200000">
            <a:off x="9438715" y="4514972"/>
            <a:ext cx="1696571" cy="240591"/>
          </a:xfrm>
          <a:prstGeom prst="accentBorderCallout2">
            <a:avLst>
              <a:gd name="adj1" fmla="val 18750"/>
              <a:gd name="adj2" fmla="val -2344"/>
              <a:gd name="adj3" fmla="val 18750"/>
              <a:gd name="adj4" fmla="val -16667"/>
              <a:gd name="adj5" fmla="val -54753"/>
              <a:gd name="adj6" fmla="val -2174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Arial"/>
              </a:rPr>
              <a:t>Feature values</a:t>
            </a:r>
          </a:p>
        </p:txBody>
      </p:sp>
    </p:spTree>
    <p:extLst>
      <p:ext uri="{BB962C8B-B14F-4D97-AF65-F5344CB8AC3E}">
        <p14:creationId xmlns:p14="http://schemas.microsoft.com/office/powerpoint/2010/main" val="711629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Backpropagation Review</a:t>
            </a:r>
          </a:p>
          <a:p>
            <a:r>
              <a:rPr lang="en-US" dirty="0"/>
              <a:t>Learning Activity: ANNs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fld id="{DC5FC500-3357-4E02-A667-9923C0E4BC57}" type="slidenum">
              <a:rPr lang="en-US" altLang="en-US">
                <a:solidFill>
                  <a:srgbClr val="000000"/>
                </a:solidFill>
              </a:rPr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Two-way Propagation Overview</a:t>
            </a:r>
          </a:p>
        </p:txBody>
      </p:sp>
      <p:sp>
        <p:nvSpPr>
          <p:cNvPr id="38" name="Right Arrow 37"/>
          <p:cNvSpPr/>
          <p:nvPr/>
        </p:nvSpPr>
        <p:spPr>
          <a:xfrm>
            <a:off x="2007471" y="1902372"/>
            <a:ext cx="7584283" cy="609600"/>
          </a:xfrm>
          <a:prstGeom prst="rightArrow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/>
              </a:rPr>
              <a:t>Step 1: Feed </a:t>
            </a:r>
            <a:r>
              <a:rPr lang="en-US" b="1" i="1" dirty="0" err="1">
                <a:solidFill>
                  <a:srgbClr val="FFFFFF"/>
                </a:solidFill>
                <a:latin typeface="Arial"/>
              </a:rPr>
              <a:t>x</a:t>
            </a:r>
            <a:r>
              <a:rPr lang="en-US" i="1" baseline="30000" dirty="0" err="1">
                <a:solidFill>
                  <a:srgbClr val="FFFFFF"/>
                </a:solidFill>
                <a:latin typeface="Arial"/>
              </a:rPr>
              <a:t>k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Forward to produce output </a:t>
            </a:r>
            <a:r>
              <a:rPr lang="en-US" b="1" i="1" dirty="0" err="1">
                <a:solidFill>
                  <a:srgbClr val="FFFFFF"/>
                </a:solidFill>
                <a:latin typeface="Arial"/>
              </a:rPr>
              <a:t>y</a:t>
            </a:r>
            <a:r>
              <a:rPr lang="en-US" i="1" baseline="30000" dirty="0" err="1">
                <a:solidFill>
                  <a:srgbClr val="FFFFFF"/>
                </a:solidFill>
                <a:latin typeface="Arial"/>
              </a:rPr>
              <a:t>k</a:t>
            </a:r>
            <a:endParaRPr lang="en-US" i="1" baseline="300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Right Arrow 38"/>
          <p:cNvSpPr/>
          <p:nvPr/>
        </p:nvSpPr>
        <p:spPr>
          <a:xfrm flipH="1">
            <a:off x="2007472" y="2393156"/>
            <a:ext cx="7584281" cy="609600"/>
          </a:xfrm>
          <a:prstGeom prst="rightArrow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dirty="0">
                <a:solidFill>
                  <a:srgbClr val="FFFFFF"/>
                </a:solidFill>
                <a:latin typeface="Arial"/>
              </a:rPr>
              <a:t>Step 2: Propagate Errors backwards to adjust weights</a:t>
            </a:r>
            <a:endParaRPr lang="en-US" baseline="3000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232241" y="1524000"/>
            <a:ext cx="5134740" cy="369332"/>
          </a:xfrm>
          <a:prstGeom prst="rect">
            <a:avLst/>
          </a:prstGeom>
          <a:solidFill>
            <a:srgbClr val="FF99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  <a:latin typeface="+mn-lt"/>
              </a:defRPr>
            </a:lvl1pPr>
            <a:lvl2pPr>
              <a:defRPr>
                <a:solidFill>
                  <a:schemeClr val="lt1"/>
                </a:solidFill>
                <a:latin typeface="+mn-lt"/>
              </a:defRPr>
            </a:lvl2pPr>
            <a:lvl3pPr>
              <a:defRPr>
                <a:solidFill>
                  <a:schemeClr val="lt1"/>
                </a:solidFill>
                <a:latin typeface="+mn-lt"/>
              </a:defRPr>
            </a:lvl3pPr>
            <a:lvl4pPr>
              <a:defRPr>
                <a:solidFill>
                  <a:schemeClr val="lt1"/>
                </a:solidFill>
                <a:latin typeface="+mn-lt"/>
              </a:defRPr>
            </a:lvl4pPr>
            <a:lvl5pPr>
              <a:defRPr>
                <a:solidFill>
                  <a:schemeClr val="lt1"/>
                </a:solidFill>
                <a:latin typeface="+mn-lt"/>
              </a:defRPr>
            </a:lvl5pPr>
            <a:lvl6pPr>
              <a:defRPr>
                <a:solidFill>
                  <a:schemeClr val="lt1"/>
                </a:solidFill>
                <a:latin typeface="+mn-lt"/>
              </a:defRPr>
            </a:lvl6pPr>
            <a:lvl7pPr>
              <a:defRPr>
                <a:solidFill>
                  <a:schemeClr val="lt1"/>
                </a:solidFill>
                <a:latin typeface="+mn-lt"/>
              </a:defRPr>
            </a:lvl7pPr>
            <a:lvl8pPr>
              <a:defRPr>
                <a:solidFill>
                  <a:schemeClr val="lt1"/>
                </a:solidFill>
                <a:latin typeface="+mn-lt"/>
              </a:defRPr>
            </a:lvl8pPr>
            <a:lvl9pPr>
              <a:defRPr>
                <a:solidFill>
                  <a:schemeClr val="lt1"/>
                </a:solidFill>
                <a:latin typeface="+mn-lt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FFFF"/>
                </a:solidFill>
                <a:latin typeface="Arial"/>
              </a:rPr>
              <a:t>Step 0:  randomly select the kth observation: </a:t>
            </a:r>
            <a:r>
              <a:rPr lang="en-US" b="1" i="1" dirty="0" err="1">
                <a:solidFill>
                  <a:srgbClr val="FFFFFF"/>
                </a:solidFill>
                <a:latin typeface="Arial"/>
              </a:rPr>
              <a:t>x</a:t>
            </a:r>
            <a:r>
              <a:rPr lang="en-US" i="1" baseline="30000" dirty="0" err="1">
                <a:solidFill>
                  <a:srgbClr val="FFFFFF"/>
                </a:solidFill>
                <a:latin typeface="Arial"/>
              </a:rPr>
              <a:t>k</a:t>
            </a:r>
            <a:r>
              <a:rPr lang="en-US" dirty="0">
                <a:solidFill>
                  <a:srgbClr val="FFFFFF"/>
                </a:solidFill>
                <a:latin typeface="Arial"/>
              </a:rPr>
              <a:t>  </a:t>
            </a:r>
          </a:p>
        </p:txBody>
      </p:sp>
      <p:grpSp>
        <p:nvGrpSpPr>
          <p:cNvPr id="75" name="Group 4"/>
          <p:cNvGrpSpPr>
            <a:grpSpLocks/>
          </p:cNvGrpSpPr>
          <p:nvPr/>
        </p:nvGrpSpPr>
        <p:grpSpPr bwMode="auto">
          <a:xfrm rot="5400000">
            <a:off x="4520612" y="2720884"/>
            <a:ext cx="2901950" cy="4305483"/>
            <a:chOff x="2304" y="1985"/>
            <a:chExt cx="1056" cy="1567"/>
          </a:xfrm>
        </p:grpSpPr>
        <p:sp>
          <p:nvSpPr>
            <p:cNvPr id="76" name="Oval 5"/>
            <p:cNvSpPr>
              <a:spLocks noChangeArrowheads="1"/>
            </p:cNvSpPr>
            <p:nvPr/>
          </p:nvSpPr>
          <p:spPr bwMode="auto">
            <a:xfrm>
              <a:off x="3168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7" name="Oval 6"/>
            <p:cNvSpPr>
              <a:spLocks noChangeArrowheads="1"/>
            </p:cNvSpPr>
            <p:nvPr/>
          </p:nvSpPr>
          <p:spPr bwMode="auto">
            <a:xfrm>
              <a:off x="2304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8" name="Oval 7"/>
            <p:cNvSpPr>
              <a:spLocks noChangeArrowheads="1"/>
            </p:cNvSpPr>
            <p:nvPr/>
          </p:nvSpPr>
          <p:spPr bwMode="auto">
            <a:xfrm>
              <a:off x="2880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79" name="Oval 8"/>
            <p:cNvSpPr>
              <a:spLocks noChangeArrowheads="1"/>
            </p:cNvSpPr>
            <p:nvPr/>
          </p:nvSpPr>
          <p:spPr bwMode="auto">
            <a:xfrm>
              <a:off x="2592" y="2832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0" name="Oval 9"/>
            <p:cNvSpPr>
              <a:spLocks noChangeArrowheads="1"/>
            </p:cNvSpPr>
            <p:nvPr/>
          </p:nvSpPr>
          <p:spPr bwMode="auto">
            <a:xfrm flipV="1">
              <a:off x="2592" y="230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1" name="Oval 10"/>
            <p:cNvSpPr>
              <a:spLocks noChangeArrowheads="1"/>
            </p:cNvSpPr>
            <p:nvPr/>
          </p:nvSpPr>
          <p:spPr bwMode="auto">
            <a:xfrm flipV="1">
              <a:off x="2880" y="2304"/>
              <a:ext cx="192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82" name="Line 11"/>
            <p:cNvSpPr>
              <a:spLocks noChangeShapeType="1"/>
            </p:cNvSpPr>
            <p:nvPr/>
          </p:nvSpPr>
          <p:spPr bwMode="auto">
            <a:xfrm>
              <a:off x="2976" y="24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3" name="Line 12"/>
            <p:cNvSpPr>
              <a:spLocks noChangeShapeType="1"/>
            </p:cNvSpPr>
            <p:nvPr/>
          </p:nvSpPr>
          <p:spPr bwMode="auto">
            <a:xfrm>
              <a:off x="2688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4" name="Line 13"/>
            <p:cNvSpPr>
              <a:spLocks noChangeShapeType="1"/>
            </p:cNvSpPr>
            <p:nvPr/>
          </p:nvSpPr>
          <p:spPr bwMode="auto">
            <a:xfrm flipH="1">
              <a:off x="2400" y="2496"/>
              <a:ext cx="57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5" name="Line 14"/>
            <p:cNvSpPr>
              <a:spLocks noChangeShapeType="1"/>
            </p:cNvSpPr>
            <p:nvPr/>
          </p:nvSpPr>
          <p:spPr bwMode="auto">
            <a:xfrm flipH="1">
              <a:off x="2400" y="24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2688" y="24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 flipH="1">
              <a:off x="2976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 flipH="1">
              <a:off x="2688" y="2496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89" name="Line 18"/>
            <p:cNvSpPr>
              <a:spLocks noChangeShapeType="1"/>
            </p:cNvSpPr>
            <p:nvPr/>
          </p:nvSpPr>
          <p:spPr bwMode="auto">
            <a:xfrm flipH="1">
              <a:off x="2688" y="2496"/>
              <a:ext cx="28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0" name="Oval 19"/>
            <p:cNvSpPr>
              <a:spLocks noChangeArrowheads="1"/>
            </p:cNvSpPr>
            <p:nvPr/>
          </p:nvSpPr>
          <p:spPr bwMode="auto">
            <a:xfrm>
              <a:off x="2496" y="3360"/>
              <a:ext cx="1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1" name="Oval 20"/>
            <p:cNvSpPr>
              <a:spLocks noChangeArrowheads="1"/>
            </p:cNvSpPr>
            <p:nvPr/>
          </p:nvSpPr>
          <p:spPr bwMode="auto">
            <a:xfrm>
              <a:off x="2784" y="3360"/>
              <a:ext cx="1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2" name="Oval 21"/>
            <p:cNvSpPr>
              <a:spLocks noChangeArrowheads="1"/>
            </p:cNvSpPr>
            <p:nvPr/>
          </p:nvSpPr>
          <p:spPr bwMode="auto">
            <a:xfrm>
              <a:off x="3072" y="3360"/>
              <a:ext cx="1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93" name="Line 22"/>
            <p:cNvSpPr>
              <a:spLocks noChangeShapeType="1"/>
            </p:cNvSpPr>
            <p:nvPr/>
          </p:nvSpPr>
          <p:spPr bwMode="auto">
            <a:xfrm flipV="1">
              <a:off x="3168" y="302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4" name="Line 23"/>
            <p:cNvSpPr>
              <a:spLocks noChangeShapeType="1"/>
            </p:cNvSpPr>
            <p:nvPr/>
          </p:nvSpPr>
          <p:spPr bwMode="auto">
            <a:xfrm flipV="1">
              <a:off x="2592" y="3024"/>
              <a:ext cx="67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5" name="Line 24"/>
            <p:cNvSpPr>
              <a:spLocks noChangeShapeType="1"/>
            </p:cNvSpPr>
            <p:nvPr/>
          </p:nvSpPr>
          <p:spPr bwMode="auto">
            <a:xfrm flipV="1">
              <a:off x="2880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6" name="Line 25"/>
            <p:cNvSpPr>
              <a:spLocks noChangeShapeType="1"/>
            </p:cNvSpPr>
            <p:nvPr/>
          </p:nvSpPr>
          <p:spPr bwMode="auto">
            <a:xfrm flipH="1" flipV="1">
              <a:off x="2400" y="3024"/>
              <a:ext cx="76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7" name="Line 26"/>
            <p:cNvSpPr>
              <a:spLocks noChangeShapeType="1"/>
            </p:cNvSpPr>
            <p:nvPr/>
          </p:nvSpPr>
          <p:spPr bwMode="auto">
            <a:xfrm flipH="1" flipV="1">
              <a:off x="2400" y="302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8" name="Line 27"/>
            <p:cNvSpPr>
              <a:spLocks noChangeShapeType="1"/>
            </p:cNvSpPr>
            <p:nvPr/>
          </p:nvSpPr>
          <p:spPr bwMode="auto">
            <a:xfrm flipH="1" flipV="1">
              <a:off x="2400" y="302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99" name="Line 28"/>
            <p:cNvSpPr>
              <a:spLocks noChangeShapeType="1"/>
            </p:cNvSpPr>
            <p:nvPr/>
          </p:nvSpPr>
          <p:spPr bwMode="auto">
            <a:xfrm flipV="1">
              <a:off x="2880" y="302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0" name="Line 29"/>
            <p:cNvSpPr>
              <a:spLocks noChangeShapeType="1"/>
            </p:cNvSpPr>
            <p:nvPr/>
          </p:nvSpPr>
          <p:spPr bwMode="auto">
            <a:xfrm flipH="1" flipV="1">
              <a:off x="2976" y="302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1" name="Line 30"/>
            <p:cNvSpPr>
              <a:spLocks noChangeShapeType="1"/>
            </p:cNvSpPr>
            <p:nvPr/>
          </p:nvSpPr>
          <p:spPr bwMode="auto">
            <a:xfrm flipV="1">
              <a:off x="2592" y="3024"/>
              <a:ext cx="38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2" name="Line 31"/>
            <p:cNvSpPr>
              <a:spLocks noChangeShapeType="1"/>
            </p:cNvSpPr>
            <p:nvPr/>
          </p:nvSpPr>
          <p:spPr bwMode="auto">
            <a:xfrm flipV="1">
              <a:off x="2592" y="3024"/>
              <a:ext cx="96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3" name="Line 32"/>
            <p:cNvSpPr>
              <a:spLocks noChangeShapeType="1"/>
            </p:cNvSpPr>
            <p:nvPr/>
          </p:nvSpPr>
          <p:spPr bwMode="auto">
            <a:xfrm flipH="1" flipV="1">
              <a:off x="2688" y="3024"/>
              <a:ext cx="19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4" name="Line 33"/>
            <p:cNvSpPr>
              <a:spLocks noChangeShapeType="1"/>
            </p:cNvSpPr>
            <p:nvPr/>
          </p:nvSpPr>
          <p:spPr bwMode="auto">
            <a:xfrm flipH="1" flipV="1">
              <a:off x="2688" y="3024"/>
              <a:ext cx="48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5" name="Oval 19"/>
            <p:cNvSpPr>
              <a:spLocks noChangeArrowheads="1"/>
            </p:cNvSpPr>
            <p:nvPr/>
          </p:nvSpPr>
          <p:spPr bwMode="auto">
            <a:xfrm>
              <a:off x="2592" y="1985"/>
              <a:ext cx="1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6" name="Oval 19"/>
            <p:cNvSpPr>
              <a:spLocks noChangeArrowheads="1"/>
            </p:cNvSpPr>
            <p:nvPr/>
          </p:nvSpPr>
          <p:spPr bwMode="auto">
            <a:xfrm>
              <a:off x="2882" y="1985"/>
              <a:ext cx="192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eaLnBrk="1" fontAlgn="base" hangingPunct="1">
                <a:spcBef>
                  <a:spcPct val="0"/>
                </a:spcBef>
                <a:spcAft>
                  <a:spcPct val="0"/>
                </a:spcAft>
              </a:pPr>
              <a:endParaRPr lang="en-US" altLang="en-US">
                <a:solidFill>
                  <a:srgbClr val="000000"/>
                </a:solidFill>
              </a:endParaRPr>
            </a:p>
          </p:txBody>
        </p:sp>
        <p:sp>
          <p:nvSpPr>
            <p:cNvPr id="107" name="Line 17"/>
            <p:cNvSpPr>
              <a:spLocks noChangeShapeType="1"/>
            </p:cNvSpPr>
            <p:nvPr/>
          </p:nvSpPr>
          <p:spPr bwMode="auto">
            <a:xfrm>
              <a:off x="2688" y="2177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108" name="Line 17"/>
            <p:cNvSpPr>
              <a:spLocks noChangeShapeType="1"/>
            </p:cNvSpPr>
            <p:nvPr/>
          </p:nvSpPr>
          <p:spPr bwMode="auto">
            <a:xfrm>
              <a:off x="2969" y="2177"/>
              <a:ext cx="0" cy="1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Arial" charset="0"/>
              </a:endParaRPr>
            </a:p>
          </p:txBody>
        </p:sp>
      </p:grpSp>
      <p:sp>
        <p:nvSpPr>
          <p:cNvPr id="109" name="Text Box 34"/>
          <p:cNvSpPr txBox="1">
            <a:spLocks noChangeArrowheads="1"/>
          </p:cNvSpPr>
          <p:nvPr/>
        </p:nvSpPr>
        <p:spPr bwMode="auto">
          <a:xfrm>
            <a:off x="3733801" y="3053316"/>
            <a:ext cx="69762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</a:rPr>
              <a:t>Input</a:t>
            </a:r>
          </a:p>
        </p:txBody>
      </p:sp>
      <p:sp>
        <p:nvSpPr>
          <p:cNvPr id="110" name="Text Box 35"/>
          <p:cNvSpPr txBox="1">
            <a:spLocks noChangeArrowheads="1"/>
          </p:cNvSpPr>
          <p:nvPr/>
        </p:nvSpPr>
        <p:spPr bwMode="auto">
          <a:xfrm>
            <a:off x="4733245" y="3048000"/>
            <a:ext cx="1543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Hidden Layer</a:t>
            </a:r>
          </a:p>
        </p:txBody>
      </p:sp>
      <p:sp>
        <p:nvSpPr>
          <p:cNvPr id="111" name="Text Box 36"/>
          <p:cNvSpPr txBox="1">
            <a:spLocks noChangeArrowheads="1"/>
          </p:cNvSpPr>
          <p:nvPr/>
        </p:nvSpPr>
        <p:spPr bwMode="auto">
          <a:xfrm>
            <a:off x="6238195" y="3048000"/>
            <a:ext cx="1504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srgbClr val="000000"/>
                </a:solidFill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135743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5E02-9760-4238-9920-E555D54D7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67223-7446-41F1-B5D0-1BE9EF85F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858"/>
            <a:ext cx="9910482" cy="4965017"/>
          </a:xfrm>
        </p:spPr>
        <p:txBody>
          <a:bodyPr>
            <a:normAutofit/>
          </a:bodyPr>
          <a:lstStyle/>
          <a:p>
            <a:r>
              <a:rPr lang="en-US" dirty="0"/>
              <a:t>Forward prop makes a prediction</a:t>
            </a:r>
          </a:p>
          <a:p>
            <a:r>
              <a:rPr lang="en-US" dirty="0"/>
              <a:t>The amount of error in the prediction should be accounted for by adjusting model parameters (weights and biases)</a:t>
            </a:r>
          </a:p>
          <a:p>
            <a:r>
              <a:rPr lang="en-US" dirty="0"/>
              <a:t>For each observation, the amount of error a node is responsible for is related to the amount of activation it had on that input</a:t>
            </a:r>
          </a:p>
          <a:p>
            <a:r>
              <a:rPr lang="en-US" dirty="0"/>
              <a:t>The amount of change to a node parameter will be affected by the gradient of the activation with respect to the parameter AT the value of the activation induced by the input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1D35E-C60C-4475-B476-0C2C68987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796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121480"/>
            <a:ext cx="8229600" cy="1023936"/>
          </a:xfrm>
        </p:spPr>
        <p:txBody>
          <a:bodyPr/>
          <a:lstStyle/>
          <a:p>
            <a:r>
              <a:rPr lang="en-US" sz="2800" dirty="0"/>
              <a:t>Backpropagation Algorithm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117360"/>
            <a:ext cx="6896100" cy="548505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4A124C0-AFF6-4743-9174-CDE68BAC9F8A}"/>
              </a:ext>
            </a:extLst>
          </p:cNvPr>
          <p:cNvSpPr txBox="1"/>
          <p:nvPr/>
        </p:nvSpPr>
        <p:spPr>
          <a:xfrm>
            <a:off x="4191001" y="3838576"/>
            <a:ext cx="42375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Work backwards, counting down from last layer to first layer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60FB44-5DB2-4D70-A0EC-2C9758F8F5E0}"/>
              </a:ext>
            </a:extLst>
          </p:cNvPr>
          <p:cNvSpPr txBox="1"/>
          <p:nvPr/>
        </p:nvSpPr>
        <p:spPr>
          <a:xfrm>
            <a:off x="4419601" y="4572001"/>
            <a:ext cx="6106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gradient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 for current layer k. Note: this is a Hadamard (element-wise) product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1484FC-3AFD-4A72-B3D7-48E101F14895}"/>
              </a:ext>
            </a:extLst>
          </p:cNvPr>
          <p:cNvSpPr txBox="1"/>
          <p:nvPr/>
        </p:nvSpPr>
        <p:spPr>
          <a:xfrm>
            <a:off x="3862085" y="3623876"/>
            <a:ext cx="61125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Gradient of the output. </a:t>
            </a:r>
            <a:r>
              <a:rPr lang="en-US" sz="1050" dirty="0">
                <a:solidFill>
                  <a:srgbClr val="00B0F0"/>
                </a:solidFill>
                <a:latin typeface="Arial" charset="0"/>
              </a:rPr>
              <a:t>(note: </a:t>
            </a:r>
            <a:r>
              <a:rPr lang="en-US" sz="105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sz="1050" dirty="0">
                <a:solidFill>
                  <a:srgbClr val="00B0F0"/>
                </a:solidFill>
                <a:latin typeface="Arial" charset="0"/>
              </a:rPr>
              <a:t> will be used to store temporary gradients as we work backwards)</a:t>
            </a:r>
            <a:endParaRPr lang="en-US" sz="1200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99B63-760C-46E0-821A-75A3FE6BDA09}"/>
              </a:ext>
            </a:extLst>
          </p:cNvPr>
          <p:cNvSpPr txBox="1"/>
          <p:nvPr/>
        </p:nvSpPr>
        <p:spPr>
          <a:xfrm>
            <a:off x="3331866" y="5058599"/>
            <a:ext cx="5511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Include regularization penalty on the biases and weights in the next calculation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335FC6-0812-4601-9021-E1C2BEDAAB64}"/>
              </a:ext>
            </a:extLst>
          </p:cNvPr>
          <p:cNvSpPr txBox="1"/>
          <p:nvPr/>
        </p:nvSpPr>
        <p:spPr>
          <a:xfrm>
            <a:off x="4191001" y="5309230"/>
            <a:ext cx="3974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update to biases 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for this layer (save for later)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3EA479-DA62-4517-9E87-CCBFD6086A9B}"/>
              </a:ext>
            </a:extLst>
          </p:cNvPr>
          <p:cNvSpPr txBox="1"/>
          <p:nvPr/>
        </p:nvSpPr>
        <p:spPr>
          <a:xfrm>
            <a:off x="5124451" y="5547152"/>
            <a:ext cx="40511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update to weights 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for this layer (save for later)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F5E25A-B7A8-44BB-AAB1-F3CBAA8F209C}"/>
              </a:ext>
            </a:extLst>
          </p:cNvPr>
          <p:cNvSpPr txBox="1"/>
          <p:nvPr/>
        </p:nvSpPr>
        <p:spPr>
          <a:xfrm>
            <a:off x="4352225" y="6021522"/>
            <a:ext cx="43556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B0F0"/>
                </a:solidFill>
                <a:latin typeface="Arial" charset="0"/>
              </a:rPr>
              <a:t>Determine </a:t>
            </a:r>
            <a:r>
              <a:rPr lang="en-US" sz="1200" dirty="0">
                <a:solidFill>
                  <a:srgbClr val="7030A0"/>
                </a:solidFill>
                <a:latin typeface="Arial" charset="0"/>
              </a:rPr>
              <a:t>gradient</a:t>
            </a:r>
            <a:r>
              <a:rPr lang="en-US" sz="1200" dirty="0">
                <a:solidFill>
                  <a:srgbClr val="00B0F0"/>
                </a:solidFill>
                <a:latin typeface="Arial" charset="0"/>
              </a:rPr>
              <a:t> for previous layer (used in next iteration).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3E083B-CD56-4DF9-9A23-694DB2729C50}"/>
                  </a:ext>
                </a:extLst>
              </p:cNvPr>
              <p:cNvSpPr/>
              <p:nvPr/>
            </p:nvSpPr>
            <p:spPr>
              <a:xfrm>
                <a:off x="8693618" y="2454735"/>
                <a:ext cx="1858779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𝑡𝑜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F3E083B-CD56-4DF9-9A23-694DB2729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618" y="2454735"/>
                <a:ext cx="1858779" cy="325025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49AC52-E34C-41E2-AC74-B1FF764A3D19}"/>
                  </a:ext>
                </a:extLst>
              </p:cNvPr>
              <p:cNvSpPr/>
              <p:nvPr/>
            </p:nvSpPr>
            <p:spPr>
              <a:xfrm>
                <a:off x="8693618" y="2743475"/>
                <a:ext cx="1777281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C49AC52-E34C-41E2-AC74-B1FF764A3D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618" y="2743475"/>
                <a:ext cx="1777281" cy="325025"/>
              </a:xfrm>
              <a:prstGeom prst="rect">
                <a:avLst/>
              </a:prstGeom>
              <a:blipFill>
                <a:blip r:embed="rId4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54A00E-82CB-488E-9A35-3DAC75D9D0F3}"/>
                  </a:ext>
                </a:extLst>
              </p:cNvPr>
              <p:cNvSpPr/>
              <p:nvPr/>
            </p:nvSpPr>
            <p:spPr>
              <a:xfrm>
                <a:off x="8693618" y="2162320"/>
                <a:ext cx="1771767" cy="325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SHAPE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i="1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𝑓𝑟𝑜𝑚</m:t>
                              </m:r>
                            </m:e>
                          </m:d>
                          <m:r>
                            <a:rPr lang="en-US" sz="1400" i="1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b>
                      </m:sSub>
                    </m:oMath>
                  </m:oMathPara>
                </a14:m>
                <a:endParaRPr lang="en-US" sz="1400" dirty="0">
                  <a:solidFill>
                    <a:srgbClr val="00B0F0"/>
                  </a:solidFill>
                  <a:latin typeface="Arial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4A54A00E-82CB-488E-9A35-3DAC75D9D0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3618" y="2162320"/>
                <a:ext cx="1771767" cy="325025"/>
              </a:xfrm>
              <a:prstGeom prst="rect">
                <a:avLst/>
              </a:prstGeom>
              <a:blipFill>
                <a:blip r:embed="rId5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700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Activity - Backprop</a:t>
            </a:r>
            <a:br>
              <a:rPr lang="en-US" dirty="0"/>
            </a:br>
            <a:r>
              <a:rPr lang="en-US" sz="3200" dirty="0"/>
              <a:t>(Breakout Groups, 20 min)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Goal: Using a 2-layer ANN, train to solve XOR </a:t>
            </a:r>
          </a:p>
          <a:p>
            <a:r>
              <a:rPr lang="en-US" sz="2800" dirty="0"/>
              <a:t>Review the backpropagation training routine for the network (Deep Learning alg. 6.4)</a:t>
            </a:r>
          </a:p>
          <a:p>
            <a:r>
              <a:rPr lang="en-US" sz="2800" dirty="0"/>
              <a:t>Student Coding:</a:t>
            </a:r>
          </a:p>
          <a:p>
            <a:pPr lvl="1"/>
            <a:r>
              <a:rPr lang="en-US" sz="2400" dirty="0"/>
              <a:t>Implement the function for the derivative of a Sigmoid and a </a:t>
            </a:r>
            <a:r>
              <a:rPr lang="en-US" sz="2400" dirty="0" err="1"/>
              <a:t>ReLU</a:t>
            </a:r>
            <a:endParaRPr lang="en-US" sz="2400" dirty="0"/>
          </a:p>
          <a:p>
            <a:pPr lvl="1"/>
            <a:r>
              <a:rPr lang="en-US" sz="2400" dirty="0"/>
              <a:t>Implement loss functions for the network: Binary Cross Entropy and MSE</a:t>
            </a:r>
          </a:p>
          <a:p>
            <a:r>
              <a:rPr lang="en-US" sz="2800" dirty="0"/>
              <a:t>Train the network to model XOR &amp; evaluate</a:t>
            </a:r>
          </a:p>
          <a:p>
            <a:pPr lvl="1"/>
            <a:r>
              <a:rPr lang="en-US" sz="2400" dirty="0"/>
              <a:t>Design: [2 (or more) nodes with ReLU or sigmoid in hidden layer; 1 output sigmoid]</a:t>
            </a:r>
            <a:endParaRPr lang="en-US" sz="3200" dirty="0"/>
          </a:p>
          <a:p>
            <a:pPr lvl="1"/>
            <a:r>
              <a:rPr lang="en-US" sz="2400" dirty="0"/>
              <a:t>Other Parameters (learning rate, decay, max epochs)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9B6FEAA-5521-4485-9BBF-F58075A03322}" type="slidenum">
              <a:rPr lang="en-US" altLang="en-US">
                <a:solidFill>
                  <a:srgbClr val="000000"/>
                </a:solidFill>
                <a:latin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</a:t>
            </a:fld>
            <a:endParaRPr lang="en-US" altLang="en-US">
              <a:solidFill>
                <a:srgbClr val="000000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96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E7215-090B-417D-8831-502FAE14F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EF0AB-622D-4B9F-8700-8337F6B7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9B46-9471-4CCA-970E-1D532D54E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462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4AF34-7F7D-47A2-894C-679280AEF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A36C3-101F-40B3-8845-78D6B13B7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F02A57-F5B3-4F06-95E2-513DB9DE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19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86ED-7FAC-486C-B0FE-C87741A9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 for Backprop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1D44F-8A16-4795-BFF8-3B4431FF8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2D220-A59A-420B-B819-09A44B77B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36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54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18684</TotalTime>
  <Words>1084</Words>
  <Application>Microsoft Office PowerPoint</Application>
  <PresentationFormat>Widescreen</PresentationFormat>
  <Paragraphs>164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Times New Roman</vt:lpstr>
      <vt:lpstr>Office Theme</vt:lpstr>
      <vt:lpstr>Default Design</vt:lpstr>
      <vt:lpstr>CSCE 823 In Class Day 05</vt:lpstr>
      <vt:lpstr>Agenda</vt:lpstr>
      <vt:lpstr>Two-way Propagation Overview</vt:lpstr>
      <vt:lpstr>Backprop Intuition</vt:lpstr>
      <vt:lpstr>Backpropagation Algorithm</vt:lpstr>
      <vt:lpstr>Learning Activity - Backprop (Breakout Groups, 20 min)</vt:lpstr>
      <vt:lpstr>Break</vt:lpstr>
      <vt:lpstr>Q&amp;A</vt:lpstr>
      <vt:lpstr>Backup Slides for Backprop</vt:lpstr>
      <vt:lpstr>Forward Notation (Two layer network:   l  {1,2}  )</vt:lpstr>
      <vt:lpstr>Learning Process:  Overview for two layer network </vt:lpstr>
      <vt:lpstr>1. Compute all gradients &amp; weight updates:  Backpropagation Algorithm</vt:lpstr>
      <vt:lpstr>Step 1: Backprop Trace (1 of 2): Update gradients for output layer</vt:lpstr>
      <vt:lpstr>Step 1: Backprop Trace (2 of 2): Update gradients for hidden layer</vt:lpstr>
      <vt:lpstr>Step 2: Update weights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174</cp:revision>
  <dcterms:created xsi:type="dcterms:W3CDTF">2021-03-30T19:14:48Z</dcterms:created>
  <dcterms:modified xsi:type="dcterms:W3CDTF">2023-06-28T18:04:58Z</dcterms:modified>
</cp:coreProperties>
</file>