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4" r:id="rId7"/>
    <p:sldId id="263" r:id="rId8"/>
    <p:sldId id="265" r:id="rId9"/>
    <p:sldId id="262"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79" autoAdjust="0"/>
    <p:restoredTop sz="94660"/>
  </p:normalViewPr>
  <p:slideViewPr>
    <p:cSldViewPr snapToGrid="0">
      <p:cViewPr varScale="1">
        <p:scale>
          <a:sx n="81" d="100"/>
          <a:sy n="81" d="100"/>
        </p:scale>
        <p:origin x="7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s231n.stanford.edu/slides/2018/cs231n_2018_lecture07.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Regularizing deep neural network</a:t>
            </a:r>
            <a:endParaRPr lang="en-US" dirty="0"/>
          </a:p>
        </p:txBody>
      </p:sp>
    </p:spTree>
    <p:extLst>
      <p:ext uri="{BB962C8B-B14F-4D97-AF65-F5344CB8AC3E}">
        <p14:creationId xmlns:p14="http://schemas.microsoft.com/office/powerpoint/2010/main" val="102451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327" y="814567"/>
            <a:ext cx="8741664" cy="905051"/>
          </a:xfrm>
        </p:spPr>
        <p:txBody>
          <a:bodyPr/>
          <a:lstStyle/>
          <a:p>
            <a:r>
              <a:rPr lang="en-US" dirty="0" smtClean="0"/>
              <a:t>Dropout at 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4275" y="2228611"/>
                <a:ext cx="10372298" cy="3407914"/>
              </a:xfrm>
            </p:spPr>
            <p:txBody>
              <a:bodyPr/>
              <a:lstStyle/>
              <a:p>
                <a:r>
                  <a:rPr lang="en-US" dirty="0" smtClean="0"/>
                  <a:t>Drop out can simply be implemented by the multiplying the output of each neuron by a Bernoulli random variable, that is a random variable which takes the value 1 with probability </a:t>
                </a:r>
                <a14:m>
                  <m:oMath xmlns:m="http://schemas.openxmlformats.org/officeDocument/2006/math">
                    <m:r>
                      <a:rPr lang="en-US" b="0" i="1" smtClean="0">
                        <a:latin typeface="Cambria Math" panose="02040503050406030204" pitchFamily="18" charset="0"/>
                      </a:rPr>
                      <m:t>𝑝</m:t>
                    </m:r>
                  </m:oMath>
                </a14:m>
                <a:r>
                  <a:rPr lang="en-US" dirty="0" smtClean="0"/>
                  <a:t> and zero with probability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a:t>
                </a:r>
              </a:p>
              <a:p>
                <a:r>
                  <a:rPr lang="en-US" dirty="0" smtClean="0"/>
                  <a:t>The </a:t>
                </a:r>
                <a:r>
                  <a:rPr lang="en-US" dirty="0" err="1" smtClean="0"/>
                  <a:t>hyperparameter</a:t>
                </a:r>
                <a:r>
                  <a:rPr lang="en-US" dirty="0" smtClean="0"/>
                  <a:t> </a:t>
                </a:r>
                <a14:m>
                  <m:oMath xmlns:m="http://schemas.openxmlformats.org/officeDocument/2006/math">
                    <m:r>
                      <a:rPr lang="en-US" b="0" i="1" smtClean="0">
                        <a:latin typeface="Cambria Math" panose="02040503050406030204" pitchFamily="18" charset="0"/>
                      </a:rPr>
                      <m:t>𝑝</m:t>
                    </m:r>
                  </m:oMath>
                </a14:m>
                <a:r>
                  <a:rPr lang="en-US" dirty="0" smtClean="0"/>
                  <a:t> is called the </a:t>
                </a:r>
                <a:r>
                  <a:rPr lang="en-US" b="1" dirty="0" smtClean="0"/>
                  <a:t>keep probability</a:t>
                </a:r>
                <a:r>
                  <a:rPr lang="en-US" dirty="0" smtClean="0"/>
                  <a:t>.   The complement probability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smtClean="0"/>
                  <a:t> is sometimes referred to as </a:t>
                </a:r>
                <a:r>
                  <a:rPr lang="en-US" b="1" dirty="0" smtClean="0"/>
                  <a:t>dropout rate. </a:t>
                </a:r>
                <a:r>
                  <a:rPr lang="en-US" dirty="0" smtClean="0"/>
                  <a:t>A typical keep probability for an input feature is 0.8 and for a  hidden neuron is 0.5.</a:t>
                </a:r>
              </a:p>
              <a:p>
                <a:r>
                  <a:rPr lang="en-US" dirty="0" smtClean="0"/>
                  <a:t>The forward pass and backward passes are then performed as usual</a:t>
                </a:r>
              </a:p>
              <a:p>
                <a:r>
                  <a:rPr lang="en-US" dirty="0" smtClean="0"/>
                  <a:t>Drop out can be applied to any non-output layer , that is it can be applied to input and hidden layers.</a:t>
                </a:r>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4275" y="2228611"/>
                <a:ext cx="10372298" cy="3407914"/>
              </a:xfrm>
              <a:blipFill>
                <a:blip r:embed="rId2"/>
                <a:stretch>
                  <a:fillRect l="-353" t="-1073" r="-646"/>
                </a:stretch>
              </a:blipFill>
            </p:spPr>
            <p:txBody>
              <a:bodyPr/>
              <a:lstStyle/>
              <a:p>
                <a:r>
                  <a:rPr lang="en-US">
                    <a:noFill/>
                  </a:rPr>
                  <a:t> </a:t>
                </a:r>
              </a:p>
            </p:txBody>
          </p:sp>
        </mc:Fallback>
      </mc:AlternateContent>
      <p:grpSp>
        <p:nvGrpSpPr>
          <p:cNvPr id="4" name="Group 3"/>
          <p:cNvGrpSpPr/>
          <p:nvPr/>
        </p:nvGrpSpPr>
        <p:grpSpPr>
          <a:xfrm>
            <a:off x="1371327" y="5022521"/>
            <a:ext cx="8343362" cy="817526"/>
            <a:chOff x="4217158" y="5164346"/>
            <a:chExt cx="8343362" cy="817526"/>
          </a:xfrm>
        </p:grpSpPr>
        <p:sp>
          <p:nvSpPr>
            <p:cNvPr id="5" name="Oval 4"/>
            <p:cNvSpPr/>
            <p:nvPr/>
          </p:nvSpPr>
          <p:spPr>
            <a:xfrm>
              <a:off x="5199797" y="5254388"/>
              <a:ext cx="146031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a:off x="4217158" y="5595582"/>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7628464" y="5207621"/>
                  <a:ext cx="4932056" cy="774251"/>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e>
                        <m:sup>
                          <m:r>
                            <a:rPr lang="en-US" b="0" i="1" smtClean="0">
                              <a:latin typeface="Cambria Math" panose="02040503050406030204" pitchFamily="18" charset="0"/>
                            </a:rPr>
                            <m:t>𝑇</m:t>
                          </m:r>
                          <m:r>
                            <a:rPr lang="en-US" b="0" i="1" smtClean="0">
                              <a:latin typeface="Cambria Math" panose="02040503050406030204" pitchFamily="18" charset="0"/>
                            </a:rPr>
                            <m:t> </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e>
                          </m:d>
                        </m:sup>
                      </m:sSup>
                      <m:r>
                        <a:rPr lang="en-US" b="0" i="1" smtClean="0">
                          <a:latin typeface="Cambria Math" panose="02040503050406030204" pitchFamily="18" charset="0"/>
                        </a:rPr>
                        <m:t> </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 </m:t>
                      </m:r>
                    </m:oMath>
                  </a14:m>
                  <a:r>
                    <a:rPr lang="en-US" dirty="0" smtClean="0"/>
                    <a:t>)</a:t>
                  </a:r>
                  <a14:m>
                    <m:oMath xmlns:m="http://schemas.openxmlformats.org/officeDocument/2006/math">
                      <m:r>
                        <a:rPr lang="en-US" b="0" i="1" dirty="0"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𝐵𝑒𝑟𝑛𝑜𝑢𝑙𝑙𝑖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oMath>
                  </a14:m>
                  <a:endParaRPr lang="en-US" dirty="0"/>
                </a:p>
                <a:p>
                  <a:endParaRPr lang="en-US" b="1" dirty="0"/>
                </a:p>
              </p:txBody>
            </p:sp>
          </mc:Choice>
          <mc:Fallback>
            <p:sp>
              <p:nvSpPr>
                <p:cNvPr id="7" name="TextBox 6"/>
                <p:cNvSpPr txBox="1">
                  <a:spLocks noRot="1" noChangeAspect="1" noMove="1" noResize="1" noEditPoints="1" noAdjustHandles="1" noChangeArrowheads="1" noChangeShapeType="1" noTextEdit="1"/>
                </p:cNvSpPr>
                <p:nvPr/>
              </p:nvSpPr>
              <p:spPr>
                <a:xfrm>
                  <a:off x="7628464" y="5207621"/>
                  <a:ext cx="4932056" cy="774251"/>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a:off x="6660107" y="5576253"/>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517560" y="5164346"/>
                  <a:ext cx="794898"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e>
                            </m:d>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517560" y="5164346"/>
                  <a:ext cx="794898" cy="388311"/>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2308286" y="5194096"/>
                <a:ext cx="1505990" cy="44242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&lt;</m:t>
                      </m:r>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r>
                        <a:rPr lang="en-US" b="1"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i="1">
                          <a:latin typeface="Cambria Math" panose="02040503050406030204" pitchFamily="18" charset="0"/>
                        </a:rPr>
                        <m:t>&gt;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308286" y="5194096"/>
                <a:ext cx="1505990" cy="442429"/>
              </a:xfrm>
              <a:prstGeom prst="rect">
                <a:avLst/>
              </a:prstGeom>
              <a:blipFill>
                <a:blip r:embed="rId5"/>
                <a:stretch>
                  <a:fillRect b="-2740"/>
                </a:stretch>
              </a:blipFill>
            </p:spPr>
            <p:txBody>
              <a:bodyPr/>
              <a:lstStyle/>
              <a:p>
                <a:r>
                  <a:rPr lang="en-US">
                    <a:noFill/>
                  </a:rPr>
                  <a:t> </a:t>
                </a:r>
              </a:p>
            </p:txBody>
          </p:sp>
        </mc:Fallback>
      </mc:AlternateContent>
    </p:spTree>
    <p:extLst>
      <p:ext uri="{BB962C8B-B14F-4D97-AF65-F5344CB8AC3E}">
        <p14:creationId xmlns:p14="http://schemas.microsoft.com/office/powerpoint/2010/main" val="232159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550209"/>
          </a:xfrm>
        </p:spPr>
        <p:txBody>
          <a:bodyPr>
            <a:normAutofit fontScale="90000"/>
          </a:bodyPr>
          <a:lstStyle/>
          <a:p>
            <a:r>
              <a:rPr lang="en-US" dirty="0" smtClean="0"/>
              <a:t>Dropout at test time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23330" y="1860121"/>
                <a:ext cx="11259404" cy="4267723"/>
              </a:xfrm>
            </p:spPr>
            <p:txBody>
              <a:bodyPr>
                <a:normAutofit fontScale="77500" lnSpcReduction="20000"/>
              </a:bodyPr>
              <a:lstStyle/>
              <a:p>
                <a:r>
                  <a:rPr lang="en-US" dirty="0" smtClean="0"/>
                  <a:t>Dropout makes the output of the neural network random. ( This is because we are multiplying the output of each neuron by a </a:t>
                </a:r>
                <a:r>
                  <a:rPr lang="en-US" dirty="0" err="1" smtClean="0"/>
                  <a:t>bernouli</a:t>
                </a:r>
                <a:r>
                  <a:rPr lang="en-US" dirty="0" smtClean="0"/>
                  <a:t>  random variable)</a:t>
                </a:r>
              </a:p>
              <a:p>
                <a:pPr lvl="1"/>
                <a:r>
                  <a:rPr lang="en-US" dirty="0" smtClean="0"/>
                  <a:t>This means that for the same example, our network might give two different outputs .</a:t>
                </a:r>
              </a:p>
              <a:p>
                <a:pPr lvl="1"/>
                <a:r>
                  <a:rPr lang="en-US" dirty="0" smtClean="0"/>
                  <a:t> This is OK for training but definitely not acceptable at test time.  We don’t want to get a different prediction for the same data example every time every time we call “predict” on the same model.</a:t>
                </a:r>
              </a:p>
              <a:p>
                <a:r>
                  <a:rPr lang="en-US" dirty="0" smtClean="0"/>
                  <a:t>To remove this randomness at test/prediction time we don’t drop neurons randomly. Instead, all neurons are active at test time and we set the output </a:t>
                </a:r>
                <a:r>
                  <a:rPr lang="en-US" dirty="0" smtClean="0"/>
                  <a:t>of a neuron to its </a:t>
                </a:r>
                <a:r>
                  <a:rPr lang="en-US" b="1" dirty="0" smtClean="0">
                    <a:solidFill>
                      <a:srgbClr val="00B050"/>
                    </a:solidFill>
                  </a:rPr>
                  <a:t>expected output </a:t>
                </a:r>
                <a:r>
                  <a:rPr lang="en-US" b="1" dirty="0" smtClean="0">
                    <a:solidFill>
                      <a:srgbClr val="00B050"/>
                    </a:solidFill>
                  </a:rPr>
                  <a:t>at training time</a:t>
                </a:r>
                <a:r>
                  <a:rPr lang="en-US" dirty="0" smtClean="0"/>
                  <a:t>.</a:t>
                </a:r>
              </a:p>
              <a:p>
                <a:pPr lvl="1"/>
                <a:r>
                  <a:rPr lang="en-US" dirty="0" smtClean="0"/>
                  <a:t>Recall from lecture1. (</a:t>
                </a:r>
                <a:r>
                  <a:rPr lang="en-US" dirty="0" smtClean="0"/>
                  <a:t>preliminary</a:t>
                </a:r>
                <a:r>
                  <a:rPr lang="en-US" dirty="0" smtClean="0"/>
                  <a:t>) that </a:t>
                </a:r>
                <a:r>
                  <a:rPr lang="en-US" dirty="0"/>
                  <a:t>the expected </a:t>
                </a:r>
                <a:r>
                  <a:rPr lang="en-US" dirty="0" smtClean="0"/>
                  <a:t>value of a random variable </a:t>
                </a:r>
                <a:r>
                  <a:rPr lang="en-US" dirty="0"/>
                  <a:t>is a weighted sum of all possible outcomes of a random variable ( where each outcome is weighted by its probability</a:t>
                </a:r>
                <a:r>
                  <a:rPr lang="en-US" dirty="0" smtClean="0"/>
                  <a:t>)</a:t>
                </a:r>
              </a:p>
              <a:p>
                <a:pPr lvl="1"/>
                <a:r>
                  <a:rPr lang="en-US" dirty="0" smtClean="0"/>
                  <a:t>So the expected value of the output of a neuron </a:t>
                </a:r>
                <a:r>
                  <a:rPr lang="en-US" dirty="0" err="1" smtClean="0"/>
                  <a:t>i</a:t>
                </a:r>
                <a:r>
                  <a:rPr lang="en-US" dirty="0" smtClean="0"/>
                  <a:t>  in layer </a:t>
                </a:r>
                <a14:m>
                  <m:oMath xmlns:m="http://schemas.openxmlformats.org/officeDocument/2006/math">
                    <m:r>
                      <a:rPr lang="en-US" b="0" i="1" smtClean="0">
                        <a:latin typeface="Cambria Math" panose="02040503050406030204" pitchFamily="18" charset="0"/>
                      </a:rPr>
                      <m:t>𝑙</m:t>
                    </m:r>
                  </m:oMath>
                </a14:m>
                <a:r>
                  <a:rPr lang="en-US" dirty="0" smtClean="0"/>
                  <a:t> with a </a:t>
                </a:r>
                <a:r>
                  <a:rPr lang="en-US" dirty="0" smtClean="0"/>
                  <a:t>keep probability</a:t>
                </a:r>
                <a:r>
                  <a:rPr lang="en-US" dirty="0" smtClean="0"/>
                  <a:t> </a:t>
                </a:r>
                <a14:m>
                  <m:oMath xmlns:m="http://schemas.openxmlformats.org/officeDocument/2006/math">
                    <m:r>
                      <a:rPr lang="en-US" b="0" i="1" smtClean="0">
                        <a:latin typeface="Cambria Math" panose="02040503050406030204" pitchFamily="18" charset="0"/>
                      </a:rPr>
                      <m:t>𝑝</m:t>
                    </m:r>
                  </m:oMath>
                </a14:m>
                <a:r>
                  <a:rPr lang="en-US" dirty="0" smtClean="0"/>
                  <a:t> is:</a:t>
                </a:r>
              </a:p>
              <a:p>
                <a:pPr marL="228600" lvl="1" indent="0">
                  <a:buNone/>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d>
                      <m:dPr>
                        <m:ctrlPr>
                          <a:rPr lang="en-US" b="0"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r>
                              <a:rPr lang="en-US" b="1" i="1" smtClean="0">
                                <a:latin typeface="Cambria Math" panose="02040503050406030204" pitchFamily="18" charset="0"/>
                              </a:rPr>
                              <m:t> </m:t>
                            </m:r>
                            <m:r>
                              <a:rPr lang="en-US" b="1" i="1" smtClean="0">
                                <a:latin typeface="Cambria Math" panose="02040503050406030204" pitchFamily="18" charset="0"/>
                              </a:rPr>
                              <m:t>𝑻</m:t>
                            </m:r>
                          </m:sup>
                        </m:sSubSup>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e>
                            </m:d>
                          </m:sup>
                        </m:sSup>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d>
                      <m:dPr>
                        <m:ctrlPr>
                          <a:rPr lang="en-US" i="1">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r>
                              <a:rPr lang="en-US" b="1" i="1">
                                <a:latin typeface="Cambria Math" panose="02040503050406030204" pitchFamily="18" charset="0"/>
                              </a:rPr>
                              <m:t> </m:t>
                            </m:r>
                            <m:r>
                              <a:rPr lang="en-US" b="1" i="1">
                                <a:latin typeface="Cambria Math" panose="02040503050406030204" pitchFamily="18" charset="0"/>
                              </a:rPr>
                              <m:t>𝑻</m:t>
                            </m:r>
                          </m:sup>
                        </m:sSubSup>
                        <m:sSup>
                          <m:sSupPr>
                            <m:ctrlPr>
                              <a:rPr lang="en-US" b="1" i="1">
                                <a:latin typeface="Cambria Math" panose="02040503050406030204" pitchFamily="18" charset="0"/>
                              </a:rPr>
                            </m:ctrlPr>
                          </m:sSupPr>
                          <m:e>
                            <m:r>
                              <a:rPr lang="en-US" b="1" i="1">
                                <a:latin typeface="Cambria Math" panose="02040503050406030204" pitchFamily="18" charset="0"/>
                              </a:rPr>
                              <m:t>𝒂</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r>
                                  <a:rPr lang="en-US" b="1" i="1">
                                    <a:latin typeface="Cambria Math" panose="02040503050406030204" pitchFamily="18" charset="0"/>
                                  </a:rPr>
                                  <m:t>−</m:t>
                                </m:r>
                                <m:r>
                                  <a:rPr lang="en-US" b="1" i="1">
                                    <a:latin typeface="Cambria Math" panose="02040503050406030204" pitchFamily="18" charset="0"/>
                                  </a:rPr>
                                  <m:t>𝟏</m:t>
                                </m:r>
                              </m:e>
                            </m:d>
                          </m:sup>
                        </m:sSup>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a14:m>
                <a:endParaRPr lang="en-US" dirty="0" smtClean="0"/>
              </a:p>
              <a:p>
                <a:pPr marL="228600" lvl="1" indent="0">
                  <a:buNone/>
                </a:pPr>
                <a:r>
                  <a:rPr lang="en-US" dirty="0" smtClean="0"/>
                  <a:t>Where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r>
                  <a:rPr lang="en-US" dirty="0" smtClean="0"/>
                  <a:t> is the activation/output of the neuron. </a:t>
                </a:r>
              </a:p>
              <a:p>
                <a:pPr marL="228600" lvl="1" indent="0">
                  <a:buNone/>
                </a:pPr>
                <a:r>
                  <a:rPr lang="en-US" dirty="0" smtClean="0"/>
                  <a:t>This means that at test time, we can keep all the  neurons active but multiply their activation by their </a:t>
                </a:r>
                <a:r>
                  <a:rPr lang="en-US" dirty="0" smtClean="0"/>
                  <a:t>keep probability</a:t>
                </a:r>
                <a:r>
                  <a:rPr lang="en-US" dirty="0" smtClean="0"/>
                  <a:t>.</a:t>
                </a:r>
                <a:endParaRPr lang="en-US" dirty="0" smtClean="0"/>
              </a:p>
              <a:p>
                <a:pPr marL="228600" lvl="1" indent="0">
                  <a:buNone/>
                </a:pPr>
                <a:r>
                  <a:rPr lang="en-US" dirty="0" smtClean="0"/>
                  <a:t>That is,</a:t>
                </a:r>
              </a:p>
              <a:p>
                <a:pPr lvl="2"/>
                <a:r>
                  <a:rPr lang="en-US" dirty="0" smtClean="0"/>
                  <a:t>At train time we drop each neuron randomly with  probability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en-US" dirty="0" smtClean="0"/>
              </a:p>
              <a:p>
                <a:pPr lvl="2"/>
                <a:r>
                  <a:rPr lang="en-US" dirty="0" smtClean="0"/>
                  <a:t>At test time we multiply the output/activation of each neuron  by </a:t>
                </a:r>
                <a14:m>
                  <m:oMath xmlns:m="http://schemas.openxmlformats.org/officeDocument/2006/math">
                    <m:r>
                      <a:rPr lang="en-US" b="0" i="1" smtClean="0">
                        <a:latin typeface="Cambria Math" panose="02040503050406030204" pitchFamily="18" charset="0"/>
                      </a:rPr>
                      <m:t>𝑝</m:t>
                    </m:r>
                  </m:oMath>
                </a14:m>
                <a:endParaRPr lang="en-US" dirty="0"/>
              </a:p>
              <a:p>
                <a:pPr marL="228600" lvl="1" indent="0">
                  <a:buNone/>
                </a:pPr>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23330" y="1860121"/>
                <a:ext cx="11259404" cy="4267723"/>
              </a:xfrm>
              <a:blipFill>
                <a:blip r:embed="rId2"/>
                <a:stretch>
                  <a:fillRect l="-108" t="-1286"/>
                </a:stretch>
              </a:blipFill>
            </p:spPr>
            <p:txBody>
              <a:bodyPr/>
              <a:lstStyle/>
              <a:p>
                <a:r>
                  <a:rPr lang="en-US">
                    <a:noFill/>
                  </a:rPr>
                  <a:t> </a:t>
                </a:r>
              </a:p>
            </p:txBody>
          </p:sp>
        </mc:Fallback>
      </mc:AlternateContent>
    </p:spTree>
    <p:extLst>
      <p:ext uri="{BB962C8B-B14F-4D97-AF65-F5344CB8AC3E}">
        <p14:creationId xmlns:p14="http://schemas.microsoft.com/office/powerpoint/2010/main" val="276669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54926"/>
          </a:xfrm>
        </p:spPr>
        <p:txBody>
          <a:bodyPr/>
          <a:lstStyle/>
          <a:p>
            <a:r>
              <a:rPr lang="en-US" dirty="0" smtClean="0"/>
              <a:t>Inverted dropout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00752" y="2201316"/>
                <a:ext cx="10645254" cy="4063006"/>
              </a:xfrm>
            </p:spPr>
            <p:txBody>
              <a:bodyPr>
                <a:normAutofit fontScale="85000" lnSpcReduction="20000"/>
              </a:bodyPr>
              <a:lstStyle/>
              <a:p>
                <a:r>
                  <a:rPr lang="en-US" dirty="0" smtClean="0"/>
                  <a:t>The vanilla dropout implementation we discussed so far has to multiply/scale all activations by their </a:t>
                </a:r>
                <a:r>
                  <a:rPr lang="en-US" dirty="0" smtClean="0"/>
                  <a:t>keep probability at </a:t>
                </a:r>
                <a:r>
                  <a:rPr lang="en-US" dirty="0" smtClean="0"/>
                  <a:t>test time.</a:t>
                </a:r>
              </a:p>
              <a:p>
                <a:r>
                  <a:rPr lang="en-US" dirty="0" smtClean="0"/>
                  <a:t>Since test time performance is so critical, it is preferable to use an alternative implementation of drop out where the activations are scaled at train time instead of test time, leaving the forward pass at test time untouched.</a:t>
                </a:r>
              </a:p>
              <a:p>
                <a:r>
                  <a:rPr lang="en-US" dirty="0" smtClean="0"/>
                  <a:t>This implementation is called the </a:t>
                </a:r>
                <a:r>
                  <a:rPr lang="en-US" b="1" dirty="0" smtClean="0"/>
                  <a:t>inverted dropout</a:t>
                </a:r>
                <a:r>
                  <a:rPr lang="en-US" dirty="0"/>
                  <a:t> </a:t>
                </a:r>
                <a:r>
                  <a:rPr lang="en-US" dirty="0" smtClean="0"/>
                  <a:t>and it is implemented by multiplying the activation of each neuron at train time  by a Bernoulli random variable with parameter </a:t>
                </a:r>
                <a14:m>
                  <m:oMath xmlns:m="http://schemas.openxmlformats.org/officeDocument/2006/math">
                    <m:r>
                      <a:rPr lang="en-US" b="0" i="1" smtClean="0">
                        <a:latin typeface="Cambria Math" panose="02040503050406030204" pitchFamily="18" charset="0"/>
                      </a:rPr>
                      <m:t>𝑝</m:t>
                    </m:r>
                  </m:oMath>
                </a14:m>
                <a:r>
                  <a:rPr lang="en-US" dirty="0" smtClean="0"/>
                  <a:t> as before but then scale the result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r>
                      <a:rPr lang="en-US" b="0" i="1" smtClean="0">
                        <a:latin typeface="Cambria Math" panose="02040503050406030204" pitchFamily="18" charset="0"/>
                      </a:rPr>
                      <m:t>. </m:t>
                    </m:r>
                  </m:oMath>
                </a14:m>
                <a:endParaRPr lang="en-US" dirty="0"/>
              </a:p>
              <a:p>
                <a:endParaRPr lang="en-US" dirty="0" smtClean="0"/>
              </a:p>
              <a:p>
                <a:endParaRPr lang="en-US" dirty="0"/>
              </a:p>
              <a:p>
                <a:endParaRPr lang="en-US" dirty="0" smtClean="0"/>
              </a:p>
              <a:p>
                <a:r>
                  <a:rPr lang="en-US" dirty="0" smtClean="0"/>
                  <a:t>Now the expected output of the neuron at training time is:   </a:t>
                </a: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d>
                      <m:dPr>
                        <m:ctrlPr>
                          <a:rPr lang="en-US" i="1">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r>
                              <a:rPr lang="en-US" b="1" i="1">
                                <a:latin typeface="Cambria Math" panose="02040503050406030204" pitchFamily="18" charset="0"/>
                              </a:rPr>
                              <m:t> </m:t>
                            </m:r>
                            <m:r>
                              <a:rPr lang="en-US" b="1" i="1">
                                <a:latin typeface="Cambria Math" panose="02040503050406030204" pitchFamily="18" charset="0"/>
                              </a:rPr>
                              <m:t>𝑻</m:t>
                            </m:r>
                          </m:sup>
                        </m:sSubSup>
                        <m:sSup>
                          <m:sSupPr>
                            <m:ctrlPr>
                              <a:rPr lang="en-US" b="1" i="1">
                                <a:latin typeface="Cambria Math" panose="02040503050406030204" pitchFamily="18" charset="0"/>
                              </a:rPr>
                            </m:ctrlPr>
                          </m:sSupPr>
                          <m:e>
                            <m:r>
                              <a:rPr lang="en-US" b="1" i="1">
                                <a:latin typeface="Cambria Math" panose="02040503050406030204" pitchFamily="18" charset="0"/>
                              </a:rPr>
                              <m:t>𝒂</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r>
                                  <a:rPr lang="en-US" b="1" i="1">
                                    <a:latin typeface="Cambria Math" panose="02040503050406030204" pitchFamily="18" charset="0"/>
                                  </a:rPr>
                                  <m:t>−</m:t>
                                </m:r>
                                <m:r>
                                  <a:rPr lang="en-US" b="1" i="1">
                                    <a:latin typeface="Cambria Math" panose="02040503050406030204" pitchFamily="18" charset="0"/>
                                  </a:rPr>
                                  <m:t>𝟏</m:t>
                                </m:r>
                              </m:e>
                            </m:d>
                          </m:sup>
                        </m:sSup>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r>
                      <a:rPr lang="en-US" b="0" i="1" smtClean="0">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d>
                      <m:dPr>
                        <m:ctrlPr>
                          <a:rPr lang="en-US" i="1">
                            <a:latin typeface="Cambria Math" panose="02040503050406030204" pitchFamily="18" charset="0"/>
                          </a:rPr>
                        </m:ctrlPr>
                      </m:dPr>
                      <m:e>
                        <m:sSubSup>
                          <m:sSubSupPr>
                            <m:ctrlPr>
                              <a:rPr lang="en-US" b="1" i="1">
                                <a:latin typeface="Cambria Math" panose="02040503050406030204" pitchFamily="18" charset="0"/>
                              </a:rPr>
                            </m:ctrlPr>
                          </m:sSubSupPr>
                          <m:e>
                            <m:r>
                              <a:rPr lang="en-US" b="1" i="1">
                                <a:latin typeface="Cambria Math" panose="02040503050406030204" pitchFamily="18" charset="0"/>
                              </a:rPr>
                              <m:t>𝒘</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r>
                              <a:rPr lang="en-US" b="1" i="1">
                                <a:latin typeface="Cambria Math" panose="02040503050406030204" pitchFamily="18" charset="0"/>
                              </a:rPr>
                              <m:t> </m:t>
                            </m:r>
                            <m:r>
                              <a:rPr lang="en-US" b="1" i="1">
                                <a:latin typeface="Cambria Math" panose="02040503050406030204" pitchFamily="18" charset="0"/>
                              </a:rPr>
                              <m:t>𝑻</m:t>
                            </m:r>
                          </m:sup>
                        </m:sSubSup>
                        <m:sSup>
                          <m:sSupPr>
                            <m:ctrlPr>
                              <a:rPr lang="en-US" b="1" i="1">
                                <a:latin typeface="Cambria Math" panose="02040503050406030204" pitchFamily="18" charset="0"/>
                              </a:rPr>
                            </m:ctrlPr>
                          </m:sSupPr>
                          <m:e>
                            <m:r>
                              <a:rPr lang="en-US" b="1" i="1">
                                <a:latin typeface="Cambria Math" panose="02040503050406030204" pitchFamily="18" charset="0"/>
                              </a:rPr>
                              <m:t>𝒂</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r>
                                  <a:rPr lang="en-US" b="1" i="1">
                                    <a:latin typeface="Cambria Math" panose="02040503050406030204" pitchFamily="18" charset="0"/>
                                  </a:rPr>
                                  <m:t>−</m:t>
                                </m:r>
                                <m:r>
                                  <a:rPr lang="en-US" b="1" i="1">
                                    <a:latin typeface="Cambria Math" panose="02040503050406030204" pitchFamily="18" charset="0"/>
                                  </a:rPr>
                                  <m:t>𝟏</m:t>
                                </m:r>
                              </m:e>
                            </m:d>
                          </m:sup>
                        </m:sSup>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oMath>
                </a14:m>
                <a:r>
                  <a:rPr lang="en-US" dirty="0"/>
                  <a:t>	</a:t>
                </a:r>
                <a:endParaRPr lang="en-US" dirty="0" smtClean="0"/>
              </a:p>
              <a:p>
                <a:pPr marL="0" indent="0">
                  <a:buNone/>
                </a:pPr>
                <a:r>
                  <a:rPr lang="en-US" dirty="0" smtClean="0"/>
                  <a:t>Therefore, with the inverted dropout, the expected output of a neuron at train time is equal to its activation so we don’t need to scale the activations at test time. Hence,  the inverted drop out is implemented during the training phase only.</a:t>
                </a:r>
              </a:p>
              <a:p>
                <a:pPr marL="0" indent="0">
                  <a:buNone/>
                </a:pPr>
                <a:r>
                  <a:rPr lang="en-US" dirty="0" smtClean="0"/>
                  <a:t>Most deep learning libraries (such as </a:t>
                </a:r>
                <a:r>
                  <a:rPr lang="en-US" dirty="0" err="1" smtClean="0"/>
                  <a:t>tensorflow</a:t>
                </a:r>
                <a:r>
                  <a:rPr lang="en-US" dirty="0" smtClean="0"/>
                  <a:t>, </a:t>
                </a:r>
                <a:r>
                  <a:rPr lang="en-US" dirty="0" err="1" smtClean="0"/>
                  <a:t>pytorch</a:t>
                </a:r>
                <a:r>
                  <a:rPr lang="en-US" dirty="0" smtClean="0"/>
                  <a:t>, etc.) implement the inverted dropout instead of the vanilla dropout</a:t>
                </a:r>
              </a:p>
              <a:p>
                <a:pPr marL="0" indent="0">
                  <a:buNone/>
                </a:pPr>
                <a:endParaRPr lang="en-US" dirty="0" smtClean="0"/>
              </a:p>
              <a:p>
                <a:pPr marL="0" indent="0">
                  <a:buNone/>
                </a:pP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00752" y="2201316"/>
                <a:ext cx="10645254" cy="4063006"/>
              </a:xfrm>
              <a:blipFill>
                <a:blip r:embed="rId2"/>
                <a:stretch>
                  <a:fillRect l="-229" t="-1349" r="-1031"/>
                </a:stretch>
              </a:blipFill>
            </p:spPr>
            <p:txBody>
              <a:bodyPr/>
              <a:lstStyle/>
              <a:p>
                <a:r>
                  <a:rPr lang="en-US">
                    <a:noFill/>
                  </a:rPr>
                  <a:t> </a:t>
                </a:r>
              </a:p>
            </p:txBody>
          </p:sp>
        </mc:Fallback>
      </mc:AlternateContent>
      <p:grpSp>
        <p:nvGrpSpPr>
          <p:cNvPr id="4" name="Group 3"/>
          <p:cNvGrpSpPr/>
          <p:nvPr/>
        </p:nvGrpSpPr>
        <p:grpSpPr>
          <a:xfrm>
            <a:off x="2435852" y="3671558"/>
            <a:ext cx="8220700" cy="835671"/>
            <a:chOff x="4217158" y="5164346"/>
            <a:chExt cx="8220700" cy="835671"/>
          </a:xfrm>
        </p:grpSpPr>
        <p:sp>
          <p:nvSpPr>
            <p:cNvPr id="5" name="Oval 4"/>
            <p:cNvSpPr/>
            <p:nvPr/>
          </p:nvSpPr>
          <p:spPr>
            <a:xfrm>
              <a:off x="5199797" y="5254388"/>
              <a:ext cx="146031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a:off x="4217158" y="5595582"/>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7628464" y="5207621"/>
                  <a:ext cx="4809394" cy="792396"/>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e>
                        <m:sup>
                          <m:r>
                            <a:rPr lang="en-US" b="0" i="1" smtClean="0">
                              <a:latin typeface="Cambria Math" panose="02040503050406030204" pitchFamily="18" charset="0"/>
                            </a:rPr>
                            <m:t>𝑇</m:t>
                          </m:r>
                          <m:r>
                            <a:rPr lang="en-US" b="0" i="1" smtClean="0">
                              <a:latin typeface="Cambria Math" panose="02040503050406030204" pitchFamily="18" charset="0"/>
                            </a:rPr>
                            <m:t> </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up>
                      </m:sSup>
                      <m:r>
                        <a:rPr lang="en-US" b="0" i="1" smtClean="0">
                          <a:latin typeface="Cambria Math" panose="02040503050406030204" pitchFamily="18" charset="0"/>
                        </a:rPr>
                        <m:t>   </m:t>
                      </m:r>
                    </m:oMath>
                  </a14:m>
                  <a:r>
                    <a:rPr lang="en-US" dirty="0" smtClean="0"/>
                    <a:t>)</a:t>
                  </a:r>
                  <a14:m>
                    <m:oMath xmlns:m="http://schemas.openxmlformats.org/officeDocument/2006/math">
                      <m:r>
                        <a:rPr lang="en-US" b="0" i="1" dirty="0"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𝐵𝑒𝑟𝑛𝑜𝑢𝑙𝑙𝑖</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𝑝</m:t>
                          </m:r>
                        </m:den>
                      </m:f>
                    </m:oMath>
                  </a14:m>
                  <a:endParaRPr lang="en-US" dirty="0"/>
                </a:p>
                <a:p>
                  <a:endParaRPr 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7628464" y="5207621"/>
                  <a:ext cx="4809394" cy="792396"/>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p:cNvCxnSpPr/>
            <p:nvPr/>
          </p:nvCxnSpPr>
          <p:spPr>
            <a:xfrm>
              <a:off x="6660107" y="5576253"/>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517560" y="5164346"/>
                  <a:ext cx="803682"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1</m:t>
                                </m:r>
                              </m:e>
                            </m:d>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517560" y="5164346"/>
                  <a:ext cx="803682" cy="388311"/>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3418491" y="3889816"/>
                <a:ext cx="1505990" cy="44242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&lt;</m:t>
                      </m:r>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r>
                        <a:rPr lang="en-US" b="1"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i="1">
                          <a:latin typeface="Cambria Math" panose="02040503050406030204" pitchFamily="18" charset="0"/>
                        </a:rPr>
                        <m:t>&gt;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418491" y="3889816"/>
                <a:ext cx="1505990" cy="442429"/>
              </a:xfrm>
              <a:prstGeom prst="rect">
                <a:avLst/>
              </a:prstGeom>
              <a:blipFill>
                <a:blip r:embed="rId5"/>
                <a:stretch>
                  <a:fillRect b="-2740"/>
                </a:stretch>
              </a:blipFill>
            </p:spPr>
            <p:txBody>
              <a:bodyPr/>
              <a:lstStyle/>
              <a:p>
                <a:r>
                  <a:rPr lang="en-US">
                    <a:noFill/>
                  </a:rPr>
                  <a:t> </a:t>
                </a:r>
              </a:p>
            </p:txBody>
          </p:sp>
        </mc:Fallback>
      </mc:AlternateContent>
    </p:spTree>
    <p:extLst>
      <p:ext uri="{BB962C8B-B14F-4D97-AF65-F5344CB8AC3E}">
        <p14:creationId xmlns:p14="http://schemas.microsoft.com/office/powerpoint/2010/main" val="330106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90" y="161638"/>
            <a:ext cx="10174679" cy="1188720"/>
          </a:xfrm>
        </p:spPr>
        <p:txBody>
          <a:bodyPr/>
          <a:lstStyle/>
          <a:p>
            <a:r>
              <a:rPr lang="en-US" dirty="0" smtClean="0"/>
              <a:t>Why dropout reduce generalization error?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0575" y="1682702"/>
                <a:ext cx="4415324" cy="3053072"/>
              </a:xfrm>
            </p:spPr>
            <p:txBody>
              <a:bodyPr>
                <a:normAutofit fontScale="92500" lnSpcReduction="10000"/>
              </a:bodyPr>
              <a:lstStyle/>
              <a:p>
                <a:r>
                  <a:rPr lang="en-US" dirty="0" smtClean="0"/>
                  <a:t>Drop out can be viewed as a form of bagging providing an approximation of training and evaluating multiple neural network models.</a:t>
                </a:r>
              </a:p>
              <a:p>
                <a:r>
                  <a:rPr lang="en-US" dirty="0" smtClean="0"/>
                  <a:t>More Specifically, drop out trains an ensemble of all subnetworks that can be formed by removing non-output neurons form an underlying base network.</a:t>
                </a:r>
              </a:p>
              <a:p>
                <a:pPr lvl="1"/>
                <a:r>
                  <a:rPr lang="en-US" dirty="0" smtClean="0"/>
                  <a:t>If a neural network has n non-output neurons, then a total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smtClean="0"/>
                  <a:t> different subnetworks can be constructed by zeroing out/removing neurons form this network</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0575" y="1682702"/>
                <a:ext cx="4415324" cy="3053072"/>
              </a:xfrm>
              <a:blipFill>
                <a:blip r:embed="rId2"/>
                <a:stretch>
                  <a:fillRect l="-691" t="-1397" r="-234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298956" y="1562172"/>
            <a:ext cx="5934075" cy="5153025"/>
          </a:xfrm>
          <a:prstGeom prst="rect">
            <a:avLst/>
          </a:prstGeom>
        </p:spPr>
      </p:pic>
    </p:spTree>
    <p:extLst>
      <p:ext uri="{BB962C8B-B14F-4D97-AF65-F5344CB8AC3E}">
        <p14:creationId xmlns:p14="http://schemas.microsoft.com/office/powerpoint/2010/main" val="387015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dropout reduce generalization </a:t>
            </a:r>
            <a:r>
              <a:rPr lang="en-US" dirty="0" smtClean="0"/>
              <a:t>error (Cont.)?</a:t>
            </a:r>
            <a:endParaRPr lang="en-US" dirty="0"/>
          </a:p>
        </p:txBody>
      </p:sp>
      <p:sp>
        <p:nvSpPr>
          <p:cNvPr id="3" name="Content Placeholder 2"/>
          <p:cNvSpPr>
            <a:spLocks noGrp="1"/>
          </p:cNvSpPr>
          <p:nvPr>
            <p:ph idx="1"/>
          </p:nvPr>
        </p:nvSpPr>
        <p:spPr>
          <a:xfrm>
            <a:off x="723331" y="2638043"/>
            <a:ext cx="10713493" cy="3476153"/>
          </a:xfrm>
        </p:spPr>
        <p:txBody>
          <a:bodyPr>
            <a:normAutofit fontScale="92500" lnSpcReduction="10000"/>
          </a:bodyPr>
          <a:lstStyle/>
          <a:p>
            <a:r>
              <a:rPr lang="en-US" dirty="0"/>
              <a:t>Unlike standard bagging, however, the models constructed this way are not independent because  they share the same parameters with each model inheriting a diﬀerent subset of parameters from the parent neural network</a:t>
            </a:r>
          </a:p>
          <a:p>
            <a:r>
              <a:rPr lang="en-US" dirty="0"/>
              <a:t>This parameter sharing makes it possible to represent an exponential number of models with a tractable amount of </a:t>
            </a:r>
            <a:r>
              <a:rPr lang="en-US" dirty="0" smtClean="0"/>
              <a:t>memory</a:t>
            </a:r>
          </a:p>
          <a:p>
            <a:r>
              <a:rPr lang="en-US" dirty="0" smtClean="0"/>
              <a:t>In dropout we don’t explicitly train all possible subnetworks. </a:t>
            </a:r>
            <a:endParaRPr lang="en-US" dirty="0"/>
          </a:p>
          <a:p>
            <a:pPr lvl="1"/>
            <a:r>
              <a:rPr lang="en-US" dirty="0" smtClean="0"/>
              <a:t>If the model is large it wouldn’t be possible to train all of its subnetworks within the lifetime of the universe!!!</a:t>
            </a:r>
          </a:p>
          <a:p>
            <a:r>
              <a:rPr lang="en-US" dirty="0" smtClean="0"/>
              <a:t>Instead, in each step/</a:t>
            </a:r>
            <a:r>
              <a:rPr lang="en-US" dirty="0" err="1" smtClean="0"/>
              <a:t>minibatch</a:t>
            </a:r>
            <a:r>
              <a:rPr lang="en-US" dirty="0" smtClean="0"/>
              <a:t> we only train a tiny fraction of all possible subnetwork but since all subnetworks share parameters, the remaining subnetworks also arrive at a good setting of the parameters.</a:t>
            </a:r>
          </a:p>
          <a:p>
            <a:r>
              <a:rPr lang="en-US" dirty="0" smtClean="0"/>
              <a:t>In bagging, we take the average predictions from all bagged models to reduce variance and increase generalization. In dropout we estimate the average predictions from all subnetwork by computing the expected activation of each neuron. </a:t>
            </a:r>
          </a:p>
        </p:txBody>
      </p:sp>
    </p:spTree>
    <p:extLst>
      <p:ext uri="{BB962C8B-B14F-4D97-AF65-F5344CB8AC3E}">
        <p14:creationId xmlns:p14="http://schemas.microsoft.com/office/powerpoint/2010/main" val="329222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602" y="295951"/>
            <a:ext cx="7729728" cy="754927"/>
          </a:xfrm>
        </p:spPr>
        <p:txBody>
          <a:bodyPr/>
          <a:lstStyle/>
          <a:p>
            <a:r>
              <a:rPr lang="en-US" dirty="0" smtClean="0"/>
              <a:t>Early stopping</a:t>
            </a:r>
            <a:endParaRPr lang="en-US" dirty="0"/>
          </a:p>
        </p:txBody>
      </p:sp>
      <p:sp>
        <p:nvSpPr>
          <p:cNvPr id="3" name="Content Placeholder 2"/>
          <p:cNvSpPr>
            <a:spLocks noGrp="1"/>
          </p:cNvSpPr>
          <p:nvPr>
            <p:ph idx="1"/>
          </p:nvPr>
        </p:nvSpPr>
        <p:spPr>
          <a:xfrm>
            <a:off x="241837" y="1409746"/>
            <a:ext cx="6131667" cy="5141180"/>
          </a:xfrm>
        </p:spPr>
        <p:txBody>
          <a:bodyPr>
            <a:normAutofit fontScale="92500" lnSpcReduction="20000"/>
          </a:bodyPr>
          <a:lstStyle/>
          <a:p>
            <a:r>
              <a:rPr lang="en-US" dirty="0"/>
              <a:t>When training large models with suﬃcient representational capacity to </a:t>
            </a:r>
            <a:r>
              <a:rPr lang="en-US" dirty="0" err="1" smtClean="0"/>
              <a:t>overﬁt</a:t>
            </a:r>
            <a:r>
              <a:rPr lang="en-US" dirty="0"/>
              <a:t> </a:t>
            </a:r>
            <a:r>
              <a:rPr lang="en-US" dirty="0" smtClean="0"/>
              <a:t>the </a:t>
            </a:r>
            <a:r>
              <a:rPr lang="en-US" dirty="0"/>
              <a:t>task, we often observe that training error decreases steadily over time, </a:t>
            </a:r>
            <a:r>
              <a:rPr lang="en-US" dirty="0" smtClean="0"/>
              <a:t>but the validation set error begins to rise again.</a:t>
            </a:r>
          </a:p>
          <a:p>
            <a:r>
              <a:rPr lang="en-US" b="1" dirty="0" smtClean="0"/>
              <a:t>Early Stopping </a:t>
            </a:r>
            <a:r>
              <a:rPr lang="en-US" dirty="0" smtClean="0"/>
              <a:t> is the most simple form of regularization in deep learning</a:t>
            </a:r>
          </a:p>
          <a:p>
            <a:r>
              <a:rPr lang="en-US" dirty="0" smtClean="0"/>
              <a:t>Early stopping is based on the idea that we </a:t>
            </a:r>
            <a:r>
              <a:rPr lang="en-US" dirty="0"/>
              <a:t>can obtain a model with better validation set error (and </a:t>
            </a:r>
            <a:r>
              <a:rPr lang="en-US" dirty="0" smtClean="0"/>
              <a:t>thus, hopefully </a:t>
            </a:r>
            <a:r>
              <a:rPr lang="en-US" dirty="0"/>
              <a:t>better test set error) by returning to the parameter setting at the point </a:t>
            </a:r>
            <a:r>
              <a:rPr lang="en-US" dirty="0" smtClean="0"/>
              <a:t>in time </a:t>
            </a:r>
            <a:r>
              <a:rPr lang="en-US" dirty="0"/>
              <a:t>with the lowest validation set </a:t>
            </a:r>
            <a:r>
              <a:rPr lang="en-US" dirty="0" smtClean="0"/>
              <a:t>error</a:t>
            </a:r>
          </a:p>
          <a:p>
            <a:r>
              <a:rPr lang="en-US" dirty="0" smtClean="0"/>
              <a:t>This is implemented by storing a copy of the model parameter every time there is an improvement in the validation error</a:t>
            </a:r>
          </a:p>
          <a:p>
            <a:r>
              <a:rPr lang="en-US" dirty="0" smtClean="0"/>
              <a:t>Once the training algorithm terminates we return these parameters rather than the latest parameters</a:t>
            </a:r>
          </a:p>
          <a:p>
            <a:r>
              <a:rPr lang="en-US" dirty="0" smtClean="0"/>
              <a:t>The training terminates </a:t>
            </a:r>
            <a:r>
              <a:rPr lang="en-US" dirty="0" smtClean="0"/>
              <a:t>when </a:t>
            </a:r>
            <a:r>
              <a:rPr lang="en-US" dirty="0"/>
              <a:t>no parameters have improved over the best </a:t>
            </a:r>
            <a:r>
              <a:rPr lang="en-US" dirty="0" smtClean="0"/>
              <a:t>recorded validation </a:t>
            </a:r>
            <a:r>
              <a:rPr lang="en-US" dirty="0"/>
              <a:t>error for some pre-speciﬁed number of </a:t>
            </a:r>
            <a:r>
              <a:rPr lang="en-US" dirty="0" smtClean="0"/>
              <a:t>iteration</a:t>
            </a:r>
            <a:endParaRPr lang="en-US" dirty="0"/>
          </a:p>
          <a:p>
            <a:r>
              <a:rPr lang="en-US" dirty="0" smtClean="0"/>
              <a:t> Early stopping can be used in conjunction with other regularization methods such as dropout and weight decay</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622207" y="2296849"/>
            <a:ext cx="4883139" cy="2370685"/>
          </a:xfrm>
          <a:prstGeom prst="rect">
            <a:avLst/>
          </a:prstGeom>
        </p:spPr>
      </p:pic>
    </p:spTree>
    <p:extLst>
      <p:ext uri="{BB962C8B-B14F-4D97-AF65-F5344CB8AC3E}">
        <p14:creationId xmlns:p14="http://schemas.microsoft.com/office/powerpoint/2010/main" val="1162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464" y="705384"/>
            <a:ext cx="7729728" cy="686687"/>
          </a:xfrm>
        </p:spPr>
        <p:txBody>
          <a:bodyPr>
            <a:normAutofit fontScale="90000"/>
          </a:bodyPr>
          <a:lstStyle/>
          <a:p>
            <a:r>
              <a:rPr lang="en-US" dirty="0" smtClean="0"/>
              <a:t>Regularization</a:t>
            </a:r>
            <a:endParaRPr lang="en-US" dirty="0"/>
          </a:p>
        </p:txBody>
      </p:sp>
      <p:sp>
        <p:nvSpPr>
          <p:cNvPr id="3" name="Content Placeholder 2"/>
          <p:cNvSpPr>
            <a:spLocks noGrp="1"/>
          </p:cNvSpPr>
          <p:nvPr>
            <p:ph idx="1"/>
          </p:nvPr>
        </p:nvSpPr>
        <p:spPr>
          <a:xfrm>
            <a:off x="818864" y="1869743"/>
            <a:ext cx="10699845" cy="3684895"/>
          </a:xfrm>
        </p:spPr>
        <p:txBody>
          <a:bodyPr>
            <a:normAutofit fontScale="85000" lnSpcReduction="10000"/>
          </a:bodyPr>
          <a:lstStyle/>
          <a:p>
            <a:r>
              <a:rPr lang="en-US" dirty="0"/>
              <a:t>A central problem in machine learning is how to make an algorithm that </a:t>
            </a:r>
            <a:r>
              <a:rPr lang="en-US" dirty="0" smtClean="0"/>
              <a:t>will perform </a:t>
            </a:r>
            <a:r>
              <a:rPr lang="en-US" dirty="0"/>
              <a:t>well not just on the training data, but also on new </a:t>
            </a:r>
            <a:r>
              <a:rPr lang="en-US" dirty="0" smtClean="0"/>
              <a:t>inputs.</a:t>
            </a:r>
          </a:p>
          <a:p>
            <a:r>
              <a:rPr lang="en-US" dirty="0" smtClean="0"/>
              <a:t>Last lecture was focused on “optimization” that is, to design algorithm to work well on the training data (i.e., reduce training error)</a:t>
            </a:r>
          </a:p>
          <a:p>
            <a:r>
              <a:rPr lang="en-US" dirty="0" smtClean="0"/>
              <a:t>In this section we focus on “generalization “, that is,  how to get the algorithm to work well on new data not used for optimization.</a:t>
            </a:r>
          </a:p>
          <a:p>
            <a:r>
              <a:rPr lang="en-US" dirty="0"/>
              <a:t>S</a:t>
            </a:r>
            <a:r>
              <a:rPr lang="en-US" dirty="0" smtClean="0"/>
              <a:t>trategies to reduce the test/prediction error, possibly at the expense of increased training error are collectively referred to as </a:t>
            </a:r>
            <a:r>
              <a:rPr lang="en-US" b="1" dirty="0" smtClean="0"/>
              <a:t>regularization</a:t>
            </a:r>
            <a:endParaRPr lang="en-US" dirty="0" smtClean="0"/>
          </a:p>
          <a:p>
            <a:r>
              <a:rPr lang="en-US" dirty="0" smtClean="0"/>
              <a:t>we will discuss some most common techniques:</a:t>
            </a:r>
          </a:p>
          <a:p>
            <a:pPr lvl="1"/>
            <a:r>
              <a:rPr lang="en-US" dirty="0" smtClean="0"/>
              <a:t>Weight Decay (L2 regularization)</a:t>
            </a:r>
          </a:p>
          <a:p>
            <a:pPr lvl="1"/>
            <a:r>
              <a:rPr lang="en-US" dirty="0"/>
              <a:t>Model </a:t>
            </a:r>
            <a:r>
              <a:rPr lang="en-US" dirty="0" smtClean="0"/>
              <a:t>Ensemble</a:t>
            </a:r>
          </a:p>
          <a:p>
            <a:pPr lvl="1"/>
            <a:r>
              <a:rPr lang="en-US" dirty="0" smtClean="0"/>
              <a:t>Dropout</a:t>
            </a:r>
          </a:p>
          <a:p>
            <a:pPr lvl="1"/>
            <a:r>
              <a:rPr lang="en-US" dirty="0" smtClean="0"/>
              <a:t>Early </a:t>
            </a:r>
            <a:r>
              <a:rPr lang="en-US" dirty="0" smtClean="0"/>
              <a:t>Stopping </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5336275" y="3500722"/>
            <a:ext cx="6289414" cy="2902233"/>
          </a:xfrm>
          <a:prstGeom prst="rect">
            <a:avLst/>
          </a:prstGeom>
        </p:spPr>
      </p:pic>
      <p:sp>
        <p:nvSpPr>
          <p:cNvPr id="5" name="TextBox 4"/>
          <p:cNvSpPr txBox="1"/>
          <p:nvPr/>
        </p:nvSpPr>
        <p:spPr>
          <a:xfrm>
            <a:off x="5513696" y="6402955"/>
            <a:ext cx="5167312" cy="276999"/>
          </a:xfrm>
          <a:prstGeom prst="rect">
            <a:avLst/>
          </a:prstGeom>
          <a:noFill/>
        </p:spPr>
        <p:txBody>
          <a:bodyPr wrap="none" rtlCol="0">
            <a:spAutoFit/>
          </a:bodyPr>
          <a:lstStyle/>
          <a:p>
            <a:r>
              <a:rPr lang="en-US" sz="1200" dirty="0" smtClean="0"/>
              <a:t>Image </a:t>
            </a:r>
            <a:r>
              <a:rPr lang="en-US" sz="1200" dirty="0" err="1" smtClean="0"/>
              <a:t>source:</a:t>
            </a:r>
            <a:r>
              <a:rPr lang="en-US" sz="1200" dirty="0" err="1">
                <a:hlinkClick r:id="rId3"/>
              </a:rPr>
              <a:t>http</a:t>
            </a:r>
            <a:r>
              <a:rPr lang="en-US" sz="1200" dirty="0">
                <a:hlinkClick r:id="rId3"/>
              </a:rPr>
              <a:t>://cs231n.stanford.edu/slides/2018/cs231n_2018_lecture07.pdf</a:t>
            </a:r>
            <a:endParaRPr lang="en-US" sz="1200" dirty="0"/>
          </a:p>
        </p:txBody>
      </p:sp>
    </p:spTree>
    <p:extLst>
      <p:ext uri="{BB962C8B-B14F-4D97-AF65-F5344CB8AC3E}">
        <p14:creationId xmlns:p14="http://schemas.microsoft.com/office/powerpoint/2010/main" val="1964732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465" y="691737"/>
            <a:ext cx="7729728" cy="659392"/>
          </a:xfrm>
        </p:spPr>
        <p:txBody>
          <a:bodyPr>
            <a:normAutofit fontScale="90000"/>
          </a:bodyPr>
          <a:lstStyle/>
          <a:p>
            <a:r>
              <a:rPr lang="en-US" dirty="0" smtClean="0"/>
              <a:t>Weight decay  (L2 regularization)</a:t>
            </a:r>
            <a:endParaRPr lang="en-US" dirty="0"/>
          </a:p>
        </p:txBody>
      </p:sp>
      <p:sp>
        <p:nvSpPr>
          <p:cNvPr id="3" name="Content Placeholder 2"/>
          <p:cNvSpPr>
            <a:spLocks noGrp="1"/>
          </p:cNvSpPr>
          <p:nvPr>
            <p:ph idx="1"/>
          </p:nvPr>
        </p:nvSpPr>
        <p:spPr>
          <a:xfrm>
            <a:off x="95534" y="1692322"/>
            <a:ext cx="12096466" cy="3534772"/>
          </a:xfrm>
        </p:spPr>
        <p:txBody>
          <a:bodyPr>
            <a:normAutofit/>
          </a:bodyPr>
          <a:lstStyle/>
          <a:p>
            <a:r>
              <a:rPr lang="en-US" dirty="0" smtClean="0"/>
              <a:t>Recall from lecture 1. preliminaries that regularization strives to find the right model capacity for the task they are trying to solve and the amount of data they are provided with</a:t>
            </a:r>
          </a:p>
          <a:p>
            <a:pPr lvl="1"/>
            <a:r>
              <a:rPr lang="en-US" dirty="0" smtClean="0"/>
              <a:t>The generalization error has a U-shape relation with model complexity ( refer to lecture 1, slide </a:t>
            </a:r>
            <a:r>
              <a:rPr lang="en-US" dirty="0" smtClean="0"/>
              <a:t>95) </a:t>
            </a:r>
            <a:r>
              <a:rPr lang="en-US" dirty="0" smtClean="0"/>
              <a:t>As </a:t>
            </a:r>
            <a:r>
              <a:rPr lang="en-US" dirty="0"/>
              <a:t>we increase the model capacity, the generalization error is decreased up to a certain point where the capacity is optimal for the task and data after which the generalization error starts to increase and model starts to </a:t>
            </a:r>
            <a:r>
              <a:rPr lang="en-US" dirty="0" err="1"/>
              <a:t>overfit</a:t>
            </a:r>
            <a:r>
              <a:rPr lang="en-US" dirty="0" smtClean="0"/>
              <a:t>.</a:t>
            </a:r>
          </a:p>
          <a:p>
            <a:r>
              <a:rPr lang="en-US" dirty="0" smtClean="0"/>
              <a:t>Recall from lecture 1, that </a:t>
            </a:r>
            <a:r>
              <a:rPr lang="en-US" b="1" dirty="0" smtClean="0"/>
              <a:t>weight decay  </a:t>
            </a:r>
            <a:r>
              <a:rPr lang="en-US" dirty="0" smtClean="0"/>
              <a:t>is a regularization technique that attempts to limit the capacity of a  parametric model by penalizing parameters with large magnitude. </a:t>
            </a:r>
          </a:p>
          <a:p>
            <a:pPr lvl="1"/>
            <a:r>
              <a:rPr lang="en-US" dirty="0" smtClean="0"/>
              <a:t>To do this, weight decay adds the squared L2 norm of the parameters to the loss function.</a:t>
            </a:r>
          </a:p>
          <a:p>
            <a:pPr lvl="1"/>
            <a:r>
              <a:rPr lang="en-US" dirty="0" smtClean="0"/>
              <a:t> This way, the optimization algorithm will not only try to minimize the training error but, at the same time, minimizes the size/magnitude of the parameters.</a:t>
            </a:r>
          </a:p>
          <a:p>
            <a:pPr marL="228600" lvl="1" indent="0">
              <a:buNone/>
            </a:pPr>
            <a:endParaRPr lang="en-US" dirty="0" smtClean="0"/>
          </a:p>
          <a:p>
            <a:pPr marL="228600" lvl="1" indent="0">
              <a:buNone/>
            </a:pPr>
            <a:endParaRPr lang="en-US" dirty="0" smtClean="0"/>
          </a:p>
          <a:p>
            <a:pPr marL="228600" lvl="1" indent="0">
              <a:buNone/>
            </a:pPr>
            <a:endParaRPr lang="en-US" dirty="0" smtClean="0"/>
          </a:p>
        </p:txBody>
      </p:sp>
    </p:spTree>
    <p:extLst>
      <p:ext uri="{BB962C8B-B14F-4D97-AF65-F5344CB8AC3E}">
        <p14:creationId xmlns:p14="http://schemas.microsoft.com/office/powerpoint/2010/main" val="22584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35021" y="2251881"/>
            <a:ext cx="3398292" cy="36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500668"/>
            <a:ext cx="7729728" cy="727630"/>
          </a:xfrm>
        </p:spPr>
        <p:txBody>
          <a:bodyPr>
            <a:normAutofit fontScale="90000"/>
          </a:bodyPr>
          <a:lstStyle/>
          <a:p>
            <a:r>
              <a:rPr lang="en-US" smtClean="0"/>
              <a:t>Weight decay in neural networks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73707" y="1914712"/>
                <a:ext cx="10563367" cy="4172189"/>
              </a:xfrm>
            </p:spPr>
            <p:txBody>
              <a:bodyPr>
                <a:normAutofit fontScale="85000" lnSpcReduction="20000"/>
              </a:bodyPr>
              <a:lstStyle/>
              <a:p>
                <a:r>
                  <a:rPr lang="en-US" dirty="0" smtClean="0"/>
                  <a:t>In neural networks,  we add the sum of the squared L2 norm of weight matrix at each layer to the loss function: </a:t>
                </a:r>
              </a:p>
              <a:p>
                <a:pPr marL="228600" lvl="1" indent="0">
                  <a:buNone/>
                </a:pP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𝜆</m:t>
                        </m:r>
                      </m:num>
                      <m:den>
                        <m:r>
                          <a:rPr lang="en-US" i="1">
                            <a:latin typeface="Cambria Math" panose="02040503050406030204" pitchFamily="18" charset="0"/>
                          </a:rPr>
                          <m:t>2</m:t>
                        </m:r>
                      </m:den>
                    </m:f>
                    <m:sSubSup>
                      <m:sSubSupPr>
                        <m:ctrlPr>
                          <a:rPr lang="en-US" b="0" i="1" smtClean="0">
                            <a:latin typeface="Cambria Math" panose="02040503050406030204" pitchFamily="18" charset="0"/>
                          </a:rPr>
                        </m:ctrlPr>
                      </m:sSubSupPr>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𝑙</m:t>
                            </m:r>
                          </m:sub>
                          <m:sup/>
                          <m:e>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e>
                            </m:d>
                          </m:e>
                        </m:nary>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b="0" i="1" smtClean="0">
                        <a:latin typeface="Cambria Math" panose="02040503050406030204" pitchFamily="18" charset="0"/>
                      </a:rPr>
                      <m:t>)</m:t>
                    </m:r>
                  </m:oMath>
                </a14:m>
                <a:r>
                  <a:rPr lang="en-US" dirty="0"/>
                  <a:t> </a:t>
                </a:r>
              </a:p>
              <a:p>
                <a:pPr marL="228600" lvl="1" indent="0">
                  <a:buNone/>
                </a:pPr>
                <a:endParaRPr lang="en-US" dirty="0" smtClean="0"/>
              </a:p>
              <a:p>
                <a:pPr marL="228600" lvl="1" indent="0">
                  <a:buNone/>
                </a:pPr>
                <a:r>
                  <a:rPr lang="en-US" dirty="0" smtClean="0"/>
                  <a:t>Where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oMath>
                </a14:m>
                <a:r>
                  <a:rPr lang="en-US" dirty="0"/>
                  <a:t> is the original loss function ( indicating training error,  for instance cross entropy loss for classification or mean squared error for regression)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oMath>
                </a14:m>
                <a:r>
                  <a:rPr lang="en-US" dirty="0"/>
                  <a:t> is the regularized </a:t>
                </a:r>
                <a:r>
                  <a:rPr lang="en-US" dirty="0" smtClean="0"/>
                  <a:t>loss, </a:t>
                </a:r>
                <a14:m>
                  <m:oMath xmlns:m="http://schemas.openxmlformats.org/officeDocument/2006/math">
                    <m:r>
                      <a:rPr lang="en-US" b="0" i="1" smtClean="0">
                        <a:latin typeface="Cambria Math" panose="02040503050406030204" pitchFamily="18" charset="0"/>
                      </a:rPr>
                      <m:t>𝑛</m:t>
                    </m:r>
                  </m:oMath>
                </a14:m>
                <a:r>
                  <a:rPr lang="en-US" dirty="0" smtClean="0"/>
                  <a:t> is the number of training examples,  </a:t>
                </a:r>
                <a:r>
                  <a:rPr lang="en-US" dirty="0"/>
                  <a:t>and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sup>
                                <m:r>
                                  <a:rPr lang="en-US" b="0" i="1" smtClean="0">
                                    <a:latin typeface="Cambria Math" panose="02040503050406030204" pitchFamily="18" charset="0"/>
                                  </a:rPr>
                                  <m:t> 2</m:t>
                                </m:r>
                              </m:sup>
                            </m:sSup>
                          </m:e>
                        </m:nary>
                      </m:e>
                    </m:nary>
                  </m:oMath>
                </a14:m>
                <a:r>
                  <a:rPr lang="en-US" dirty="0" smtClean="0"/>
                  <a:t>   is the  squared </a:t>
                </a:r>
                <a14:m>
                  <m:oMath xmlns:m="http://schemas.openxmlformats.org/officeDocument/2006/math">
                    <m:r>
                      <m:rPr>
                        <m:sty m:val="p"/>
                      </m:rPr>
                      <a:rPr lang="en-US" b="0" i="0" smtClean="0">
                        <a:latin typeface="Cambria Math" panose="02040503050406030204" pitchFamily="18" charset="0"/>
                      </a:rPr>
                      <m:t>L</m:t>
                    </m:r>
                    <m:r>
                      <a:rPr lang="en-US" i="1">
                        <a:latin typeface="Cambria Math" panose="02040503050406030204" pitchFamily="18" charset="0"/>
                      </a:rPr>
                      <m:t>2 </m:t>
                    </m:r>
                  </m:oMath>
                </a14:m>
                <a:r>
                  <a:rPr lang="en-US" dirty="0"/>
                  <a:t>norm of the weight matrix at layer </a:t>
                </a:r>
                <a14:m>
                  <m:oMath xmlns:m="http://schemas.openxmlformats.org/officeDocument/2006/math">
                    <m:r>
                      <a:rPr lang="en-US" i="1">
                        <a:latin typeface="Cambria Math" panose="02040503050406030204" pitchFamily="18" charset="0"/>
                      </a:rPr>
                      <m:t>𝑙</m:t>
                    </m:r>
                  </m:oMath>
                </a14:m>
                <a:r>
                  <a:rPr lang="en-US" dirty="0" smtClean="0"/>
                  <a:t> (</a:t>
                </a:r>
                <a14:m>
                  <m:oMath xmlns:m="http://schemas.openxmlformats.org/officeDocument/2006/math">
                    <m:r>
                      <a:rPr lang="en-US" b="0" i="0"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𝑤</m:t>
                        </m:r>
                      </m:e>
                      <m:sub>
                        <m:r>
                          <a:rPr lang="en-US" b="0" i="1" dirty="0" smtClean="0">
                            <a:latin typeface="Cambria Math" panose="02040503050406030204" pitchFamily="18" charset="0"/>
                          </a:rPr>
                          <m:t>𝑖𝑗</m:t>
                        </m:r>
                      </m:sub>
                      <m:sup>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𝑙</m:t>
                            </m:r>
                          </m:e>
                        </m:d>
                      </m:sup>
                    </m:sSubSup>
                  </m:oMath>
                </a14:m>
                <a:r>
                  <a:rPr lang="en-US" dirty="0" smtClean="0"/>
                  <a:t> is the weight of the </a:t>
                </a:r>
                <a14:m>
                  <m:oMath xmlns:m="http://schemas.openxmlformats.org/officeDocument/2006/math">
                    <m:r>
                      <a:rPr lang="en-US" b="0" i="1" smtClean="0">
                        <a:latin typeface="Cambria Math" panose="02040503050406030204" pitchFamily="18" charset="0"/>
                      </a:rPr>
                      <m:t>𝑖𝑡h</m:t>
                    </m:r>
                    <m:r>
                      <a:rPr lang="en-US" b="0" i="1" smtClean="0">
                        <a:latin typeface="Cambria Math" panose="02040503050406030204" pitchFamily="18" charset="0"/>
                      </a:rPr>
                      <m:t> </m:t>
                    </m:r>
                  </m:oMath>
                </a14:m>
                <a:r>
                  <a:rPr lang="en-US" dirty="0" smtClean="0"/>
                  <a:t>input to the </a:t>
                </a:r>
                <a14:m>
                  <m:oMath xmlns:m="http://schemas.openxmlformats.org/officeDocument/2006/math">
                    <m:r>
                      <a:rPr lang="en-US" b="0" i="1" smtClean="0">
                        <a:latin typeface="Cambria Math" panose="02040503050406030204" pitchFamily="18" charset="0"/>
                      </a:rPr>
                      <m:t>𝑗𝑡h</m:t>
                    </m:r>
                    <m:r>
                      <a:rPr lang="en-US" b="0" i="1" smtClean="0">
                        <a:latin typeface="Cambria Math" panose="02040503050406030204" pitchFamily="18" charset="0"/>
                      </a:rPr>
                      <m:t> </m:t>
                    </m:r>
                  </m:oMath>
                </a14:m>
                <a:r>
                  <a:rPr lang="en-US" dirty="0" smtClean="0"/>
                  <a:t>neuron in layer </a:t>
                </a:r>
                <a14:m>
                  <m:oMath xmlns:m="http://schemas.openxmlformats.org/officeDocument/2006/math">
                    <m:r>
                      <a:rPr lang="en-US" b="0" i="1" smtClean="0">
                        <a:latin typeface="Cambria Math" panose="02040503050406030204" pitchFamily="18" charset="0"/>
                      </a:rPr>
                      <m:t>𝑙</m:t>
                    </m:r>
                  </m:oMath>
                </a14:m>
                <a:r>
                  <a:rPr lang="en-US" dirty="0" smtClean="0"/>
                  <a:t>) .</a:t>
                </a:r>
                <a:endParaRPr lang="en-US" dirty="0"/>
              </a:p>
              <a:p>
                <a:pPr lvl="1"/>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∈[0,∞)</m:t>
                    </m:r>
                  </m:oMath>
                </a14:m>
                <a:r>
                  <a:rPr lang="en-US" dirty="0"/>
                  <a:t> is a </a:t>
                </a:r>
                <a:r>
                  <a:rPr lang="en-US" dirty="0" err="1"/>
                  <a:t>hyperparameter</a:t>
                </a:r>
                <a:r>
                  <a:rPr lang="en-US" dirty="0"/>
                  <a:t> that controls the influence of the penalty term, that is, the extent to which we want to penalize models with larger weights.  </a:t>
                </a:r>
                <a:r>
                  <a:rPr lang="en-US" dirty="0" smtClean="0"/>
                  <a:t> </a:t>
                </a:r>
              </a:p>
              <a:p>
                <a:pPr lvl="2"/>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m:t>
                    </m:r>
                  </m:oMath>
                </a14:m>
                <a:r>
                  <a:rPr lang="en-US" dirty="0" smtClean="0"/>
                  <a:t> means no regularization and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oMath>
                </a14:m>
                <a:r>
                  <a:rPr lang="en-US" dirty="0" smtClean="0"/>
                  <a:t> means a model whose weights approach zero ( that is, a model which makes the same prediction for all data examples)</a:t>
                </a:r>
              </a:p>
              <a:p>
                <a:pPr lvl="1"/>
                <a:r>
                  <a:rPr lang="en-US" dirty="0" smtClean="0"/>
                  <a:t>We use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oMath>
                </a14:m>
                <a:r>
                  <a:rPr lang="en-US" dirty="0" smtClean="0"/>
                  <a:t> instead of </a:t>
                </a:r>
                <a14:m>
                  <m:oMath xmlns:m="http://schemas.openxmlformats.org/officeDocument/2006/math">
                    <m:r>
                      <a:rPr lang="en-US" b="0" i="1" smtClean="0">
                        <a:latin typeface="Cambria Math" panose="02040503050406030204" pitchFamily="18" charset="0"/>
                      </a:rPr>
                      <m:t>𝜆</m:t>
                    </m:r>
                  </m:oMath>
                </a14:m>
                <a:r>
                  <a:rPr lang="en-US" dirty="0" smtClean="0"/>
                  <a:t> to simplify the gradient of the loss function. </a:t>
                </a:r>
              </a:p>
              <a:p>
                <a:pPr lvl="1"/>
                <a:r>
                  <a:rPr lang="en-US" dirty="0" smtClean="0"/>
                  <a:t>It might be desirable to use a different </a:t>
                </a:r>
                <a14:m>
                  <m:oMath xmlns:m="http://schemas.openxmlformats.org/officeDocument/2006/math">
                    <m:r>
                      <a:rPr lang="en-US" i="1">
                        <a:latin typeface="Cambria Math" panose="02040503050406030204" pitchFamily="18" charset="0"/>
                      </a:rPr>
                      <m:t>𝜆</m:t>
                    </m:r>
                  </m:oMath>
                </a14:m>
                <a:r>
                  <a:rPr lang="en-US" dirty="0" smtClean="0"/>
                  <a:t> for each layer of the network. However, this will add too many </a:t>
                </a:r>
                <a:r>
                  <a:rPr lang="en-US" dirty="0" err="1" smtClean="0"/>
                  <a:t>hyperparameters</a:t>
                </a:r>
                <a:r>
                  <a:rPr lang="en-US" dirty="0" smtClean="0"/>
                  <a:t> to our model makes it expensive to tune.  In practice, it is reasonable to use the same </a:t>
                </a:r>
                <a14:m>
                  <m:oMath xmlns:m="http://schemas.openxmlformats.org/officeDocument/2006/math">
                    <m:r>
                      <a:rPr lang="en-US" b="0" i="1" smtClean="0">
                        <a:latin typeface="Cambria Math" panose="02040503050406030204" pitchFamily="18" charset="0"/>
                      </a:rPr>
                      <m:t>𝜆</m:t>
                    </m:r>
                  </m:oMath>
                </a14:m>
                <a:r>
                  <a:rPr lang="en-US" dirty="0" smtClean="0"/>
                  <a:t> at all layers just to reduce the number of </a:t>
                </a:r>
                <a:r>
                  <a:rPr lang="en-US" dirty="0" err="1" smtClean="0"/>
                  <a:t>hyperparameters</a:t>
                </a:r>
                <a:r>
                  <a:rPr lang="en-US" dirty="0" smtClean="0"/>
                  <a:t>.</a:t>
                </a:r>
                <a:endParaRPr lang="en-US" dirty="0"/>
              </a:p>
              <a:p>
                <a:pPr lvl="1"/>
                <a:r>
                  <a:rPr lang="en-US" dirty="0"/>
                  <a:t>Note that  we leave the bias term </a:t>
                </a:r>
                <a:r>
                  <a:rPr lang="en-US" dirty="0" err="1"/>
                  <a:t>unregularized</a:t>
                </a:r>
                <a:r>
                  <a:rPr lang="en-US" dirty="0"/>
                  <a:t>  because the bias term needs less data  than the weights to fit accurately and leaving the bias </a:t>
                </a:r>
                <a:r>
                  <a:rPr lang="en-US" dirty="0" err="1"/>
                  <a:t>unregularized</a:t>
                </a:r>
                <a:r>
                  <a:rPr lang="en-US" dirty="0"/>
                  <a:t>  does not induce overfitting.</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73707" y="1914712"/>
                <a:ext cx="10563367" cy="4172189"/>
              </a:xfrm>
              <a:blipFill>
                <a:blip r:embed="rId2"/>
                <a:stretch>
                  <a:fillRect l="-173" t="-1314"/>
                </a:stretch>
              </a:blipFill>
            </p:spPr>
            <p:txBody>
              <a:bodyPr/>
              <a:lstStyle/>
              <a:p>
                <a:r>
                  <a:rPr lang="en-US">
                    <a:noFill/>
                  </a:rPr>
                  <a:t> </a:t>
                </a:r>
              </a:p>
            </p:txBody>
          </p:sp>
        </mc:Fallback>
      </mc:AlternateContent>
    </p:spTree>
    <p:extLst>
      <p:ext uri="{BB962C8B-B14F-4D97-AF65-F5344CB8AC3E}">
        <p14:creationId xmlns:p14="http://schemas.microsoft.com/office/powerpoint/2010/main" val="307248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390" y="541612"/>
            <a:ext cx="7729728" cy="891403"/>
          </a:xfrm>
        </p:spPr>
        <p:txBody>
          <a:bodyPr>
            <a:normAutofit fontScale="90000"/>
          </a:bodyPr>
          <a:lstStyle/>
          <a:p>
            <a:r>
              <a:rPr lang="en-US" dirty="0" smtClean="0"/>
              <a:t>Weight Decay in neural networks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3899" y="1675740"/>
                <a:ext cx="11518710" cy="4192797"/>
              </a:xfrm>
            </p:spPr>
            <p:txBody>
              <a:bodyPr>
                <a:normAutofit fontScale="92500" lnSpcReduction="20000"/>
              </a:bodyPr>
              <a:lstStyle/>
              <a:p>
                <a:r>
                  <a:rPr lang="en-US" dirty="0" smtClean="0"/>
                  <a:t>The gradient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oMath>
                </a14:m>
                <a:r>
                  <a:rPr lang="en-US" dirty="0" smtClean="0"/>
                  <a:t> with respect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oMath>
                </a14:m>
                <a:r>
                  <a:rPr lang="en-US" dirty="0" smtClean="0"/>
                  <a:t> is;</a:t>
                </a:r>
              </a:p>
              <a:p>
                <a:pPr marL="0" indent="0">
                  <a:buNone/>
                </a:pPr>
                <a:r>
                  <a:rPr lang="en-US" dirty="0"/>
                  <a:t>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𝑖𝑗</m:t>
                            </m:r>
                          </m:sub>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bSup>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𝑖𝑗</m:t>
                            </m:r>
                          </m:sub>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bSup>
                        <m:r>
                          <a:rPr lang="en-US" b="0" i="1" smtClean="0">
                            <a:latin typeface="Cambria Math" panose="02040503050406030204" pitchFamily="18" charset="0"/>
                            <a:ea typeface="Cambria Math" panose="02040503050406030204" pitchFamily="18" charset="0"/>
                          </a:rPr>
                          <m:t> </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𝑛</m:t>
                        </m:r>
                      </m:den>
                    </m:f>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2</m:t>
                            </m:r>
                          </m:den>
                        </m:f>
                      </m:e>
                    </m:d>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𝑖𝑗</m:t>
                        </m:r>
                      </m:sub>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𝑖𝑗</m:t>
                            </m:r>
                          </m:sub>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bSup>
                        <m:r>
                          <a:rPr lang="en-US" i="1">
                            <a:latin typeface="Cambria Math" panose="02040503050406030204" pitchFamily="18" charset="0"/>
                            <a:ea typeface="Cambria Math" panose="02040503050406030204" pitchFamily="18" charset="0"/>
                          </a:rPr>
                          <m:t> </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𝑛</m:t>
                        </m:r>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𝑖𝑗</m:t>
                        </m:r>
                      </m:sub>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bSup>
                  </m:oMath>
                </a14:m>
                <a:endParaRPr lang="en-US" dirty="0" smtClean="0">
                  <a:ea typeface="Cambria Math" panose="02040503050406030204" pitchFamily="18" charset="0"/>
                </a:endParaRPr>
              </a:p>
              <a:p>
                <a:pPr marL="0" indent="0">
                  <a:buNone/>
                </a:pPr>
                <a:r>
                  <a:rPr lang="en-US" dirty="0" smtClean="0"/>
                  <a:t>So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r>
                          <a:rPr lang="en-US" i="1">
                            <a:latin typeface="Cambria Math" panose="02040503050406030204" pitchFamily="18" charset="0"/>
                            <a:ea typeface="Cambria Math" panose="02040503050406030204" pitchFamily="18" charset="0"/>
                          </a:rPr>
                          <m:t> </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𝑛</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oMath>
                </a14:m>
                <a:endParaRPr lang="en-US" dirty="0" smtClean="0"/>
              </a:p>
              <a:p>
                <a:pPr marL="0" indent="0">
                  <a:buNone/>
                </a:pPr>
                <a:r>
                  <a:rPr lang="en-US" dirty="0" smtClean="0"/>
                  <a:t>And in each iteration of the gradient descent the  weight matrix in layer </a:t>
                </a:r>
                <a14:m>
                  <m:oMath xmlns:m="http://schemas.openxmlformats.org/officeDocument/2006/math">
                    <m:r>
                      <a:rPr lang="en-US" b="0" i="1" smtClean="0">
                        <a:latin typeface="Cambria Math" panose="02040503050406030204" pitchFamily="18" charset="0"/>
                      </a:rPr>
                      <m:t>𝑙</m:t>
                    </m:r>
                  </m:oMath>
                </a14:m>
                <a:r>
                  <a:rPr lang="en-US" dirty="0" smtClean="0"/>
                  <a:t> is updated as follows:</a:t>
                </a:r>
              </a:p>
              <a:p>
                <a:pPr marL="0" indent="0">
                  <a:buNone/>
                </a:pPr>
                <a:r>
                  <a:rPr lang="en-US" dirty="0" smtClean="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W</m:t>
                        </m:r>
                      </m:e>
                      <m:sup>
                        <m:d>
                          <m:dPr>
                            <m:begChr m:val="["/>
                            <m:endChr m:val="]"/>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l</m:t>
                            </m:r>
                          </m:e>
                        </m:d>
                      </m:sup>
                    </m:sSup>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W</m:t>
                        </m:r>
                      </m:e>
                      <m:sup>
                        <m:d>
                          <m:dPr>
                            <m:begChr m:val="["/>
                            <m:endChr m:val="]"/>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l</m:t>
                            </m:r>
                          </m:e>
                        </m:d>
                      </m:sup>
                    </m:sSup>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𝐿</m:t>
                            </m:r>
                          </m:e>
                        </m:acc>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r>
                              <a:rPr lang="en-US" i="1">
                                <a:latin typeface="Cambria Math" panose="02040503050406030204" pitchFamily="18" charset="0"/>
                                <a:ea typeface="Cambria Math" panose="02040503050406030204" pitchFamily="18" charset="0"/>
                              </a:rPr>
                              <m:t> </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𝑛</m:t>
                            </m:r>
                          </m:den>
                        </m:f>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e>
                    </m:d>
                    <m:r>
                      <a:rPr lang="en-US" b="0" i="1" smtClean="0">
                        <a:latin typeface="Cambria Math" panose="02040503050406030204" pitchFamily="18" charset="0"/>
                        <a:ea typeface="Cambria Math" panose="02040503050406030204" pitchFamily="18" charset="0"/>
                      </a:rPr>
                      <m:t> </m:t>
                    </m:r>
                  </m:oMath>
                </a14:m>
                <a:r>
                  <a:rPr lang="en-US" b="0" i="1"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hence, </a:t>
                </a:r>
                <a:endParaRPr lang="en-US"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𝛼𝜆</m:t>
                              </m:r>
                            </m:num>
                            <m:den>
                              <m:r>
                                <a:rPr lang="en-US" b="0" i="1" smtClean="0">
                                  <a:latin typeface="Cambria Math" panose="02040503050406030204" pitchFamily="18" charset="0"/>
                                  <a:ea typeface="Cambria Math" panose="02040503050406030204" pitchFamily="18" charset="0"/>
                                </a:rPr>
                                <m:t>𝑛</m:t>
                              </m:r>
                            </m:den>
                          </m:f>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r>
                            <a:rPr lang="en-US" i="1">
                              <a:latin typeface="Cambria Math" panose="02040503050406030204" pitchFamily="18" charset="0"/>
                              <a:ea typeface="Cambria Math" panose="02040503050406030204" pitchFamily="18" charset="0"/>
                            </a:rPr>
                            <m:t> </m:t>
                          </m:r>
                        </m:den>
                      </m:f>
                    </m:oMath>
                  </m:oMathPara>
                </a14:m>
                <a:endParaRPr lang="en-US" dirty="0" smtClean="0"/>
              </a:p>
              <a:p>
                <a:pPr marL="0" indent="0">
                  <a:buNone/>
                </a:pPr>
                <a:r>
                  <a:rPr lang="en-US" dirty="0" smtClean="0"/>
                  <a:t>Comparing that with the </a:t>
                </a:r>
                <a:r>
                  <a:rPr lang="en-US" dirty="0" err="1" smtClean="0"/>
                  <a:t>unregularized</a:t>
                </a:r>
                <a:r>
                  <a:rPr lang="en-US" dirty="0" smtClean="0"/>
                  <a:t> update (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r>
                          <a:rPr lang="en-US" i="1">
                            <a:latin typeface="Cambria Math" panose="02040503050406030204" pitchFamily="18" charset="0"/>
                            <a:ea typeface="Cambria Math" panose="02040503050406030204" pitchFamily="18" charset="0"/>
                          </a:rPr>
                          <m:t> </m:t>
                        </m:r>
                      </m:den>
                    </m:f>
                  </m:oMath>
                </a14:m>
                <a:r>
                  <a:rPr lang="en-US" dirty="0" smtClean="0"/>
                  <a:t> ),  we see that the weights are multiplied by the constant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𝛼𝜆</m:t>
                            </m:r>
                          </m:num>
                          <m:den>
                            <m:r>
                              <a:rPr lang="en-US" i="1">
                                <a:latin typeface="Cambria Math" panose="02040503050406030204" pitchFamily="18" charset="0"/>
                                <a:ea typeface="Cambria Math" panose="02040503050406030204" pitchFamily="18" charset="0"/>
                              </a:rPr>
                              <m:t>𝑛</m:t>
                            </m:r>
                          </m:den>
                        </m:f>
                      </m:e>
                    </m:d>
                  </m:oMath>
                </a14:m>
                <a:r>
                  <a:rPr lang="en-US" dirty="0" smtClean="0"/>
                  <a:t> which is slightly less than 1; consequently, the L2 penalty,  causes the weights to shrunk by a constant factor in each iteration of gradient descent hence the name weight decay.</a:t>
                </a:r>
                <a:r>
                  <a:rPr lang="en-US" dirty="0"/>
                  <a:t>	</a:t>
                </a:r>
                <a:endParaRPr lang="en-US" dirty="0" smtClean="0"/>
              </a:p>
              <a:p>
                <a:r>
                  <a:rPr lang="en-US" dirty="0" smtClean="0"/>
                  <a:t>In general , </a:t>
                </a:r>
                <a:r>
                  <a:rPr lang="en-US" dirty="0"/>
                  <a:t> </a:t>
                </a:r>
                <a:r>
                  <a:rPr lang="en-US" dirty="0" smtClean="0"/>
                  <a:t>weight decay encourages </a:t>
                </a:r>
                <a:r>
                  <a:rPr lang="en-US" dirty="0"/>
                  <a:t>the network to use all of its inputs a little rather than some of its inputs a lot.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3899" y="1675740"/>
                <a:ext cx="11518710" cy="4192797"/>
              </a:xfrm>
              <a:blipFill>
                <a:blip r:embed="rId2"/>
                <a:stretch>
                  <a:fillRect l="-317" t="-1453"/>
                </a:stretch>
              </a:blipFill>
            </p:spPr>
            <p:txBody>
              <a:bodyPr/>
              <a:lstStyle/>
              <a:p>
                <a:r>
                  <a:rPr lang="en-US">
                    <a:noFill/>
                  </a:rPr>
                  <a:t> </a:t>
                </a:r>
              </a:p>
            </p:txBody>
          </p:sp>
        </mc:Fallback>
      </mc:AlternateContent>
    </p:spTree>
    <p:extLst>
      <p:ext uri="{BB962C8B-B14F-4D97-AF65-F5344CB8AC3E}">
        <p14:creationId xmlns:p14="http://schemas.microsoft.com/office/powerpoint/2010/main" val="35969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032" y="282304"/>
            <a:ext cx="9437700" cy="686687"/>
          </a:xfrm>
        </p:spPr>
        <p:txBody>
          <a:bodyPr>
            <a:normAutofit fontScale="90000"/>
          </a:bodyPr>
          <a:lstStyle/>
          <a:p>
            <a:r>
              <a:rPr lang="en-US" dirty="0" smtClean="0"/>
              <a:t>Bagging and Other ensemble methods</a:t>
            </a:r>
            <a:endParaRPr lang="en-US" dirty="0"/>
          </a:p>
        </p:txBody>
      </p:sp>
      <p:sp>
        <p:nvSpPr>
          <p:cNvPr id="3" name="Content Placeholder 2"/>
          <p:cNvSpPr>
            <a:spLocks noGrp="1"/>
          </p:cNvSpPr>
          <p:nvPr>
            <p:ph idx="1"/>
          </p:nvPr>
        </p:nvSpPr>
        <p:spPr>
          <a:xfrm>
            <a:off x="518614" y="1382450"/>
            <a:ext cx="11673385" cy="4909168"/>
          </a:xfrm>
        </p:spPr>
        <p:txBody>
          <a:bodyPr>
            <a:normAutofit fontScale="92500" lnSpcReduction="10000"/>
          </a:bodyPr>
          <a:lstStyle/>
          <a:p>
            <a:r>
              <a:rPr lang="en-US" dirty="0" smtClean="0"/>
              <a:t>Bagging (short for bootstrap aggregating) </a:t>
            </a:r>
            <a:r>
              <a:rPr lang="en-US" dirty="0"/>
              <a:t>is a technique for reducing </a:t>
            </a:r>
            <a:r>
              <a:rPr lang="en-US" dirty="0" smtClean="0"/>
              <a:t>generalization </a:t>
            </a:r>
            <a:r>
              <a:rPr lang="en-US" dirty="0"/>
              <a:t>error by combining several </a:t>
            </a:r>
            <a:r>
              <a:rPr lang="en-US" dirty="0" smtClean="0"/>
              <a:t>models for the same machine learning task.</a:t>
            </a:r>
          </a:p>
          <a:p>
            <a:r>
              <a:rPr lang="en-US" dirty="0"/>
              <a:t>The idea is to </a:t>
            </a:r>
            <a:r>
              <a:rPr lang="en-US" dirty="0" smtClean="0"/>
              <a:t>train several </a:t>
            </a:r>
            <a:r>
              <a:rPr lang="en-US" dirty="0"/>
              <a:t>diﬀerent models separately, then have all the models vote on the output </a:t>
            </a:r>
            <a:r>
              <a:rPr lang="en-US" dirty="0" smtClean="0"/>
              <a:t>for test examples</a:t>
            </a:r>
          </a:p>
          <a:p>
            <a:r>
              <a:rPr lang="en-US" dirty="0"/>
              <a:t>This is an example of a general strategy in machine learning </a:t>
            </a:r>
            <a:r>
              <a:rPr lang="en-US" dirty="0" smtClean="0"/>
              <a:t>called model </a:t>
            </a:r>
            <a:r>
              <a:rPr lang="en-US" dirty="0" smtClean="0"/>
              <a:t>averaging.  </a:t>
            </a:r>
            <a:r>
              <a:rPr lang="en-US" dirty="0" smtClean="0"/>
              <a:t>Techniques </a:t>
            </a:r>
            <a:r>
              <a:rPr lang="en-US" dirty="0"/>
              <a:t>employing this strategy are known </a:t>
            </a:r>
            <a:r>
              <a:rPr lang="en-US" dirty="0" smtClean="0"/>
              <a:t>as </a:t>
            </a:r>
            <a:r>
              <a:rPr lang="en-US" b="1" dirty="0" smtClean="0"/>
              <a:t>ensemble</a:t>
            </a:r>
            <a:r>
              <a:rPr lang="en-US" b="1" dirty="0"/>
              <a:t> </a:t>
            </a:r>
            <a:r>
              <a:rPr lang="en-US" b="1" dirty="0" smtClean="0"/>
              <a:t>methods</a:t>
            </a:r>
          </a:p>
          <a:p>
            <a:r>
              <a:rPr lang="en-US" dirty="0" smtClean="0"/>
              <a:t>The reason that model averaging reduces the test error is </a:t>
            </a:r>
            <a:r>
              <a:rPr lang="en-US" dirty="0"/>
              <a:t>that diﬀerent models will </a:t>
            </a:r>
            <a:r>
              <a:rPr lang="en-US" dirty="0" smtClean="0"/>
              <a:t>usually not </a:t>
            </a:r>
            <a:r>
              <a:rPr lang="en-US" dirty="0"/>
              <a:t>make all the same errors on the test </a:t>
            </a:r>
            <a:r>
              <a:rPr lang="en-US" dirty="0" smtClean="0"/>
              <a:t>set.</a:t>
            </a:r>
          </a:p>
          <a:p>
            <a:r>
              <a:rPr lang="en-US" dirty="0"/>
              <a:t>Diﬀerent ensemble methods construct the ensemble of models in diﬀerent ways.</a:t>
            </a:r>
          </a:p>
          <a:p>
            <a:pPr lvl="1"/>
            <a:r>
              <a:rPr lang="en-US" dirty="0"/>
              <a:t>For example, each member of the ensemble could be formed by training a </a:t>
            </a:r>
            <a:r>
              <a:rPr lang="en-US" dirty="0" smtClean="0"/>
              <a:t>completely </a:t>
            </a:r>
            <a:r>
              <a:rPr lang="en-US" dirty="0" smtClean="0"/>
              <a:t>diﬀerent </a:t>
            </a:r>
            <a:r>
              <a:rPr lang="en-US" dirty="0"/>
              <a:t>kind of model using a diﬀerent algorithm or objective </a:t>
            </a:r>
            <a:r>
              <a:rPr lang="en-US" dirty="0" smtClean="0"/>
              <a:t>function</a:t>
            </a:r>
          </a:p>
          <a:p>
            <a:r>
              <a:rPr lang="en-US" b="1" dirty="0" smtClean="0"/>
              <a:t>Bagging </a:t>
            </a:r>
            <a:r>
              <a:rPr lang="en-US" dirty="0" smtClean="0"/>
              <a:t> is the most simple type of model ensemble that </a:t>
            </a:r>
            <a:r>
              <a:rPr lang="en-US" dirty="0"/>
              <a:t>allows the same kind of model, training algorithm and </a:t>
            </a:r>
            <a:r>
              <a:rPr lang="en-US" dirty="0" smtClean="0"/>
              <a:t>objective function </a:t>
            </a:r>
            <a:r>
              <a:rPr lang="en-US" dirty="0"/>
              <a:t>to be reused several </a:t>
            </a:r>
            <a:r>
              <a:rPr lang="en-US" dirty="0" smtClean="0"/>
              <a:t>times</a:t>
            </a:r>
          </a:p>
          <a:p>
            <a:r>
              <a:rPr lang="en-US" dirty="0" smtClean="0"/>
              <a:t>In bagging we construct k different datasets from the training examples. Each dataset has the same size as the original training dataset and is obtained by sampling with replacement from the original dataset. </a:t>
            </a:r>
            <a:r>
              <a:rPr lang="en-US" dirty="0"/>
              <a:t> </a:t>
            </a:r>
            <a:r>
              <a:rPr lang="en-US" dirty="0" smtClean="0"/>
              <a:t>This means that each dataset has some examples missing from the original dataset and contains several duplicate examples.   A separate model is then trained on each dataset and predictions are averaged at test time resulting in a better test error</a:t>
            </a:r>
          </a:p>
          <a:p>
            <a:endParaRPr lang="en-US" dirty="0" smtClean="0"/>
          </a:p>
          <a:p>
            <a:endParaRPr lang="en-US" dirty="0"/>
          </a:p>
          <a:p>
            <a:pPr lvl="1"/>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9320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192" y="241360"/>
            <a:ext cx="7729728" cy="795870"/>
          </a:xfrm>
        </p:spPr>
        <p:txBody>
          <a:bodyPr/>
          <a:lstStyle/>
          <a:p>
            <a:r>
              <a:rPr lang="en-US" dirty="0" smtClean="0"/>
              <a:t>Bagging Example</a:t>
            </a:r>
            <a:endParaRPr lang="en-US" dirty="0"/>
          </a:p>
        </p:txBody>
      </p:sp>
      <p:sp>
        <p:nvSpPr>
          <p:cNvPr id="3" name="Content Placeholder 2"/>
          <p:cNvSpPr>
            <a:spLocks noGrp="1"/>
          </p:cNvSpPr>
          <p:nvPr>
            <p:ph idx="1"/>
          </p:nvPr>
        </p:nvSpPr>
        <p:spPr>
          <a:xfrm>
            <a:off x="882555" y="1532575"/>
            <a:ext cx="5572836" cy="4690804"/>
          </a:xfrm>
        </p:spPr>
        <p:txBody>
          <a:bodyPr>
            <a:normAutofit fontScale="92500" lnSpcReduction="10000"/>
          </a:bodyPr>
          <a:lstStyle/>
          <a:p>
            <a:r>
              <a:rPr lang="en-US" dirty="0" smtClean="0"/>
              <a:t>Consider a toy example where we want to build a classifier which can detect the digit 8.  We have a tiny dataset of three examples 9,6, and 8. </a:t>
            </a:r>
          </a:p>
          <a:p>
            <a:r>
              <a:rPr lang="en-US" dirty="0" smtClean="0"/>
              <a:t>Suppose </a:t>
            </a:r>
            <a:r>
              <a:rPr lang="en-US" dirty="0"/>
              <a:t>we make two </a:t>
            </a:r>
            <a:r>
              <a:rPr lang="en-US" dirty="0" smtClean="0"/>
              <a:t>diﬀerent resampled </a:t>
            </a:r>
            <a:r>
              <a:rPr lang="en-US" dirty="0"/>
              <a:t>datasets. The bagging training procedure is to construct each of these </a:t>
            </a:r>
            <a:r>
              <a:rPr lang="en-US" dirty="0" smtClean="0"/>
              <a:t>datasets by </a:t>
            </a:r>
            <a:r>
              <a:rPr lang="en-US" dirty="0"/>
              <a:t>sampling with replacement</a:t>
            </a:r>
            <a:r>
              <a:rPr lang="en-US" dirty="0" smtClean="0"/>
              <a:t>.</a:t>
            </a:r>
          </a:p>
          <a:p>
            <a:r>
              <a:rPr lang="en-US" dirty="0" smtClean="0"/>
              <a:t>First dataset omits the 9 and repeats 8. Suppose that a classifier trained on this dataset learns that the a loop on the top corresponds to 8</a:t>
            </a:r>
          </a:p>
          <a:p>
            <a:r>
              <a:rPr lang="en-US" dirty="0" smtClean="0"/>
              <a:t>Second dataset omits 6 and repeats 9.  Suppose that a classifier trained on this dataset learns that a loop at the bottom corresponds to 8.</a:t>
            </a:r>
          </a:p>
          <a:p>
            <a:r>
              <a:rPr lang="en-US" dirty="0" smtClean="0"/>
              <a:t>Each classifier individually is brittle but if we </a:t>
            </a:r>
            <a:r>
              <a:rPr lang="en-US" dirty="0"/>
              <a:t>average their </a:t>
            </a:r>
            <a:r>
              <a:rPr lang="en-US" dirty="0" smtClean="0"/>
              <a:t>outputs, </a:t>
            </a:r>
            <a:r>
              <a:rPr lang="en-US" dirty="0"/>
              <a:t>then the </a:t>
            </a:r>
            <a:r>
              <a:rPr lang="en-US" dirty="0" smtClean="0"/>
              <a:t>resulting classifier </a:t>
            </a:r>
            <a:r>
              <a:rPr lang="en-US" dirty="0"/>
              <a:t>is robust, </a:t>
            </a:r>
            <a:r>
              <a:rPr lang="en-US" dirty="0" smtClean="0"/>
              <a:t>achieving maximal </a:t>
            </a:r>
            <a:r>
              <a:rPr lang="en-US" dirty="0"/>
              <a:t>conﬁdence only when both loops of the 8 are present.</a:t>
            </a:r>
          </a:p>
          <a:p>
            <a:endParaRPr lang="en-US" dirty="0"/>
          </a:p>
          <a:p>
            <a:endParaRPr lang="en-US" dirty="0"/>
          </a:p>
        </p:txBody>
      </p:sp>
      <p:pic>
        <p:nvPicPr>
          <p:cNvPr id="9" name="Picture 8"/>
          <p:cNvPicPr>
            <a:picLocks noChangeAspect="1"/>
          </p:cNvPicPr>
          <p:nvPr/>
        </p:nvPicPr>
        <p:blipFill>
          <a:blip r:embed="rId2"/>
          <a:stretch>
            <a:fillRect/>
          </a:stretch>
        </p:blipFill>
        <p:spPr>
          <a:xfrm>
            <a:off x="6480684" y="2534715"/>
            <a:ext cx="5543550" cy="2962275"/>
          </a:xfrm>
          <a:prstGeom prst="rect">
            <a:avLst/>
          </a:prstGeom>
        </p:spPr>
      </p:pic>
    </p:spTree>
    <p:extLst>
      <p:ext uri="{BB962C8B-B14F-4D97-AF65-F5344CB8AC3E}">
        <p14:creationId xmlns:p14="http://schemas.microsoft.com/office/powerpoint/2010/main" val="295987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565" y="637145"/>
            <a:ext cx="8796255" cy="754926"/>
          </a:xfrm>
        </p:spPr>
        <p:txBody>
          <a:bodyPr/>
          <a:lstStyle/>
          <a:p>
            <a:r>
              <a:rPr lang="en-US" dirty="0" smtClean="0"/>
              <a:t>Model Ensemble in neural networks</a:t>
            </a:r>
            <a:endParaRPr lang="en-US" dirty="0"/>
          </a:p>
        </p:txBody>
      </p:sp>
      <p:sp>
        <p:nvSpPr>
          <p:cNvPr id="3" name="Content Placeholder 2"/>
          <p:cNvSpPr>
            <a:spLocks noGrp="1"/>
          </p:cNvSpPr>
          <p:nvPr>
            <p:ph idx="1"/>
          </p:nvPr>
        </p:nvSpPr>
        <p:spPr>
          <a:xfrm>
            <a:off x="477671" y="1774209"/>
            <a:ext cx="11368586" cy="4353636"/>
          </a:xfrm>
        </p:spPr>
        <p:txBody>
          <a:bodyPr>
            <a:normAutofit fontScale="92500" lnSpcReduction="10000"/>
          </a:bodyPr>
          <a:lstStyle/>
          <a:p>
            <a:r>
              <a:rPr lang="en-US" dirty="0" smtClean="0"/>
              <a:t>Differences in random initialization of parameters, in random selection of mini-batches, and in  </a:t>
            </a:r>
            <a:r>
              <a:rPr lang="en-US" dirty="0" err="1" smtClean="0"/>
              <a:t>hyperparameters</a:t>
            </a:r>
            <a:r>
              <a:rPr lang="en-US" dirty="0" smtClean="0"/>
              <a:t> causes different neural network models to arrive at different solutions even if they are trained on the same dataset.</a:t>
            </a:r>
          </a:p>
          <a:p>
            <a:pPr lvl="1"/>
            <a:r>
              <a:rPr lang="en-US" dirty="0" smtClean="0"/>
              <a:t>Consequently, neural network models can benefit greatly from model ensemble even if all models are trained on the same dataset.</a:t>
            </a:r>
          </a:p>
          <a:p>
            <a:r>
              <a:rPr lang="en-US" dirty="0" smtClean="0"/>
              <a:t>Model ensemble /averaging is an extremely powerful and reliable method for reducing generalization error in machine learning</a:t>
            </a:r>
          </a:p>
          <a:p>
            <a:pPr lvl="1"/>
            <a:r>
              <a:rPr lang="en-US" dirty="0" smtClean="0"/>
              <a:t>In fact, many machine learning contests are usually won by methods using model averaging over dozens of models.</a:t>
            </a:r>
          </a:p>
          <a:p>
            <a:pPr lvl="1"/>
            <a:r>
              <a:rPr lang="en-US" dirty="0" smtClean="0"/>
              <a:t>Any machine learning model can benefit substantially from model averaging at the price of increased computation and memory. </a:t>
            </a:r>
          </a:p>
          <a:p>
            <a:r>
              <a:rPr lang="en-US" dirty="0" smtClean="0"/>
              <a:t>Model averaging such as bagging requires training multiple models (instead of a single model) and evaluating multiple models on each test example. </a:t>
            </a:r>
          </a:p>
          <a:p>
            <a:r>
              <a:rPr lang="en-US" dirty="0" smtClean="0"/>
              <a:t>This is impractical when each model is a large deep neural networks because training and evaluating such networks is costly in terms of runtime and memory</a:t>
            </a:r>
          </a:p>
          <a:p>
            <a:r>
              <a:rPr lang="en-US" dirty="0" smtClean="0"/>
              <a:t>It is common to use ensemble of five or ten neural networks but more than this rapidly becomes impractical.</a:t>
            </a:r>
          </a:p>
          <a:p>
            <a:r>
              <a:rPr lang="en-US" dirty="0" smtClean="0"/>
              <a:t>  A regularization method   called </a:t>
            </a:r>
            <a:r>
              <a:rPr lang="en-US" b="1" dirty="0" smtClean="0"/>
              <a:t>dropout </a:t>
            </a:r>
            <a:r>
              <a:rPr lang="en-US" dirty="0" smtClean="0"/>
              <a:t>allow us to get an approximation of training and evaluating a bagged ensemble of many neural networks without having to train multiple models.</a:t>
            </a:r>
          </a:p>
          <a:p>
            <a:endParaRPr lang="en-US" dirty="0" smtClean="0"/>
          </a:p>
          <a:p>
            <a:endParaRPr lang="en-US" dirty="0"/>
          </a:p>
          <a:p>
            <a:endParaRPr lang="en-US" dirty="0"/>
          </a:p>
        </p:txBody>
      </p:sp>
    </p:spTree>
    <p:extLst>
      <p:ext uri="{BB962C8B-B14F-4D97-AF65-F5344CB8AC3E}">
        <p14:creationId xmlns:p14="http://schemas.microsoft.com/office/powerpoint/2010/main" val="112722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45744"/>
          </a:xfrm>
        </p:spPr>
        <p:txBody>
          <a:bodyPr>
            <a:normAutofit fontScale="90000"/>
          </a:bodyPr>
          <a:lstStyle/>
          <a:p>
            <a:r>
              <a:rPr lang="en-US" dirty="0" smtClean="0"/>
              <a:t>Drop out Regularization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5093" y="2051190"/>
                <a:ext cx="6359856" cy="3912881"/>
              </a:xfrm>
            </p:spPr>
            <p:txBody>
              <a:bodyPr>
                <a:normAutofit/>
              </a:bodyPr>
              <a:lstStyle/>
              <a:p>
                <a:r>
                  <a:rPr lang="en-US" dirty="0" smtClean="0"/>
                  <a:t>Drop out is a simple and extremely effective regularization technique introduced by </a:t>
                </a:r>
                <a:r>
                  <a:rPr lang="en-US" dirty="0" smtClean="0"/>
                  <a:t>Srivastava et </a:t>
                </a:r>
                <a:r>
                  <a:rPr lang="en-US" dirty="0"/>
                  <a:t>al in </a:t>
                </a:r>
                <a:r>
                  <a:rPr lang="en-US" dirty="0" smtClean="0">
                    <a:hlinkClick r:id="rId2"/>
                  </a:rPr>
                  <a:t>this paper.</a:t>
                </a:r>
                <a:endParaRPr lang="en-US" dirty="0" smtClean="0"/>
              </a:p>
              <a:p>
                <a:r>
                  <a:rPr lang="en-US" dirty="0" smtClean="0"/>
                  <a:t>Drop out complements other regularization methods such as weight decay.</a:t>
                </a:r>
              </a:p>
              <a:p>
                <a:r>
                  <a:rPr lang="en-US" dirty="0" smtClean="0"/>
                  <a:t>Dropout randomly sets the output of some neurons in each layer to zero, that is, it randomly removes or deactivates some neurons during training.  This is done independently for each training example in a </a:t>
                </a:r>
                <a:r>
                  <a:rPr lang="en-US" dirty="0" err="1" smtClean="0"/>
                  <a:t>minibatch</a:t>
                </a:r>
                <a:endParaRPr lang="en-US" dirty="0" smtClean="0"/>
              </a:p>
              <a:p>
                <a:r>
                  <a:rPr lang="en-US" dirty="0" smtClean="0"/>
                  <a:t>The probability at which we keep the output of a neuron (the probability of not zeroing out)  is a </a:t>
                </a:r>
                <a:r>
                  <a:rPr lang="en-US" dirty="0" err="1" smtClean="0"/>
                  <a:t>hyperparameter</a:t>
                </a:r>
                <a:r>
                  <a:rPr lang="en-US" dirty="0" smtClean="0"/>
                  <a:t> denoted as </a:t>
                </a:r>
                <a14:m>
                  <m:oMath xmlns:m="http://schemas.openxmlformats.org/officeDocument/2006/math">
                    <m:r>
                      <a:rPr lang="en-US" b="0" i="1" smtClean="0">
                        <a:latin typeface="Cambria Math" panose="02040503050406030204" pitchFamily="18" charset="0"/>
                      </a:rPr>
                      <m:t>𝑝</m:t>
                    </m:r>
                  </m:oMath>
                </a14:m>
                <a:r>
                  <a:rPr lang="en-US" dirty="0" smtClean="0"/>
                  <a:t>.  Typically the same </a:t>
                </a:r>
                <a14:m>
                  <m:oMath xmlns:m="http://schemas.openxmlformats.org/officeDocument/2006/math">
                    <m:r>
                      <a:rPr lang="en-US" b="0" i="1" smtClean="0">
                        <a:latin typeface="Cambria Math" panose="02040503050406030204" pitchFamily="18" charset="0"/>
                      </a:rPr>
                      <m:t>𝑝</m:t>
                    </m:r>
                  </m:oMath>
                </a14:m>
                <a:r>
                  <a:rPr lang="en-US" dirty="0" smtClean="0"/>
                  <a:t> is used for all the neurons in the same layer. </a:t>
                </a:r>
              </a:p>
              <a:p>
                <a:pPr lvl="1"/>
                <a:endParaRPr lang="en-US" dirty="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5093" y="2051190"/>
                <a:ext cx="6359856" cy="3912881"/>
              </a:xfrm>
              <a:blipFill>
                <a:blip r:embed="rId3"/>
                <a:stretch>
                  <a:fillRect l="-575" t="-779" r="-192"/>
                </a:stretch>
              </a:blipFill>
            </p:spPr>
            <p:txBody>
              <a:bodyPr/>
              <a:lstStyle/>
              <a:p>
                <a:r>
                  <a:rPr lang="en-US">
                    <a:noFill/>
                  </a:rPr>
                  <a:t> </a:t>
                </a:r>
              </a:p>
            </p:txBody>
          </p:sp>
        </mc:Fallback>
      </mc:AlternateContent>
      <p:pic>
        <p:nvPicPr>
          <p:cNvPr id="1027" name="Picture 3" descr="https://cs231n.github.io/assets/nn2/dropout.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949" y="2051191"/>
            <a:ext cx="4640239" cy="247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42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12246</TotalTime>
  <Words>3220</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 Math</vt:lpstr>
      <vt:lpstr>Gill Sans MT</vt:lpstr>
      <vt:lpstr>Parcel</vt:lpstr>
      <vt:lpstr>Regularizing deep neural network</vt:lpstr>
      <vt:lpstr>Regularization</vt:lpstr>
      <vt:lpstr>Weight decay  (L2 regularization)</vt:lpstr>
      <vt:lpstr>Weight decay in neural networks</vt:lpstr>
      <vt:lpstr>Weight Decay in neural networks (cont.)</vt:lpstr>
      <vt:lpstr>Bagging and Other ensemble methods</vt:lpstr>
      <vt:lpstr>Bagging Example</vt:lpstr>
      <vt:lpstr>Model Ensemble in neural networks</vt:lpstr>
      <vt:lpstr>Drop out Regularization</vt:lpstr>
      <vt:lpstr>Dropout at training</vt:lpstr>
      <vt:lpstr>Dropout at test time</vt:lpstr>
      <vt:lpstr>Inverted dropout</vt:lpstr>
      <vt:lpstr>Why dropout reduce generalization error?</vt:lpstr>
      <vt:lpstr>Why dropout reduce generalization error (Cont.)?</vt:lpstr>
      <vt:lpstr>Early stopping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Hyperparameter search and other practical considerations</dc:title>
  <dc:creator>Sahebkarkhorasani, Elham</dc:creator>
  <cp:lastModifiedBy>Sahebkarkhorasani, Elham</cp:lastModifiedBy>
  <cp:revision>103</cp:revision>
  <dcterms:created xsi:type="dcterms:W3CDTF">2020-07-04T16:46:07Z</dcterms:created>
  <dcterms:modified xsi:type="dcterms:W3CDTF">2020-09-29T04:31:42Z</dcterms:modified>
</cp:coreProperties>
</file>