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5" r:id="rId5"/>
  </p:sldMasterIdLst>
  <p:notesMasterIdLst>
    <p:notesMasterId r:id="rId32"/>
  </p:notesMasterIdLst>
  <p:sldIdLst>
    <p:sldId id="541" r:id="rId6"/>
    <p:sldId id="726" r:id="rId7"/>
    <p:sldId id="440" r:id="rId8"/>
    <p:sldId id="705" r:id="rId9"/>
    <p:sldId id="704" r:id="rId10"/>
    <p:sldId id="723" r:id="rId11"/>
    <p:sldId id="724" r:id="rId12"/>
    <p:sldId id="707" r:id="rId13"/>
    <p:sldId id="706" r:id="rId14"/>
    <p:sldId id="712" r:id="rId15"/>
    <p:sldId id="710" r:id="rId16"/>
    <p:sldId id="713" r:id="rId17"/>
    <p:sldId id="714" r:id="rId18"/>
    <p:sldId id="715" r:id="rId19"/>
    <p:sldId id="716" r:id="rId20"/>
    <p:sldId id="717" r:id="rId21"/>
    <p:sldId id="719" r:id="rId22"/>
    <p:sldId id="718" r:id="rId23"/>
    <p:sldId id="720" r:id="rId24"/>
    <p:sldId id="721" r:id="rId25"/>
    <p:sldId id="722" r:id="rId26"/>
    <p:sldId id="711" r:id="rId27"/>
    <p:sldId id="709" r:id="rId28"/>
    <p:sldId id="708" r:id="rId29"/>
    <p:sldId id="725" r:id="rId30"/>
    <p:sldId id="577" r:id="rId31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6BB516DB-55BE-4C37-90B3-1322DCD23C95}">
          <p14:sldIdLst>
            <p14:sldId id="541"/>
            <p14:sldId id="726"/>
          </p14:sldIdLst>
        </p14:section>
        <p14:section name="Verification" id="{FCEB8FAB-A0BF-40B5-B4C2-AD15F336CF8A}">
          <p14:sldIdLst>
            <p14:sldId id="440"/>
            <p14:sldId id="705"/>
            <p14:sldId id="704"/>
            <p14:sldId id="723"/>
            <p14:sldId id="724"/>
          </p14:sldIdLst>
        </p14:section>
        <p14:section name="Validation" id="{64B1FEE9-1084-4821-86B3-96854BAE037B}">
          <p14:sldIdLst>
            <p14:sldId id="707"/>
            <p14:sldId id="706"/>
            <p14:sldId id="712"/>
            <p14:sldId id="710"/>
            <p14:sldId id="713"/>
            <p14:sldId id="714"/>
            <p14:sldId id="715"/>
            <p14:sldId id="716"/>
            <p14:sldId id="717"/>
            <p14:sldId id="719"/>
            <p14:sldId id="718"/>
            <p14:sldId id="720"/>
            <p14:sldId id="721"/>
            <p14:sldId id="722"/>
            <p14:sldId id="711"/>
          </p14:sldIdLst>
        </p14:section>
        <p14:section name="Activities" id="{2F113CA5-E7DF-49F1-88DB-0AD39BFB8D7F}">
          <p14:sldIdLst>
            <p14:sldId id="709"/>
          </p14:sldIdLst>
        </p14:section>
        <p14:section name="Closing" id="{79A0C593-F1C3-48EE-B6F8-7964285765B7}">
          <p14:sldIdLst>
            <p14:sldId id="708"/>
            <p14:sldId id="725"/>
          </p14:sldIdLst>
        </p14:section>
        <p14:section name="Backups" id="{A20BBC9A-CA91-4EC2-A5E1-5862018BB4E5}">
          <p14:sldIdLst>
            <p14:sldId id="5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DA8AC"/>
    <a:srgbClr val="112C63"/>
    <a:srgbClr val="93151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3" autoAdjust="0"/>
    <p:restoredTop sz="79719" autoAdjust="0"/>
  </p:normalViewPr>
  <p:slideViewPr>
    <p:cSldViewPr snapToGrid="0">
      <p:cViewPr varScale="1">
        <p:scale>
          <a:sx n="90" d="100"/>
          <a:sy n="90" d="100"/>
        </p:scale>
        <p:origin x="103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EE, MICHAEL J Maj USAF AETC AFIT/ENS" userId="c5c0c090-7e92-46c3-b20f-ac6c56430d78" providerId="ADAL" clId="{04BC58DD-AE63-46F3-8494-7F04B06906C2}"/>
    <pc:docChg chg="undo redo custSel addSld modSld sldOrd modSection">
      <pc:chgData name="GAREE, MICHAEL J Maj USAF AETC AFIT/ENS" userId="c5c0c090-7e92-46c3-b20f-ac6c56430d78" providerId="ADAL" clId="{04BC58DD-AE63-46F3-8494-7F04B06906C2}" dt="2022-02-08T03:28:51.892" v="594" actId="20577"/>
      <pc:docMkLst>
        <pc:docMk/>
      </pc:docMkLst>
      <pc:sldChg chg="modSp">
        <pc:chgData name="GAREE, MICHAEL J Maj USAF AETC AFIT/ENS" userId="c5c0c090-7e92-46c3-b20f-ac6c56430d78" providerId="ADAL" clId="{04BC58DD-AE63-46F3-8494-7F04B06906C2}" dt="2022-02-08T02:48:21.171" v="85" actId="20577"/>
        <pc:sldMkLst>
          <pc:docMk/>
          <pc:sldMk cId="3770124460" sldId="652"/>
        </pc:sldMkLst>
        <pc:spChg chg="mod">
          <ac:chgData name="GAREE, MICHAEL J Maj USAF AETC AFIT/ENS" userId="c5c0c090-7e92-46c3-b20f-ac6c56430d78" providerId="ADAL" clId="{04BC58DD-AE63-46F3-8494-7F04B06906C2}" dt="2022-02-08T02:48:21.171" v="85" actId="20577"/>
          <ac:spMkLst>
            <pc:docMk/>
            <pc:sldMk cId="3770124460" sldId="652"/>
            <ac:spMk id="6" creationId="{E0765E7E-C16B-4E9C-A1D2-3D5887FDD250}"/>
          </ac:spMkLst>
        </pc:spChg>
      </pc:sldChg>
      <pc:sldChg chg="modSp mod">
        <pc:chgData name="GAREE, MICHAEL J Maj USAF AETC AFIT/ENS" userId="c5c0c090-7e92-46c3-b20f-ac6c56430d78" providerId="ADAL" clId="{04BC58DD-AE63-46F3-8494-7F04B06906C2}" dt="2022-02-08T02:49:32.116" v="88" actId="207"/>
        <pc:sldMkLst>
          <pc:docMk/>
          <pc:sldMk cId="80088556" sldId="653"/>
        </pc:sldMkLst>
        <pc:spChg chg="mod">
          <ac:chgData name="GAREE, MICHAEL J Maj USAF AETC AFIT/ENS" userId="c5c0c090-7e92-46c3-b20f-ac6c56430d78" providerId="ADAL" clId="{04BC58DD-AE63-46F3-8494-7F04B06906C2}" dt="2022-02-08T02:49:32.116" v="88" actId="207"/>
          <ac:spMkLst>
            <pc:docMk/>
            <pc:sldMk cId="80088556" sldId="653"/>
            <ac:spMk id="2" creationId="{87D547D9-9F37-4E35-A576-A62F64D2C773}"/>
          </ac:spMkLst>
        </pc:spChg>
      </pc:sldChg>
      <pc:sldChg chg="modSp mod">
        <pc:chgData name="GAREE, MICHAEL J Maj USAF AETC AFIT/ENS" userId="c5c0c090-7e92-46c3-b20f-ac6c56430d78" providerId="ADAL" clId="{04BC58DD-AE63-46F3-8494-7F04B06906C2}" dt="2022-02-08T02:53:24.518" v="90" actId="1035"/>
        <pc:sldMkLst>
          <pc:docMk/>
          <pc:sldMk cId="2809299403" sldId="656"/>
        </pc:sldMkLst>
        <pc:cxnChg chg="mod">
          <ac:chgData name="GAREE, MICHAEL J Maj USAF AETC AFIT/ENS" userId="c5c0c090-7e92-46c3-b20f-ac6c56430d78" providerId="ADAL" clId="{04BC58DD-AE63-46F3-8494-7F04B06906C2}" dt="2022-02-08T02:53:24.518" v="90" actId="1035"/>
          <ac:cxnSpMkLst>
            <pc:docMk/>
            <pc:sldMk cId="2809299403" sldId="656"/>
            <ac:cxnSpMk id="7" creationId="{E4658E6C-AAEF-4A35-A923-79E5AEA262D0}"/>
          </ac:cxnSpMkLst>
        </pc:cxnChg>
      </pc:sldChg>
      <pc:sldChg chg="addSp delSp modSp mod modClrScheme chgLayout">
        <pc:chgData name="GAREE, MICHAEL J Maj USAF AETC AFIT/ENS" userId="c5c0c090-7e92-46c3-b20f-ac6c56430d78" providerId="ADAL" clId="{04BC58DD-AE63-46F3-8494-7F04B06906C2}" dt="2022-02-08T03:09:53.863" v="98" actId="700"/>
        <pc:sldMkLst>
          <pc:docMk/>
          <pc:sldMk cId="3544901750" sldId="658"/>
        </pc:sldMkLst>
        <pc:spChg chg="mod ord">
          <ac:chgData name="GAREE, MICHAEL J Maj USAF AETC AFIT/ENS" userId="c5c0c090-7e92-46c3-b20f-ac6c56430d78" providerId="ADAL" clId="{04BC58DD-AE63-46F3-8494-7F04B06906C2}" dt="2022-02-08T03:09:53.863" v="98" actId="700"/>
          <ac:spMkLst>
            <pc:docMk/>
            <pc:sldMk cId="3544901750" sldId="658"/>
            <ac:spMk id="2" creationId="{B483F5AA-D647-486D-973D-3FB56841E6C1}"/>
          </ac:spMkLst>
        </pc:spChg>
        <pc:spChg chg="add del mod ord">
          <ac:chgData name="GAREE, MICHAEL J Maj USAF AETC AFIT/ENS" userId="c5c0c090-7e92-46c3-b20f-ac6c56430d78" providerId="ADAL" clId="{04BC58DD-AE63-46F3-8494-7F04B06906C2}" dt="2022-02-08T03:09:53.863" v="98" actId="700"/>
          <ac:spMkLst>
            <pc:docMk/>
            <pc:sldMk cId="3544901750" sldId="658"/>
            <ac:spMk id="4" creationId="{E1410125-80CA-40DB-B439-D2BD6E16E998}"/>
          </ac:spMkLst>
        </pc:spChg>
        <pc:spChg chg="mod ord">
          <ac:chgData name="GAREE, MICHAEL J Maj USAF AETC AFIT/ENS" userId="c5c0c090-7e92-46c3-b20f-ac6c56430d78" providerId="ADAL" clId="{04BC58DD-AE63-46F3-8494-7F04B06906C2}" dt="2022-02-08T03:09:53.863" v="98" actId="700"/>
          <ac:spMkLst>
            <pc:docMk/>
            <pc:sldMk cId="3544901750" sldId="658"/>
            <ac:spMk id="5" creationId="{673A12EF-9209-4C30-A3CD-6C19D510AA73}"/>
          </ac:spMkLst>
        </pc:spChg>
        <pc:spChg chg="mod ord">
          <ac:chgData name="GAREE, MICHAEL J Maj USAF AETC AFIT/ENS" userId="c5c0c090-7e92-46c3-b20f-ac6c56430d78" providerId="ADAL" clId="{04BC58DD-AE63-46F3-8494-7F04B06906C2}" dt="2022-02-08T03:09:53.863" v="98" actId="700"/>
          <ac:spMkLst>
            <pc:docMk/>
            <pc:sldMk cId="3544901750" sldId="658"/>
            <ac:spMk id="6" creationId="{E7750C9E-0E1C-4606-BCD5-7B297349A61B}"/>
          </ac:spMkLst>
        </pc:spChg>
        <pc:spChg chg="add del mod">
          <ac:chgData name="GAREE, MICHAEL J Maj USAF AETC AFIT/ENS" userId="c5c0c090-7e92-46c3-b20f-ac6c56430d78" providerId="ADAL" clId="{04BC58DD-AE63-46F3-8494-7F04B06906C2}" dt="2022-02-08T03:09:41.635" v="94" actId="478"/>
          <ac:spMkLst>
            <pc:docMk/>
            <pc:sldMk cId="3544901750" sldId="658"/>
            <ac:spMk id="7" creationId="{0F16BD4B-F17F-482A-9FC9-763B31CE3089}"/>
          </ac:spMkLst>
        </pc:spChg>
      </pc:sldChg>
      <pc:sldChg chg="ord">
        <pc:chgData name="GAREE, MICHAEL J Maj USAF AETC AFIT/ENS" userId="c5c0c090-7e92-46c3-b20f-ac6c56430d78" providerId="ADAL" clId="{04BC58DD-AE63-46F3-8494-7F04B06906C2}" dt="2022-02-08T03:14:34.241" v="102"/>
        <pc:sldMkLst>
          <pc:docMk/>
          <pc:sldMk cId="1728957013" sldId="660"/>
        </pc:sldMkLst>
      </pc:sldChg>
      <pc:sldChg chg="ord">
        <pc:chgData name="GAREE, MICHAEL J Maj USAF AETC AFIT/ENS" userId="c5c0c090-7e92-46c3-b20f-ac6c56430d78" providerId="ADAL" clId="{04BC58DD-AE63-46F3-8494-7F04B06906C2}" dt="2022-02-08T03:17:29.843" v="183"/>
        <pc:sldMkLst>
          <pc:docMk/>
          <pc:sldMk cId="3659081306" sldId="661"/>
        </pc:sldMkLst>
      </pc:sldChg>
      <pc:sldChg chg="modSp mod ord">
        <pc:chgData name="GAREE, MICHAEL J Maj USAF AETC AFIT/ENS" userId="c5c0c090-7e92-46c3-b20f-ac6c56430d78" providerId="ADAL" clId="{04BC58DD-AE63-46F3-8494-7F04B06906C2}" dt="2022-02-08T03:17:06.234" v="181" actId="27636"/>
        <pc:sldMkLst>
          <pc:docMk/>
          <pc:sldMk cId="3023803687" sldId="663"/>
        </pc:sldMkLst>
        <pc:spChg chg="mod">
          <ac:chgData name="GAREE, MICHAEL J Maj USAF AETC AFIT/ENS" userId="c5c0c090-7e92-46c3-b20f-ac6c56430d78" providerId="ADAL" clId="{04BC58DD-AE63-46F3-8494-7F04B06906C2}" dt="2022-02-08T03:17:06.234" v="181" actId="27636"/>
          <ac:spMkLst>
            <pc:docMk/>
            <pc:sldMk cId="3023803687" sldId="663"/>
            <ac:spMk id="4" creationId="{0CE41D11-77D2-4BC0-BA05-F9DDAB325549}"/>
          </ac:spMkLst>
        </pc:spChg>
      </pc:sldChg>
      <pc:sldChg chg="modNotesTx">
        <pc:chgData name="GAREE, MICHAEL J Maj USAF AETC AFIT/ENS" userId="c5c0c090-7e92-46c3-b20f-ac6c56430d78" providerId="ADAL" clId="{04BC58DD-AE63-46F3-8494-7F04B06906C2}" dt="2022-02-08T02:38:45.918" v="56" actId="20577"/>
        <pc:sldMkLst>
          <pc:docMk/>
          <pc:sldMk cId="3643782114" sldId="667"/>
        </pc:sldMkLst>
      </pc:sldChg>
      <pc:sldChg chg="modSp mod">
        <pc:chgData name="GAREE, MICHAEL J Maj USAF AETC AFIT/ENS" userId="c5c0c090-7e92-46c3-b20f-ac6c56430d78" providerId="ADAL" clId="{04BC58DD-AE63-46F3-8494-7F04B06906C2}" dt="2022-02-08T03:17:48.288" v="184" actId="207"/>
        <pc:sldMkLst>
          <pc:docMk/>
          <pc:sldMk cId="3477825732" sldId="668"/>
        </pc:sldMkLst>
        <pc:spChg chg="mod">
          <ac:chgData name="GAREE, MICHAEL J Maj USAF AETC AFIT/ENS" userId="c5c0c090-7e92-46c3-b20f-ac6c56430d78" providerId="ADAL" clId="{04BC58DD-AE63-46F3-8494-7F04B06906C2}" dt="2022-02-08T03:17:48.288" v="184" actId="207"/>
          <ac:spMkLst>
            <pc:docMk/>
            <pc:sldMk cId="3477825732" sldId="668"/>
            <ac:spMk id="3" creationId="{66E1AF29-8CD5-415A-AA5D-4E9DEE7F94F4}"/>
          </ac:spMkLst>
        </pc:spChg>
      </pc:sldChg>
      <pc:sldChg chg="ord modNotesTx">
        <pc:chgData name="GAREE, MICHAEL J Maj USAF AETC AFIT/ENS" userId="c5c0c090-7e92-46c3-b20f-ac6c56430d78" providerId="ADAL" clId="{04BC58DD-AE63-46F3-8494-7F04B06906C2}" dt="2022-02-08T03:19:31.768" v="294" actId="20577"/>
        <pc:sldMkLst>
          <pc:docMk/>
          <pc:sldMk cId="3243878377" sldId="669"/>
        </pc:sldMkLst>
      </pc:sldChg>
      <pc:sldChg chg="modSp mod">
        <pc:chgData name="GAREE, MICHAEL J Maj USAF AETC AFIT/ENS" userId="c5c0c090-7e92-46c3-b20f-ac6c56430d78" providerId="ADAL" clId="{04BC58DD-AE63-46F3-8494-7F04B06906C2}" dt="2022-02-08T03:18:58.472" v="226" actId="1037"/>
        <pc:sldMkLst>
          <pc:docMk/>
          <pc:sldMk cId="2862388286" sldId="671"/>
        </pc:sldMkLst>
        <pc:spChg chg="mod">
          <ac:chgData name="GAREE, MICHAEL J Maj USAF AETC AFIT/ENS" userId="c5c0c090-7e92-46c3-b20f-ac6c56430d78" providerId="ADAL" clId="{04BC58DD-AE63-46F3-8494-7F04B06906C2}" dt="2022-02-08T03:18:58.472" v="226" actId="1037"/>
          <ac:spMkLst>
            <pc:docMk/>
            <pc:sldMk cId="2862388286" sldId="671"/>
            <ac:spMk id="8" creationId="{A12C7FB2-B9D5-473F-A958-C2CC93415DA4}"/>
          </ac:spMkLst>
        </pc:spChg>
      </pc:sldChg>
      <pc:sldChg chg="modSp mod">
        <pc:chgData name="GAREE, MICHAEL J Maj USAF AETC AFIT/ENS" userId="c5c0c090-7e92-46c3-b20f-ac6c56430d78" providerId="ADAL" clId="{04BC58DD-AE63-46F3-8494-7F04B06906C2}" dt="2022-02-08T03:22:35.824" v="338" actId="20577"/>
        <pc:sldMkLst>
          <pc:docMk/>
          <pc:sldMk cId="1108142741" sldId="672"/>
        </pc:sldMkLst>
        <pc:spChg chg="mod">
          <ac:chgData name="GAREE, MICHAEL J Maj USAF AETC AFIT/ENS" userId="c5c0c090-7e92-46c3-b20f-ac6c56430d78" providerId="ADAL" clId="{04BC58DD-AE63-46F3-8494-7F04B06906C2}" dt="2022-02-08T03:22:35.824" v="338" actId="20577"/>
          <ac:spMkLst>
            <pc:docMk/>
            <pc:sldMk cId="1108142741" sldId="672"/>
            <ac:spMk id="2" creationId="{30C56DC3-5529-4B61-9DD9-CD966C798F67}"/>
          </ac:spMkLst>
        </pc:spChg>
      </pc:sldChg>
      <pc:sldChg chg="modSp mod">
        <pc:chgData name="GAREE, MICHAEL J Maj USAF AETC AFIT/ENS" userId="c5c0c090-7e92-46c3-b20f-ac6c56430d78" providerId="ADAL" clId="{04BC58DD-AE63-46F3-8494-7F04B06906C2}" dt="2022-02-08T03:22:55.854" v="355" actId="207"/>
        <pc:sldMkLst>
          <pc:docMk/>
          <pc:sldMk cId="3766914806" sldId="673"/>
        </pc:sldMkLst>
        <pc:spChg chg="mod">
          <ac:chgData name="GAREE, MICHAEL J Maj USAF AETC AFIT/ENS" userId="c5c0c090-7e92-46c3-b20f-ac6c56430d78" providerId="ADAL" clId="{04BC58DD-AE63-46F3-8494-7F04B06906C2}" dt="2022-02-08T03:22:55.854" v="355" actId="207"/>
          <ac:spMkLst>
            <pc:docMk/>
            <pc:sldMk cId="3766914806" sldId="673"/>
            <ac:spMk id="2" creationId="{30C56DC3-5529-4B61-9DD9-CD966C798F67}"/>
          </ac:spMkLst>
        </pc:spChg>
      </pc:sldChg>
      <pc:sldChg chg="modSp mod modNotesTx">
        <pc:chgData name="GAREE, MICHAEL J Maj USAF AETC AFIT/ENS" userId="c5c0c090-7e92-46c3-b20f-ac6c56430d78" providerId="ADAL" clId="{04BC58DD-AE63-46F3-8494-7F04B06906C2}" dt="2022-02-08T03:23:22.541" v="411" actId="20577"/>
        <pc:sldMkLst>
          <pc:docMk/>
          <pc:sldMk cId="2242941847" sldId="674"/>
        </pc:sldMkLst>
        <pc:spChg chg="mod">
          <ac:chgData name="GAREE, MICHAEL J Maj USAF AETC AFIT/ENS" userId="c5c0c090-7e92-46c3-b20f-ac6c56430d78" providerId="ADAL" clId="{04BC58DD-AE63-46F3-8494-7F04B06906C2}" dt="2022-02-08T03:22:59.190" v="356"/>
          <ac:spMkLst>
            <pc:docMk/>
            <pc:sldMk cId="2242941847" sldId="674"/>
            <ac:spMk id="2" creationId="{30C56DC3-5529-4B61-9DD9-CD966C798F67}"/>
          </ac:spMkLst>
        </pc:spChg>
      </pc:sldChg>
      <pc:sldChg chg="modSp mod">
        <pc:chgData name="GAREE, MICHAEL J Maj USAF AETC AFIT/ENS" userId="c5c0c090-7e92-46c3-b20f-ac6c56430d78" providerId="ADAL" clId="{04BC58DD-AE63-46F3-8494-7F04B06906C2}" dt="2022-02-08T03:24:00.402" v="415" actId="6549"/>
        <pc:sldMkLst>
          <pc:docMk/>
          <pc:sldMk cId="830920541" sldId="675"/>
        </pc:sldMkLst>
        <pc:spChg chg="mod">
          <ac:chgData name="GAREE, MICHAEL J Maj USAF AETC AFIT/ENS" userId="c5c0c090-7e92-46c3-b20f-ac6c56430d78" providerId="ADAL" clId="{04BC58DD-AE63-46F3-8494-7F04B06906C2}" dt="2022-02-08T03:23:02.858" v="357"/>
          <ac:spMkLst>
            <pc:docMk/>
            <pc:sldMk cId="830920541" sldId="675"/>
            <ac:spMk id="2" creationId="{30C56DC3-5529-4B61-9DD9-CD966C798F67}"/>
          </ac:spMkLst>
        </pc:spChg>
        <pc:spChg chg="mod">
          <ac:chgData name="GAREE, MICHAEL J Maj USAF AETC AFIT/ENS" userId="c5c0c090-7e92-46c3-b20f-ac6c56430d78" providerId="ADAL" clId="{04BC58DD-AE63-46F3-8494-7F04B06906C2}" dt="2022-02-08T03:24:00.402" v="415" actId="6549"/>
          <ac:spMkLst>
            <pc:docMk/>
            <pc:sldMk cId="830920541" sldId="675"/>
            <ac:spMk id="4" creationId="{146F9063-F2CD-4D33-A040-48E6AF4AA89A}"/>
          </ac:spMkLst>
        </pc:spChg>
      </pc:sldChg>
      <pc:sldChg chg="modNotesTx">
        <pc:chgData name="GAREE, MICHAEL J Maj USAF AETC AFIT/ENS" userId="c5c0c090-7e92-46c3-b20f-ac6c56430d78" providerId="ADAL" clId="{04BC58DD-AE63-46F3-8494-7F04B06906C2}" dt="2022-02-08T03:26:45.011" v="544" actId="20577"/>
        <pc:sldMkLst>
          <pc:docMk/>
          <pc:sldMk cId="363241790" sldId="676"/>
        </pc:sldMkLst>
      </pc:sldChg>
      <pc:sldChg chg="modNotesTx">
        <pc:chgData name="GAREE, MICHAEL J Maj USAF AETC AFIT/ENS" userId="c5c0c090-7e92-46c3-b20f-ac6c56430d78" providerId="ADAL" clId="{04BC58DD-AE63-46F3-8494-7F04B06906C2}" dt="2022-02-08T03:28:51.892" v="594" actId="20577"/>
        <pc:sldMkLst>
          <pc:docMk/>
          <pc:sldMk cId="1175592974" sldId="677"/>
        </pc:sldMkLst>
      </pc:sldChg>
      <pc:sldChg chg="addSp modSp new mod ord modShow">
        <pc:chgData name="GAREE, MICHAEL J Maj USAF AETC AFIT/ENS" userId="c5c0c090-7e92-46c3-b20f-ac6c56430d78" providerId="ADAL" clId="{04BC58DD-AE63-46F3-8494-7F04B06906C2}" dt="2022-02-08T02:48:26.707" v="87" actId="20577"/>
        <pc:sldMkLst>
          <pc:docMk/>
          <pc:sldMk cId="2623591406" sldId="681"/>
        </pc:sldMkLst>
        <pc:spChg chg="mod">
          <ac:chgData name="GAREE, MICHAEL J Maj USAF AETC AFIT/ENS" userId="c5c0c090-7e92-46c3-b20f-ac6c56430d78" providerId="ADAL" clId="{04BC58DD-AE63-46F3-8494-7F04B06906C2}" dt="2022-02-08T02:48:26.707" v="87" actId="20577"/>
          <ac:spMkLst>
            <pc:docMk/>
            <pc:sldMk cId="2623591406" sldId="681"/>
            <ac:spMk id="2" creationId="{5E0C42C1-D0C9-4401-A122-CA5A58257885}"/>
          </ac:spMkLst>
        </pc:spChg>
        <pc:picChg chg="add mod">
          <ac:chgData name="GAREE, MICHAEL J Maj USAF AETC AFIT/ENS" userId="c5c0c090-7e92-46c3-b20f-ac6c56430d78" providerId="ADAL" clId="{04BC58DD-AE63-46F3-8494-7F04B06906C2}" dt="2022-02-08T02:38:26.847" v="3" actId="14100"/>
          <ac:picMkLst>
            <pc:docMk/>
            <pc:sldMk cId="2623591406" sldId="681"/>
            <ac:picMk id="6" creationId="{93DDED4E-7A79-4813-9BCD-5D304CC2B6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65684B-EC77-43F8-AFFF-1E0D5F1B365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1CD1344-69AD-499E-A67F-B4368FB7E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9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Using: student handout for V&amp;V activity; Excel file with output data; midterm study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 – the “black box” of your model</a:t>
            </a:r>
          </a:p>
          <a:p>
            <a:r>
              <a:rPr lang="en-US" dirty="0"/>
              <a:t>X – uncontrollable inputs</a:t>
            </a:r>
          </a:p>
          <a:p>
            <a:r>
              <a:rPr lang="en-US" dirty="0"/>
              <a:t>D – decision variables</a:t>
            </a:r>
          </a:p>
          <a:p>
            <a:r>
              <a:rPr lang="en-US" dirty="0"/>
              <a:t>Y –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25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Similarly, compare input-output transformations for other measures of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39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sample t-test is right for this</a:t>
            </a:r>
            <a:br>
              <a:rPr lang="en-US" dirty="0"/>
            </a:br>
            <a:r>
              <a:rPr lang="en-US" dirty="0"/>
              <a:t>Others will be used in later weeks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t-test on p. 403?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47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BCNN talks about Type I/II error &amp; statistical power at this point (p. 405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6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Case (a):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dirty="0"/>
                  <a:t>If best-case &gt; eps, refine model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dirty="0"/>
                  <a:t>If worse-case &lt; eps, accept model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dirty="0"/>
                  <a:t>If best-case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eps, run additional replications</a:t>
                </a:r>
              </a:p>
              <a:p>
                <a:pPr marL="171450" indent="-171450">
                  <a:buFontTx/>
                  <a:buChar char="-"/>
                </a:pPr>
                <a:endParaRPr lang="en-US" dirty="0"/>
              </a:p>
              <a:p>
                <a:pPr marL="0" indent="0">
                  <a:buFontTx/>
                  <a:buNone/>
                </a:pPr>
                <a:r>
                  <a:rPr lang="en-US" dirty="0"/>
                  <a:t>Case (b):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dirty="0"/>
                  <a:t>If either best- or worst-case &gt; eps, run additional reps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dirty="0"/>
                  <a:t>If worst-case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eps, accept</a:t>
                </a:r>
                <a:r>
                  <a:rPr lang="en-US" baseline="0" dirty="0"/>
                  <a:t> model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Case (a):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dirty="0"/>
                  <a:t>If best-case &gt; eps, refine model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dirty="0"/>
                  <a:t>If worse-case &lt; eps, accept model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dirty="0"/>
                  <a:t>If best-case </a:t>
                </a:r>
                <a:r>
                  <a:rPr lang="en-US" b="0" i="0">
                    <a:latin typeface="Cambria Math" panose="02040503050406030204" pitchFamily="18" charset="0"/>
                  </a:rPr>
                  <a:t>≤</a:t>
                </a:r>
                <a:r>
                  <a:rPr lang="en-US" dirty="0"/>
                  <a:t> eps, run additional replications</a:t>
                </a:r>
              </a:p>
              <a:p>
                <a:pPr marL="171450" indent="-171450">
                  <a:buFontTx/>
                  <a:buChar char="-"/>
                </a:pPr>
                <a:endParaRPr lang="en-US" dirty="0"/>
              </a:p>
              <a:p>
                <a:pPr marL="0" indent="0">
                  <a:buFontTx/>
                  <a:buNone/>
                </a:pPr>
                <a:r>
                  <a:rPr lang="en-US" dirty="0"/>
                  <a:t>Case (b):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dirty="0"/>
                  <a:t>If either best- or worst-case &gt; eps, run additional reps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dirty="0"/>
                  <a:t>If worst-case </a:t>
                </a:r>
                <a:r>
                  <a:rPr lang="en-US" b="0" i="0">
                    <a:latin typeface="Cambria Math" panose="02040503050406030204" pitchFamily="18" charset="0"/>
                  </a:rPr>
                  <a:t>≤</a:t>
                </a:r>
                <a:r>
                  <a:rPr lang="en-US" dirty="0"/>
                  <a:t> eps, accept</a:t>
                </a:r>
                <a:r>
                  <a:rPr lang="en-US" baseline="0" dirty="0"/>
                  <a:t> model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84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Else, conclude that the test gives no evidence of model inadequacy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04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2 files in Canvas files/activity files for L13</a:t>
            </a:r>
          </a:p>
          <a:p>
            <a:pPr marL="171450" indent="-171450">
              <a:buFontTx/>
              <a:buChar char="-"/>
            </a:pPr>
            <a:r>
              <a:rPr lang="en-US" dirty="0"/>
              <a:t>Student </a:t>
            </a:r>
            <a:r>
              <a:rPr lang="en-US" dirty="0" smtClean="0"/>
              <a:t>handout (may</a:t>
            </a:r>
            <a:r>
              <a:rPr lang="en-US" baseline="0" dirty="0" smtClean="0"/>
              <a:t> have paper handout)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Excel file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48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HW 2 review – computing endpoints of </a:t>
            </a:r>
            <a:r>
              <a:rPr lang="en-US" dirty="0" smtClean="0"/>
              <a:t>pieces? May roll in to exam review.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62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5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9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Chi Sq on Excel vs. the formula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6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Checking the reasonableness of simulation outputs is easy but often overlooked. If one value is unusual, check related values—an error rarely affects exactly one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Trace: detailed printout of state of simulation over time; similar to animation (use it to look for entity flows, interactions, resource util.,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31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5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point here is that validation isn’t a yes/no result, but a process. You want to avoid rejecting a model outright, but instead work to revise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99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E.g., MAJ Kennedy’s UAV</a:t>
            </a:r>
            <a:r>
              <a:rPr lang="en-US" baseline="0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8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SMEs may include bank managers</a:t>
            </a:r>
          </a:p>
          <a:p>
            <a:endParaRPr lang="en-US" dirty="0"/>
          </a:p>
          <a:p>
            <a:r>
              <a:rPr lang="en-US" dirty="0"/>
              <a:t>Stat. tests here are re: Input Modeling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49D3-C4F4-49B9-B666-3CC177987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08C44-6A44-4879-83E6-C5C75D44C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209C-797D-40FA-9B89-2524DC78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6908-BE59-488E-B7B0-91C7D9E6397D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5582B-AD0D-4F91-98D2-42187F00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22B2-A614-4367-B048-353E23C0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8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29D2-E6BF-47AA-9EE3-5108D0E6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7287-DD12-43AD-8D47-9E208BE0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5451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895BD-4249-448A-924A-2C4BF6CB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D426-2863-475F-A784-2A62791F7B54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9FF7-D6F8-460D-9D08-4DF478A5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81B-C005-413B-98B5-1A0AEB8E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6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4B1A-AC81-40CF-A49E-B82B940D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14179-C6BC-41B7-A1DA-91E38910D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43200" cy="45601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92F96-9C9F-4811-822A-FDA7B1CDA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1825627"/>
            <a:ext cx="7315200" cy="456018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7C3BE-B9FB-4970-B2ED-5081883F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9472-C4F7-43B3-9AD7-8E3106CD39CA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56905-14CB-4B1F-B276-9D9A4C4D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97CF3-075A-4798-B972-28E432A5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6FE4-E32E-469C-B3B5-8103EFD8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1F5CE-B48D-4E44-84CE-2F88709D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FC08-118E-4D59-B45E-EC824107CC57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72D7-7533-4E0C-A670-4CAB9ECC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D2E53-658F-437A-B00F-70D0E06A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0DC46-5671-4FE0-BCA1-EA3E94E2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2F7B-B388-42F1-9775-A3A352E6FCFE}" type="datetime1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7601E-5E23-4B44-899A-ED6B1655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47B23-BEA0-4649-B1B5-1FEA5D2D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97" y="2130126"/>
            <a:ext cx="10362617" cy="14702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385" y="3885873"/>
            <a:ext cx="8533235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3062" indent="0" algn="ctr">
              <a:buNone/>
              <a:defRPr/>
            </a:lvl2pPr>
            <a:lvl3pPr marL="826126" indent="0" algn="ctr">
              <a:buNone/>
              <a:defRPr/>
            </a:lvl3pPr>
            <a:lvl4pPr marL="1239188" indent="0" algn="ctr">
              <a:buNone/>
              <a:defRPr/>
            </a:lvl4pPr>
            <a:lvl5pPr marL="1652251" indent="0" algn="ctr">
              <a:buNone/>
              <a:defRPr/>
            </a:lvl5pPr>
            <a:lvl6pPr marL="2065312" indent="0" algn="ctr">
              <a:buNone/>
              <a:defRPr/>
            </a:lvl6pPr>
            <a:lvl7pPr marL="2478377" indent="0" algn="ctr">
              <a:buNone/>
              <a:defRPr/>
            </a:lvl7pPr>
            <a:lvl8pPr marL="2891440" indent="0" algn="ctr">
              <a:buNone/>
              <a:defRPr/>
            </a:lvl8pPr>
            <a:lvl9pPr marL="330450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8871669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y customiz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>
            <a:extLst>
              <a:ext uri="{FF2B5EF4-FFF2-40B4-BE49-F238E27FC236}">
                <a16:creationId xmlns:a16="http://schemas.microsoft.com/office/drawing/2014/main" id="{C593030B-AAE3-42E6-A801-E69282AC1342}"/>
              </a:ext>
            </a:extLst>
          </p:cNvPr>
          <p:cNvSpPr/>
          <p:nvPr userDrawn="1"/>
        </p:nvSpPr>
        <p:spPr>
          <a:xfrm>
            <a:off x="9541765" y="1188721"/>
            <a:ext cx="2647315" cy="4867910"/>
          </a:xfrm>
          <a:custGeom>
            <a:avLst/>
            <a:gdLst/>
            <a:ahLst/>
            <a:cxnLst/>
            <a:rect l="l" t="t" r="r" b="b"/>
            <a:pathLst>
              <a:path w="2647315" h="4867910">
                <a:moveTo>
                  <a:pt x="2647188" y="0"/>
                </a:moveTo>
                <a:lnTo>
                  <a:pt x="0" y="0"/>
                </a:lnTo>
                <a:lnTo>
                  <a:pt x="2647188" y="4867414"/>
                </a:lnTo>
                <a:lnTo>
                  <a:pt x="264718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577" y="2130129"/>
            <a:ext cx="9314915" cy="2426709"/>
          </a:xfrm>
        </p:spPr>
        <p:txBody>
          <a:bodyPr/>
          <a:lstStyle>
            <a:lvl1pPr marL="0" algn="l" defTabSz="905103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000" b="1" kern="1200" dirty="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577" y="4571589"/>
            <a:ext cx="9314915" cy="1470288"/>
          </a:xfrm>
        </p:spPr>
        <p:txBody>
          <a:bodyPr/>
          <a:lstStyle>
            <a:lvl1pPr marL="0" indent="0" algn="l">
              <a:buNone/>
              <a:defRPr lang="en-US" sz="24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13062" indent="0" algn="ctr">
              <a:buNone/>
              <a:defRPr/>
            </a:lvl2pPr>
            <a:lvl3pPr marL="826126" indent="0" algn="ctr">
              <a:buNone/>
              <a:defRPr/>
            </a:lvl3pPr>
            <a:lvl4pPr marL="1239188" indent="0" algn="ctr">
              <a:buNone/>
              <a:defRPr/>
            </a:lvl4pPr>
            <a:lvl5pPr marL="1652251" indent="0" algn="ctr">
              <a:buNone/>
              <a:defRPr/>
            </a:lvl5pPr>
            <a:lvl6pPr marL="2065312" indent="0" algn="ctr">
              <a:buNone/>
              <a:defRPr/>
            </a:lvl6pPr>
            <a:lvl7pPr marL="2478377" indent="0" algn="ctr">
              <a:buNone/>
              <a:defRPr/>
            </a:lvl7pPr>
            <a:lvl8pPr marL="2891440" indent="0" algn="ctr">
              <a:buNone/>
              <a:defRPr/>
            </a:lvl8pPr>
            <a:lvl9pPr marL="3304501" indent="0" algn="ctr">
              <a:buNone/>
              <a:defRPr/>
            </a:lvl9pPr>
          </a:lstStyle>
          <a:p>
            <a:pPr marL="0" lvl="0" indent="0" algn="l" defTabSz="905103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8455899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F85D-5005-486A-94E1-0426FAFA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25116D-7C38-4D9F-9E4F-4C4E4AF52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E01A80-7DFA-4C1F-BC6E-A2FE76CAFE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491484-72A4-4787-9DA2-A5688DACC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43200" cy="45601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1A1E973-2B8A-40E8-8074-141D02574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1825627"/>
            <a:ext cx="7315200" cy="456018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741332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6B75D-19BC-40C6-99F3-2190813D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162CB-15A8-43CE-B79E-8ED469E1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5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4FA32-B350-47DF-9C7A-B70DA1E02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1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542DA-856C-492C-B5B3-046521ED174C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F2877-11A8-4FC5-97A4-AC3C2298D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129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ECE1-698A-4B24-91AE-D6307B1C4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1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7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/>
        </p:nvSpPr>
        <p:spPr bwMode="auto">
          <a:xfrm flipV="1">
            <a:off x="8534400" y="989755"/>
            <a:ext cx="3657600" cy="7602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615" tIns="41307" rIns="82615" bIns="41307" anchor="ctr"/>
          <a:lstStyle/>
          <a:p>
            <a:pPr marL="0" marR="0" lvl="0" indent="0" algn="ctr" defTabSz="8262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0908" y="-114753"/>
            <a:ext cx="8970189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292" tIns="50146" rIns="100292" bIns="501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8524" y="1550620"/>
            <a:ext cx="10966585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292" tIns="50146" rIns="100292" bIns="5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 flipV="1">
            <a:off x="0" y="989755"/>
            <a:ext cx="3657600" cy="7459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82615" tIns="41307" rIns="82615" bIns="41307" anchor="ctr"/>
          <a:lstStyle/>
          <a:p>
            <a:pPr marL="0" marR="0" lvl="0" indent="0" algn="l" defTabSz="8262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4101833" y="902258"/>
            <a:ext cx="3988339" cy="27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615" tIns="41307" rIns="82615" bIns="41307">
            <a:spAutoFit/>
          </a:bodyPr>
          <a:lstStyle/>
          <a:p>
            <a:pPr marL="0" marR="0" lvl="0" indent="0" algn="l" defTabSz="8262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65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Develop America's Airmen Today ... for Tomorrow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 flipV="1">
            <a:off x="1943" y="6508000"/>
            <a:ext cx="3474720" cy="41598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82615" tIns="41307" rIns="82615" bIns="41307" anchor="ctr"/>
          <a:lstStyle/>
          <a:p>
            <a:pPr marL="0" marR="0" lvl="0" indent="0" algn="l" defTabSz="8262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auto">
          <a:xfrm flipV="1">
            <a:off x="8717280" y="6492226"/>
            <a:ext cx="3474720" cy="41599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615" tIns="41307" rIns="82615" bIns="41307" anchor="ctr"/>
          <a:lstStyle/>
          <a:p>
            <a:pPr marL="0" marR="0" lvl="0" indent="0" algn="ctr" defTabSz="8262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3531541" y="6377470"/>
            <a:ext cx="5128925" cy="25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5067" tIns="37535" rIns="75067" bIns="37535">
            <a:spAutoFit/>
          </a:bodyPr>
          <a:lstStyle/>
          <a:p>
            <a:pPr marL="0" marR="0" lvl="0" indent="0" algn="l" defTabSz="7510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5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Air University: The Intellectual and Leadership Center of the Air Force</a:t>
            </a:r>
          </a:p>
        </p:txBody>
      </p:sp>
      <p:sp>
        <p:nvSpPr>
          <p:cNvPr id="21" name="Text Box 13"/>
          <p:cNvSpPr txBox="1">
            <a:spLocks noChangeArrowheads="1"/>
          </p:cNvSpPr>
          <p:nvPr userDrawn="1"/>
        </p:nvSpPr>
        <p:spPr bwMode="auto">
          <a:xfrm>
            <a:off x="5075213" y="6615583"/>
            <a:ext cx="2041572" cy="2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4289" tIns="37152" rIns="74289" bIns="37152">
            <a:spAutoFit/>
          </a:bodyPr>
          <a:lstStyle/>
          <a:p>
            <a:pPr marL="0" marR="0" lvl="0" indent="0" algn="l" defTabSz="74150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84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Aim High…Fly – Fight – Win </a:t>
            </a:r>
            <a:endParaRPr kumimoji="0" lang="en-US" sz="1084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pic>
        <p:nvPicPr>
          <p:cNvPr id="13" name="Picture 33" descr="chrmblue_std small">
            <a:extLst>
              <a:ext uri="{FF2B5EF4-FFF2-40B4-BE49-F238E27FC236}">
                <a16:creationId xmlns:a16="http://schemas.microsoft.com/office/drawing/2014/main" id="{75F70967-286A-4660-88F6-ECE9414E2B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319" y="75143"/>
            <a:ext cx="8763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7" descr="AFIT(good)">
            <a:extLst>
              <a:ext uri="{FF2B5EF4-FFF2-40B4-BE49-F238E27FC236}">
                <a16:creationId xmlns:a16="http://schemas.microsoft.com/office/drawing/2014/main" id="{B6EB820F-5086-4272-821F-C630750494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566652" y="137473"/>
            <a:ext cx="1447801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5">
            <a:extLst>
              <a:ext uri="{FF2B5EF4-FFF2-40B4-BE49-F238E27FC236}">
                <a16:creationId xmlns:a16="http://schemas.microsoft.com/office/drawing/2014/main" id="{B0BE7E7F-1ADC-42D1-B32E-D9E126599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64583" y="6465915"/>
            <a:ext cx="2325476" cy="404089"/>
          </a:xfrm>
          <a:prstGeom prst="rect">
            <a:avLst/>
          </a:prstGeom>
        </p:spPr>
        <p:txBody>
          <a:bodyPr vert="horz" lIns="100289" tIns="50143" rIns="100289" bIns="50143" rtlCol="0" anchor="ctr"/>
          <a:lstStyle>
            <a:lvl1pPr algn="r">
              <a:defRPr sz="1300">
                <a:solidFill>
                  <a:srgbClr val="000000">
                    <a:tint val="75000"/>
                  </a:srgbClr>
                </a:solidFill>
                <a:cs typeface="Arial" charset="0"/>
              </a:defRPr>
            </a:lvl1pPr>
          </a:lstStyle>
          <a:p>
            <a:pPr>
              <a:defRPr/>
            </a:pPr>
            <a:fld id="{A8E01A80-7DFA-4C1F-BC6E-A2FE76CAFE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2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7" r:id="rId3"/>
  </p:sldLayoutIdLst>
  <p:transition advClick="0"/>
  <p:hf hdr="0" ftr="0"/>
  <p:txStyles>
    <p:titleStyle>
      <a:lvl1pPr algn="ctr" defTabSz="905103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05103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2pPr>
      <a:lvl3pPr algn="ctr" defTabSz="905103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3pPr>
      <a:lvl4pPr algn="ctr" defTabSz="905103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4pPr>
      <a:lvl5pPr algn="ctr" defTabSz="905103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5pPr>
      <a:lvl6pPr marL="413062" algn="ctr" defTabSz="906444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6pPr>
      <a:lvl7pPr marL="826126" algn="ctr" defTabSz="906444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7pPr>
      <a:lvl8pPr marL="1239188" algn="ctr" defTabSz="906444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8pPr>
      <a:lvl9pPr marL="1652251" algn="ctr" defTabSz="906444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9pPr>
    </p:titleStyle>
    <p:bodyStyle>
      <a:lvl1pPr marL="338518" indent="-338518" algn="l" defTabSz="905103" rtl="0" eaLnBrk="0" fontAlgn="base" hangingPunct="0">
        <a:spcBef>
          <a:spcPct val="20000"/>
        </a:spcBef>
        <a:spcAft>
          <a:spcPct val="0"/>
        </a:spcAft>
        <a:buChar char="•"/>
        <a:defRPr sz="2620">
          <a:solidFill>
            <a:schemeClr val="tx1"/>
          </a:solidFill>
          <a:latin typeface="+mn-lt"/>
          <a:ea typeface="+mn-ea"/>
          <a:cs typeface="+mn-cs"/>
        </a:defRPr>
      </a:lvl1pPr>
      <a:lvl2pPr marL="734410" indent="-281141" algn="l" defTabSz="905103" rtl="0" eaLnBrk="0" fontAlgn="base" hangingPunct="0">
        <a:spcBef>
          <a:spcPct val="20000"/>
        </a:spcBef>
        <a:spcAft>
          <a:spcPct val="0"/>
        </a:spcAft>
        <a:buChar char="•"/>
        <a:defRPr sz="2169">
          <a:solidFill>
            <a:schemeClr val="tx1"/>
          </a:solidFill>
          <a:latin typeface="+mn-lt"/>
        </a:defRPr>
      </a:lvl2pPr>
      <a:lvl3pPr marL="1131737" indent="-225200" algn="l" defTabSz="905103" rtl="0" eaLnBrk="0" fontAlgn="base" hangingPunct="0">
        <a:spcBef>
          <a:spcPct val="20000"/>
        </a:spcBef>
        <a:spcAft>
          <a:spcPct val="0"/>
        </a:spcAft>
        <a:buChar char="•"/>
        <a:defRPr sz="1807">
          <a:solidFill>
            <a:schemeClr val="tx1"/>
          </a:solidFill>
          <a:latin typeface="+mn-lt"/>
        </a:defRPr>
      </a:lvl3pPr>
      <a:lvl4pPr marL="1585004" indent="-225200" algn="l" defTabSz="905103" rtl="0" eaLnBrk="0" fontAlgn="base" hangingPunct="0">
        <a:spcBef>
          <a:spcPct val="20000"/>
        </a:spcBef>
        <a:spcAft>
          <a:spcPct val="0"/>
        </a:spcAft>
        <a:defRPr sz="1807">
          <a:solidFill>
            <a:schemeClr val="tx1"/>
          </a:solidFill>
          <a:latin typeface="+mn-lt"/>
        </a:defRPr>
      </a:lvl4pPr>
      <a:lvl5pPr marL="2038273" indent="-225200" algn="l" defTabSz="905103" rtl="0" eaLnBrk="0" fontAlgn="base" hangingPunct="0">
        <a:spcBef>
          <a:spcPct val="20000"/>
        </a:spcBef>
        <a:spcAft>
          <a:spcPct val="0"/>
        </a:spcAft>
        <a:buChar char="»"/>
        <a:defRPr sz="1807">
          <a:solidFill>
            <a:schemeClr val="tx1"/>
          </a:solidFill>
          <a:latin typeface="+mn-lt"/>
        </a:defRPr>
      </a:lvl5pPr>
      <a:lvl6pPr marL="2452560" indent="-226612" algn="l" defTabSz="906444" rtl="0" eaLnBrk="0" fontAlgn="base" hangingPunct="0">
        <a:spcBef>
          <a:spcPct val="20000"/>
        </a:spcBef>
        <a:spcAft>
          <a:spcPct val="0"/>
        </a:spcAft>
        <a:buChar char="»"/>
        <a:defRPr sz="1807">
          <a:solidFill>
            <a:schemeClr val="tx1"/>
          </a:solidFill>
          <a:latin typeface="+mn-lt"/>
        </a:defRPr>
      </a:lvl6pPr>
      <a:lvl7pPr marL="2865623" indent="-226612" algn="l" defTabSz="906444" rtl="0" eaLnBrk="0" fontAlgn="base" hangingPunct="0">
        <a:spcBef>
          <a:spcPct val="20000"/>
        </a:spcBef>
        <a:spcAft>
          <a:spcPct val="0"/>
        </a:spcAft>
        <a:buChar char="»"/>
        <a:defRPr sz="1807">
          <a:solidFill>
            <a:schemeClr val="tx1"/>
          </a:solidFill>
          <a:latin typeface="+mn-lt"/>
        </a:defRPr>
      </a:lvl7pPr>
      <a:lvl8pPr marL="3278685" indent="-226612" algn="l" defTabSz="906444" rtl="0" eaLnBrk="0" fontAlgn="base" hangingPunct="0">
        <a:spcBef>
          <a:spcPct val="20000"/>
        </a:spcBef>
        <a:spcAft>
          <a:spcPct val="0"/>
        </a:spcAft>
        <a:buChar char="»"/>
        <a:defRPr sz="1807">
          <a:solidFill>
            <a:schemeClr val="tx1"/>
          </a:solidFill>
          <a:latin typeface="+mn-lt"/>
        </a:defRPr>
      </a:lvl8pPr>
      <a:lvl9pPr marL="3691748" indent="-226612" algn="l" defTabSz="906444" rtl="0" eaLnBrk="0" fontAlgn="base" hangingPunct="0">
        <a:spcBef>
          <a:spcPct val="20000"/>
        </a:spcBef>
        <a:spcAft>
          <a:spcPct val="0"/>
        </a:spcAft>
        <a:buChar char="»"/>
        <a:defRPr sz="180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1pPr>
      <a:lvl2pPr marL="413062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2pPr>
      <a:lvl3pPr marL="826126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239188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4pPr>
      <a:lvl5pPr marL="1652251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5pPr>
      <a:lvl6pPr marL="2065312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6pPr>
      <a:lvl7pPr marL="2478377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7pPr>
      <a:lvl8pPr marL="2891440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8pPr>
      <a:lvl9pPr marL="3304501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7C7D23-0E70-4F73-BE9E-852BDA2DE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578" y="2130129"/>
            <a:ext cx="9687290" cy="2426709"/>
          </a:xfrm>
        </p:spPr>
        <p:txBody>
          <a:bodyPr/>
          <a:lstStyle/>
          <a:p>
            <a:r>
              <a:rPr lang="en-US" sz="5400" dirty="0"/>
              <a:t>Verification &amp; Validation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A3489B-AB8C-4D88-A01C-063B42A3F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 561 Discrete-Event Simulation</a:t>
            </a:r>
          </a:p>
          <a:p>
            <a:r>
              <a:rPr lang="en-US" dirty="0"/>
              <a:t>Lesson 13</a:t>
            </a:r>
          </a:p>
        </p:txBody>
      </p:sp>
    </p:spTree>
    <p:extLst>
      <p:ext uri="{BB962C8B-B14F-4D97-AF65-F5344CB8AC3E}">
        <p14:creationId xmlns:p14="http://schemas.microsoft.com/office/powerpoint/2010/main" val="2180556989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FC6-A208-4A07-810B-894DCF8C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is the iterative process </a:t>
            </a:r>
            <a:br>
              <a:rPr lang="en-US" dirty="0"/>
            </a:br>
            <a:r>
              <a:rPr lang="en-US" dirty="0"/>
              <a:t>of comparing &amp; making adjustments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084E8-A304-4E2F-BAB8-5C829901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10</a:t>
            </a:fld>
            <a:endParaRPr lang="en-US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E4973F81-FB84-451D-BC65-2086EE87F1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42" y="1825625"/>
            <a:ext cx="6018258" cy="4660427"/>
          </a:xfrm>
        </p:spPr>
      </p:pic>
    </p:spTree>
    <p:extLst>
      <p:ext uri="{BB962C8B-B14F-4D97-AF65-F5344CB8AC3E}">
        <p14:creationId xmlns:p14="http://schemas.microsoft.com/office/powerpoint/2010/main" val="63272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1A40-8E5C-4C3F-9934-218BA93F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 three-step approach </a:t>
            </a:r>
            <a:br>
              <a:rPr lang="en-US" dirty="0"/>
            </a:br>
            <a:r>
              <a:rPr lang="en-US" dirty="0"/>
              <a:t>for simulation 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E7692-EF3F-49C8-A248-C716F4D6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Build a model that has high face validity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Validate the model assumptions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Compare input-output transformations </a:t>
            </a:r>
            <a:br>
              <a:rPr lang="en-US" dirty="0"/>
            </a:br>
            <a:r>
              <a:rPr lang="en-US" dirty="0"/>
              <a:t>    of model &amp; real system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AADCE-F1BD-4AE9-BE07-938F71AF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6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2EA23E-2032-4012-8E02-750565AD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</a:t>
            </a:r>
            <a:r>
              <a:rPr lang="en-US" dirty="0">
                <a:solidFill>
                  <a:schemeClr val="accent1"/>
                </a:solidFill>
              </a:rPr>
              <a:t> face validity </a:t>
            </a:r>
            <a:r>
              <a:rPr lang="en-US" dirty="0"/>
              <a:t>is when a model looks reasonable “on its face” to SMEs &amp; analysts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1334F-FB62-402F-A405-8B336B47DD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Face validity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2. Assumptions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3. Input-output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1EA076-CE76-43B7-BDD5-2738A20A7D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other words, the model is built </a:t>
            </a:r>
            <a:br>
              <a:rPr lang="en-US" dirty="0"/>
            </a:br>
            <a:r>
              <a:rPr lang="en-US" dirty="0"/>
              <a:t>with a high degree of realism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Involving potential users throughout the simulation project can help with face validity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sensitivity analysis can provide insight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Does changing inputs have expect effects?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EA86A-B284-4D64-993C-F98221A2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7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1DB7-3F00-4833-93E3-FDAB15F8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Structural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assumptions are central to model development, but error-prone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85F8-4588-426F-AEFB-78B8755541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1. Face validity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Assumptions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3. Input-output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07CA0-4BC3-41CF-9EDA-F38B9E7230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bank simulation: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numbers of queues &amp; tellers and the queuing discipline are </a:t>
            </a:r>
            <a:r>
              <a:rPr lang="en-US" dirty="0">
                <a:solidFill>
                  <a:schemeClr val="accent1"/>
                </a:solidFill>
              </a:rPr>
              <a:t>structural assumptions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Validate by talking to SMEs, observing bank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 times &amp; arrival rates </a:t>
            </a:r>
            <a:br>
              <a:rPr lang="en-US" dirty="0"/>
            </a:br>
            <a:r>
              <a:rPr lang="en-US" dirty="0"/>
              <a:t>during the day are </a:t>
            </a:r>
            <a:r>
              <a:rPr lang="en-US" dirty="0">
                <a:solidFill>
                  <a:schemeClr val="accent6"/>
                </a:solidFill>
              </a:rPr>
              <a:t>data assumptions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Validate input models via SMEs &amp; stat. tests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BE67C-2CA1-4D3B-AE9E-F003BA71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2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71A0-1D76-4786-A988-7796A9EF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model is a mechanism for transforming inputs into outputs—and so is the real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B7E6-669C-4D1D-8F44-91229BB343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1. Face validity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2. Assumptions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Input-output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65D8F0D-2043-490B-A877-B7CC3C1258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The only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objective</a:t>
                </a:r>
                <a:r>
                  <a:rPr lang="en-US" dirty="0"/>
                  <a:t> test of the model is to validate its ability to predict future behavior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Key point</a:t>
                </a:r>
                <a:r>
                  <a:rPr lang="en-US" dirty="0"/>
                  <a:t>: models are validated for some intended purpose or measure of interest</a:t>
                </a:r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Using model for new purpose? Re-validate!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65D8F0D-2043-490B-A877-B7CC3C125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034CD-A04D-4EDC-8B88-EEFF4711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5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2962-3BB1-4971-8094-AD8F4415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system data is necessary for </a:t>
            </a:r>
            <a:br>
              <a:rPr lang="en-US" dirty="0"/>
            </a:br>
            <a:r>
              <a:rPr lang="en-US" dirty="0"/>
              <a:t>input-output transformation validation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3251B-FF0F-4ADC-B034-8407514B1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had to build input models without data, then focus on face validity &amp; assumptions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setting aside data for </a:t>
            </a:r>
            <a:r>
              <a:rPr lang="en-US" dirty="0">
                <a:solidFill>
                  <a:srgbClr val="FF0000"/>
                </a:solidFill>
              </a:rPr>
              <a:t>only</a:t>
            </a:r>
            <a:r>
              <a:rPr lang="en-US" dirty="0"/>
              <a:t> this test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 also: train/test data in AI/ML/regression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77A55-0F23-40E7-BF2E-2CBE51DB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8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7102-FF93-4DA2-9FBE-3705EAD3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Hypothesis testing </a:t>
            </a:r>
            <a:r>
              <a:rPr lang="en-US" dirty="0"/>
              <a:t>lets us validate </a:t>
            </a:r>
            <a:br>
              <a:rPr lang="en-US" dirty="0"/>
            </a:br>
            <a:r>
              <a:rPr lang="en-US" dirty="0"/>
              <a:t>input-output elements in a statistical 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7FF50-B976-4A62-A8A6-48632EE144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/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7FF50-B976-4A62-A8A6-48632EE14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99D3E3E-EFFF-4170-935D-9554C6F4062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be the mean real-world waiting time that we will compare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our model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rejected, the current model version is rejected and calibration/rework is needed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Otherwise, there is no evidence to consider the model invalid for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this</a:t>
                </a:r>
                <a:r>
                  <a:rPr lang="en-US" dirty="0"/>
                  <a:t> measure &amp; sample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99D3E3E-EFFF-4170-935D-9554C6F40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750" t="-2270" r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D79BE-3B06-4057-B795-5496480A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0E16-87DB-402B-B339-EBF967A5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comparing means, the t-test is often </a:t>
            </a:r>
            <a:br>
              <a:rPr lang="en-US" dirty="0"/>
            </a:br>
            <a:r>
              <a:rPr lang="en-US" dirty="0"/>
              <a:t>the appropriate statistical test to 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222DEE-5007-421E-8A79-4F75614D4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t-test comes in three flavors:</a:t>
                </a:r>
                <a:br>
                  <a:rPr lang="en-US" dirty="0"/>
                </a:br>
                <a:r>
                  <a:rPr lang="en-US" dirty="0"/>
                  <a:t>- independent samples</a:t>
                </a:r>
                <a:br>
                  <a:rPr lang="en-US" dirty="0"/>
                </a:br>
                <a:r>
                  <a:rPr lang="en-US" dirty="0"/>
                  <a:t>- paired t-test</a:t>
                </a:r>
                <a:br>
                  <a:rPr lang="en-US" dirty="0"/>
                </a:br>
                <a:r>
                  <a:rPr lang="en-US" dirty="0"/>
                  <a:t>- </a:t>
                </a:r>
                <a:r>
                  <a:rPr lang="en-US" dirty="0">
                    <a:solidFill>
                      <a:schemeClr val="accent1"/>
                    </a:solidFill>
                  </a:rPr>
                  <a:t>one sample t-test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b="0" dirty="0"/>
                  <a:t/>
                </a:r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bg1">
                        <a:lumMod val="50000"/>
                      </a:schemeClr>
                    </a:solidFill>
                  </a:rPr>
                  <a:t>Same TS &gt; CV relationship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test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222DEE-5007-421E-8A79-4F75614D4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0" t="-2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362FD-533C-46A9-BCE6-C74E3C85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BD75C66-0031-44D6-B3EE-AF0FD0D4AE3C}"/>
              </a:ext>
            </a:extLst>
          </p:cNvPr>
          <p:cNvCxnSpPr>
            <a:cxnSpLocks/>
          </p:cNvCxnSpPr>
          <p:nvPr/>
        </p:nvCxnSpPr>
        <p:spPr>
          <a:xfrm flipV="1">
            <a:off x="5338482" y="4693023"/>
            <a:ext cx="914400" cy="490818"/>
          </a:xfrm>
          <a:prstGeom prst="bentConnector3">
            <a:avLst>
              <a:gd name="adj1" fmla="val 360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B5049AA-DE81-4918-9B08-66F2348D8E9B}"/>
              </a:ext>
            </a:extLst>
          </p:cNvPr>
          <p:cNvCxnSpPr>
            <a:cxnSpLocks/>
          </p:cNvCxnSpPr>
          <p:nvPr/>
        </p:nvCxnSpPr>
        <p:spPr>
          <a:xfrm flipV="1">
            <a:off x="6246159" y="4666129"/>
            <a:ext cx="2218765" cy="517712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45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31AD-DAF6-4BDF-AD1D-A0F12364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Confidence interval </a:t>
            </a:r>
            <a:r>
              <a:rPr lang="en-US" dirty="0"/>
              <a:t>testing is philosophically equivalent to hypothesis testing via a t-test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94364-58A8-4E94-9088-F4B063865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hypothesis test tries to answer if the simulation and real system are the </a:t>
            </a:r>
            <a:r>
              <a:rPr lang="en-US" dirty="0">
                <a:solidFill>
                  <a:schemeClr val="accent1"/>
                </a:solidFill>
              </a:rPr>
              <a:t>same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Confidence intervals try to assess if the simulation and real system are </a:t>
            </a:r>
            <a:r>
              <a:rPr lang="en-US" dirty="0">
                <a:solidFill>
                  <a:schemeClr val="accent6"/>
                </a:solidFill>
              </a:rPr>
              <a:t>close enough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analyst decides how close that may be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64125-F806-4385-9ECB-4EA76582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75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42F4AE-AC7B-4FAC-8E2A-85D71B1463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simulation output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the confidence interval (C.I.)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42F4AE-AC7B-4FAC-8E2A-85D71B146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 t="-1290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67D6C2-E14C-483B-8C1C-D3F8D452B19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:endParaRPr lang="en-US" sz="2400" dirty="0"/>
              </a:p>
              <a:p>
                <a:pPr marL="0" indent="0" algn="r">
                  <a:buNone/>
                </a:pPr>
                <a:endParaRPr lang="en-US" sz="2400" dirty="0"/>
              </a:p>
              <a:p>
                <a:pPr marL="0" indent="0" algn="r">
                  <a:buNone/>
                </a:pP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  <a:p>
                <a:pPr marL="457200" indent="-457200" algn="r">
                  <a:buAutoNum type="alphaLcParenBoth"/>
                </a:pPr>
                <a:r>
                  <a:rPr lang="en-US" sz="2400" dirty="0"/>
                  <a:t>C.I. does not contain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3200" b="0" dirty="0"/>
              </a:p>
              <a:p>
                <a:pPr marL="457200" indent="-457200" algn="r">
                  <a:buAutoNum type="alphaLcParenBoth"/>
                </a:pPr>
                <a:endParaRPr lang="en-US" sz="3200" b="0" dirty="0"/>
              </a:p>
              <a:p>
                <a:pPr marL="0" indent="0" algn="r">
                  <a:spcBef>
                    <a:spcPts val="1800"/>
                  </a:spcBef>
                  <a:buNone/>
                </a:pPr>
                <a:r>
                  <a:rPr lang="en-US" sz="2400" dirty="0"/>
                  <a:t>(b) C.I. does contain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67D6C2-E14C-483B-8C1C-D3F8D452B1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r="-6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517AE-304E-4082-899D-CBE4B68CD8F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517AE-304E-4082-899D-CBE4B68CD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B8450-8F71-4DC9-8402-898C1670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C96C2-8136-4EC1-B874-126BA9E62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9961" y="3345411"/>
            <a:ext cx="4566957" cy="3040398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B5F0D4D-8283-4E26-B3EE-0282897EA462}"/>
              </a:ext>
            </a:extLst>
          </p:cNvPr>
          <p:cNvCxnSpPr/>
          <p:nvPr/>
        </p:nvCxnSpPr>
        <p:spPr>
          <a:xfrm>
            <a:off x="2115666" y="3429000"/>
            <a:ext cx="3155577" cy="300318"/>
          </a:xfrm>
          <a:prstGeom prst="bentConnector3">
            <a:avLst>
              <a:gd name="adj1" fmla="val 994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90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FB37-B1A6-4C37-9BC6-554E6019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0C62-7744-434E-AF7E-8BFFAE36B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519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Differentiate between verification &amp; validation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Learn statistical approaches to validation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Validate a simulation model using outputs and historical data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F8D85-52EA-4D94-9A96-9593C31C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75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315B-4CC0-490F-946D-74B1B4D6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validating input-output transformations, consider using raw historical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B07F5-2556-4E78-B14F-E5EBB5EB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E.g., instead of creating arrivals using a fitted distribution, use the actual historical record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removes randomness and “fitting error” from the arrival process, but is data-heavy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incurs all the costs that come with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B3C1E-E458-4A71-9C63-184AE5C1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54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E22A-9705-4BCF-A2FB-D5C51E65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Turing Test</a:t>
            </a:r>
            <a:r>
              <a:rPr lang="en-US" dirty="0"/>
              <a:t> approach replaces a stat. test with SME judgement and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5403-0C4F-4ACE-8062-84D8849D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useful if no statistical test is feasible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 a SME reports from the real system </a:t>
            </a:r>
            <a:br>
              <a:rPr lang="en-US" dirty="0"/>
            </a:br>
            <a:r>
              <a:rPr lang="en-US" dirty="0"/>
              <a:t>and the simulation (formatted equally)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they can identify the “fake” reports, interview to get info for model improvement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1707C-882A-4E84-8EA6-D7106B4F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E537-BF72-40E0-A1D6-AD6B0D2C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– did you build the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right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Validation – did you build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right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22F05-E734-4B8A-80C1-1BFA19DC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mnemonics to keep them separated?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512C3-3BF1-4821-ABE3-C40287CC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96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83DD3-E550-4171-9434-35FE45F2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Verification &amp;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A6B7CE-52FD-4D7A-9E6C-20FEA4A2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66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Verification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Validation activity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C3856-AED5-4748-9F4A-AAE9FA8B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72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83DD3-E550-4171-9434-35FE45F2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&amp;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A6B7CE-52FD-4D7A-9E6C-20FEA4A2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66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Verification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Validation </a:t>
            </a: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C3856-AED5-4748-9F4A-AAE9FA8B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51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FB37-B1A6-4C37-9BC6-554E6019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0C62-7744-434E-AF7E-8BFFAE36B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519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Differentiate between verification &amp; validation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Learn statistical approaches to validation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Validate a simulation model using outputs and historical data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F8D85-52EA-4D94-9A96-9593C31C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2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944A-F50F-4AEA-9802-C069FDA2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Learning outcomes: </a:t>
            </a:r>
            <a:r>
              <a:rPr lang="en-US" dirty="0"/>
              <a:t>At the end of </a:t>
            </a:r>
            <a:br>
              <a:rPr lang="en-US" dirty="0"/>
            </a:br>
            <a:r>
              <a:rPr lang="en-US" dirty="0"/>
              <a:t>this course, students will be able to: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81BD-CF00-40B6-9E6B-CF23B254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5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 1. </a:t>
            </a:r>
            <a:r>
              <a:rPr lang="en-US" sz="2400" dirty="0">
                <a:solidFill>
                  <a:srgbClr val="0070C0"/>
                </a:solidFill>
              </a:rPr>
              <a:t>Construct or modify a simulation model </a:t>
            </a:r>
            <a:r>
              <a:rPr lang="en-US" sz="2400" dirty="0"/>
              <a:t>in response to a </a:t>
            </a:r>
            <a:br>
              <a:rPr lang="en-US" sz="2400" dirty="0"/>
            </a:br>
            <a:r>
              <a:rPr lang="en-US" sz="2400" dirty="0"/>
              <a:t>system description using discrete-event simulation methodology. 	 </a:t>
            </a:r>
          </a:p>
          <a:p>
            <a:pPr marL="0" indent="0">
              <a:buNone/>
            </a:pPr>
            <a:r>
              <a:rPr lang="en-US" sz="2400" dirty="0"/>
              <a:t>LO 2. Differentiate between important and trivial </a:t>
            </a:r>
            <a:r>
              <a:rPr lang="en-US" sz="2400" dirty="0">
                <a:solidFill>
                  <a:srgbClr val="0070C0"/>
                </a:solidFill>
              </a:rPr>
              <a:t>sources of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randomness or variability </a:t>
            </a:r>
            <a:r>
              <a:rPr lang="en-US" sz="2400" dirty="0"/>
              <a:t>in real-world processes.</a:t>
            </a:r>
          </a:p>
          <a:p>
            <a:pPr marL="0" indent="0">
              <a:buNone/>
            </a:pPr>
            <a:r>
              <a:rPr lang="en-US" sz="2400" dirty="0"/>
              <a:t>LO 3. Describe the </a:t>
            </a:r>
            <a:r>
              <a:rPr lang="en-US" sz="2400" dirty="0">
                <a:solidFill>
                  <a:srgbClr val="0070C0"/>
                </a:solidFill>
              </a:rPr>
              <a:t>theory</a:t>
            </a:r>
            <a:r>
              <a:rPr lang="en-US" sz="2400" dirty="0"/>
              <a:t> behind popular </a:t>
            </a:r>
            <a:r>
              <a:rPr lang="en-US" sz="2400" dirty="0">
                <a:solidFill>
                  <a:srgbClr val="0070C0"/>
                </a:solidFill>
              </a:rPr>
              <a:t>random variate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generation techniques </a:t>
            </a:r>
            <a:r>
              <a:rPr lang="en-US" sz="2400" dirty="0"/>
              <a:t>and understand how they are </a:t>
            </a:r>
            <a:br>
              <a:rPr lang="en-US" sz="2400" dirty="0"/>
            </a:br>
            <a:r>
              <a:rPr lang="en-US" sz="2400" dirty="0"/>
              <a:t>implemented in computer simulation.</a:t>
            </a:r>
          </a:p>
          <a:p>
            <a:pPr marL="0" indent="0">
              <a:buNone/>
            </a:pPr>
            <a:r>
              <a:rPr lang="en-US" sz="2400" dirty="0"/>
              <a:t>LO 4. Analyze the output of a computer simulation </a:t>
            </a:r>
            <a:r>
              <a:rPr lang="en-US" sz="2400" dirty="0">
                <a:solidFill>
                  <a:srgbClr val="0070C0"/>
                </a:solidFill>
              </a:rPr>
              <a:t>to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estimate system performance </a:t>
            </a:r>
            <a:r>
              <a:rPr lang="en-US" sz="2400" dirty="0"/>
              <a:t>parameters.</a:t>
            </a:r>
          </a:p>
          <a:p>
            <a:pPr marL="0" indent="0">
              <a:buNone/>
            </a:pPr>
            <a:r>
              <a:rPr lang="en-US" sz="2400" dirty="0"/>
              <a:t>LO 5. </a:t>
            </a:r>
            <a:r>
              <a:rPr lang="en-US" sz="2400" dirty="0">
                <a:solidFill>
                  <a:srgbClr val="0070C0"/>
                </a:solidFill>
              </a:rPr>
              <a:t>Evaluate alternative system designs </a:t>
            </a:r>
            <a:r>
              <a:rPr lang="en-US" sz="2400" dirty="0"/>
              <a:t>using simulation.</a:t>
            </a:r>
          </a:p>
          <a:p>
            <a:pPr marL="0" indent="0">
              <a:buNone/>
            </a:pPr>
            <a:r>
              <a:rPr lang="en-US" sz="2400" dirty="0"/>
              <a:t>LO 6. Carry out the process of model </a:t>
            </a:r>
            <a:r>
              <a:rPr lang="en-US" sz="2400" dirty="0">
                <a:solidFill>
                  <a:srgbClr val="0070C0"/>
                </a:solidFill>
              </a:rPr>
              <a:t>verification and validation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BCEF3-B81F-4AF2-BA8A-11B2F196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8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83DD3-E550-4171-9434-35FE45F2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Verification &amp;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A6B7CE-52FD-4D7A-9E6C-20FEA4A2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66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Verification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Validation </a:t>
            </a: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C3856-AED5-4748-9F4A-AAE9FA8B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0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BBD2-0EFC-42D1-8D8C-EBF26D62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&amp; Validation (V&amp;V) occur throughout the simulation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25F84-DB9F-4ADB-BE69-518CB7EF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0B7876-3EF2-48BF-95B7-38FDC213F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160059" cy="45601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Goal: produce a credible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V&amp;V is a largely subjective process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With some stats!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0CC62C68-551E-4380-AA00-E91246ED27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198" y="1825625"/>
            <a:ext cx="3930004" cy="4560888"/>
          </a:xfrm>
        </p:spPr>
      </p:pic>
    </p:spTree>
    <p:extLst>
      <p:ext uri="{BB962C8B-B14F-4D97-AF65-F5344CB8AC3E}">
        <p14:creationId xmlns:p14="http://schemas.microsoft.com/office/powerpoint/2010/main" val="256902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C230-F50B-48F1-806F-F05575F1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ensures the conceptual model is accurately reflected in the computer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3392-CEA6-416F-9C89-C3CD1745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Did you build the model right?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common-sense techniques:</a:t>
            </a:r>
          </a:p>
          <a:p>
            <a:pPr marL="0" indent="0">
              <a:buNone/>
            </a:pPr>
            <a:r>
              <a:rPr lang="en-US" dirty="0"/>
              <a:t>- Have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someone else </a:t>
            </a:r>
            <a:r>
              <a:rPr lang="en-US" dirty="0"/>
              <a:t>check your work</a:t>
            </a:r>
            <a:br>
              <a:rPr lang="en-US" dirty="0"/>
            </a:br>
            <a:r>
              <a:rPr lang="en-US" dirty="0"/>
              <a:t>- Explain your model to someone else</a:t>
            </a:r>
            <a:br>
              <a:rPr lang="en-US" dirty="0"/>
            </a:br>
            <a:r>
              <a:rPr lang="en-US" dirty="0"/>
              <a:t>- Build a flowchart for all actions</a:t>
            </a:r>
            <a:br>
              <a:rPr lang="en-US" dirty="0"/>
            </a:br>
            <a:r>
              <a:rPr lang="en-US" dirty="0"/>
              <a:t>- Check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output</a:t>
            </a:r>
            <a:r>
              <a:rPr lang="en-US" dirty="0"/>
              <a:t> under a variety of inputs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BC468-6D2E-4EF3-B98A-1B444BBB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5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314F-819A-401B-8206-31B2D9B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is where </a:t>
            </a:r>
            <a:r>
              <a:rPr lang="en-US" dirty="0">
                <a:solidFill>
                  <a:schemeClr val="accent1"/>
                </a:solidFill>
              </a:rPr>
              <a:t>animation</a:t>
            </a:r>
            <a:r>
              <a:rPr lang="en-US" dirty="0"/>
              <a:t> is so valuable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just pretty pictures anymore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548AC3-78FB-448B-9D7D-A439280884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Related: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model trace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71CE6-64A2-4317-A73F-231187658E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entities move (or don’t) as </a:t>
            </a:r>
            <a:br>
              <a:rPr lang="en-US" dirty="0"/>
            </a:br>
            <a:r>
              <a:rPr lang="en-US" dirty="0"/>
              <a:t>intended throughout the process?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resources &amp; servers busy/idle </a:t>
            </a:r>
            <a:br>
              <a:rPr lang="en-US" dirty="0"/>
            </a:br>
            <a:r>
              <a:rPr lang="en-US" dirty="0"/>
              <a:t>at the proper times?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state variables change when expected, as reported by status labels?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DD8F-9A22-485E-BE7E-7CD0DE22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6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F7F4-234B-4F77-A39B-44605460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for your model clarifies its logic and helps verify its 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85A2-B058-42AD-8EFB-8D8B8D203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can’t describe your model in complete sentences, you’re likely missing something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488B6-9DFE-4DDB-B2E6-90E7645B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6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83DD3-E550-4171-9434-35FE45F2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Verification &amp;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A6B7CE-52FD-4D7A-9E6C-20FEA4A2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66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Verification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Validation activity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C3856-AED5-4748-9F4A-AAE9FA8B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2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FC6-A208-4A07-810B-894DCF8C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compares the constructed model and its behavior to the real system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F18E853-A619-4B5B-B52C-95AA82674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Did you build the right model?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 in, does the model reflect the real-world system that you are trying to simulate?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084E8-A304-4E2F-BAB8-5C829901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FIT style to use with title card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DDEDBD8FCDE849B9EC869A11D3DAFD" ma:contentTypeVersion="9" ma:contentTypeDescription="Create a new document." ma:contentTypeScope="" ma:versionID="8e2207acf2bd74f16e253cc5705bd380">
  <xsd:schema xmlns:xsd="http://www.w3.org/2001/XMLSchema" xmlns:xs="http://www.w3.org/2001/XMLSchema" xmlns:p="http://schemas.microsoft.com/office/2006/metadata/properties" xmlns:ns2="cca31fd3-e266-414b-ad9e-ba62e09589e8" targetNamespace="http://schemas.microsoft.com/office/2006/metadata/properties" ma:root="true" ma:fieldsID="a1d19c97fd285a5a0fcf4350cf376c34" ns2:_="">
    <xsd:import namespace="cca31fd3-e266-414b-ad9e-ba62e09589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31fd3-e266-414b-ad9e-ba62e09589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94CACF-E151-49B3-87CC-E5DF29ABD6D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cca31fd3-e266-414b-ad9e-ba62e09589e8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4AE5CF4-357B-41FA-BFB2-0A8C2CCBC7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74CE9B-EBA7-40FE-A5F3-87A9BC440C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a31fd3-e266-414b-ad9e-ba62e09589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73131</TotalTime>
  <Words>1491</Words>
  <Application>Microsoft Office PowerPoint</Application>
  <PresentationFormat>Widescreen</PresentationFormat>
  <Paragraphs>227</Paragraphs>
  <Slides>26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AFIT style to use with title cards</vt:lpstr>
      <vt:lpstr>Verification &amp; Validation</vt:lpstr>
      <vt:lpstr>Lesson objectives</vt:lpstr>
      <vt:lpstr>Verification &amp; Validation</vt:lpstr>
      <vt:lpstr>Verification &amp; Validation (V&amp;V) occur throughout the simulation project</vt:lpstr>
      <vt:lpstr>Verification ensures the conceptual model is accurately reflected in the computer model</vt:lpstr>
      <vt:lpstr>Verification is where animation is so valuable Not just pretty pictures anymore</vt:lpstr>
      <vt:lpstr>Writing documentation for your model clarifies its logic and helps verify its completeness</vt:lpstr>
      <vt:lpstr>Verification &amp; Validation</vt:lpstr>
      <vt:lpstr>Validation compares the constructed model and its behavior to the real system</vt:lpstr>
      <vt:lpstr>Calibration is the iterative process  of comparing &amp; making adjustments</vt:lpstr>
      <vt:lpstr>Consider this three-step approach  for simulation model validation</vt:lpstr>
      <vt:lpstr>High face validity is when a model looks reasonable “on its face” to SMEs &amp; analysts </vt:lpstr>
      <vt:lpstr>Structural and data assumptions are central to model development, but error-prone</vt:lpstr>
      <vt:lpstr>A model is a mechanism for transforming inputs into outputs—and so is the real world!</vt:lpstr>
      <vt:lpstr>Real system data is necessary for  input-output transformation validation</vt:lpstr>
      <vt:lpstr>Hypothesis testing lets us validate  input-output elements in a statistical way</vt:lpstr>
      <vt:lpstr>For comparing means, the t-test is often  the appropriate statistical test to use</vt:lpstr>
      <vt:lpstr>Confidence interval testing is philosophically equivalent to hypothesis testing via a t-test</vt:lpstr>
      <vt:lpstr>If Y is the simulation output and μ=E(Y), then the confidence interval (C.I.) for μ is:</vt:lpstr>
      <vt:lpstr>When validating input-output transformations, consider using raw historical data</vt:lpstr>
      <vt:lpstr>The Turing Test approach replaces a stat. test with SME judgement and experience</vt:lpstr>
      <vt:lpstr>Verification – did you build the model right? Validation – did you build the right model?</vt:lpstr>
      <vt:lpstr>Verification &amp; Validation</vt:lpstr>
      <vt:lpstr>Verification &amp; Validation</vt:lpstr>
      <vt:lpstr>Lesson objectives</vt:lpstr>
      <vt:lpstr>Learning outcomes: At the end of  this course, students will be able 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Garee</dc:creator>
  <cp:lastModifiedBy>GAREE, MICHAEL J Maj USAF AETC AFIT/ENS</cp:lastModifiedBy>
  <cp:revision>586</cp:revision>
  <cp:lastPrinted>2018-12-07T15:13:47Z</cp:lastPrinted>
  <dcterms:created xsi:type="dcterms:W3CDTF">2018-09-17T13:22:51Z</dcterms:created>
  <dcterms:modified xsi:type="dcterms:W3CDTF">2023-02-14T00:00:15Z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0x010100B0DDEDBD8FCDE849B9EC869A11D3DAFD</vt:lpwstr>
  </property>
</Properties>
</file>