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75" r:id="rId3"/>
    <p:sldId id="282" r:id="rId4"/>
    <p:sldId id="283" r:id="rId5"/>
    <p:sldId id="276" r:id="rId6"/>
    <p:sldId id="277" r:id="rId7"/>
    <p:sldId id="278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3/25/2022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</p:spPr>
        <p:txBody>
          <a:bodyPr/>
          <a:lstStyle/>
          <a:p>
            <a:r>
              <a:rPr lang="en-US" dirty="0"/>
              <a:t>CSCE 623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CSCE 623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42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Machine Learning </a:t>
            </a:r>
            <a:br>
              <a:rPr lang="en-US" cap="none" dirty="0"/>
            </a:br>
            <a:r>
              <a:rPr lang="en-US" cap="none" dirty="0"/>
              <a:t>Overview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you do with machine learning? </a:t>
            </a:r>
            <a:br>
              <a:rPr lang="en-US" dirty="0"/>
            </a:br>
            <a:r>
              <a:rPr lang="en-US" dirty="0"/>
              <a:t>(and what can’t you do?)</a:t>
            </a:r>
          </a:p>
          <a:p>
            <a:r>
              <a:rPr lang="en-US" dirty="0"/>
              <a:t>Where does ML fit in a data-to-decision workflow?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6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short history of the world…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4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earth cooled</a:t>
            </a:r>
          </a:p>
          <a:p>
            <a:r>
              <a:rPr lang="en-US" dirty="0"/>
              <a:t>(… time passes…)</a:t>
            </a:r>
          </a:p>
          <a:p>
            <a:r>
              <a:rPr lang="en-US" dirty="0"/>
              <a:t>Humans &lt;arrived*&gt; and made decisions</a:t>
            </a:r>
          </a:p>
          <a:p>
            <a:r>
              <a:rPr lang="en-US" dirty="0"/>
              <a:t>Language and Math/Logic is created and people write </a:t>
            </a:r>
            <a:r>
              <a:rPr lang="en-US" i="1" dirty="0"/>
              <a:t>rules</a:t>
            </a:r>
            <a:r>
              <a:rPr lang="en-US" dirty="0"/>
              <a:t> for making decisions</a:t>
            </a:r>
          </a:p>
          <a:p>
            <a:r>
              <a:rPr lang="en-US" dirty="0"/>
              <a:t>Computers invented: able to make </a:t>
            </a:r>
            <a:r>
              <a:rPr lang="en-US" i="1" dirty="0"/>
              <a:t>faster</a:t>
            </a:r>
            <a:r>
              <a:rPr lang="en-US" dirty="0"/>
              <a:t> decisions</a:t>
            </a:r>
          </a:p>
          <a:p>
            <a:r>
              <a:rPr lang="en-US" dirty="0"/>
              <a:t>Humans write fixed programs to make decisions using (probabilistic) distilled judgements about relationships in the data [Expert systems]</a:t>
            </a:r>
          </a:p>
          <a:p>
            <a:r>
              <a:rPr lang="en-US" dirty="0"/>
              <a:t>Humans decided that </a:t>
            </a:r>
            <a:r>
              <a:rPr lang="en-US" i="1" dirty="0"/>
              <a:t>the computer would be better at learning statistical relationships </a:t>
            </a:r>
            <a:r>
              <a:rPr lang="en-US" dirty="0"/>
              <a:t>between attributes of the data [Machine Learning]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9125" y="631138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*Insert scientific and/or religious word of your choosing here</a:t>
            </a:r>
          </a:p>
        </p:txBody>
      </p:sp>
    </p:spTree>
    <p:extLst>
      <p:ext uri="{BB962C8B-B14F-4D97-AF65-F5344CB8AC3E}">
        <p14:creationId xmlns:p14="http://schemas.microsoft.com/office/powerpoint/2010/main" val="36323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D8BA-C954-4FC5-BAEF-2FCD679D3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Thoughts on Machine Learning?</a:t>
            </a:r>
            <a:br>
              <a:rPr lang="en-US" dirty="0"/>
            </a:br>
            <a:r>
              <a:rPr lang="en-US" dirty="0"/>
              <a:t>(discussion)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6920-AA94-476C-BDC4-DE20A5DD1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Machine Learning is the same as Artificial Intelligence?</a:t>
            </a:r>
          </a:p>
          <a:p>
            <a:r>
              <a:rPr lang="en-US" dirty="0"/>
              <a:t>Is Machine Learning a Black Box?</a:t>
            </a:r>
          </a:p>
          <a:p>
            <a:pPr lvl="1"/>
            <a:r>
              <a:rPr lang="en-US" dirty="0"/>
              <a:t>Can we understand/explain what it has learned?</a:t>
            </a:r>
          </a:p>
          <a:p>
            <a:r>
              <a:rPr lang="en-US" dirty="0"/>
              <a:t>Is Deep Learning better than Classical Machine Learning?</a:t>
            </a:r>
          </a:p>
          <a:p>
            <a:r>
              <a:rPr lang="en-US" dirty="0"/>
              <a:t>If your data is complex (imagery, video, text, audio) then do you need Deep Learning?</a:t>
            </a:r>
          </a:p>
          <a:p>
            <a:r>
              <a:rPr lang="en-US"/>
              <a:t>Are there </a:t>
            </a:r>
            <a:r>
              <a:rPr lang="en-US" dirty="0"/>
              <a:t>differences between Statistical Machine Learning and Reinforcement Learning?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C6FD-4582-49F1-A056-B6CBC5E9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 how data elements are related</a:t>
            </a:r>
          </a:p>
          <a:p>
            <a:pPr lvl="1"/>
            <a:r>
              <a:rPr lang="en-US" dirty="0"/>
              <a:t>Does ice cream consumption depend on outdoor temperature?</a:t>
            </a:r>
          </a:p>
          <a:p>
            <a:r>
              <a:rPr lang="en-US" dirty="0"/>
              <a:t>Make predictions about a target variable within a dataset</a:t>
            </a:r>
          </a:p>
          <a:p>
            <a:pPr lvl="1"/>
            <a:r>
              <a:rPr lang="en-US" dirty="0"/>
              <a:t>How much ice cream will be consumed this summer in Ohio?</a:t>
            </a:r>
          </a:p>
          <a:p>
            <a:r>
              <a:rPr lang="en-US" dirty="0"/>
              <a:t>Determine the category something belongs to</a:t>
            </a:r>
          </a:p>
          <a:p>
            <a:pPr lvl="1"/>
            <a:r>
              <a:rPr lang="en-US" dirty="0"/>
              <a:t>Bird vs non-bird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295" y="3371460"/>
            <a:ext cx="1896260" cy="31817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48475" y="6483221"/>
            <a:ext cx="226179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latin typeface="medium-content-sans-serif-font"/>
              </a:rPr>
              <a:t>xkcd</a:t>
            </a:r>
            <a:r>
              <a:rPr lang="en-US" sz="1050" dirty="0">
                <a:latin typeface="medium-content-sans-serif-font"/>
              </a:rPr>
              <a:t> #1425 (</a:t>
            </a:r>
            <a:r>
              <a:rPr lang="en-US" sz="1050" dirty="0">
                <a:latin typeface="medium-content-sans-serif-font"/>
                <a:hlinkClick r:id="rId3"/>
              </a:rPr>
              <a:t>View original here</a:t>
            </a:r>
            <a:r>
              <a:rPr lang="en-US" sz="1050" dirty="0">
                <a:latin typeface="medium-content-sans-serif-font"/>
              </a:rPr>
              <a:t>)</a:t>
            </a:r>
            <a:endParaRPr lang="en-US" sz="10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84" y="4341261"/>
            <a:ext cx="2628900" cy="1733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9" y="4341262"/>
            <a:ext cx="2502987" cy="17335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64192" y="6110779"/>
            <a:ext cx="22637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https://en.wikipedia.org/wiki/Strelitzia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9967" y="6110779"/>
            <a:ext cx="20890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https://www.pexels.com/search/birds/</a:t>
            </a:r>
          </a:p>
        </p:txBody>
      </p:sp>
    </p:spTree>
    <p:extLst>
      <p:ext uri="{BB962C8B-B14F-4D97-AF65-F5344CB8AC3E}">
        <p14:creationId xmlns:p14="http://schemas.microsoft.com/office/powerpoint/2010/main" val="415757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do with Machine Learning(2)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92337" cy="4876800"/>
          </a:xfrm>
        </p:spPr>
        <p:txBody>
          <a:bodyPr/>
          <a:lstStyle/>
          <a:p>
            <a:r>
              <a:rPr lang="en-US" dirty="0"/>
              <a:t>Optical Character/Number recognition</a:t>
            </a:r>
          </a:p>
          <a:p>
            <a:r>
              <a:rPr lang="en-US" dirty="0"/>
              <a:t>Translate Text between languages</a:t>
            </a:r>
          </a:p>
          <a:p>
            <a:r>
              <a:rPr lang="en-US" dirty="0"/>
              <a:t>Audio&lt;-&gt;Text</a:t>
            </a:r>
          </a:p>
          <a:p>
            <a:r>
              <a:rPr lang="en-US" dirty="0"/>
              <a:t>Find Components of an image</a:t>
            </a:r>
          </a:p>
          <a:p>
            <a:r>
              <a:rPr lang="en-US" dirty="0"/>
              <a:t>Describe the contents of an image</a:t>
            </a:r>
          </a:p>
          <a:p>
            <a:r>
              <a:rPr lang="en-US" dirty="0"/>
              <a:t>Pick the best &lt;restaurant; movie; product; …&gt; for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35" y="1464045"/>
            <a:ext cx="3306465" cy="250740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29119" y="4038600"/>
            <a:ext cx="291423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https://www.technologyreview.com/s/523326/how-google-cracked-house-number-identification-in-street-view/</a:t>
            </a:r>
          </a:p>
        </p:txBody>
      </p:sp>
    </p:spTree>
    <p:extLst>
      <p:ext uri="{BB962C8B-B14F-4D97-AF65-F5344CB8AC3E}">
        <p14:creationId xmlns:p14="http://schemas.microsoft.com/office/powerpoint/2010/main" val="6667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 descr="Image result for ice cream and drow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429" y="1330859"/>
            <a:ext cx="3691243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can’t you do with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46368" cy="4876800"/>
          </a:xfrm>
        </p:spPr>
        <p:txBody>
          <a:bodyPr/>
          <a:lstStyle/>
          <a:p>
            <a:r>
              <a:rPr lang="en-US" dirty="0"/>
              <a:t>Determine causality</a:t>
            </a:r>
          </a:p>
          <a:p>
            <a:pPr lvl="1"/>
            <a:r>
              <a:rPr lang="en-US" dirty="0"/>
              <a:t>Production of ice cream is correlated with drowning.  Which way is the causality?</a:t>
            </a:r>
          </a:p>
          <a:p>
            <a:r>
              <a:rPr lang="en-US" dirty="0"/>
              <a:t>Determine whether data is  Evidence or Coincidence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24132"/>
            <a:ext cx="676275" cy="69732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650859" y="3463491"/>
            <a:ext cx="7926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http://www.dummies.com/education/economics/</a:t>
            </a:r>
            <a:br>
              <a:rPr lang="en-US" sz="900" dirty="0"/>
            </a:br>
            <a:r>
              <a:rPr lang="en-US" sz="900" dirty="0"/>
              <a:t>econometrics/the-role-of-casuality-in-econometrics/</a:t>
            </a:r>
          </a:p>
        </p:txBody>
      </p:sp>
      <p:pic>
        <p:nvPicPr>
          <p:cNvPr id="10248" name="Picture 8" descr="https://lh3.googleusercontent.com/-gt4DRCCToC0/TXpDn_e5WtI/AAAAAAAAAlM/N8fmx-wUYhw/s1600/piracy0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8" y="3800475"/>
            <a:ext cx="37719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752" y="3940524"/>
            <a:ext cx="5264207" cy="247727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24456" y="6361688"/>
            <a:ext cx="29306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http://sourcesandmethods.blogspot.com/2011/03/passport-ownership-cures-diabetes.html</a:t>
            </a:r>
          </a:p>
        </p:txBody>
      </p:sp>
    </p:spTree>
    <p:extLst>
      <p:ext uri="{BB962C8B-B14F-4D97-AF65-F5344CB8AC3E}">
        <p14:creationId xmlns:p14="http://schemas.microsoft.com/office/powerpoint/2010/main" val="180254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can’t you do with </a:t>
            </a:r>
            <a:r>
              <a:rPr lang="en-US" i="1" dirty="0"/>
              <a:t>just</a:t>
            </a:r>
            <a:r>
              <a:rPr lang="en-US" dirty="0"/>
              <a:t> ML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56596" cy="4876800"/>
          </a:xfrm>
        </p:spPr>
        <p:txBody>
          <a:bodyPr/>
          <a:lstStyle/>
          <a:p>
            <a:r>
              <a:rPr lang="en-US" dirty="0"/>
              <a:t>Find the fastest route to an address on a map </a:t>
            </a:r>
            <a:br>
              <a:rPr lang="en-US" dirty="0"/>
            </a:br>
            <a:r>
              <a:rPr lang="en-US" dirty="0"/>
              <a:t>(use a cost-based pathfinding algorithm)</a:t>
            </a:r>
          </a:p>
          <a:p>
            <a:r>
              <a:rPr lang="en-US" dirty="0"/>
              <a:t>Learn to Play Chess, Checkers, Go (efficiently)</a:t>
            </a:r>
            <a:br>
              <a:rPr lang="en-US" dirty="0"/>
            </a:br>
            <a:r>
              <a:rPr lang="en-US" dirty="0"/>
              <a:t>(use a heuristic deep search algorithm)</a:t>
            </a:r>
          </a:p>
          <a:p>
            <a:r>
              <a:rPr lang="en-US" dirty="0"/>
              <a:t>Determine geocoordinates from only a photo</a:t>
            </a:r>
            <a:br>
              <a:rPr lang="en-US" dirty="0"/>
            </a:br>
            <a:r>
              <a:rPr lang="en-US" dirty="0"/>
              <a:t>(this only works for some common locations…)</a:t>
            </a:r>
          </a:p>
          <a:p>
            <a:r>
              <a:rPr lang="en-US" dirty="0"/>
              <a:t>Drive a vehicle autonomously</a:t>
            </a:r>
            <a:br>
              <a:rPr lang="en-US" dirty="0"/>
            </a:br>
            <a:r>
              <a:rPr lang="en-US" dirty="0"/>
              <a:t>(this requires much more than ML)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0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3590</TotalTime>
  <Words>497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medium-content-sans-serif-font</vt:lpstr>
      <vt:lpstr>Clarity</vt:lpstr>
      <vt:lpstr>Machine Learning  Overview</vt:lpstr>
      <vt:lpstr>Key questions</vt:lpstr>
      <vt:lpstr>A short history of the world…</vt:lpstr>
      <vt:lpstr>Thoughts on Machine Learning? (discussion)</vt:lpstr>
      <vt:lpstr>What can you do with Machine Learning?</vt:lpstr>
      <vt:lpstr>What can you do with Machine Learning(2) ?</vt:lpstr>
      <vt:lpstr>What can’t you do with ML?</vt:lpstr>
      <vt:lpstr>What can’t you do with just ML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BORGHETTI, BRETT J CIV USAF AETC AFIT/ENG</cp:lastModifiedBy>
  <cp:revision>78</cp:revision>
  <dcterms:created xsi:type="dcterms:W3CDTF">2013-08-14T17:09:52Z</dcterms:created>
  <dcterms:modified xsi:type="dcterms:W3CDTF">2022-03-25T12:31:17Z</dcterms:modified>
</cp:coreProperties>
</file>