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52"/>
  </p:notesMasterIdLst>
  <p:sldIdLst>
    <p:sldId id="256" r:id="rId2"/>
    <p:sldId id="287" r:id="rId3"/>
    <p:sldId id="337" r:id="rId4"/>
    <p:sldId id="336" r:id="rId5"/>
    <p:sldId id="294" r:id="rId6"/>
    <p:sldId id="295" r:id="rId7"/>
    <p:sldId id="296" r:id="rId8"/>
    <p:sldId id="338" r:id="rId9"/>
    <p:sldId id="339" r:id="rId10"/>
    <p:sldId id="301" r:id="rId11"/>
    <p:sldId id="299" r:id="rId12"/>
    <p:sldId id="340" r:id="rId13"/>
    <p:sldId id="306" r:id="rId14"/>
    <p:sldId id="310"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1" r:id="rId28"/>
    <p:sldId id="362" r:id="rId29"/>
    <p:sldId id="363" r:id="rId30"/>
    <p:sldId id="365" r:id="rId31"/>
    <p:sldId id="364" r:id="rId32"/>
    <p:sldId id="366" r:id="rId33"/>
    <p:sldId id="367" r:id="rId34"/>
    <p:sldId id="341" r:id="rId35"/>
    <p:sldId id="309" r:id="rId36"/>
    <p:sldId id="342" r:id="rId37"/>
    <p:sldId id="317" r:id="rId38"/>
    <p:sldId id="319" r:id="rId39"/>
    <p:sldId id="323" r:id="rId40"/>
    <p:sldId id="344" r:id="rId41"/>
    <p:sldId id="315" r:id="rId42"/>
    <p:sldId id="322" r:id="rId43"/>
    <p:sldId id="345" r:id="rId44"/>
    <p:sldId id="346" r:id="rId45"/>
    <p:sldId id="324" r:id="rId46"/>
    <p:sldId id="371" r:id="rId47"/>
    <p:sldId id="370" r:id="rId48"/>
    <p:sldId id="369" r:id="rId49"/>
    <p:sldId id="368" r:id="rId50"/>
    <p:sldId id="307"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1414"/>
    <a:srgbClr val="216BFF"/>
    <a:srgbClr val="DE0CB1"/>
    <a:srgbClr val="FF6600"/>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66" autoAdjust="0"/>
    <p:restoredTop sz="95499" autoAdjust="0"/>
  </p:normalViewPr>
  <p:slideViewPr>
    <p:cSldViewPr snapToGrid="0" snapToObjects="1">
      <p:cViewPr varScale="1">
        <p:scale>
          <a:sx n="125" d="100"/>
          <a:sy n="125" d="100"/>
        </p:scale>
        <p:origin x="43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450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450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2A146990-8550-44DA-86DC-1F4F6C58BAA0}" type="slidenum">
              <a:rPr lang="en-US" altLang="en-US"/>
              <a:pPr/>
              <a:t>‹#›</a:t>
            </a:fld>
            <a:endParaRPr lang="en-US" altLang="en-US"/>
          </a:p>
        </p:txBody>
      </p:sp>
    </p:spTree>
    <p:extLst>
      <p:ext uri="{BB962C8B-B14F-4D97-AF65-F5344CB8AC3E}">
        <p14:creationId xmlns:p14="http://schemas.microsoft.com/office/powerpoint/2010/main" val="4145146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4EA2C8-6F95-4AFA-9635-FE56CF418F5F}" type="slidenum">
              <a:rPr lang="en-US" altLang="en-US">
                <a:latin typeface="Times New Roman" panose="02020603050405020304" pitchFamily="18" charset="0"/>
              </a:rPr>
              <a:pPr eaLnBrk="1" hangingPunct="1"/>
              <a:t>14</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68609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268110-4DE4-436C-8250-130BA4BC3F0E}" type="slidenum">
              <a:rPr lang="en-US" altLang="en-US">
                <a:latin typeface="Times New Roman" panose="02020603050405020304" pitchFamily="18" charset="0"/>
              </a:rPr>
              <a:pPr eaLnBrk="1" hangingPunct="1"/>
              <a:t>50</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xfrm>
            <a:off x="1176338" y="708025"/>
            <a:ext cx="4506912" cy="3379788"/>
          </a:xfrm>
          <a:ln/>
        </p:spPr>
      </p:sp>
      <p:sp>
        <p:nvSpPr>
          <p:cNvPr id="44036"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1125" indent="-111125" defTabSz="949325"/>
            <a:endParaRPr lang="en-US" altLang="en-US"/>
          </a:p>
        </p:txBody>
      </p:sp>
    </p:spTree>
    <p:extLst>
      <p:ext uri="{BB962C8B-B14F-4D97-AF65-F5344CB8AC3E}">
        <p14:creationId xmlns:p14="http://schemas.microsoft.com/office/powerpoint/2010/main" val="3023672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rgbClr val="B2B2B2"/>
            </a:solidFill>
            <a:prstDash val="solid"/>
            <a:miter lim="800000"/>
            <a:headEnd/>
            <a:tailEnd/>
          </a:ln>
        </p:spPr>
        <p:txBody>
          <a:bodyPr/>
          <a:lstStyle/>
          <a:p>
            <a:pPr>
              <a:defRPr/>
            </a:pPr>
            <a:endParaRPr lang="en-US"/>
          </a:p>
        </p:txBody>
      </p:sp>
      <p:sp>
        <p:nvSpPr>
          <p:cNvPr id="5" name="Line 8"/>
          <p:cNvSpPr>
            <a:spLocks noChangeShapeType="1"/>
          </p:cNvSpPr>
          <p:nvPr/>
        </p:nvSpPr>
        <p:spPr bwMode="auto">
          <a:xfrm>
            <a:off x="2667000" y="3962400"/>
            <a:ext cx="5826125" cy="0"/>
          </a:xfrm>
          <a:prstGeom prst="line">
            <a:avLst/>
          </a:prstGeom>
          <a:noFill/>
          <a:ln w="19050">
            <a:solidFill>
              <a:srgbClr val="B2B2B2"/>
            </a:solidFill>
            <a:round/>
            <a:headEnd/>
            <a:tailEnd/>
          </a:ln>
          <a:effectLst/>
        </p:spPr>
        <p:txBody>
          <a:bodyPr/>
          <a:lstStyle/>
          <a:p>
            <a:pPr>
              <a:defRPr/>
            </a:pPr>
            <a:endParaRPr lang="en-US"/>
          </a:p>
        </p:txBody>
      </p:sp>
      <p:pic>
        <p:nvPicPr>
          <p:cNvPr id="6" name="Picture 9" descr="afg_040413_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48063"/>
            <a:ext cx="236220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46" name="Rectangle 2"/>
          <p:cNvSpPr>
            <a:spLocks noGrp="1" noChangeArrowheads="1"/>
          </p:cNvSpPr>
          <p:nvPr>
            <p:ph type="ctrTitle"/>
          </p:nvPr>
        </p:nvSpPr>
        <p:spPr>
          <a:xfrm>
            <a:off x="914400" y="1524000"/>
            <a:ext cx="7623175" cy="1752600"/>
          </a:xfrm>
        </p:spPr>
        <p:txBody>
          <a:bodyPr/>
          <a:lstStyle>
            <a:lvl1pPr>
              <a:defRPr sz="5000" b="0"/>
            </a:lvl1pPr>
          </a:lstStyle>
          <a:p>
            <a:r>
              <a:rPr lang="en-US" altLang="en-US"/>
              <a:t>Click to edit Master title style</a:t>
            </a:r>
          </a:p>
        </p:txBody>
      </p:sp>
      <p:sp>
        <p:nvSpPr>
          <p:cNvPr id="236547" name="Rectangle 3"/>
          <p:cNvSpPr>
            <a:spLocks noGrp="1" noChangeArrowheads="1"/>
          </p:cNvSpPr>
          <p:nvPr>
            <p:ph type="subTitle" idx="1"/>
          </p:nvPr>
        </p:nvSpPr>
        <p:spPr>
          <a:xfrm>
            <a:off x="2667000" y="3962400"/>
            <a:ext cx="5867400" cy="1752600"/>
          </a:xfrm>
        </p:spPr>
        <p:txBody>
          <a:bodyPr/>
          <a:lstStyle>
            <a:lvl1pPr marL="0" indent="0">
              <a:buFont typeface="Wingdings" pitchFamily="2" charset="2"/>
              <a:buNone/>
              <a:defRPr sz="2800"/>
            </a:lvl1pPr>
          </a:lstStyle>
          <a:p>
            <a:r>
              <a:rPr lang="en-US" altLang="en-US"/>
              <a:t>Click to edit Master subtitle style</a:t>
            </a:r>
          </a:p>
        </p:txBody>
      </p:sp>
      <p:sp>
        <p:nvSpPr>
          <p:cNvPr id="7" name="Rectangle 4"/>
          <p:cNvSpPr>
            <a:spLocks noGrp="1" noChangeArrowheads="1"/>
          </p:cNvSpPr>
          <p:nvPr>
            <p:ph type="dt" sz="half" idx="10"/>
          </p:nvPr>
        </p:nvSpPr>
        <p:spPr/>
        <p:txBody>
          <a:bodyPr/>
          <a:lstStyle>
            <a:lvl1pPr>
              <a:defRPr smtClean="0"/>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smtClean="0"/>
            </a:lvl1pPr>
          </a:lstStyle>
          <a:p>
            <a:pPr>
              <a:defRPr/>
            </a:pPr>
            <a:r>
              <a:rPr lang="en-US" altLang="en-US"/>
              <a:t>How do we go about answering any of these questions?</a:t>
            </a:r>
          </a:p>
        </p:txBody>
      </p:sp>
      <p:sp>
        <p:nvSpPr>
          <p:cNvPr id="9" name="Rectangle 6"/>
          <p:cNvSpPr>
            <a:spLocks noGrp="1" noChangeArrowheads="1"/>
          </p:cNvSpPr>
          <p:nvPr>
            <p:ph type="sldNum" sz="quarter" idx="12"/>
          </p:nvPr>
        </p:nvSpPr>
        <p:spPr/>
        <p:txBody>
          <a:bodyPr/>
          <a:lstStyle>
            <a:lvl1pPr>
              <a:defRPr/>
            </a:lvl1pPr>
          </a:lstStyle>
          <a:p>
            <a:fld id="{E8FE13AF-EC67-414B-871B-528FB6107821}" type="slidenum">
              <a:rPr lang="en-US" altLang="en-US"/>
              <a:pPr/>
              <a:t>‹#›</a:t>
            </a:fld>
            <a:endParaRPr lang="en-US" altLang="en-US"/>
          </a:p>
        </p:txBody>
      </p:sp>
    </p:spTree>
    <p:extLst>
      <p:ext uri="{BB962C8B-B14F-4D97-AF65-F5344CB8AC3E}">
        <p14:creationId xmlns:p14="http://schemas.microsoft.com/office/powerpoint/2010/main" val="4092934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136B79EF-0BBC-41C7-A70F-08F00947AEB5}" type="slidenum">
              <a:rPr lang="en-US" altLang="en-US"/>
              <a:pPr/>
              <a:t>‹#›</a:t>
            </a:fld>
            <a:endParaRPr lang="en-US" altLang="en-US"/>
          </a:p>
        </p:txBody>
      </p:sp>
    </p:spTree>
    <p:extLst>
      <p:ext uri="{BB962C8B-B14F-4D97-AF65-F5344CB8AC3E}">
        <p14:creationId xmlns:p14="http://schemas.microsoft.com/office/powerpoint/2010/main" val="2949466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58834BF3-4592-46E6-9536-CE010C38DC35}" type="slidenum">
              <a:rPr lang="en-US" altLang="en-US"/>
              <a:pPr/>
              <a:t>‹#›</a:t>
            </a:fld>
            <a:endParaRPr lang="en-US" altLang="en-US"/>
          </a:p>
        </p:txBody>
      </p:sp>
    </p:spTree>
    <p:extLst>
      <p:ext uri="{BB962C8B-B14F-4D97-AF65-F5344CB8AC3E}">
        <p14:creationId xmlns:p14="http://schemas.microsoft.com/office/powerpoint/2010/main" val="158140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0C61712C-BE23-4F63-A446-70F0295206CA}" type="slidenum">
              <a:rPr lang="en-US" altLang="en-US"/>
              <a:pPr/>
              <a:t>‹#›</a:t>
            </a:fld>
            <a:endParaRPr lang="en-US" altLang="en-US"/>
          </a:p>
        </p:txBody>
      </p:sp>
    </p:spTree>
    <p:extLst>
      <p:ext uri="{BB962C8B-B14F-4D97-AF65-F5344CB8AC3E}">
        <p14:creationId xmlns:p14="http://schemas.microsoft.com/office/powerpoint/2010/main" val="2136806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6" name="Rectangle 6"/>
          <p:cNvSpPr>
            <a:spLocks noGrp="1" noChangeArrowheads="1"/>
          </p:cNvSpPr>
          <p:nvPr>
            <p:ph type="sldNum" sz="quarter" idx="12"/>
          </p:nvPr>
        </p:nvSpPr>
        <p:spPr>
          <a:ln/>
        </p:spPr>
        <p:txBody>
          <a:bodyPr/>
          <a:lstStyle>
            <a:lvl1pPr>
              <a:defRPr/>
            </a:lvl1pPr>
          </a:lstStyle>
          <a:p>
            <a:fld id="{8D9F1201-C10A-4BAA-887B-9AD2F52A3ACD}" type="slidenum">
              <a:rPr lang="en-US" altLang="en-US"/>
              <a:pPr/>
              <a:t>‹#›</a:t>
            </a:fld>
            <a:endParaRPr lang="en-US" altLang="en-US"/>
          </a:p>
        </p:txBody>
      </p:sp>
    </p:spTree>
    <p:extLst>
      <p:ext uri="{BB962C8B-B14F-4D97-AF65-F5344CB8AC3E}">
        <p14:creationId xmlns:p14="http://schemas.microsoft.com/office/powerpoint/2010/main" val="192195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57693D05-5523-42A2-A713-855942B4A2BE}" type="slidenum">
              <a:rPr lang="en-US" altLang="en-US"/>
              <a:pPr/>
              <a:t>‹#›</a:t>
            </a:fld>
            <a:endParaRPr lang="en-US" altLang="en-US"/>
          </a:p>
        </p:txBody>
      </p:sp>
    </p:spTree>
    <p:extLst>
      <p:ext uri="{BB962C8B-B14F-4D97-AF65-F5344CB8AC3E}">
        <p14:creationId xmlns:p14="http://schemas.microsoft.com/office/powerpoint/2010/main" val="101316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9" name="Rectangle 6"/>
          <p:cNvSpPr>
            <a:spLocks noGrp="1" noChangeArrowheads="1"/>
          </p:cNvSpPr>
          <p:nvPr>
            <p:ph type="sldNum" sz="quarter" idx="12"/>
          </p:nvPr>
        </p:nvSpPr>
        <p:spPr>
          <a:ln/>
        </p:spPr>
        <p:txBody>
          <a:bodyPr/>
          <a:lstStyle>
            <a:lvl1pPr>
              <a:defRPr/>
            </a:lvl1pPr>
          </a:lstStyle>
          <a:p>
            <a:fld id="{A53B0FE5-4467-4815-AFAD-6CE73BD7E635}" type="slidenum">
              <a:rPr lang="en-US" altLang="en-US"/>
              <a:pPr/>
              <a:t>‹#›</a:t>
            </a:fld>
            <a:endParaRPr lang="en-US" altLang="en-US"/>
          </a:p>
        </p:txBody>
      </p:sp>
    </p:spTree>
    <p:extLst>
      <p:ext uri="{BB962C8B-B14F-4D97-AF65-F5344CB8AC3E}">
        <p14:creationId xmlns:p14="http://schemas.microsoft.com/office/powerpoint/2010/main" val="4057967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5" name="Rectangle 6"/>
          <p:cNvSpPr>
            <a:spLocks noGrp="1" noChangeArrowheads="1"/>
          </p:cNvSpPr>
          <p:nvPr>
            <p:ph type="sldNum" sz="quarter" idx="12"/>
          </p:nvPr>
        </p:nvSpPr>
        <p:spPr>
          <a:ln/>
        </p:spPr>
        <p:txBody>
          <a:bodyPr/>
          <a:lstStyle>
            <a:lvl1pPr>
              <a:defRPr/>
            </a:lvl1pPr>
          </a:lstStyle>
          <a:p>
            <a:fld id="{5957B4F7-2C37-4FFE-9CC4-02E8D6CD7BE9}" type="slidenum">
              <a:rPr lang="en-US" altLang="en-US"/>
              <a:pPr/>
              <a:t>‹#›</a:t>
            </a:fld>
            <a:endParaRPr lang="en-US" altLang="en-US"/>
          </a:p>
        </p:txBody>
      </p:sp>
    </p:spTree>
    <p:extLst>
      <p:ext uri="{BB962C8B-B14F-4D97-AF65-F5344CB8AC3E}">
        <p14:creationId xmlns:p14="http://schemas.microsoft.com/office/powerpoint/2010/main" val="291852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4" name="Rectangle 6"/>
          <p:cNvSpPr>
            <a:spLocks noGrp="1" noChangeArrowheads="1"/>
          </p:cNvSpPr>
          <p:nvPr>
            <p:ph type="sldNum" sz="quarter" idx="12"/>
          </p:nvPr>
        </p:nvSpPr>
        <p:spPr>
          <a:ln/>
        </p:spPr>
        <p:txBody>
          <a:bodyPr/>
          <a:lstStyle>
            <a:lvl1pPr>
              <a:defRPr/>
            </a:lvl1pPr>
          </a:lstStyle>
          <a:p>
            <a:fld id="{A09F8FF5-C4D8-4631-B375-91F21D434F1E}" type="slidenum">
              <a:rPr lang="en-US" altLang="en-US"/>
              <a:pPr/>
              <a:t>‹#›</a:t>
            </a:fld>
            <a:endParaRPr lang="en-US" altLang="en-US"/>
          </a:p>
        </p:txBody>
      </p:sp>
    </p:spTree>
    <p:extLst>
      <p:ext uri="{BB962C8B-B14F-4D97-AF65-F5344CB8AC3E}">
        <p14:creationId xmlns:p14="http://schemas.microsoft.com/office/powerpoint/2010/main" val="35138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EC454742-C03F-4BE7-89DD-9CD35EDE37D8}" type="slidenum">
              <a:rPr lang="en-US" altLang="en-US"/>
              <a:pPr/>
              <a:t>‹#›</a:t>
            </a:fld>
            <a:endParaRPr lang="en-US" altLang="en-US"/>
          </a:p>
        </p:txBody>
      </p:sp>
    </p:spTree>
    <p:extLst>
      <p:ext uri="{BB962C8B-B14F-4D97-AF65-F5344CB8AC3E}">
        <p14:creationId xmlns:p14="http://schemas.microsoft.com/office/powerpoint/2010/main" val="906954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en-US"/>
              <a:t>How do we go about answering any of these questions?</a:t>
            </a:r>
          </a:p>
        </p:txBody>
      </p:sp>
      <p:sp>
        <p:nvSpPr>
          <p:cNvPr id="7" name="Rectangle 6"/>
          <p:cNvSpPr>
            <a:spLocks noGrp="1" noChangeArrowheads="1"/>
          </p:cNvSpPr>
          <p:nvPr>
            <p:ph type="sldNum" sz="quarter" idx="12"/>
          </p:nvPr>
        </p:nvSpPr>
        <p:spPr>
          <a:ln/>
        </p:spPr>
        <p:txBody>
          <a:bodyPr/>
          <a:lstStyle>
            <a:lvl1pPr>
              <a:defRPr/>
            </a:lvl1pPr>
          </a:lstStyle>
          <a:p>
            <a:fld id="{D8ED5EF2-1AD4-4958-9E62-43BA967690EC}" type="slidenum">
              <a:rPr lang="en-US" altLang="en-US"/>
              <a:pPr/>
              <a:t>‹#›</a:t>
            </a:fld>
            <a:endParaRPr lang="en-US" altLang="en-US"/>
          </a:p>
        </p:txBody>
      </p:sp>
    </p:spTree>
    <p:extLst>
      <p:ext uri="{BB962C8B-B14F-4D97-AF65-F5344CB8AC3E}">
        <p14:creationId xmlns:p14="http://schemas.microsoft.com/office/powerpoint/2010/main" val="945049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35524"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mj-lt"/>
              </a:defRPr>
            </a:lvl1pPr>
          </a:lstStyle>
          <a:p>
            <a:pPr>
              <a:defRPr/>
            </a:pPr>
            <a:endParaRPr lang="en-US" altLang="en-US"/>
          </a:p>
        </p:txBody>
      </p:sp>
      <p:sp>
        <p:nvSpPr>
          <p:cNvPr id="23552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atin typeface="+mj-lt"/>
              </a:defRPr>
            </a:lvl1pPr>
          </a:lstStyle>
          <a:p>
            <a:pPr>
              <a:defRPr/>
            </a:pPr>
            <a:r>
              <a:rPr lang="en-US" altLang="en-US"/>
              <a:t>How do we go about answering any of these questions?</a:t>
            </a:r>
          </a:p>
        </p:txBody>
      </p:sp>
      <p:sp>
        <p:nvSpPr>
          <p:cNvPr id="235526"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fld id="{124F4C5F-8AD4-4AC2-A2FF-CB50C493949C}" type="slidenum">
              <a:rPr lang="en-US" altLang="en-US"/>
              <a:pPr/>
              <a:t>‹#›</a:t>
            </a:fld>
            <a:endParaRPr lang="en-US" altLang="en-US"/>
          </a:p>
        </p:txBody>
      </p:sp>
      <p:sp>
        <p:nvSpPr>
          <p:cNvPr id="235527"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B2B2B2"/>
            </a:solidFill>
            <a:prstDash val="solid"/>
            <a:miter lim="800000"/>
            <a:headEnd/>
            <a:tailEnd/>
          </a:ln>
        </p:spPr>
        <p:txBody>
          <a:bodyPr/>
          <a:lstStyle/>
          <a:p>
            <a:pPr>
              <a:defRPr/>
            </a:pPr>
            <a:endParaRPr lang="en-US"/>
          </a:p>
        </p:txBody>
      </p:sp>
      <p:sp>
        <p:nvSpPr>
          <p:cNvPr id="235528" name="Line 8"/>
          <p:cNvSpPr>
            <a:spLocks noChangeShapeType="1"/>
          </p:cNvSpPr>
          <p:nvPr/>
        </p:nvSpPr>
        <p:spPr bwMode="auto">
          <a:xfrm>
            <a:off x="457200" y="6172200"/>
            <a:ext cx="8229600" cy="0"/>
          </a:xfrm>
          <a:prstGeom prst="line">
            <a:avLst/>
          </a:prstGeom>
          <a:noFill/>
          <a:ln w="19050">
            <a:solidFill>
              <a:srgbClr val="B2B2B2"/>
            </a:solidFill>
            <a:round/>
            <a:headEnd/>
            <a:tailEnd/>
          </a:ln>
          <a:effectLst/>
        </p:spPr>
        <p:txBody>
          <a:bodyPr/>
          <a:lstStyle/>
          <a:p>
            <a:pPr>
              <a:defRPr/>
            </a:pPr>
            <a:endParaRPr lang="en-US"/>
          </a:p>
        </p:txBody>
      </p:sp>
      <p:pic>
        <p:nvPicPr>
          <p:cNvPr id="2057" name="Picture 9" descr="afg_040413_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4800" y="304800"/>
            <a:ext cx="10668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7"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rtl="0" eaLnBrk="0" fontAlgn="base" hangingPunct="0">
        <a:spcBef>
          <a:spcPct val="0"/>
        </a:spcBef>
        <a:spcAft>
          <a:spcPct val="0"/>
        </a:spcAft>
        <a:defRPr sz="4200" b="1">
          <a:solidFill>
            <a:srgbClr val="000099"/>
          </a:solidFill>
          <a:latin typeface="+mj-lt"/>
          <a:ea typeface="+mj-ea"/>
          <a:cs typeface="+mj-cs"/>
        </a:defRPr>
      </a:lvl1pPr>
      <a:lvl2pPr algn="l" rtl="0" eaLnBrk="0" fontAlgn="base" hangingPunct="0">
        <a:spcBef>
          <a:spcPct val="0"/>
        </a:spcBef>
        <a:spcAft>
          <a:spcPct val="0"/>
        </a:spcAft>
        <a:defRPr sz="4200" b="1">
          <a:solidFill>
            <a:srgbClr val="000099"/>
          </a:solidFill>
          <a:latin typeface="Garamond" pitchFamily="18" charset="0"/>
        </a:defRPr>
      </a:lvl2pPr>
      <a:lvl3pPr algn="l" rtl="0" eaLnBrk="0" fontAlgn="base" hangingPunct="0">
        <a:spcBef>
          <a:spcPct val="0"/>
        </a:spcBef>
        <a:spcAft>
          <a:spcPct val="0"/>
        </a:spcAft>
        <a:defRPr sz="4200" b="1">
          <a:solidFill>
            <a:srgbClr val="000099"/>
          </a:solidFill>
          <a:latin typeface="Garamond" pitchFamily="18" charset="0"/>
        </a:defRPr>
      </a:lvl3pPr>
      <a:lvl4pPr algn="l" rtl="0" eaLnBrk="0" fontAlgn="base" hangingPunct="0">
        <a:spcBef>
          <a:spcPct val="0"/>
        </a:spcBef>
        <a:spcAft>
          <a:spcPct val="0"/>
        </a:spcAft>
        <a:defRPr sz="4200" b="1">
          <a:solidFill>
            <a:srgbClr val="000099"/>
          </a:solidFill>
          <a:latin typeface="Garamond" pitchFamily="18" charset="0"/>
        </a:defRPr>
      </a:lvl4pPr>
      <a:lvl5pPr algn="l" rtl="0" eaLnBrk="0" fontAlgn="base" hangingPunct="0">
        <a:spcBef>
          <a:spcPct val="0"/>
        </a:spcBef>
        <a:spcAft>
          <a:spcPct val="0"/>
        </a:spcAft>
        <a:defRPr sz="4200" b="1">
          <a:solidFill>
            <a:srgbClr val="000099"/>
          </a:solidFill>
          <a:latin typeface="Garamond" pitchFamily="18" charset="0"/>
        </a:defRPr>
      </a:lvl5pPr>
      <a:lvl6pPr marL="457200" algn="l" rtl="0" fontAlgn="base">
        <a:spcBef>
          <a:spcPct val="0"/>
        </a:spcBef>
        <a:spcAft>
          <a:spcPct val="0"/>
        </a:spcAft>
        <a:defRPr sz="4200" b="1">
          <a:solidFill>
            <a:srgbClr val="000099"/>
          </a:solidFill>
          <a:latin typeface="Garamond" pitchFamily="18" charset="0"/>
        </a:defRPr>
      </a:lvl6pPr>
      <a:lvl7pPr marL="914400" algn="l" rtl="0" fontAlgn="base">
        <a:spcBef>
          <a:spcPct val="0"/>
        </a:spcBef>
        <a:spcAft>
          <a:spcPct val="0"/>
        </a:spcAft>
        <a:defRPr sz="4200" b="1">
          <a:solidFill>
            <a:srgbClr val="000099"/>
          </a:solidFill>
          <a:latin typeface="Garamond" pitchFamily="18" charset="0"/>
        </a:defRPr>
      </a:lvl7pPr>
      <a:lvl8pPr marL="1371600" algn="l" rtl="0" fontAlgn="base">
        <a:spcBef>
          <a:spcPct val="0"/>
        </a:spcBef>
        <a:spcAft>
          <a:spcPct val="0"/>
        </a:spcAft>
        <a:defRPr sz="4200" b="1">
          <a:solidFill>
            <a:srgbClr val="000099"/>
          </a:solidFill>
          <a:latin typeface="Garamond" pitchFamily="18" charset="0"/>
        </a:defRPr>
      </a:lvl8pPr>
      <a:lvl9pPr marL="1828800" algn="l" rtl="0" fontAlgn="base">
        <a:spcBef>
          <a:spcPct val="0"/>
        </a:spcBef>
        <a:spcAft>
          <a:spcPct val="0"/>
        </a:spcAft>
        <a:defRPr sz="4200" b="1">
          <a:solidFill>
            <a:srgbClr val="000099"/>
          </a:solidFill>
          <a:latin typeface="Garamond" pitchFamily="18" charset="0"/>
        </a:defRPr>
      </a:lvl9pPr>
    </p:titleStyle>
    <p:body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2.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5HKl8Luuotw" TargetMode="External"/><Relationship Id="rId2" Type="http://schemas.openxmlformats.org/officeDocument/2006/relationships/hyperlink" Target="https://www.youtube.com/watch?v=gcHt5n3NGK0"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v=N8rGEiHI52c" TargetMode="External"/><Relationship Id="rId4" Type="http://schemas.openxmlformats.org/officeDocument/2006/relationships/hyperlink" Target="https://www.youtube.com/watch?v=0FZLPbBDYAA"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p:txBody>
          <a:bodyPr/>
          <a:lstStyle/>
          <a:p>
            <a:pPr eaLnBrk="1" hangingPunct="1"/>
            <a:r>
              <a:rPr lang="en-US" altLang="en-US"/>
              <a:t>OPER 623 – Heuristic Search Methods</a:t>
            </a:r>
          </a:p>
        </p:txBody>
      </p:sp>
      <p:sp>
        <p:nvSpPr>
          <p:cNvPr id="4099" name="Rectangle 3"/>
          <p:cNvSpPr>
            <a:spLocks noGrp="1" noChangeArrowheads="1"/>
          </p:cNvSpPr>
          <p:nvPr>
            <p:ph type="subTitle" idx="1"/>
          </p:nvPr>
        </p:nvSpPr>
        <p:spPr/>
        <p:txBody>
          <a:bodyPr/>
          <a:lstStyle/>
          <a:p>
            <a:pPr eaLnBrk="1" hangingPunct="1"/>
            <a:r>
              <a:rPr lang="en-US" altLang="en-US" dirty="0"/>
              <a:t>Lesson 15</a:t>
            </a:r>
          </a:p>
          <a:p>
            <a:pPr eaLnBrk="1" hangingPunct="1"/>
            <a:r>
              <a:rPr lang="en-US" altLang="en-US" dirty="0"/>
              <a:t>Ant Colony Optimization</a:t>
            </a:r>
          </a:p>
        </p:txBody>
      </p:sp>
      <p:pic>
        <p:nvPicPr>
          <p:cNvPr id="4" name="Picture 6" descr="An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939" y="4061361"/>
            <a:ext cx="2413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a:t>Artificial Ant Behavior</a:t>
            </a:r>
          </a:p>
        </p:txBody>
      </p:sp>
      <p:sp>
        <p:nvSpPr>
          <p:cNvPr id="12291" name="Rectangle 3"/>
          <p:cNvSpPr>
            <a:spLocks noGrp="1" noChangeArrowheads="1"/>
          </p:cNvSpPr>
          <p:nvPr>
            <p:ph type="body" idx="1"/>
          </p:nvPr>
        </p:nvSpPr>
        <p:spPr/>
        <p:txBody>
          <a:bodyPr/>
          <a:lstStyle/>
          <a:p>
            <a:pPr algn="just" eaLnBrk="1" hangingPunct="1">
              <a:lnSpc>
                <a:spcPct val="125000"/>
              </a:lnSpc>
              <a:buClr>
                <a:schemeClr val="tx2"/>
              </a:buClr>
            </a:pPr>
            <a:r>
              <a:rPr lang="en-US" altLang="en-US" sz="2400" dirty="0"/>
              <a:t>Have memory – Keep a list of where they have been</a:t>
            </a:r>
          </a:p>
          <a:p>
            <a:pPr algn="just" eaLnBrk="1" hangingPunct="1">
              <a:lnSpc>
                <a:spcPct val="125000"/>
              </a:lnSpc>
              <a:buClr>
                <a:schemeClr val="tx2"/>
              </a:buClr>
            </a:pPr>
            <a:r>
              <a:rPr lang="en-US" altLang="en-US" sz="2400" dirty="0"/>
              <a:t>Have vision – Can see and judge neighbor distances</a:t>
            </a:r>
          </a:p>
          <a:p>
            <a:pPr algn="just" eaLnBrk="1" hangingPunct="1">
              <a:lnSpc>
                <a:spcPct val="125000"/>
              </a:lnSpc>
              <a:buClr>
                <a:schemeClr val="tx2"/>
              </a:buClr>
            </a:pPr>
            <a:r>
              <a:rPr lang="en-US" altLang="en-US" sz="2400" dirty="0"/>
              <a:t>Move in discrete time steps</a:t>
            </a:r>
          </a:p>
          <a:p>
            <a:pPr algn="just" eaLnBrk="1" hangingPunct="1">
              <a:lnSpc>
                <a:spcPct val="125000"/>
              </a:lnSpc>
              <a:buClr>
                <a:schemeClr val="tx2"/>
              </a:buClr>
            </a:pPr>
            <a:r>
              <a:rPr lang="en-US" altLang="en-US" sz="2400" dirty="0"/>
              <a:t>Secrete “pheromones” based on solution quality</a:t>
            </a:r>
          </a:p>
        </p:txBody>
      </p:sp>
      <p:pic>
        <p:nvPicPr>
          <p:cNvPr id="360454" name="Picture 6" descr="An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7" y="0"/>
            <a:ext cx="2413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2962275" y="3693479"/>
            <a:ext cx="2963512" cy="2437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60454"/>
                                        </p:tgtEl>
                                        <p:attrNameLst>
                                          <p:attrName>style.visibility</p:attrName>
                                        </p:attrNameLst>
                                      </p:cBhvr>
                                      <p:to>
                                        <p:strVal val="visible"/>
                                      </p:to>
                                    </p:set>
                                    <p:anim calcmode="lin" valueType="num">
                                      <p:cBhvr additive="base">
                                        <p:cTn id="7" dur="1000" fill="hold"/>
                                        <p:tgtEl>
                                          <p:spTgt spid="360454"/>
                                        </p:tgtEl>
                                        <p:attrNameLst>
                                          <p:attrName>ppt_x</p:attrName>
                                        </p:attrNameLst>
                                      </p:cBhvr>
                                      <p:tavLst>
                                        <p:tav tm="0">
                                          <p:val>
                                            <p:strVal val="1+#ppt_w/2"/>
                                          </p:val>
                                        </p:tav>
                                        <p:tav tm="100000">
                                          <p:val>
                                            <p:strVal val="#ppt_x"/>
                                          </p:val>
                                        </p:tav>
                                      </p:tavLst>
                                    </p:anim>
                                    <p:anim calcmode="lin" valueType="num">
                                      <p:cBhvr additive="base">
                                        <p:cTn id="8" dur="1000" fill="hold"/>
                                        <p:tgtEl>
                                          <p:spTgt spid="360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t>Artificial Ant Examp e</a:t>
            </a:r>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888" y="1031030"/>
            <a:ext cx="8134482" cy="4693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txBox="1">
            <a:spLocks noChangeArrowheads="1"/>
          </p:cNvSpPr>
          <p:nvPr/>
        </p:nvSpPr>
        <p:spPr bwMode="auto">
          <a:xfrm>
            <a:off x="261257" y="4465122"/>
            <a:ext cx="8740239" cy="239287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a:lstStyle>
          <a:p>
            <a:pPr eaLnBrk="1" hangingPunct="1">
              <a:buAutoNum type="alphaLcParenR"/>
            </a:pPr>
            <a:r>
              <a:rPr lang="en-US" altLang="en-US" sz="1600" kern="0" dirty="0"/>
              <a:t>Given graph that represents obstacle, initialize all edges with constant pheromone level.</a:t>
            </a:r>
            <a:br>
              <a:rPr lang="en-US" altLang="en-US" sz="1600" kern="0" dirty="0"/>
            </a:br>
            <a:r>
              <a:rPr lang="en-US" altLang="en-US" sz="1600" kern="0" dirty="0"/>
              <a:t>Ant agents travel d=1 per time unit.</a:t>
            </a:r>
          </a:p>
          <a:p>
            <a:pPr eaLnBrk="1" hangingPunct="1">
              <a:buAutoNum type="alphaLcParenR"/>
            </a:pPr>
            <a:r>
              <a:rPr lang="en-US" altLang="en-US" sz="1600" kern="0" dirty="0"/>
              <a:t>At t=0: 30 ant agents leave A and 30 ant agents leave B heading for E. Also 30 ant agents leave D and 30 ant agents leave E heading for A. </a:t>
            </a:r>
            <a:br>
              <a:rPr lang="en-US" altLang="en-US" sz="1600" kern="0" dirty="0"/>
            </a:br>
            <a:r>
              <a:rPr lang="en-US" altLang="en-US" sz="1600" kern="0" dirty="0"/>
              <a:t>The 30 ants at B split 50/50 so 15 take path BCD and 15 take path BHD (converse resp also)</a:t>
            </a:r>
          </a:p>
          <a:p>
            <a:pPr eaLnBrk="1" hangingPunct="1">
              <a:buAutoNum type="alphaLcParenR"/>
            </a:pPr>
            <a:r>
              <a:rPr lang="en-US" altLang="en-US" sz="1600" kern="0" dirty="0"/>
              <a:t>At time t=1 the ants that chose path BCD arrive at D.  Ants that chose DCB arrive at B.  Thus Arcs CD and BC have pheromone levels of 30 each.  Ants that chose BHD have only made it to H.  Thus arcs BH and HD have pheromone levels of 15.  As a result ants arriving at B will chose path BCD roughly 2x as often. </a:t>
            </a:r>
          </a:p>
        </p:txBody>
      </p:sp>
      <p:pic>
        <p:nvPicPr>
          <p:cNvPr id="5" name="Picture 5" descr="An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2900" y="230313"/>
            <a:ext cx="2413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solidFill>
                  <a:schemeClr val="bg1">
                    <a:lumMod val="65000"/>
                  </a:schemeClr>
                </a:solidFill>
              </a:rPr>
              <a:t>Background – Real Ants</a:t>
            </a:r>
          </a:p>
          <a:p>
            <a:pPr eaLnBrk="1" hangingPunct="1">
              <a:lnSpc>
                <a:spcPct val="90000"/>
              </a:lnSpc>
            </a:pPr>
            <a:r>
              <a:rPr lang="en-US" altLang="en-US" sz="2400" dirty="0">
                <a:solidFill>
                  <a:schemeClr val="bg1">
                    <a:lumMod val="65000"/>
                  </a:schemeClr>
                </a:solidFill>
              </a:rPr>
              <a:t>Artificial Ant Agents</a:t>
            </a:r>
          </a:p>
          <a:p>
            <a:pPr eaLnBrk="1" hangingPunct="1">
              <a:lnSpc>
                <a:spcPct val="90000"/>
              </a:lnSpc>
            </a:pPr>
            <a:r>
              <a:rPr lang="en-US" altLang="en-US" sz="2400" dirty="0"/>
              <a:t>Ant Cycle</a:t>
            </a:r>
          </a:p>
          <a:p>
            <a:pPr lvl="1" eaLnBrk="1" hangingPunct="1">
              <a:lnSpc>
                <a:spcPct val="90000"/>
              </a:lnSpc>
            </a:pPr>
            <a:r>
              <a:rPr lang="en-US" altLang="en-US" sz="2000" dirty="0"/>
              <a:t>Overview</a:t>
            </a:r>
          </a:p>
          <a:p>
            <a:pPr lvl="1" eaLnBrk="1" hangingPunct="1">
              <a:lnSpc>
                <a:spcPct val="90000"/>
              </a:lnSpc>
            </a:pPr>
            <a:r>
              <a:rPr lang="en-US" altLang="en-US" sz="2000" dirty="0">
                <a:solidFill>
                  <a:schemeClr val="bg1">
                    <a:lumMod val="65000"/>
                  </a:schemeClr>
                </a:solidFill>
              </a:rPr>
              <a:t>Initialization</a:t>
            </a:r>
          </a:p>
          <a:p>
            <a:pPr lvl="1" eaLnBrk="1" hangingPunct="1">
              <a:lnSpc>
                <a:spcPct val="90000"/>
              </a:lnSpc>
            </a:pPr>
            <a:r>
              <a:rPr lang="en-US" altLang="en-US" sz="2000" dirty="0">
                <a:solidFill>
                  <a:schemeClr val="bg1">
                    <a:lumMod val="65000"/>
                  </a:schemeClr>
                </a:solidFill>
              </a:rPr>
              <a:t>Route Selection</a:t>
            </a:r>
          </a:p>
          <a:p>
            <a:pPr lvl="1" eaLnBrk="1" hangingPunct="1">
              <a:lnSpc>
                <a:spcPct val="90000"/>
              </a:lnSpc>
            </a:pPr>
            <a:r>
              <a:rPr lang="en-US" altLang="en-US" sz="2000" dirty="0">
                <a:solidFill>
                  <a:schemeClr val="bg1">
                    <a:lumMod val="65000"/>
                  </a:schemeClr>
                </a:solidFill>
              </a:rPr>
              <a:t>Trail Updating</a:t>
            </a:r>
          </a:p>
          <a:p>
            <a:pPr eaLnBrk="1" hangingPunct="1">
              <a:lnSpc>
                <a:spcPct val="90000"/>
              </a:lnSpc>
            </a:pPr>
            <a:r>
              <a:rPr lang="en-US" altLang="en-US" sz="2400" dirty="0">
                <a:solidFill>
                  <a:schemeClr val="bg1">
                    <a:lumMod val="65000"/>
                  </a:schemeClr>
                </a:solidFill>
              </a:rPr>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793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Ant Cycle Overview</a:t>
            </a:r>
          </a:p>
        </p:txBody>
      </p:sp>
      <p:sp>
        <p:nvSpPr>
          <p:cNvPr id="15363" name="Rectangle 3"/>
          <p:cNvSpPr>
            <a:spLocks noGrp="1" noChangeArrowheads="1"/>
          </p:cNvSpPr>
          <p:nvPr>
            <p:ph type="body" idx="1"/>
          </p:nvPr>
        </p:nvSpPr>
        <p:spPr>
          <a:xfrm>
            <a:off x="457200" y="1441587"/>
            <a:ext cx="8442960" cy="5098550"/>
          </a:xfrm>
        </p:spPr>
        <p:txBody>
          <a:bodyPr/>
          <a:lstStyle/>
          <a:p>
            <a:pPr eaLnBrk="1" hangingPunct="1">
              <a:lnSpc>
                <a:spcPct val="90000"/>
              </a:lnSpc>
            </a:pPr>
            <a:r>
              <a:rPr lang="en-US" altLang="en-US" dirty="0"/>
              <a:t>Mostly based on IEEE article by </a:t>
            </a:r>
            <a:r>
              <a:rPr lang="en-US" altLang="en-US" dirty="0" err="1"/>
              <a:t>Dorigo</a:t>
            </a:r>
            <a:r>
              <a:rPr lang="en-US" altLang="en-US" dirty="0"/>
              <a:t> (1996) </a:t>
            </a:r>
          </a:p>
          <a:p>
            <a:pPr eaLnBrk="1" hangingPunct="1">
              <a:lnSpc>
                <a:spcPct val="90000"/>
              </a:lnSpc>
            </a:pPr>
            <a:r>
              <a:rPr lang="en-US" altLang="en-US" dirty="0"/>
              <a:t>Classically applied </a:t>
            </a:r>
            <a:r>
              <a:rPr lang="en-US" altLang="en-US"/>
              <a:t>to TSP</a:t>
            </a:r>
            <a:endParaRPr lang="en-US" altLang="en-US" dirty="0"/>
          </a:p>
          <a:p>
            <a:pPr eaLnBrk="1" hangingPunct="1">
              <a:lnSpc>
                <a:spcPct val="90000"/>
              </a:lnSpc>
            </a:pPr>
            <a:r>
              <a:rPr lang="en-US" altLang="en-US" dirty="0"/>
              <a:t>Each ant builds it’s own solution to the problem</a:t>
            </a:r>
          </a:p>
          <a:p>
            <a:pPr eaLnBrk="1" hangingPunct="1">
              <a:lnSpc>
                <a:spcPct val="90000"/>
              </a:lnSpc>
            </a:pPr>
            <a:r>
              <a:rPr lang="en-US" altLang="en-US" dirty="0"/>
              <a:t>Each ant collects information on problem characteristics and its own performance</a:t>
            </a:r>
          </a:p>
          <a:p>
            <a:pPr eaLnBrk="1" hangingPunct="1">
              <a:lnSpc>
                <a:spcPct val="90000"/>
              </a:lnSpc>
            </a:pPr>
            <a:r>
              <a:rPr lang="en-US" altLang="en-US" dirty="0"/>
              <a:t>Collective information is used to modify global representation of the problem</a:t>
            </a:r>
          </a:p>
          <a:p>
            <a:pPr marL="0" indent="0" eaLnBrk="1" hangingPunct="1">
              <a:lnSpc>
                <a:spcPct val="90000"/>
              </a:lnSpc>
              <a:buNone/>
            </a:pPr>
            <a:r>
              <a:rPr lang="en-US" altLang="en-US" dirty="0"/>
              <a:t>    Ant Cycle exploits a positive feedback mechanism</a:t>
            </a:r>
          </a:p>
          <a:p>
            <a:pPr eaLnBrk="1" hangingPunct="1">
              <a:lnSpc>
                <a:spcPct val="90000"/>
              </a:lnSpc>
            </a:pPr>
            <a:r>
              <a:rPr lang="en-US" altLang="en-US" dirty="0"/>
              <a:t>Can utilize a distributed computational architecture (i.e., Parallel processing)</a:t>
            </a:r>
          </a:p>
          <a:p>
            <a:pPr eaLnBrk="1" hangingPunct="1">
              <a:lnSpc>
                <a:spcPct val="90000"/>
              </a:lnSpc>
            </a:pPr>
            <a:endParaRPr lang="en-US" altLang="en-US" dirty="0"/>
          </a:p>
          <a:p>
            <a:pPr eaLnBrk="1" hangingPunct="1">
              <a:lnSpc>
                <a:spcPct val="90000"/>
              </a:lnSpc>
            </a:pPr>
            <a:endParaRPr lang="en-US" altLang="en-US" dirty="0"/>
          </a:p>
          <a:p>
            <a:pPr eaLnBrk="1" hangingPunct="1">
              <a:lnSpc>
                <a:spcPct val="90000"/>
              </a:lnSpc>
            </a:pPr>
            <a:endParaRPr lang="en-US" altLang="en-US" dirty="0"/>
          </a:p>
        </p:txBody>
      </p:sp>
      <p:pic>
        <p:nvPicPr>
          <p:cNvPr id="4"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768" y="4832832"/>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5" descr="An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61614" y="3073715"/>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4787" name="AutoShape 3"/>
          <p:cNvSpPr>
            <a:spLocks noChangeArrowheads="1"/>
          </p:cNvSpPr>
          <p:nvPr/>
        </p:nvSpPr>
        <p:spPr bwMode="auto">
          <a:xfrm>
            <a:off x="3352800" y="4641852"/>
            <a:ext cx="1676400" cy="1514513"/>
          </a:xfrm>
          <a:prstGeom prst="flowChartDecision">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Has  every ant</a:t>
            </a:r>
          </a:p>
          <a:p>
            <a:pPr algn="ctr" eaLnBrk="1" hangingPunct="1"/>
            <a:r>
              <a:rPr lang="en-US" altLang="en-US" sz="1400" dirty="0">
                <a:cs typeface="Times New Roman" panose="02020603050405020304" pitchFamily="18" charset="0"/>
              </a:rPr>
              <a:t> visited every </a:t>
            </a:r>
            <a:br>
              <a:rPr lang="en-US" altLang="en-US" sz="1400" dirty="0">
                <a:cs typeface="Times New Roman" panose="02020603050405020304" pitchFamily="18" charset="0"/>
              </a:rPr>
            </a:br>
            <a:r>
              <a:rPr lang="en-US" altLang="en-US" sz="1400" dirty="0">
                <a:cs typeface="Times New Roman" panose="02020603050405020304" pitchFamily="18" charset="0"/>
              </a:rPr>
              <a:t>city</a:t>
            </a:r>
          </a:p>
        </p:txBody>
      </p:sp>
      <p:sp>
        <p:nvSpPr>
          <p:cNvPr id="374788" name="AutoShape 4"/>
          <p:cNvSpPr>
            <a:spLocks noChangeArrowheads="1"/>
          </p:cNvSpPr>
          <p:nvPr/>
        </p:nvSpPr>
        <p:spPr bwMode="auto">
          <a:xfrm>
            <a:off x="4914900" y="1828800"/>
            <a:ext cx="2971800" cy="1447800"/>
          </a:xfrm>
          <a:prstGeom prst="flowChartDecision">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Have the </a:t>
            </a:r>
          </a:p>
          <a:p>
            <a:pPr algn="ctr" eaLnBrk="1" hangingPunct="1"/>
            <a:r>
              <a:rPr lang="en-US" altLang="en-US" sz="1400" dirty="0">
                <a:cs typeface="Times New Roman" panose="02020603050405020304" pitchFamily="18" charset="0"/>
              </a:rPr>
              <a:t>maximum</a:t>
            </a:r>
          </a:p>
          <a:p>
            <a:pPr algn="ctr" eaLnBrk="1" hangingPunct="1"/>
            <a:r>
              <a:rPr lang="en-US" altLang="en-US" sz="1400" dirty="0">
                <a:cs typeface="Times New Roman" panose="02020603050405020304" pitchFamily="18" charset="0"/>
              </a:rPr>
              <a:t>Cycles been </a:t>
            </a:r>
          </a:p>
          <a:p>
            <a:pPr algn="ctr" eaLnBrk="1" hangingPunct="1"/>
            <a:r>
              <a:rPr lang="en-US" altLang="en-US" sz="1400" dirty="0">
                <a:cs typeface="Times New Roman" panose="02020603050405020304" pitchFamily="18" charset="0"/>
              </a:rPr>
              <a:t> performed</a:t>
            </a:r>
          </a:p>
        </p:txBody>
      </p:sp>
      <p:grpSp>
        <p:nvGrpSpPr>
          <p:cNvPr id="16388" name="Group 5"/>
          <p:cNvGrpSpPr>
            <a:grpSpLocks/>
          </p:cNvGrpSpPr>
          <p:nvPr/>
        </p:nvGrpSpPr>
        <p:grpSpPr bwMode="auto">
          <a:xfrm>
            <a:off x="914400" y="1143000"/>
            <a:ext cx="1600200" cy="762000"/>
            <a:chOff x="576" y="720"/>
            <a:chExt cx="1008" cy="480"/>
          </a:xfrm>
        </p:grpSpPr>
        <p:sp>
          <p:nvSpPr>
            <p:cNvPr id="16423" name="AutoShape 6"/>
            <p:cNvSpPr>
              <a:spLocks noChangeArrowheads="1"/>
            </p:cNvSpPr>
            <p:nvPr/>
          </p:nvSpPr>
          <p:spPr bwMode="auto">
            <a:xfrm>
              <a:off x="576" y="720"/>
              <a:ext cx="1008" cy="336"/>
            </a:xfrm>
            <a:prstGeom prst="flowChartAlternate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START Ant Cycle</a:t>
              </a:r>
            </a:p>
          </p:txBody>
        </p:sp>
        <p:sp>
          <p:nvSpPr>
            <p:cNvPr id="16424" name="Line 7"/>
            <p:cNvSpPr>
              <a:spLocks noChangeShapeType="1"/>
            </p:cNvSpPr>
            <p:nvPr/>
          </p:nvSpPr>
          <p:spPr bwMode="auto">
            <a:xfrm>
              <a:off x="1104" y="10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grpSp>
        <p:nvGrpSpPr>
          <p:cNvPr id="3" name="Group 8"/>
          <p:cNvGrpSpPr>
            <a:grpSpLocks/>
          </p:cNvGrpSpPr>
          <p:nvPr/>
        </p:nvGrpSpPr>
        <p:grpSpPr bwMode="auto">
          <a:xfrm>
            <a:off x="685800" y="1905000"/>
            <a:ext cx="2133600" cy="1676400"/>
            <a:chOff x="432" y="1200"/>
            <a:chExt cx="1344" cy="1056"/>
          </a:xfrm>
        </p:grpSpPr>
        <p:sp>
          <p:nvSpPr>
            <p:cNvPr id="16421" name="AutoShape 9"/>
            <p:cNvSpPr>
              <a:spLocks noChangeArrowheads="1"/>
            </p:cNvSpPr>
            <p:nvPr/>
          </p:nvSpPr>
          <p:spPr bwMode="auto">
            <a:xfrm>
              <a:off x="432" y="1200"/>
              <a:ext cx="1344" cy="864"/>
            </a:xfrm>
            <a:prstGeom prst="flowChart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Locate ants.  </a:t>
              </a:r>
              <a:br>
                <a:rPr lang="en-US" altLang="en-US" sz="1400" dirty="0">
                  <a:cs typeface="Times New Roman" panose="02020603050405020304" pitchFamily="18" charset="0"/>
                </a:rPr>
              </a:br>
              <a:r>
                <a:rPr lang="en-US" altLang="en-US" sz="1400" dirty="0">
                  <a:cs typeface="Times New Roman" panose="02020603050405020304" pitchFamily="18" charset="0"/>
                </a:rPr>
                <a:t>Each ant stores their </a:t>
              </a:r>
            </a:p>
            <a:p>
              <a:pPr algn="ctr" eaLnBrk="1" hangingPunct="1"/>
              <a:r>
                <a:rPr lang="en-US" altLang="en-US" sz="1400" dirty="0">
                  <a:cs typeface="Times New Roman" panose="02020603050405020304" pitchFamily="18" charset="0"/>
                </a:rPr>
                <a:t> current city </a:t>
              </a:r>
            </a:p>
            <a:p>
              <a:pPr algn="ctr" eaLnBrk="1" hangingPunct="1"/>
              <a:r>
                <a:rPr lang="en-US" altLang="en-US" sz="1400" dirty="0">
                  <a:cs typeface="Times New Roman" panose="02020603050405020304" pitchFamily="18" charset="0"/>
                </a:rPr>
                <a:t> on their own </a:t>
              </a:r>
              <a:r>
                <a:rPr lang="en-US" altLang="en-US" sz="1400" i="1" dirty="0" err="1">
                  <a:cs typeface="Times New Roman" panose="02020603050405020304" pitchFamily="18" charset="0"/>
                </a:rPr>
                <a:t>tabu</a:t>
              </a:r>
              <a:r>
                <a:rPr lang="en-US" altLang="en-US" sz="1400" dirty="0">
                  <a:cs typeface="Times New Roman" panose="02020603050405020304" pitchFamily="18" charset="0"/>
                </a:rPr>
                <a:t> list</a:t>
              </a:r>
            </a:p>
          </p:txBody>
        </p:sp>
        <p:sp>
          <p:nvSpPr>
            <p:cNvPr id="16422" name="Line 10"/>
            <p:cNvSpPr>
              <a:spLocks noChangeShapeType="1"/>
            </p:cNvSpPr>
            <p:nvPr/>
          </p:nvSpPr>
          <p:spPr bwMode="auto">
            <a:xfrm>
              <a:off x="1104" y="206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grpSp>
        <p:nvGrpSpPr>
          <p:cNvPr id="4" name="Group 11"/>
          <p:cNvGrpSpPr>
            <a:grpSpLocks/>
          </p:cNvGrpSpPr>
          <p:nvPr/>
        </p:nvGrpSpPr>
        <p:grpSpPr bwMode="auto">
          <a:xfrm>
            <a:off x="95250" y="3581400"/>
            <a:ext cx="3333750" cy="1317625"/>
            <a:chOff x="60" y="2256"/>
            <a:chExt cx="2100" cy="830"/>
          </a:xfrm>
        </p:grpSpPr>
        <p:sp>
          <p:nvSpPr>
            <p:cNvPr id="16419" name="AutoShape 12"/>
            <p:cNvSpPr>
              <a:spLocks noChangeArrowheads="1"/>
            </p:cNvSpPr>
            <p:nvPr/>
          </p:nvSpPr>
          <p:spPr bwMode="auto">
            <a:xfrm>
              <a:off x="60" y="2256"/>
              <a:ext cx="2100" cy="480"/>
            </a:xfrm>
            <a:prstGeom prst="flowChart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Each ant determines probabilistically</a:t>
              </a:r>
              <a:br>
                <a:rPr lang="en-US" altLang="en-US" sz="1400" dirty="0">
                  <a:cs typeface="Times New Roman" panose="02020603050405020304" pitchFamily="18" charset="0"/>
                </a:rPr>
              </a:br>
              <a:r>
                <a:rPr lang="en-US" altLang="en-US" sz="1400" dirty="0">
                  <a:cs typeface="Times New Roman" panose="02020603050405020304" pitchFamily="18" charset="0"/>
                </a:rPr>
                <a:t>(based on distance &amp; pheromone </a:t>
              </a:r>
              <a:r>
                <a:rPr lang="en-US" altLang="en-US" sz="1400" dirty="0" err="1">
                  <a:cs typeface="Times New Roman" panose="02020603050405020304" pitchFamily="18" charset="0"/>
                </a:rPr>
                <a:t>lvls</a:t>
              </a:r>
              <a:r>
                <a:rPr lang="en-US" altLang="en-US" sz="1400" dirty="0">
                  <a:cs typeface="Times New Roman" panose="02020603050405020304" pitchFamily="18" charset="0"/>
                </a:rPr>
                <a:t>)</a:t>
              </a:r>
            </a:p>
            <a:p>
              <a:pPr algn="ctr" eaLnBrk="1" hangingPunct="1"/>
              <a:r>
                <a:rPr lang="en-US" altLang="en-US" sz="1400" dirty="0">
                  <a:cs typeface="Times New Roman" panose="02020603050405020304" pitchFamily="18" charset="0"/>
                </a:rPr>
                <a:t> which city to visit next</a:t>
              </a:r>
            </a:p>
          </p:txBody>
        </p:sp>
        <p:sp>
          <p:nvSpPr>
            <p:cNvPr id="16420" name="Line 13"/>
            <p:cNvSpPr>
              <a:spLocks noChangeShapeType="1"/>
            </p:cNvSpPr>
            <p:nvPr/>
          </p:nvSpPr>
          <p:spPr bwMode="auto">
            <a:xfrm>
              <a:off x="1104" y="2736"/>
              <a:ext cx="0" cy="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grpSp>
        <p:nvGrpSpPr>
          <p:cNvPr id="5" name="Group 14"/>
          <p:cNvGrpSpPr>
            <a:grpSpLocks/>
          </p:cNvGrpSpPr>
          <p:nvPr/>
        </p:nvGrpSpPr>
        <p:grpSpPr bwMode="auto">
          <a:xfrm>
            <a:off x="660400" y="4899065"/>
            <a:ext cx="2692400" cy="1066800"/>
            <a:chOff x="416" y="2952"/>
            <a:chExt cx="1696" cy="672"/>
          </a:xfrm>
        </p:grpSpPr>
        <p:sp>
          <p:nvSpPr>
            <p:cNvPr id="16417" name="AutoShape 15"/>
            <p:cNvSpPr>
              <a:spLocks noChangeArrowheads="1"/>
            </p:cNvSpPr>
            <p:nvPr/>
          </p:nvSpPr>
          <p:spPr bwMode="auto">
            <a:xfrm>
              <a:off x="416" y="2952"/>
              <a:ext cx="1440" cy="672"/>
            </a:xfrm>
            <a:prstGeom prst="flowChart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Each ant moves to next </a:t>
              </a:r>
            </a:p>
            <a:p>
              <a:pPr algn="ctr" eaLnBrk="1" hangingPunct="1"/>
              <a:r>
                <a:rPr lang="en-US" altLang="en-US" sz="1400" dirty="0">
                  <a:cs typeface="Times New Roman" panose="02020603050405020304" pitchFamily="18" charset="0"/>
                </a:rPr>
                <a:t>city &amp; adds this city </a:t>
              </a:r>
            </a:p>
            <a:p>
              <a:pPr algn="ctr" eaLnBrk="1" hangingPunct="1"/>
              <a:r>
                <a:rPr lang="en-US" altLang="en-US" sz="1400" dirty="0">
                  <a:cs typeface="Times New Roman" panose="02020603050405020304" pitchFamily="18" charset="0"/>
                </a:rPr>
                <a:t>to their </a:t>
              </a:r>
              <a:r>
                <a:rPr lang="en-US" altLang="en-US" sz="1400" i="1" dirty="0" err="1">
                  <a:cs typeface="Times New Roman" panose="02020603050405020304" pitchFamily="18" charset="0"/>
                </a:rPr>
                <a:t>tabu</a:t>
              </a:r>
              <a:r>
                <a:rPr lang="en-US" altLang="en-US" sz="1400" i="1" dirty="0">
                  <a:cs typeface="Times New Roman" panose="02020603050405020304" pitchFamily="18" charset="0"/>
                </a:rPr>
                <a:t> </a:t>
              </a:r>
              <a:r>
                <a:rPr lang="en-US" altLang="en-US" sz="1400" dirty="0">
                  <a:cs typeface="Times New Roman" panose="02020603050405020304" pitchFamily="18" charset="0"/>
                </a:rPr>
                <a:t>list</a:t>
              </a:r>
            </a:p>
          </p:txBody>
        </p:sp>
        <p:sp>
          <p:nvSpPr>
            <p:cNvPr id="16418" name="Line 16"/>
            <p:cNvSpPr>
              <a:spLocks noChangeShapeType="1"/>
            </p:cNvSpPr>
            <p:nvPr/>
          </p:nvSpPr>
          <p:spPr bwMode="auto">
            <a:xfrm>
              <a:off x="1872" y="32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grpSp>
        <p:nvGrpSpPr>
          <p:cNvPr id="6" name="Group 17"/>
          <p:cNvGrpSpPr>
            <a:grpSpLocks/>
          </p:cNvGrpSpPr>
          <p:nvPr/>
        </p:nvGrpSpPr>
        <p:grpSpPr bwMode="auto">
          <a:xfrm>
            <a:off x="5410200" y="4343440"/>
            <a:ext cx="2057400" cy="1584325"/>
            <a:chOff x="3408" y="2602"/>
            <a:chExt cx="1296" cy="998"/>
          </a:xfrm>
        </p:grpSpPr>
        <p:sp>
          <p:nvSpPr>
            <p:cNvPr id="16415" name="AutoShape 18"/>
            <p:cNvSpPr>
              <a:spLocks noChangeArrowheads="1"/>
            </p:cNvSpPr>
            <p:nvPr/>
          </p:nvSpPr>
          <p:spPr bwMode="auto">
            <a:xfrm>
              <a:off x="3408" y="2976"/>
              <a:ext cx="1296" cy="624"/>
            </a:xfrm>
            <a:prstGeom prst="flowChart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Record the length of</a:t>
              </a:r>
            </a:p>
            <a:p>
              <a:pPr algn="ctr" eaLnBrk="1" hangingPunct="1"/>
              <a:r>
                <a:rPr lang="en-US" altLang="en-US" sz="1400" dirty="0">
                  <a:cs typeface="Times New Roman" panose="02020603050405020304" pitchFamily="18" charset="0"/>
                </a:rPr>
                <a:t> best ants tour and </a:t>
              </a:r>
              <a:br>
                <a:rPr lang="en-US" altLang="en-US" sz="1400" dirty="0">
                  <a:cs typeface="Times New Roman" panose="02020603050405020304" pitchFamily="18" charset="0"/>
                </a:rPr>
              </a:br>
              <a:r>
                <a:rPr lang="en-US" altLang="en-US" sz="1400" dirty="0">
                  <a:cs typeface="Times New Roman" panose="02020603050405020304" pitchFamily="18" charset="0"/>
                </a:rPr>
                <a:t>clear all </a:t>
              </a:r>
              <a:r>
                <a:rPr lang="en-US" altLang="en-US" sz="1400" i="1" dirty="0" err="1">
                  <a:cs typeface="Times New Roman" panose="02020603050405020304" pitchFamily="18" charset="0"/>
                </a:rPr>
                <a:t>tabu</a:t>
              </a:r>
              <a:r>
                <a:rPr lang="en-US" altLang="en-US" sz="1400" dirty="0">
                  <a:cs typeface="Times New Roman" panose="02020603050405020304" pitchFamily="18" charset="0"/>
                </a:rPr>
                <a:t> lists</a:t>
              </a:r>
            </a:p>
          </p:txBody>
        </p:sp>
        <p:sp>
          <p:nvSpPr>
            <p:cNvPr id="16416" name="Line 19"/>
            <p:cNvSpPr>
              <a:spLocks noChangeShapeType="1"/>
            </p:cNvSpPr>
            <p:nvPr/>
          </p:nvSpPr>
          <p:spPr bwMode="auto">
            <a:xfrm flipV="1">
              <a:off x="4032" y="2602"/>
              <a:ext cx="0" cy="3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grpSp>
        <p:nvGrpSpPr>
          <p:cNvPr id="7" name="Group 20"/>
          <p:cNvGrpSpPr>
            <a:grpSpLocks/>
          </p:cNvGrpSpPr>
          <p:nvPr/>
        </p:nvGrpSpPr>
        <p:grpSpPr bwMode="auto">
          <a:xfrm>
            <a:off x="5257800" y="3276600"/>
            <a:ext cx="2362200" cy="1066800"/>
            <a:chOff x="3312" y="2064"/>
            <a:chExt cx="1488" cy="672"/>
          </a:xfrm>
        </p:grpSpPr>
        <p:sp>
          <p:nvSpPr>
            <p:cNvPr id="16413" name="AutoShape 21"/>
            <p:cNvSpPr>
              <a:spLocks noChangeArrowheads="1"/>
            </p:cNvSpPr>
            <p:nvPr/>
          </p:nvSpPr>
          <p:spPr bwMode="auto">
            <a:xfrm>
              <a:off x="3312" y="2208"/>
              <a:ext cx="1488" cy="528"/>
            </a:xfrm>
            <a:prstGeom prst="flowChart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Update pheromones</a:t>
              </a:r>
            </a:p>
          </p:txBody>
        </p:sp>
        <p:sp>
          <p:nvSpPr>
            <p:cNvPr id="16414" name="Line 22"/>
            <p:cNvSpPr>
              <a:spLocks noChangeShapeType="1"/>
            </p:cNvSpPr>
            <p:nvPr/>
          </p:nvSpPr>
          <p:spPr bwMode="auto">
            <a:xfrm flipV="1">
              <a:off x="4032" y="2064"/>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grpSp>
        <p:nvGrpSpPr>
          <p:cNvPr id="8" name="Group 23"/>
          <p:cNvGrpSpPr>
            <a:grpSpLocks/>
          </p:cNvGrpSpPr>
          <p:nvPr/>
        </p:nvGrpSpPr>
        <p:grpSpPr bwMode="auto">
          <a:xfrm>
            <a:off x="3429002" y="3643314"/>
            <a:ext cx="877888" cy="1065213"/>
            <a:chOff x="2160" y="2295"/>
            <a:chExt cx="553" cy="671"/>
          </a:xfrm>
        </p:grpSpPr>
        <p:grpSp>
          <p:nvGrpSpPr>
            <p:cNvPr id="16409" name="Group 24"/>
            <p:cNvGrpSpPr>
              <a:grpSpLocks/>
            </p:cNvGrpSpPr>
            <p:nvPr/>
          </p:nvGrpSpPr>
          <p:grpSpPr bwMode="auto">
            <a:xfrm>
              <a:off x="2160" y="2496"/>
              <a:ext cx="488" cy="470"/>
              <a:chOff x="2160" y="2496"/>
              <a:chExt cx="488" cy="470"/>
            </a:xfrm>
          </p:grpSpPr>
          <p:sp>
            <p:nvSpPr>
              <p:cNvPr id="16411" name="Line 25"/>
              <p:cNvSpPr>
                <a:spLocks noChangeShapeType="1"/>
              </p:cNvSpPr>
              <p:nvPr/>
            </p:nvSpPr>
            <p:spPr bwMode="auto">
              <a:xfrm flipV="1">
                <a:off x="2640" y="2496"/>
                <a:ext cx="0" cy="47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6412" name="Line 26"/>
              <p:cNvSpPr>
                <a:spLocks noChangeShapeType="1"/>
              </p:cNvSpPr>
              <p:nvPr/>
            </p:nvSpPr>
            <p:spPr bwMode="auto">
              <a:xfrm flipH="1">
                <a:off x="2160" y="2496"/>
                <a:ext cx="4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sp>
          <p:nvSpPr>
            <p:cNvPr id="16410" name="Text Box 27"/>
            <p:cNvSpPr txBox="1">
              <a:spLocks noChangeArrowheads="1"/>
            </p:cNvSpPr>
            <p:nvPr/>
          </p:nvSpPr>
          <p:spPr bwMode="auto">
            <a:xfrm>
              <a:off x="2329" y="2295"/>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dirty="0">
                  <a:cs typeface="Times New Roman" panose="02020603050405020304" pitchFamily="18" charset="0"/>
                </a:rPr>
                <a:t>NO</a:t>
              </a:r>
            </a:p>
          </p:txBody>
        </p:sp>
      </p:grpSp>
      <p:grpSp>
        <p:nvGrpSpPr>
          <p:cNvPr id="10" name="Group 28"/>
          <p:cNvGrpSpPr>
            <a:grpSpLocks/>
          </p:cNvGrpSpPr>
          <p:nvPr/>
        </p:nvGrpSpPr>
        <p:grpSpPr bwMode="auto">
          <a:xfrm>
            <a:off x="4889500" y="5013365"/>
            <a:ext cx="609600" cy="419100"/>
            <a:chOff x="3080" y="3024"/>
            <a:chExt cx="384" cy="264"/>
          </a:xfrm>
        </p:grpSpPr>
        <p:sp>
          <p:nvSpPr>
            <p:cNvPr id="16407" name="Line 29"/>
            <p:cNvSpPr>
              <a:spLocks noChangeShapeType="1"/>
            </p:cNvSpPr>
            <p:nvPr/>
          </p:nvSpPr>
          <p:spPr bwMode="auto">
            <a:xfrm>
              <a:off x="3168" y="328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sp>
          <p:nvSpPr>
            <p:cNvPr id="16408" name="Text Box 30"/>
            <p:cNvSpPr txBox="1">
              <a:spLocks noChangeArrowheads="1"/>
            </p:cNvSpPr>
            <p:nvPr/>
          </p:nvSpPr>
          <p:spPr bwMode="auto">
            <a:xfrm>
              <a:off x="3080" y="3024"/>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cs typeface="Times New Roman" panose="02020603050405020304" pitchFamily="18" charset="0"/>
                </a:rPr>
                <a:t>YES</a:t>
              </a:r>
            </a:p>
          </p:txBody>
        </p:sp>
      </p:grpSp>
      <p:grpSp>
        <p:nvGrpSpPr>
          <p:cNvPr id="11" name="Group 31"/>
          <p:cNvGrpSpPr>
            <a:grpSpLocks/>
          </p:cNvGrpSpPr>
          <p:nvPr/>
        </p:nvGrpSpPr>
        <p:grpSpPr bwMode="auto">
          <a:xfrm>
            <a:off x="7823200" y="2260600"/>
            <a:ext cx="939800" cy="2463800"/>
            <a:chOff x="4928" y="1424"/>
            <a:chExt cx="592" cy="1552"/>
          </a:xfrm>
        </p:grpSpPr>
        <p:sp>
          <p:nvSpPr>
            <p:cNvPr id="16401" name="AutoShape 32"/>
            <p:cNvSpPr>
              <a:spLocks noChangeArrowheads="1"/>
            </p:cNvSpPr>
            <p:nvPr/>
          </p:nvSpPr>
          <p:spPr bwMode="auto">
            <a:xfrm>
              <a:off x="5040" y="2064"/>
              <a:ext cx="480" cy="912"/>
            </a:xfrm>
            <a:prstGeom prst="flowChartAlternateProcess">
              <a:avLst/>
            </a:prstGeom>
            <a:solidFill>
              <a:schemeClr val="folHlink"/>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dirty="0">
                  <a:cs typeface="Times New Roman" panose="02020603050405020304" pitchFamily="18" charset="0"/>
                </a:rPr>
                <a:t>STOP</a:t>
              </a:r>
            </a:p>
            <a:p>
              <a:pPr algn="ctr" eaLnBrk="1" hangingPunct="1"/>
              <a:r>
                <a:rPr lang="en-US" altLang="en-US" sz="1400" dirty="0">
                  <a:cs typeface="Times New Roman" panose="02020603050405020304" pitchFamily="18" charset="0"/>
                </a:rPr>
                <a:t>Ant Cycle</a:t>
              </a:r>
            </a:p>
          </p:txBody>
        </p:sp>
        <p:grpSp>
          <p:nvGrpSpPr>
            <p:cNvPr id="16402" name="Group 33"/>
            <p:cNvGrpSpPr>
              <a:grpSpLocks/>
            </p:cNvGrpSpPr>
            <p:nvPr/>
          </p:nvGrpSpPr>
          <p:grpSpPr bwMode="auto">
            <a:xfrm>
              <a:off x="4928" y="1424"/>
              <a:ext cx="384" cy="648"/>
              <a:chOff x="4928" y="1424"/>
              <a:chExt cx="384" cy="648"/>
            </a:xfrm>
          </p:grpSpPr>
          <p:grpSp>
            <p:nvGrpSpPr>
              <p:cNvPr id="16403" name="Group 34"/>
              <p:cNvGrpSpPr>
                <a:grpSpLocks/>
              </p:cNvGrpSpPr>
              <p:nvPr/>
            </p:nvGrpSpPr>
            <p:grpSpPr bwMode="auto">
              <a:xfrm>
                <a:off x="4968" y="1608"/>
                <a:ext cx="288" cy="464"/>
                <a:chOff x="4968" y="1608"/>
                <a:chExt cx="288" cy="464"/>
              </a:xfrm>
            </p:grpSpPr>
            <p:sp>
              <p:nvSpPr>
                <p:cNvPr id="16405" name="Line 35"/>
                <p:cNvSpPr>
                  <a:spLocks noChangeShapeType="1"/>
                </p:cNvSpPr>
                <p:nvPr/>
              </p:nvSpPr>
              <p:spPr bwMode="auto">
                <a:xfrm>
                  <a:off x="4968" y="160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400"/>
                </a:p>
              </p:txBody>
            </p:sp>
            <p:sp>
              <p:nvSpPr>
                <p:cNvPr id="16406" name="Line 36"/>
                <p:cNvSpPr>
                  <a:spLocks noChangeShapeType="1"/>
                </p:cNvSpPr>
                <p:nvPr/>
              </p:nvSpPr>
              <p:spPr bwMode="auto">
                <a:xfrm>
                  <a:off x="5256" y="1608"/>
                  <a:ext cx="0" cy="4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grpSp>
          <p:sp>
            <p:nvSpPr>
              <p:cNvPr id="16404" name="Text Box 37"/>
              <p:cNvSpPr txBox="1">
                <a:spLocks noChangeArrowheads="1"/>
              </p:cNvSpPr>
              <p:nvPr/>
            </p:nvSpPr>
            <p:spPr bwMode="auto">
              <a:xfrm>
                <a:off x="4928" y="1424"/>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cs typeface="Times New Roman" panose="02020603050405020304" pitchFamily="18" charset="0"/>
                  </a:rPr>
                  <a:t>YES</a:t>
                </a:r>
              </a:p>
            </p:txBody>
          </p:sp>
        </p:grpSp>
      </p:grpSp>
      <p:grpSp>
        <p:nvGrpSpPr>
          <p:cNvPr id="14" name="Group 38"/>
          <p:cNvGrpSpPr>
            <a:grpSpLocks/>
          </p:cNvGrpSpPr>
          <p:nvPr/>
        </p:nvGrpSpPr>
        <p:grpSpPr bwMode="auto">
          <a:xfrm>
            <a:off x="2844800" y="2260600"/>
            <a:ext cx="2057400" cy="307975"/>
            <a:chOff x="1792" y="1424"/>
            <a:chExt cx="1296" cy="194"/>
          </a:xfrm>
        </p:grpSpPr>
        <p:sp>
          <p:nvSpPr>
            <p:cNvPr id="16399" name="Line 39"/>
            <p:cNvSpPr>
              <a:spLocks noChangeShapeType="1"/>
            </p:cNvSpPr>
            <p:nvPr/>
          </p:nvSpPr>
          <p:spPr bwMode="auto">
            <a:xfrm flipH="1">
              <a:off x="1792" y="1608"/>
              <a:ext cx="129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1400"/>
            </a:p>
          </p:txBody>
        </p:sp>
        <p:sp>
          <p:nvSpPr>
            <p:cNvPr id="16400" name="Text Box 40"/>
            <p:cNvSpPr txBox="1">
              <a:spLocks noChangeArrowheads="1"/>
            </p:cNvSpPr>
            <p:nvPr/>
          </p:nvSpPr>
          <p:spPr bwMode="auto">
            <a:xfrm>
              <a:off x="2320" y="1424"/>
              <a:ext cx="38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400">
                  <a:cs typeface="Times New Roman" panose="02020603050405020304" pitchFamily="18" charset="0"/>
                </a:rPr>
                <a:t>NO</a:t>
              </a:r>
            </a:p>
          </p:txBody>
        </p:sp>
      </p:grpSp>
      <p:sp>
        <p:nvSpPr>
          <p:cNvPr id="16398" name="Rectangle 41"/>
          <p:cNvSpPr>
            <a:spLocks noChangeArrowheads="1"/>
          </p:cNvSpPr>
          <p:nvPr/>
        </p:nvSpPr>
        <p:spPr bwMode="auto">
          <a:xfrm>
            <a:off x="457200" y="274638"/>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4200" b="1" dirty="0">
                <a:solidFill>
                  <a:srgbClr val="000099"/>
                </a:solidFill>
                <a:latin typeface="Garamond" panose="02020404030301010803" pitchFamily="18" charset="0"/>
              </a:rPr>
              <a:t>Ant Cycle Overview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ppt_h/2"/>
                                          </p:val>
                                        </p:tav>
                                        <p:tav tm="100000">
                                          <p:val>
                                            <p:strVal val="#ppt_y"/>
                                          </p:val>
                                        </p:tav>
                                      </p:tavLst>
                                    </p:anim>
                                    <p:anim calcmode="lin" valueType="num">
                                      <p:cBhvr>
                                        <p:cTn id="17" dur="500" fill="hold"/>
                                        <p:tgtEl>
                                          <p:spTgt spid="4"/>
                                        </p:tgtEl>
                                        <p:attrNameLst>
                                          <p:attrName>ppt_w</p:attrName>
                                        </p:attrNameLst>
                                      </p:cBhvr>
                                      <p:tavLst>
                                        <p:tav tm="0">
                                          <p:val>
                                            <p:strVal val="#ppt_w"/>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7478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ppt_x</p:attrName>
                                        </p:attrNameLst>
                                      </p:cBhvr>
                                      <p:tavLst>
                                        <p:tav tm="0">
                                          <p:val>
                                            <p:strVal val="#ppt_x"/>
                                          </p:val>
                                        </p:tav>
                                        <p:tav tm="100000">
                                          <p:val>
                                            <p:strVal val="#ppt_x"/>
                                          </p:val>
                                        </p:tav>
                                      </p:tavLst>
                                    </p:anim>
                                    <p:anim calcmode="lin" valueType="num">
                                      <p:cBhvr>
                                        <p:cTn id="36" dur="500" fill="hold"/>
                                        <p:tgtEl>
                                          <p:spTgt spid="8"/>
                                        </p:tgtEl>
                                        <p:attrNameLst>
                                          <p:attrName>ppt_y</p:attrName>
                                        </p:attrNameLst>
                                      </p:cBhvr>
                                      <p:tavLst>
                                        <p:tav tm="0">
                                          <p:val>
                                            <p:strVal val="#ppt_y+#ppt_h/2"/>
                                          </p:val>
                                        </p:tav>
                                        <p:tav tm="100000">
                                          <p:val>
                                            <p:strVal val="#ppt_y"/>
                                          </p:val>
                                        </p:tav>
                                      </p:tavLst>
                                    </p:anim>
                                    <p:anim calcmode="lin" valueType="num">
                                      <p:cBhvr>
                                        <p:cTn id="37" dur="500" fill="hold"/>
                                        <p:tgtEl>
                                          <p:spTgt spid="8"/>
                                        </p:tgtEl>
                                        <p:attrNameLst>
                                          <p:attrName>ppt_w</p:attrName>
                                        </p:attrNameLst>
                                      </p:cBhvr>
                                      <p:tavLst>
                                        <p:tav tm="0">
                                          <p:val>
                                            <p:strVal val="#ppt_w"/>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ppt_x</p:attrName>
                                        </p:attrNameLst>
                                      </p:cBhvr>
                                      <p:tavLst>
                                        <p:tav tm="0">
                                          <p:val>
                                            <p:strVal val="#ppt_x-#ppt_w/2"/>
                                          </p:val>
                                        </p:tav>
                                        <p:tav tm="100000">
                                          <p:val>
                                            <p:strVal val="#ppt_x"/>
                                          </p:val>
                                        </p:tav>
                                      </p:tavLst>
                                    </p:anim>
                                    <p:anim calcmode="lin" valueType="num">
                                      <p:cBhvr>
                                        <p:cTn id="44" dur="500" fill="hold"/>
                                        <p:tgtEl>
                                          <p:spTgt spid="10"/>
                                        </p:tgtEl>
                                        <p:attrNameLst>
                                          <p:attrName>ppt_y</p:attrName>
                                        </p:attrNameLst>
                                      </p:cBhvr>
                                      <p:tavLst>
                                        <p:tav tm="0">
                                          <p:val>
                                            <p:strVal val="#ppt_y"/>
                                          </p:val>
                                        </p:tav>
                                        <p:tav tm="100000">
                                          <p:val>
                                            <p:strVal val="#ppt_y"/>
                                          </p:val>
                                        </p:tav>
                                      </p:tavLst>
                                    </p:anim>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4"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ppt_x</p:attrName>
                                        </p:attrNameLst>
                                      </p:cBhvr>
                                      <p:tavLst>
                                        <p:tav tm="0">
                                          <p:val>
                                            <p:strVal val="#ppt_x"/>
                                          </p:val>
                                        </p:tav>
                                        <p:tav tm="100000">
                                          <p:val>
                                            <p:strVal val="#ppt_x"/>
                                          </p:val>
                                        </p:tav>
                                      </p:tavLst>
                                    </p:anim>
                                    <p:anim calcmode="lin" valueType="num">
                                      <p:cBhvr>
                                        <p:cTn id="52" dur="500" fill="hold"/>
                                        <p:tgtEl>
                                          <p:spTgt spid="6"/>
                                        </p:tgtEl>
                                        <p:attrNameLst>
                                          <p:attrName>ppt_y</p:attrName>
                                        </p:attrNameLst>
                                      </p:cBhvr>
                                      <p:tavLst>
                                        <p:tav tm="0">
                                          <p:val>
                                            <p:strVal val="#ppt_y+#ppt_h/2"/>
                                          </p:val>
                                        </p:tav>
                                        <p:tav tm="100000">
                                          <p:val>
                                            <p:strVal val="#ppt_y"/>
                                          </p:val>
                                        </p:tav>
                                      </p:tavLst>
                                    </p:anim>
                                    <p:anim calcmode="lin" valueType="num">
                                      <p:cBhvr>
                                        <p:cTn id="53" dur="500" fill="hold"/>
                                        <p:tgtEl>
                                          <p:spTgt spid="6"/>
                                        </p:tgtEl>
                                        <p:attrNameLst>
                                          <p:attrName>ppt_w</p:attrName>
                                        </p:attrNameLst>
                                      </p:cBhvr>
                                      <p:tavLst>
                                        <p:tav tm="0">
                                          <p:val>
                                            <p:strVal val="#ppt_w"/>
                                          </p:val>
                                        </p:tav>
                                        <p:tav tm="100000">
                                          <p:val>
                                            <p:strVal val="#ppt_w"/>
                                          </p:val>
                                        </p:tav>
                                      </p:tavLst>
                                    </p:anim>
                                    <p:anim calcmode="lin" valueType="num">
                                      <p:cBhvr>
                                        <p:cTn id="54"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4"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ppt_x</p:attrName>
                                        </p:attrNameLst>
                                      </p:cBhvr>
                                      <p:tavLst>
                                        <p:tav tm="0">
                                          <p:val>
                                            <p:strVal val="#ppt_x"/>
                                          </p:val>
                                        </p:tav>
                                        <p:tav tm="100000">
                                          <p:val>
                                            <p:strVal val="#ppt_x"/>
                                          </p:val>
                                        </p:tav>
                                      </p:tavLst>
                                    </p:anim>
                                    <p:anim calcmode="lin" valueType="num">
                                      <p:cBhvr>
                                        <p:cTn id="60" dur="500" fill="hold"/>
                                        <p:tgtEl>
                                          <p:spTgt spid="7"/>
                                        </p:tgtEl>
                                        <p:attrNameLst>
                                          <p:attrName>ppt_y</p:attrName>
                                        </p:attrNameLst>
                                      </p:cBhvr>
                                      <p:tavLst>
                                        <p:tav tm="0">
                                          <p:val>
                                            <p:strVal val="#ppt_y+#ppt_h/2"/>
                                          </p:val>
                                        </p:tav>
                                        <p:tav tm="100000">
                                          <p:val>
                                            <p:strVal val="#ppt_y"/>
                                          </p:val>
                                        </p:tav>
                                      </p:tavLst>
                                    </p:anim>
                                    <p:anim calcmode="lin" valueType="num">
                                      <p:cBhvr>
                                        <p:cTn id="61" dur="500" fill="hold"/>
                                        <p:tgtEl>
                                          <p:spTgt spid="7"/>
                                        </p:tgtEl>
                                        <p:attrNameLst>
                                          <p:attrName>ppt_w</p:attrName>
                                        </p:attrNameLst>
                                      </p:cBhvr>
                                      <p:tavLst>
                                        <p:tav tm="0">
                                          <p:val>
                                            <p:strVal val="#ppt_w"/>
                                          </p:val>
                                        </p:tav>
                                        <p:tav tm="100000">
                                          <p:val>
                                            <p:strVal val="#ppt_w"/>
                                          </p:val>
                                        </p:tav>
                                      </p:tavLst>
                                    </p:anim>
                                    <p:anim calcmode="lin" valueType="num">
                                      <p:cBhvr>
                                        <p:cTn id="62"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3747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2"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 calcmode="lin" valueType="num">
                                      <p:cBhvr>
                                        <p:cTn id="71" dur="500" fill="hold"/>
                                        <p:tgtEl>
                                          <p:spTgt spid="14"/>
                                        </p:tgtEl>
                                        <p:attrNameLst>
                                          <p:attrName>ppt_x</p:attrName>
                                        </p:attrNameLst>
                                      </p:cBhvr>
                                      <p:tavLst>
                                        <p:tav tm="0">
                                          <p:val>
                                            <p:strVal val="#ppt_x+#ppt_w/2"/>
                                          </p:val>
                                        </p:tav>
                                        <p:tav tm="100000">
                                          <p:val>
                                            <p:strVal val="#ppt_x"/>
                                          </p:val>
                                        </p:tav>
                                      </p:tavLst>
                                    </p:anim>
                                    <p:anim calcmode="lin" valueType="num">
                                      <p:cBhvr>
                                        <p:cTn id="72" dur="500" fill="hold"/>
                                        <p:tgtEl>
                                          <p:spTgt spid="14"/>
                                        </p:tgtEl>
                                        <p:attrNameLst>
                                          <p:attrName>ppt_y</p:attrName>
                                        </p:attrNameLst>
                                      </p:cBhvr>
                                      <p:tavLst>
                                        <p:tav tm="0">
                                          <p:val>
                                            <p:strVal val="#ppt_y"/>
                                          </p:val>
                                        </p:tav>
                                        <p:tav tm="100000">
                                          <p:val>
                                            <p:strVal val="#ppt_y"/>
                                          </p:val>
                                        </p:tav>
                                      </p:tavLst>
                                    </p:anim>
                                    <p:anim calcmode="lin" valueType="num">
                                      <p:cBhvr>
                                        <p:cTn id="73" dur="500" fill="hold"/>
                                        <p:tgtEl>
                                          <p:spTgt spid="14"/>
                                        </p:tgtEl>
                                        <p:attrNameLst>
                                          <p:attrName>ppt_w</p:attrName>
                                        </p:attrNameLst>
                                      </p:cBhvr>
                                      <p:tavLst>
                                        <p:tav tm="0">
                                          <p:val>
                                            <p:fltVal val="0"/>
                                          </p:val>
                                        </p:tav>
                                        <p:tav tm="100000">
                                          <p:val>
                                            <p:strVal val="#ppt_w"/>
                                          </p:val>
                                        </p:tav>
                                      </p:tavLst>
                                    </p:anim>
                                    <p:anim calcmode="lin" valueType="num">
                                      <p:cBhvr>
                                        <p:cTn id="74"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1" fill="hold" nodeType="click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ppt_x</p:attrName>
                                        </p:attrNameLst>
                                      </p:cBhvr>
                                      <p:tavLst>
                                        <p:tav tm="0">
                                          <p:val>
                                            <p:strVal val="#ppt_x"/>
                                          </p:val>
                                        </p:tav>
                                        <p:tav tm="100000">
                                          <p:val>
                                            <p:strVal val="#ppt_x"/>
                                          </p:val>
                                        </p:tav>
                                      </p:tavLst>
                                    </p:anim>
                                    <p:anim calcmode="lin" valueType="num">
                                      <p:cBhvr>
                                        <p:cTn id="80" dur="500" fill="hold"/>
                                        <p:tgtEl>
                                          <p:spTgt spid="11"/>
                                        </p:tgtEl>
                                        <p:attrNameLst>
                                          <p:attrName>ppt_y</p:attrName>
                                        </p:attrNameLst>
                                      </p:cBhvr>
                                      <p:tavLst>
                                        <p:tav tm="0">
                                          <p:val>
                                            <p:strVal val="#ppt_y-#ppt_h/2"/>
                                          </p:val>
                                        </p:tav>
                                        <p:tav tm="100000">
                                          <p:val>
                                            <p:strVal val="#ppt_y"/>
                                          </p:val>
                                        </p:tav>
                                      </p:tavLst>
                                    </p:anim>
                                    <p:anim calcmode="lin" valueType="num">
                                      <p:cBhvr>
                                        <p:cTn id="81" dur="500" fill="hold"/>
                                        <p:tgtEl>
                                          <p:spTgt spid="11"/>
                                        </p:tgtEl>
                                        <p:attrNameLst>
                                          <p:attrName>ppt_w</p:attrName>
                                        </p:attrNameLst>
                                      </p:cBhvr>
                                      <p:tavLst>
                                        <p:tav tm="0">
                                          <p:val>
                                            <p:strVal val="#ppt_w"/>
                                          </p:val>
                                        </p:tav>
                                        <p:tav tm="100000">
                                          <p:val>
                                            <p:strVal val="#ppt_w"/>
                                          </p:val>
                                        </p:tav>
                                      </p:tavLst>
                                    </p:anim>
                                    <p:anim calcmode="lin" valueType="num">
                                      <p:cBhvr>
                                        <p:cTn id="8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2" fill="hold" nodeType="click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1000" fill="hold"/>
                                        <p:tgtEl>
                                          <p:spTgt spid="41"/>
                                        </p:tgtEl>
                                        <p:attrNameLst>
                                          <p:attrName>ppt_x</p:attrName>
                                        </p:attrNameLst>
                                      </p:cBhvr>
                                      <p:tavLst>
                                        <p:tav tm="0">
                                          <p:val>
                                            <p:strVal val="1+#ppt_w/2"/>
                                          </p:val>
                                        </p:tav>
                                        <p:tav tm="100000">
                                          <p:val>
                                            <p:strVal val="#ppt_x"/>
                                          </p:val>
                                        </p:tav>
                                      </p:tavLst>
                                    </p:anim>
                                    <p:anim calcmode="lin" valueType="num">
                                      <p:cBhvr additive="base">
                                        <p:cTn id="88" dur="10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7" grpId="0" animBg="1" autoUpdateAnimBg="0"/>
      <p:bldP spid="37478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12" name="Picture 11"/>
          <p:cNvPicPr>
            <a:picLocks noChangeAspect="1"/>
          </p:cNvPicPr>
          <p:nvPr/>
        </p:nvPicPr>
        <p:blipFill>
          <a:blip r:embed="rId2"/>
          <a:stretch>
            <a:fillRect/>
          </a:stretch>
        </p:blipFill>
        <p:spPr>
          <a:xfrm>
            <a:off x="1149698" y="847725"/>
            <a:ext cx="6868354" cy="5303520"/>
          </a:xfrm>
          <a:prstGeom prst="rect">
            <a:avLst/>
          </a:prstGeom>
        </p:spPr>
      </p:pic>
      <p:sp>
        <p:nvSpPr>
          <p:cNvPr id="13" name="TextBox 12"/>
          <p:cNvSpPr txBox="1"/>
          <p:nvPr/>
        </p:nvSpPr>
        <p:spPr>
          <a:xfrm>
            <a:off x="3105397" y="5781913"/>
            <a:ext cx="2956956" cy="369332"/>
          </a:xfrm>
          <a:prstGeom prst="rect">
            <a:avLst/>
          </a:prstGeom>
          <a:noFill/>
        </p:spPr>
        <p:txBody>
          <a:bodyPr wrap="square" rtlCol="0">
            <a:spAutoFit/>
          </a:bodyPr>
          <a:lstStyle/>
          <a:p>
            <a:r>
              <a:rPr lang="en-US" dirty="0"/>
              <a:t>Given a Graph G = (V, E)</a:t>
            </a:r>
          </a:p>
        </p:txBody>
      </p:sp>
    </p:spTree>
    <p:extLst>
      <p:ext uri="{BB962C8B-B14F-4D97-AF65-F5344CB8AC3E}">
        <p14:creationId xmlns:p14="http://schemas.microsoft.com/office/powerpoint/2010/main" val="355856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3290" y="847725"/>
            <a:ext cx="6857420" cy="5303520"/>
          </a:xfrm>
          <a:prstGeom prst="rect">
            <a:avLst/>
          </a:prstGeom>
        </p:spPr>
      </p:pic>
      <p:sp>
        <p:nvSpPr>
          <p:cNvPr id="5" name="TextBox 4"/>
          <p:cNvSpPr txBox="1"/>
          <p:nvPr/>
        </p:nvSpPr>
        <p:spPr>
          <a:xfrm>
            <a:off x="457200" y="5781913"/>
            <a:ext cx="8229599" cy="369332"/>
          </a:xfrm>
          <a:prstGeom prst="rect">
            <a:avLst/>
          </a:prstGeom>
          <a:noFill/>
        </p:spPr>
        <p:txBody>
          <a:bodyPr wrap="square" rtlCol="0">
            <a:spAutoFit/>
          </a:bodyPr>
          <a:lstStyle/>
          <a:p>
            <a:pPr algn="ctr"/>
            <a:r>
              <a:rPr lang="en-US" dirty="0"/>
              <a:t>Randomly select a starting city for the ant, add city 2 to ants </a:t>
            </a:r>
            <a:r>
              <a:rPr lang="en-US" dirty="0" err="1"/>
              <a:t>tabu</a:t>
            </a:r>
            <a:r>
              <a:rPr lang="en-US" dirty="0"/>
              <a:t> list</a:t>
            </a:r>
          </a:p>
        </p:txBody>
      </p:sp>
    </p:spTree>
    <p:extLst>
      <p:ext uri="{BB962C8B-B14F-4D97-AF65-F5344CB8AC3E}">
        <p14:creationId xmlns:p14="http://schemas.microsoft.com/office/powerpoint/2010/main" val="1522845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4527" y="847725"/>
            <a:ext cx="6854945"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r>
              <a:rPr lang="en-US" dirty="0"/>
              <a:t>Initially all Pheromone levels are identical and only discriminator is distance</a:t>
            </a:r>
          </a:p>
        </p:txBody>
      </p:sp>
    </p:spTree>
    <p:extLst>
      <p:ext uri="{BB962C8B-B14F-4D97-AF65-F5344CB8AC3E}">
        <p14:creationId xmlns:p14="http://schemas.microsoft.com/office/powerpoint/2010/main" val="1256717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7823" y="847725"/>
            <a:ext cx="6868354" cy="5303520"/>
          </a:xfrm>
          <a:prstGeom prst="rect">
            <a:avLst/>
          </a:prstGeom>
        </p:spPr>
      </p:pic>
      <p:sp>
        <p:nvSpPr>
          <p:cNvPr id="5" name="TextBox 4"/>
          <p:cNvSpPr txBox="1"/>
          <p:nvPr/>
        </p:nvSpPr>
        <p:spPr>
          <a:xfrm>
            <a:off x="457200" y="5532413"/>
            <a:ext cx="8229600" cy="646331"/>
          </a:xfrm>
          <a:prstGeom prst="rect">
            <a:avLst/>
          </a:prstGeom>
          <a:noFill/>
        </p:spPr>
        <p:txBody>
          <a:bodyPr wrap="square" rtlCol="0">
            <a:spAutoFit/>
          </a:bodyPr>
          <a:lstStyle/>
          <a:p>
            <a:pPr algn="ctr"/>
            <a:r>
              <a:rPr lang="en-US" dirty="0"/>
              <a:t>Choose a path probabilistically, add city 1 to ants </a:t>
            </a:r>
            <a:r>
              <a:rPr lang="en-US" dirty="0" err="1"/>
              <a:t>tabu</a:t>
            </a:r>
            <a:r>
              <a:rPr lang="en-US" dirty="0"/>
              <a:t> list</a:t>
            </a:r>
          </a:p>
          <a:p>
            <a:pPr algn="ctr"/>
            <a:r>
              <a:rPr lang="en-US" dirty="0"/>
              <a:t>Once all ants have moved one arc that is one </a:t>
            </a:r>
            <a:r>
              <a:rPr lang="en-US" u="sng" dirty="0"/>
              <a:t>Iteration</a:t>
            </a:r>
            <a:r>
              <a:rPr lang="en-US" dirty="0"/>
              <a:t> of Ant Cycle</a:t>
            </a:r>
          </a:p>
        </p:txBody>
      </p:sp>
    </p:spTree>
    <p:extLst>
      <p:ext uri="{BB962C8B-B14F-4D97-AF65-F5344CB8AC3E}">
        <p14:creationId xmlns:p14="http://schemas.microsoft.com/office/powerpoint/2010/main" val="3804901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4527" y="827405"/>
            <a:ext cx="6854945"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pPr algn="ctr"/>
            <a:r>
              <a:rPr lang="en-US" dirty="0"/>
              <a:t>Can choose from cities not on </a:t>
            </a:r>
            <a:r>
              <a:rPr lang="en-US" dirty="0" err="1"/>
              <a:t>tabu</a:t>
            </a:r>
            <a:r>
              <a:rPr lang="en-US" dirty="0"/>
              <a:t> list</a:t>
            </a:r>
          </a:p>
        </p:txBody>
      </p:sp>
      <p:cxnSp>
        <p:nvCxnSpPr>
          <p:cNvPr id="6" name="Straight Arrow Connector 5">
            <a:extLst>
              <a:ext uri="{FF2B5EF4-FFF2-40B4-BE49-F238E27FC236}">
                <a16:creationId xmlns:a16="http://schemas.microsoft.com/office/drawing/2014/main" id="{7035AAA3-D7F5-4B07-A5FE-B7E725DD8DC5}"/>
              </a:ext>
            </a:extLst>
          </p:cNvPr>
          <p:cNvCxnSpPr>
            <a:cxnSpLocks/>
          </p:cNvCxnSpPr>
          <p:nvPr/>
        </p:nvCxnSpPr>
        <p:spPr bwMode="auto">
          <a:xfrm flipH="1">
            <a:off x="2986443" y="2085553"/>
            <a:ext cx="1328804" cy="378372"/>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spTree>
    <p:extLst>
      <p:ext uri="{BB962C8B-B14F-4D97-AF65-F5344CB8AC3E}">
        <p14:creationId xmlns:p14="http://schemas.microsoft.com/office/powerpoint/2010/main" val="155317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t>Background – Real Ants</a:t>
            </a:r>
          </a:p>
          <a:p>
            <a:pPr eaLnBrk="1" hangingPunct="1">
              <a:lnSpc>
                <a:spcPct val="90000"/>
              </a:lnSpc>
            </a:pPr>
            <a:r>
              <a:rPr lang="en-US" altLang="en-US" sz="2400" dirty="0"/>
              <a:t>Artificial Ant Agents</a:t>
            </a:r>
          </a:p>
          <a:p>
            <a:pPr eaLnBrk="1" hangingPunct="1">
              <a:lnSpc>
                <a:spcPct val="90000"/>
              </a:lnSpc>
            </a:pPr>
            <a:r>
              <a:rPr lang="en-US" altLang="en-US" sz="2400" dirty="0"/>
              <a:t>Ant Systems</a:t>
            </a:r>
          </a:p>
          <a:p>
            <a:pPr lvl="1" eaLnBrk="1" hangingPunct="1">
              <a:lnSpc>
                <a:spcPct val="90000"/>
              </a:lnSpc>
            </a:pPr>
            <a:r>
              <a:rPr lang="en-US" altLang="en-US" sz="2000" dirty="0"/>
              <a:t>Overview</a:t>
            </a:r>
          </a:p>
          <a:p>
            <a:pPr lvl="1" eaLnBrk="1" hangingPunct="1">
              <a:lnSpc>
                <a:spcPct val="90000"/>
              </a:lnSpc>
            </a:pPr>
            <a:r>
              <a:rPr lang="en-US" altLang="en-US" sz="2000" dirty="0"/>
              <a:t>Initialization</a:t>
            </a:r>
          </a:p>
          <a:p>
            <a:pPr lvl="1" eaLnBrk="1" hangingPunct="1">
              <a:lnSpc>
                <a:spcPct val="90000"/>
              </a:lnSpc>
            </a:pPr>
            <a:r>
              <a:rPr lang="en-US" altLang="en-US" sz="2000" dirty="0"/>
              <a:t>Route Selection</a:t>
            </a:r>
          </a:p>
          <a:p>
            <a:pPr lvl="1" eaLnBrk="1" hangingPunct="1">
              <a:lnSpc>
                <a:spcPct val="90000"/>
              </a:lnSpc>
            </a:pPr>
            <a:r>
              <a:rPr lang="en-US" altLang="en-US" sz="2000" dirty="0"/>
              <a:t>Trail Updating</a:t>
            </a:r>
          </a:p>
          <a:p>
            <a:pPr eaLnBrk="1" hangingPunct="1">
              <a:lnSpc>
                <a:spcPct val="90000"/>
              </a:lnSpc>
            </a:pPr>
            <a:r>
              <a:rPr lang="en-US" altLang="en-US" sz="2400" dirty="0"/>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62595" y="827405"/>
            <a:ext cx="6818809"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pPr algn="ctr"/>
            <a:r>
              <a:rPr lang="en-US" dirty="0"/>
              <a:t>Choose a path probabilistically, add city 5 to ants </a:t>
            </a:r>
            <a:r>
              <a:rPr lang="en-US" dirty="0" err="1"/>
              <a:t>tabu</a:t>
            </a:r>
            <a:r>
              <a:rPr lang="en-US" dirty="0"/>
              <a:t> list</a:t>
            </a:r>
          </a:p>
        </p:txBody>
      </p:sp>
      <p:cxnSp>
        <p:nvCxnSpPr>
          <p:cNvPr id="6" name="Straight Arrow Connector 5">
            <a:extLst>
              <a:ext uri="{FF2B5EF4-FFF2-40B4-BE49-F238E27FC236}">
                <a16:creationId xmlns:a16="http://schemas.microsoft.com/office/drawing/2014/main" id="{71DDF8D5-F7F5-4B2C-8D51-7E95C4620505}"/>
              </a:ext>
            </a:extLst>
          </p:cNvPr>
          <p:cNvCxnSpPr>
            <a:cxnSpLocks/>
          </p:cNvCxnSpPr>
          <p:nvPr/>
        </p:nvCxnSpPr>
        <p:spPr bwMode="auto">
          <a:xfrm flipH="1">
            <a:off x="2986443" y="2085553"/>
            <a:ext cx="1328804" cy="378372"/>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074F1F6E-FF7B-4C3C-885B-F0FF5F178C44}"/>
              </a:ext>
            </a:extLst>
          </p:cNvPr>
          <p:cNvCxnSpPr>
            <a:cxnSpLocks/>
          </p:cNvCxnSpPr>
          <p:nvPr/>
        </p:nvCxnSpPr>
        <p:spPr bwMode="auto">
          <a:xfrm>
            <a:off x="2873829" y="2599058"/>
            <a:ext cx="630620" cy="1238719"/>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spTree>
    <p:extLst>
      <p:ext uri="{BB962C8B-B14F-4D97-AF65-F5344CB8AC3E}">
        <p14:creationId xmlns:p14="http://schemas.microsoft.com/office/powerpoint/2010/main" val="3430650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8741" y="827405"/>
            <a:ext cx="6846518"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pPr algn="ctr"/>
            <a:r>
              <a:rPr lang="en-US" dirty="0"/>
              <a:t>Can choose from cities not on </a:t>
            </a:r>
            <a:r>
              <a:rPr lang="en-US" dirty="0" err="1"/>
              <a:t>tabu</a:t>
            </a:r>
            <a:r>
              <a:rPr lang="en-US" dirty="0"/>
              <a:t> list</a:t>
            </a:r>
          </a:p>
        </p:txBody>
      </p:sp>
      <p:cxnSp>
        <p:nvCxnSpPr>
          <p:cNvPr id="6" name="Straight Arrow Connector 5">
            <a:extLst>
              <a:ext uri="{FF2B5EF4-FFF2-40B4-BE49-F238E27FC236}">
                <a16:creationId xmlns:a16="http://schemas.microsoft.com/office/drawing/2014/main" id="{364AD14A-A497-4CB9-BEEE-A3212D13BC2A}"/>
              </a:ext>
            </a:extLst>
          </p:cNvPr>
          <p:cNvCxnSpPr>
            <a:cxnSpLocks/>
          </p:cNvCxnSpPr>
          <p:nvPr/>
        </p:nvCxnSpPr>
        <p:spPr bwMode="auto">
          <a:xfrm flipH="1">
            <a:off x="2986443" y="2085553"/>
            <a:ext cx="1328804" cy="378372"/>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B60022A8-BA70-48E2-A56A-23AA91191059}"/>
              </a:ext>
            </a:extLst>
          </p:cNvPr>
          <p:cNvCxnSpPr>
            <a:cxnSpLocks/>
          </p:cNvCxnSpPr>
          <p:nvPr/>
        </p:nvCxnSpPr>
        <p:spPr bwMode="auto">
          <a:xfrm>
            <a:off x="2873829" y="2599058"/>
            <a:ext cx="630620" cy="1238719"/>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spTree>
    <p:extLst>
      <p:ext uri="{BB962C8B-B14F-4D97-AF65-F5344CB8AC3E}">
        <p14:creationId xmlns:p14="http://schemas.microsoft.com/office/powerpoint/2010/main" val="2304979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2872" y="811693"/>
            <a:ext cx="6896272"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pPr algn="ctr"/>
            <a:r>
              <a:rPr lang="en-US" dirty="0"/>
              <a:t>Choose a path probabilistically, add city 4 to ants </a:t>
            </a:r>
            <a:r>
              <a:rPr lang="en-US" dirty="0" err="1"/>
              <a:t>tabu</a:t>
            </a:r>
            <a:r>
              <a:rPr lang="en-US" dirty="0"/>
              <a:t> list</a:t>
            </a:r>
          </a:p>
        </p:txBody>
      </p:sp>
      <p:cxnSp>
        <p:nvCxnSpPr>
          <p:cNvPr id="6" name="Straight Arrow Connector 5">
            <a:extLst>
              <a:ext uri="{FF2B5EF4-FFF2-40B4-BE49-F238E27FC236}">
                <a16:creationId xmlns:a16="http://schemas.microsoft.com/office/drawing/2014/main" id="{A52CEB9E-6295-4699-B7D0-FB06C63C3467}"/>
              </a:ext>
            </a:extLst>
          </p:cNvPr>
          <p:cNvCxnSpPr>
            <a:cxnSpLocks/>
          </p:cNvCxnSpPr>
          <p:nvPr/>
        </p:nvCxnSpPr>
        <p:spPr bwMode="auto">
          <a:xfrm flipH="1">
            <a:off x="2986443" y="2085553"/>
            <a:ext cx="1328804" cy="378372"/>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949490E0-27DF-4B7A-937F-EF178A9E78D6}"/>
              </a:ext>
            </a:extLst>
          </p:cNvPr>
          <p:cNvCxnSpPr>
            <a:cxnSpLocks/>
          </p:cNvCxnSpPr>
          <p:nvPr/>
        </p:nvCxnSpPr>
        <p:spPr bwMode="auto">
          <a:xfrm>
            <a:off x="2873829" y="2599058"/>
            <a:ext cx="666656" cy="1270250"/>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D2F31078-9F9F-49E3-9323-F8B7041E009B}"/>
              </a:ext>
            </a:extLst>
          </p:cNvPr>
          <p:cNvCxnSpPr>
            <a:cxnSpLocks/>
          </p:cNvCxnSpPr>
          <p:nvPr/>
        </p:nvCxnSpPr>
        <p:spPr bwMode="auto">
          <a:xfrm flipV="1">
            <a:off x="3612556" y="3193643"/>
            <a:ext cx="270266" cy="644134"/>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spTree>
    <p:extLst>
      <p:ext uri="{BB962C8B-B14F-4D97-AF65-F5344CB8AC3E}">
        <p14:creationId xmlns:p14="http://schemas.microsoft.com/office/powerpoint/2010/main" val="1054286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3290" y="847725"/>
            <a:ext cx="6857420" cy="5303520"/>
          </a:xfrm>
          <a:prstGeom prst="rect">
            <a:avLst/>
          </a:prstGeom>
        </p:spPr>
      </p:pic>
      <p:sp>
        <p:nvSpPr>
          <p:cNvPr id="5" name="TextBox 4"/>
          <p:cNvSpPr txBox="1"/>
          <p:nvPr/>
        </p:nvSpPr>
        <p:spPr>
          <a:xfrm>
            <a:off x="457200" y="5524530"/>
            <a:ext cx="8229600" cy="646331"/>
          </a:xfrm>
          <a:prstGeom prst="rect">
            <a:avLst/>
          </a:prstGeom>
          <a:noFill/>
        </p:spPr>
        <p:txBody>
          <a:bodyPr wrap="square" rtlCol="0">
            <a:spAutoFit/>
          </a:bodyPr>
          <a:lstStyle/>
          <a:p>
            <a:pPr algn="ctr"/>
            <a:r>
              <a:rPr lang="en-US" dirty="0"/>
              <a:t>Complete tour, update cost</a:t>
            </a:r>
            <a:br>
              <a:rPr lang="en-US" dirty="0"/>
            </a:br>
            <a:r>
              <a:rPr lang="en-US" dirty="0"/>
              <a:t>This is one </a:t>
            </a:r>
            <a:r>
              <a:rPr lang="en-US" u="sng" dirty="0"/>
              <a:t>cycle</a:t>
            </a:r>
            <a:r>
              <a:rPr lang="en-US" dirty="0"/>
              <a:t> of Ant Cycle</a:t>
            </a:r>
          </a:p>
        </p:txBody>
      </p:sp>
      <p:cxnSp>
        <p:nvCxnSpPr>
          <p:cNvPr id="6" name="Straight Arrow Connector 5">
            <a:extLst>
              <a:ext uri="{FF2B5EF4-FFF2-40B4-BE49-F238E27FC236}">
                <a16:creationId xmlns:a16="http://schemas.microsoft.com/office/drawing/2014/main" id="{3B98C296-553B-47C8-BBBB-1A95C47B4707}"/>
              </a:ext>
            </a:extLst>
          </p:cNvPr>
          <p:cNvCxnSpPr>
            <a:cxnSpLocks/>
          </p:cNvCxnSpPr>
          <p:nvPr/>
        </p:nvCxnSpPr>
        <p:spPr bwMode="auto">
          <a:xfrm flipH="1">
            <a:off x="2977435" y="2117081"/>
            <a:ext cx="1328804" cy="378372"/>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88C6431D-EDE7-4464-B4A8-290656752907}"/>
              </a:ext>
            </a:extLst>
          </p:cNvPr>
          <p:cNvCxnSpPr>
            <a:cxnSpLocks/>
          </p:cNvCxnSpPr>
          <p:nvPr/>
        </p:nvCxnSpPr>
        <p:spPr bwMode="auto">
          <a:xfrm>
            <a:off x="2864821" y="2630586"/>
            <a:ext cx="666656" cy="1270250"/>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432563B9-08F8-4AEA-BAD8-5C3D99E8FF1A}"/>
              </a:ext>
            </a:extLst>
          </p:cNvPr>
          <p:cNvCxnSpPr>
            <a:cxnSpLocks/>
          </p:cNvCxnSpPr>
          <p:nvPr/>
        </p:nvCxnSpPr>
        <p:spPr bwMode="auto">
          <a:xfrm flipV="1">
            <a:off x="3603548" y="3225171"/>
            <a:ext cx="270266" cy="644134"/>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39009101-F13E-4862-833D-F25A8A360E5A}"/>
              </a:ext>
            </a:extLst>
          </p:cNvPr>
          <p:cNvCxnSpPr>
            <a:cxnSpLocks/>
          </p:cNvCxnSpPr>
          <p:nvPr/>
        </p:nvCxnSpPr>
        <p:spPr bwMode="auto">
          <a:xfrm>
            <a:off x="4013450" y="3139590"/>
            <a:ext cx="1747720" cy="427921"/>
          </a:xfrm>
          <a:prstGeom prst="straightConnector1">
            <a:avLst/>
          </a:prstGeom>
          <a:solidFill>
            <a:schemeClr val="accent1"/>
          </a:solidFill>
          <a:ln w="19050" cap="flat" cmpd="sng" algn="ctr">
            <a:solidFill>
              <a:srgbClr val="D61414"/>
            </a:solidFill>
            <a:prstDash val="solid"/>
            <a:round/>
            <a:headEnd type="none" w="med" len="med"/>
            <a:tailEnd type="triangle"/>
          </a:ln>
          <a:effectLst/>
        </p:spPr>
      </p:cxnSp>
    </p:spTree>
    <p:extLst>
      <p:ext uri="{BB962C8B-B14F-4D97-AF65-F5344CB8AC3E}">
        <p14:creationId xmlns:p14="http://schemas.microsoft.com/office/powerpoint/2010/main" val="3961603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9069" y="847725"/>
            <a:ext cx="6865862"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pPr algn="ctr"/>
            <a:r>
              <a:rPr lang="en-US" dirty="0"/>
              <a:t>After tour is complete deposit pheromones along tour</a:t>
            </a:r>
          </a:p>
        </p:txBody>
      </p:sp>
    </p:spTree>
    <p:extLst>
      <p:ext uri="{BB962C8B-B14F-4D97-AF65-F5344CB8AC3E}">
        <p14:creationId xmlns:p14="http://schemas.microsoft.com/office/powerpoint/2010/main" val="2523887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2336" y="847725"/>
            <a:ext cx="6879327" cy="5303520"/>
          </a:xfrm>
          <a:prstGeom prst="rect">
            <a:avLst/>
          </a:prstGeom>
        </p:spPr>
      </p:pic>
      <p:sp>
        <p:nvSpPr>
          <p:cNvPr id="5" name="TextBox 4"/>
          <p:cNvSpPr txBox="1"/>
          <p:nvPr/>
        </p:nvSpPr>
        <p:spPr>
          <a:xfrm>
            <a:off x="457200" y="5557408"/>
            <a:ext cx="8229600" cy="646331"/>
          </a:xfrm>
          <a:prstGeom prst="rect">
            <a:avLst/>
          </a:prstGeom>
          <a:noFill/>
        </p:spPr>
        <p:txBody>
          <a:bodyPr wrap="square" rtlCol="0">
            <a:spAutoFit/>
          </a:bodyPr>
          <a:lstStyle/>
          <a:p>
            <a:pPr algn="ctr"/>
            <a:r>
              <a:rPr lang="en-US" dirty="0"/>
              <a:t>Randomly chose starting city, add city 3 to </a:t>
            </a:r>
            <a:r>
              <a:rPr lang="en-US" dirty="0" err="1"/>
              <a:t>tabu</a:t>
            </a:r>
            <a:r>
              <a:rPr lang="en-US" dirty="0"/>
              <a:t> list</a:t>
            </a:r>
            <a:br>
              <a:rPr lang="en-US" dirty="0"/>
            </a:br>
            <a:r>
              <a:rPr lang="en-US" dirty="0"/>
              <a:t>Can probabilistically choose path</a:t>
            </a:r>
          </a:p>
        </p:txBody>
      </p:sp>
    </p:spTree>
    <p:extLst>
      <p:ext uri="{BB962C8B-B14F-4D97-AF65-F5344CB8AC3E}">
        <p14:creationId xmlns:p14="http://schemas.microsoft.com/office/powerpoint/2010/main" val="2665243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0809" y="847725"/>
            <a:ext cx="6862382" cy="5303520"/>
          </a:xfrm>
          <a:prstGeom prst="rect">
            <a:avLst/>
          </a:prstGeom>
        </p:spPr>
      </p:pic>
      <p:sp>
        <p:nvSpPr>
          <p:cNvPr id="5" name="Rectangle 4"/>
          <p:cNvSpPr/>
          <p:nvPr/>
        </p:nvSpPr>
        <p:spPr>
          <a:xfrm>
            <a:off x="457200" y="5750928"/>
            <a:ext cx="8229600" cy="369332"/>
          </a:xfrm>
          <a:prstGeom prst="rect">
            <a:avLst/>
          </a:prstGeom>
        </p:spPr>
        <p:txBody>
          <a:bodyPr wrap="square">
            <a:spAutoFit/>
          </a:bodyPr>
          <a:lstStyle/>
          <a:p>
            <a:pPr algn="ctr"/>
            <a:r>
              <a:rPr lang="en-US" dirty="0"/>
              <a:t>Shorter paths and </a:t>
            </a:r>
            <a:r>
              <a:rPr lang="en-US" u="sng" dirty="0"/>
              <a:t>paths with higher pheromone </a:t>
            </a:r>
            <a:r>
              <a:rPr lang="en-US" dirty="0"/>
              <a:t>levels are preferred</a:t>
            </a:r>
          </a:p>
        </p:txBody>
      </p:sp>
    </p:spTree>
    <p:extLst>
      <p:ext uri="{BB962C8B-B14F-4D97-AF65-F5344CB8AC3E}">
        <p14:creationId xmlns:p14="http://schemas.microsoft.com/office/powerpoint/2010/main" val="59813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2336" y="847725"/>
            <a:ext cx="6879327" cy="5303520"/>
          </a:xfrm>
          <a:prstGeom prst="rect">
            <a:avLst/>
          </a:prstGeom>
        </p:spPr>
      </p:pic>
      <p:sp>
        <p:nvSpPr>
          <p:cNvPr id="5" name="TextBox 4"/>
          <p:cNvSpPr txBox="1"/>
          <p:nvPr/>
        </p:nvSpPr>
        <p:spPr>
          <a:xfrm>
            <a:off x="457200" y="5781913"/>
            <a:ext cx="8229600" cy="369332"/>
          </a:xfrm>
          <a:prstGeom prst="rect">
            <a:avLst/>
          </a:prstGeom>
          <a:noFill/>
        </p:spPr>
        <p:txBody>
          <a:bodyPr wrap="square" rtlCol="0">
            <a:spAutoFit/>
          </a:bodyPr>
          <a:lstStyle/>
          <a:p>
            <a:pPr algn="ctr"/>
            <a:r>
              <a:rPr lang="en-US" dirty="0"/>
              <a:t>Choose a path probabilistically, add city 4 to ants </a:t>
            </a:r>
            <a:r>
              <a:rPr lang="en-US" dirty="0" err="1"/>
              <a:t>tabu</a:t>
            </a:r>
            <a:r>
              <a:rPr lang="en-US" dirty="0"/>
              <a:t> list</a:t>
            </a:r>
          </a:p>
        </p:txBody>
      </p:sp>
    </p:spTree>
    <p:extLst>
      <p:ext uri="{BB962C8B-B14F-4D97-AF65-F5344CB8AC3E}">
        <p14:creationId xmlns:p14="http://schemas.microsoft.com/office/powerpoint/2010/main" val="2525519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51736" y="847725"/>
            <a:ext cx="6840528" cy="5303520"/>
          </a:xfrm>
          <a:prstGeom prst="rect">
            <a:avLst/>
          </a:prstGeom>
        </p:spPr>
      </p:pic>
      <p:sp>
        <p:nvSpPr>
          <p:cNvPr id="5" name="TextBox 4"/>
          <p:cNvSpPr txBox="1"/>
          <p:nvPr/>
        </p:nvSpPr>
        <p:spPr>
          <a:xfrm>
            <a:off x="457200" y="5742074"/>
            <a:ext cx="8229600" cy="369332"/>
          </a:xfrm>
          <a:prstGeom prst="rect">
            <a:avLst/>
          </a:prstGeom>
          <a:noFill/>
        </p:spPr>
        <p:txBody>
          <a:bodyPr wrap="square" rtlCol="0">
            <a:spAutoFit/>
          </a:bodyPr>
          <a:lstStyle/>
          <a:p>
            <a:pPr algn="ctr"/>
            <a:r>
              <a:rPr lang="en-US" dirty="0"/>
              <a:t>Can probabilistically choose path</a:t>
            </a:r>
          </a:p>
        </p:txBody>
      </p:sp>
    </p:spTree>
    <p:extLst>
      <p:ext uri="{BB962C8B-B14F-4D97-AF65-F5344CB8AC3E}">
        <p14:creationId xmlns:p14="http://schemas.microsoft.com/office/powerpoint/2010/main" val="2258171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9069" y="847725"/>
            <a:ext cx="6865862" cy="5303520"/>
          </a:xfrm>
          <a:prstGeom prst="rect">
            <a:avLst/>
          </a:prstGeom>
        </p:spPr>
      </p:pic>
      <p:sp>
        <p:nvSpPr>
          <p:cNvPr id="5" name="Rectangle 4"/>
          <p:cNvSpPr/>
          <p:nvPr/>
        </p:nvSpPr>
        <p:spPr>
          <a:xfrm>
            <a:off x="457200" y="5750928"/>
            <a:ext cx="8229600" cy="369332"/>
          </a:xfrm>
          <a:prstGeom prst="rect">
            <a:avLst/>
          </a:prstGeom>
        </p:spPr>
        <p:txBody>
          <a:bodyPr wrap="square">
            <a:spAutoFit/>
          </a:bodyPr>
          <a:lstStyle/>
          <a:p>
            <a:pPr algn="ctr"/>
            <a:r>
              <a:rPr lang="en-US" dirty="0"/>
              <a:t>Shorter paths and </a:t>
            </a:r>
            <a:r>
              <a:rPr lang="en-US" u="sng" dirty="0"/>
              <a:t>paths with higher pheromone </a:t>
            </a:r>
            <a:r>
              <a:rPr lang="en-US" dirty="0"/>
              <a:t>levels are preferred</a:t>
            </a:r>
          </a:p>
        </p:txBody>
      </p:sp>
    </p:spTree>
    <p:extLst>
      <p:ext uri="{BB962C8B-B14F-4D97-AF65-F5344CB8AC3E}">
        <p14:creationId xmlns:p14="http://schemas.microsoft.com/office/powerpoint/2010/main" val="125570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t>Background – Real Ants</a:t>
            </a:r>
          </a:p>
          <a:p>
            <a:pPr eaLnBrk="1" hangingPunct="1">
              <a:lnSpc>
                <a:spcPct val="90000"/>
              </a:lnSpc>
            </a:pPr>
            <a:r>
              <a:rPr lang="en-US" altLang="en-US" sz="2400" dirty="0">
                <a:solidFill>
                  <a:schemeClr val="bg1">
                    <a:lumMod val="65000"/>
                  </a:schemeClr>
                </a:solidFill>
              </a:rPr>
              <a:t>Artificial Ant Agents</a:t>
            </a:r>
          </a:p>
          <a:p>
            <a:pPr eaLnBrk="1" hangingPunct="1">
              <a:lnSpc>
                <a:spcPct val="90000"/>
              </a:lnSpc>
            </a:pPr>
            <a:r>
              <a:rPr lang="en-US" altLang="en-US" sz="2400" dirty="0">
                <a:solidFill>
                  <a:schemeClr val="bg1">
                    <a:lumMod val="65000"/>
                  </a:schemeClr>
                </a:solidFill>
              </a:rPr>
              <a:t>Ant Systems</a:t>
            </a:r>
          </a:p>
          <a:p>
            <a:pPr lvl="1" eaLnBrk="1" hangingPunct="1">
              <a:lnSpc>
                <a:spcPct val="90000"/>
              </a:lnSpc>
            </a:pPr>
            <a:r>
              <a:rPr lang="en-US" altLang="en-US" sz="2000" dirty="0">
                <a:solidFill>
                  <a:schemeClr val="bg1">
                    <a:lumMod val="65000"/>
                  </a:schemeClr>
                </a:solidFill>
              </a:rPr>
              <a:t>Overview</a:t>
            </a:r>
          </a:p>
          <a:p>
            <a:pPr lvl="1" eaLnBrk="1" hangingPunct="1">
              <a:lnSpc>
                <a:spcPct val="90000"/>
              </a:lnSpc>
            </a:pPr>
            <a:r>
              <a:rPr lang="en-US" altLang="en-US" sz="2000" dirty="0">
                <a:solidFill>
                  <a:schemeClr val="bg1">
                    <a:lumMod val="65000"/>
                  </a:schemeClr>
                </a:solidFill>
              </a:rPr>
              <a:t>Initialization</a:t>
            </a:r>
          </a:p>
          <a:p>
            <a:pPr lvl="1" eaLnBrk="1" hangingPunct="1">
              <a:lnSpc>
                <a:spcPct val="90000"/>
              </a:lnSpc>
            </a:pPr>
            <a:r>
              <a:rPr lang="en-US" altLang="en-US" sz="2000" dirty="0">
                <a:solidFill>
                  <a:schemeClr val="bg1">
                    <a:lumMod val="65000"/>
                  </a:schemeClr>
                </a:solidFill>
              </a:rPr>
              <a:t>Route Selection</a:t>
            </a:r>
          </a:p>
          <a:p>
            <a:pPr lvl="1" eaLnBrk="1" hangingPunct="1">
              <a:lnSpc>
                <a:spcPct val="90000"/>
              </a:lnSpc>
            </a:pPr>
            <a:r>
              <a:rPr lang="en-US" altLang="en-US" sz="2000" dirty="0">
                <a:solidFill>
                  <a:schemeClr val="bg1">
                    <a:lumMod val="65000"/>
                  </a:schemeClr>
                </a:solidFill>
              </a:rPr>
              <a:t>Trail Updating</a:t>
            </a:r>
          </a:p>
          <a:p>
            <a:pPr eaLnBrk="1" hangingPunct="1">
              <a:lnSpc>
                <a:spcPct val="90000"/>
              </a:lnSpc>
            </a:pPr>
            <a:r>
              <a:rPr lang="en-US" altLang="en-US" sz="2400" dirty="0">
                <a:solidFill>
                  <a:schemeClr val="bg1">
                    <a:lumMod val="65000"/>
                  </a:schemeClr>
                </a:solidFill>
              </a:rPr>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6141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57175" y="847725"/>
            <a:ext cx="6829650" cy="5303520"/>
          </a:xfrm>
          <a:prstGeom prst="rect">
            <a:avLst/>
          </a:prstGeom>
        </p:spPr>
      </p:pic>
      <p:sp>
        <p:nvSpPr>
          <p:cNvPr id="6" name="Rectangle 5"/>
          <p:cNvSpPr/>
          <p:nvPr/>
        </p:nvSpPr>
        <p:spPr>
          <a:xfrm>
            <a:off x="457200" y="5750928"/>
            <a:ext cx="8229600" cy="369332"/>
          </a:xfrm>
          <a:prstGeom prst="rect">
            <a:avLst/>
          </a:prstGeom>
        </p:spPr>
        <p:txBody>
          <a:bodyPr wrap="square">
            <a:spAutoFit/>
          </a:bodyPr>
          <a:lstStyle/>
          <a:p>
            <a:pPr algn="ctr"/>
            <a:r>
              <a:rPr lang="en-US" dirty="0"/>
              <a:t>…but not </a:t>
            </a:r>
            <a:r>
              <a:rPr lang="en-US" b="1" dirty="0"/>
              <a:t>guaranteed</a:t>
            </a:r>
            <a:r>
              <a:rPr lang="en-US" dirty="0"/>
              <a:t> to choose preferred path!  Probabilistically chooses path</a:t>
            </a:r>
          </a:p>
        </p:txBody>
      </p:sp>
      <p:sp>
        <p:nvSpPr>
          <p:cNvPr id="3" name="Speech Bubble: Rectangle with Corners Rounded 2">
            <a:extLst>
              <a:ext uri="{FF2B5EF4-FFF2-40B4-BE49-F238E27FC236}">
                <a16:creationId xmlns:a16="http://schemas.microsoft.com/office/drawing/2014/main" id="{BB7D0A72-600F-E920-5A75-024890BE9D1D}"/>
              </a:ext>
            </a:extLst>
          </p:cNvPr>
          <p:cNvSpPr/>
          <p:nvPr/>
        </p:nvSpPr>
        <p:spPr bwMode="auto">
          <a:xfrm>
            <a:off x="1301932" y="6318068"/>
            <a:ext cx="2042160" cy="369332"/>
          </a:xfrm>
          <a:prstGeom prst="wedgeRoundRectCallout">
            <a:avLst>
              <a:gd name="adj1" fmla="val -8157"/>
              <a:gd name="adj2" fmla="val -118800"/>
              <a:gd name="adj3" fmla="val 16667"/>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pitchFamily="34" charset="0"/>
              </a:rPr>
              <a:t>Why is this important?</a:t>
            </a:r>
          </a:p>
        </p:txBody>
      </p:sp>
    </p:spTree>
    <p:extLst>
      <p:ext uri="{BB962C8B-B14F-4D97-AF65-F5344CB8AC3E}">
        <p14:creationId xmlns:p14="http://schemas.microsoft.com/office/powerpoint/2010/main" val="2651785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31879" y="847725"/>
            <a:ext cx="6880241" cy="5303520"/>
          </a:xfrm>
          <a:prstGeom prst="rect">
            <a:avLst/>
          </a:prstGeom>
        </p:spPr>
      </p:pic>
      <p:sp>
        <p:nvSpPr>
          <p:cNvPr id="5" name="Rectangle 4"/>
          <p:cNvSpPr/>
          <p:nvPr/>
        </p:nvSpPr>
        <p:spPr>
          <a:xfrm>
            <a:off x="457200" y="5750928"/>
            <a:ext cx="8229600" cy="369332"/>
          </a:xfrm>
          <a:prstGeom prst="rect">
            <a:avLst/>
          </a:prstGeom>
        </p:spPr>
        <p:txBody>
          <a:bodyPr wrap="square">
            <a:spAutoFit/>
          </a:bodyPr>
          <a:lstStyle/>
          <a:p>
            <a:pPr algn="ctr"/>
            <a:r>
              <a:rPr lang="en-US" dirty="0"/>
              <a:t>Completes tour in this fashion</a:t>
            </a:r>
          </a:p>
        </p:txBody>
      </p:sp>
    </p:spTree>
    <p:extLst>
      <p:ext uri="{BB962C8B-B14F-4D97-AF65-F5344CB8AC3E}">
        <p14:creationId xmlns:p14="http://schemas.microsoft.com/office/powerpoint/2010/main" val="3230321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4527" y="827405"/>
            <a:ext cx="6854945" cy="5303520"/>
          </a:xfrm>
          <a:prstGeom prst="rect">
            <a:avLst/>
          </a:prstGeom>
        </p:spPr>
      </p:pic>
      <p:sp>
        <p:nvSpPr>
          <p:cNvPr id="5" name="Rectangle 4"/>
          <p:cNvSpPr/>
          <p:nvPr/>
        </p:nvSpPr>
        <p:spPr>
          <a:xfrm>
            <a:off x="457200" y="5750928"/>
            <a:ext cx="8229600" cy="369332"/>
          </a:xfrm>
          <a:prstGeom prst="rect">
            <a:avLst/>
          </a:prstGeom>
        </p:spPr>
        <p:txBody>
          <a:bodyPr wrap="square">
            <a:spAutoFit/>
          </a:bodyPr>
          <a:lstStyle/>
          <a:p>
            <a:pPr algn="ctr"/>
            <a:r>
              <a:rPr lang="en-US" dirty="0"/>
              <a:t>After tour is completed pheromone levels are incremented on paths used.</a:t>
            </a:r>
          </a:p>
        </p:txBody>
      </p:sp>
      <p:cxnSp>
        <p:nvCxnSpPr>
          <p:cNvPr id="8" name="Straight Connector 7"/>
          <p:cNvCxnSpPr/>
          <p:nvPr/>
        </p:nvCxnSpPr>
        <p:spPr bwMode="auto">
          <a:xfrm flipV="1">
            <a:off x="2979683" y="2096814"/>
            <a:ext cx="1308538" cy="378372"/>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9" name="Straight Connector 8"/>
          <p:cNvCxnSpPr/>
          <p:nvPr/>
        </p:nvCxnSpPr>
        <p:spPr bwMode="auto">
          <a:xfrm flipH="1" flipV="1">
            <a:off x="2762251" y="2552701"/>
            <a:ext cx="701674" cy="1413661"/>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2" name="Straight Connector 11"/>
          <p:cNvCxnSpPr/>
          <p:nvPr/>
        </p:nvCxnSpPr>
        <p:spPr bwMode="auto">
          <a:xfrm flipH="1" flipV="1">
            <a:off x="2860675" y="2590801"/>
            <a:ext cx="650875" cy="1301749"/>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8" name="Straight Connector 17"/>
          <p:cNvCxnSpPr/>
          <p:nvPr/>
        </p:nvCxnSpPr>
        <p:spPr bwMode="auto">
          <a:xfrm flipV="1">
            <a:off x="3609974" y="3241676"/>
            <a:ext cx="231776" cy="590549"/>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22" name="Straight Connector 21"/>
          <p:cNvCxnSpPr/>
          <p:nvPr/>
        </p:nvCxnSpPr>
        <p:spPr bwMode="auto">
          <a:xfrm flipV="1">
            <a:off x="3691701" y="3244852"/>
            <a:ext cx="269875" cy="619123"/>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24" name="Straight Connector 23"/>
          <p:cNvCxnSpPr/>
          <p:nvPr/>
        </p:nvCxnSpPr>
        <p:spPr bwMode="auto">
          <a:xfrm>
            <a:off x="2946400" y="2552701"/>
            <a:ext cx="861188" cy="572276"/>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26" name="Straight Connector 25"/>
          <p:cNvCxnSpPr/>
          <p:nvPr/>
        </p:nvCxnSpPr>
        <p:spPr bwMode="auto">
          <a:xfrm>
            <a:off x="4506192" y="2189048"/>
            <a:ext cx="1259608" cy="1259002"/>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28" name="Straight Connector 27"/>
          <p:cNvCxnSpPr/>
          <p:nvPr/>
        </p:nvCxnSpPr>
        <p:spPr bwMode="auto">
          <a:xfrm>
            <a:off x="4428034" y="2243023"/>
            <a:ext cx="1290141" cy="1293927"/>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31" name="Straight Connector 30"/>
          <p:cNvCxnSpPr/>
          <p:nvPr/>
        </p:nvCxnSpPr>
        <p:spPr bwMode="auto">
          <a:xfrm flipH="1">
            <a:off x="4050210" y="2243023"/>
            <a:ext cx="343662" cy="798627"/>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35" name="Straight Connector 34"/>
          <p:cNvCxnSpPr/>
          <p:nvPr/>
        </p:nvCxnSpPr>
        <p:spPr bwMode="auto">
          <a:xfrm flipH="1" flipV="1">
            <a:off x="4059721" y="3124977"/>
            <a:ext cx="1658455" cy="429437"/>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39" name="Straight Connector 38"/>
          <p:cNvCxnSpPr/>
          <p:nvPr/>
        </p:nvCxnSpPr>
        <p:spPr bwMode="auto">
          <a:xfrm flipH="1" flipV="1">
            <a:off x="4039734" y="3224213"/>
            <a:ext cx="1715777" cy="396801"/>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1106784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Ant TSP Example</a:t>
            </a:r>
          </a:p>
        </p:txBody>
      </p:sp>
      <p:pic>
        <p:nvPicPr>
          <p:cNvPr id="4" name="Picture 3"/>
          <p:cNvPicPr>
            <a:picLocks noChangeAspect="1"/>
          </p:cNvPicPr>
          <p:nvPr/>
        </p:nvPicPr>
        <p:blipFill>
          <a:blip r:embed="rId2"/>
          <a:stretch>
            <a:fillRect/>
          </a:stretch>
        </p:blipFill>
        <p:spPr>
          <a:xfrm>
            <a:off x="1144527" y="827405"/>
            <a:ext cx="6854945" cy="5303520"/>
          </a:xfrm>
          <a:prstGeom prst="rect">
            <a:avLst/>
          </a:prstGeom>
        </p:spPr>
      </p:pic>
      <p:sp>
        <p:nvSpPr>
          <p:cNvPr id="5" name="Rectangle 4"/>
          <p:cNvSpPr/>
          <p:nvPr/>
        </p:nvSpPr>
        <p:spPr>
          <a:xfrm>
            <a:off x="457200" y="5750928"/>
            <a:ext cx="8229600" cy="369332"/>
          </a:xfrm>
          <a:prstGeom prst="rect">
            <a:avLst/>
          </a:prstGeom>
        </p:spPr>
        <p:txBody>
          <a:bodyPr wrap="square">
            <a:spAutoFit/>
          </a:bodyPr>
          <a:lstStyle/>
          <a:p>
            <a:pPr algn="ctr"/>
            <a:r>
              <a:rPr lang="en-US" dirty="0"/>
              <a:t>Old pheromone levels are also partially evaporated</a:t>
            </a:r>
          </a:p>
        </p:txBody>
      </p:sp>
      <p:cxnSp>
        <p:nvCxnSpPr>
          <p:cNvPr id="7" name="Straight Connector 6"/>
          <p:cNvCxnSpPr/>
          <p:nvPr/>
        </p:nvCxnSpPr>
        <p:spPr bwMode="auto">
          <a:xfrm flipH="1" flipV="1">
            <a:off x="2762251" y="2552701"/>
            <a:ext cx="701674" cy="1413661"/>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0" name="Straight Connector 9"/>
          <p:cNvCxnSpPr/>
          <p:nvPr/>
        </p:nvCxnSpPr>
        <p:spPr bwMode="auto">
          <a:xfrm flipV="1">
            <a:off x="3691701" y="3244852"/>
            <a:ext cx="269875" cy="619123"/>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1" name="Straight Connector 10"/>
          <p:cNvCxnSpPr/>
          <p:nvPr/>
        </p:nvCxnSpPr>
        <p:spPr bwMode="auto">
          <a:xfrm>
            <a:off x="2946400" y="2552701"/>
            <a:ext cx="861188" cy="572276"/>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3" name="Straight Connector 12"/>
          <p:cNvCxnSpPr/>
          <p:nvPr/>
        </p:nvCxnSpPr>
        <p:spPr bwMode="auto">
          <a:xfrm>
            <a:off x="4428034" y="2243023"/>
            <a:ext cx="1290141" cy="1293927"/>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4" name="Straight Connector 13"/>
          <p:cNvCxnSpPr/>
          <p:nvPr/>
        </p:nvCxnSpPr>
        <p:spPr bwMode="auto">
          <a:xfrm flipH="1">
            <a:off x="4050210" y="2243023"/>
            <a:ext cx="343662" cy="798627"/>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cxnSp>
        <p:nvCxnSpPr>
          <p:cNvPr id="16" name="Straight Connector 15"/>
          <p:cNvCxnSpPr/>
          <p:nvPr/>
        </p:nvCxnSpPr>
        <p:spPr bwMode="auto">
          <a:xfrm flipH="1" flipV="1">
            <a:off x="4039734" y="3224213"/>
            <a:ext cx="1715777" cy="396801"/>
          </a:xfrm>
          <a:prstGeom prst="line">
            <a:avLst/>
          </a:prstGeom>
          <a:solidFill>
            <a:schemeClr val="accent1"/>
          </a:solidFill>
          <a:ln w="12700" cap="flat" cmpd="sng" algn="ctr">
            <a:solidFill>
              <a:schemeClr val="bg1">
                <a:lumMod val="75000"/>
              </a:schemeClr>
            </a:solidFill>
            <a:prstDash val="solid"/>
            <a:round/>
            <a:headEnd type="none" w="med" len="med"/>
            <a:tailEnd type="none" w="med" len="med"/>
          </a:ln>
          <a:effectLst/>
        </p:spPr>
      </p:cxnSp>
    </p:spTree>
    <p:extLst>
      <p:ext uri="{BB962C8B-B14F-4D97-AF65-F5344CB8AC3E}">
        <p14:creationId xmlns:p14="http://schemas.microsoft.com/office/powerpoint/2010/main" val="2478176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solidFill>
                  <a:schemeClr val="bg1">
                    <a:lumMod val="65000"/>
                  </a:schemeClr>
                </a:solidFill>
              </a:rPr>
              <a:t>Background – Real Ants</a:t>
            </a:r>
          </a:p>
          <a:p>
            <a:pPr eaLnBrk="1" hangingPunct="1">
              <a:lnSpc>
                <a:spcPct val="90000"/>
              </a:lnSpc>
            </a:pPr>
            <a:r>
              <a:rPr lang="en-US" altLang="en-US" sz="2400" dirty="0">
                <a:solidFill>
                  <a:schemeClr val="bg1">
                    <a:lumMod val="65000"/>
                  </a:schemeClr>
                </a:solidFill>
              </a:rPr>
              <a:t>Artificial Ant Agents</a:t>
            </a:r>
          </a:p>
          <a:p>
            <a:pPr eaLnBrk="1" hangingPunct="1">
              <a:lnSpc>
                <a:spcPct val="90000"/>
              </a:lnSpc>
            </a:pPr>
            <a:r>
              <a:rPr lang="en-US" altLang="en-US" sz="2400" dirty="0"/>
              <a:t>Ant Cycle</a:t>
            </a:r>
          </a:p>
          <a:p>
            <a:pPr lvl="1" eaLnBrk="1" hangingPunct="1">
              <a:lnSpc>
                <a:spcPct val="90000"/>
              </a:lnSpc>
            </a:pPr>
            <a:r>
              <a:rPr lang="en-US" altLang="en-US" sz="2000" dirty="0">
                <a:solidFill>
                  <a:schemeClr val="bg1">
                    <a:lumMod val="65000"/>
                  </a:schemeClr>
                </a:solidFill>
              </a:rPr>
              <a:t>Overview</a:t>
            </a:r>
          </a:p>
          <a:p>
            <a:pPr lvl="1" eaLnBrk="1" hangingPunct="1">
              <a:lnSpc>
                <a:spcPct val="90000"/>
              </a:lnSpc>
            </a:pPr>
            <a:r>
              <a:rPr lang="en-US" altLang="en-US" sz="2000" dirty="0"/>
              <a:t>Initialization</a:t>
            </a:r>
          </a:p>
          <a:p>
            <a:pPr lvl="1" eaLnBrk="1" hangingPunct="1">
              <a:lnSpc>
                <a:spcPct val="90000"/>
              </a:lnSpc>
            </a:pPr>
            <a:r>
              <a:rPr lang="en-US" altLang="en-US" sz="2000" dirty="0">
                <a:solidFill>
                  <a:schemeClr val="bg1">
                    <a:lumMod val="65000"/>
                  </a:schemeClr>
                </a:solidFill>
              </a:rPr>
              <a:t>Route Selection</a:t>
            </a:r>
          </a:p>
          <a:p>
            <a:pPr lvl="1" eaLnBrk="1" hangingPunct="1">
              <a:lnSpc>
                <a:spcPct val="90000"/>
              </a:lnSpc>
            </a:pPr>
            <a:r>
              <a:rPr lang="en-US" altLang="en-US" sz="2000" dirty="0">
                <a:solidFill>
                  <a:schemeClr val="bg1">
                    <a:lumMod val="65000"/>
                  </a:schemeClr>
                </a:solidFill>
              </a:rPr>
              <a:t>Trail Updating</a:t>
            </a:r>
          </a:p>
          <a:p>
            <a:pPr eaLnBrk="1" hangingPunct="1">
              <a:lnSpc>
                <a:spcPct val="90000"/>
              </a:lnSpc>
            </a:pPr>
            <a:r>
              <a:rPr lang="en-US" altLang="en-US" sz="2400" dirty="0">
                <a:solidFill>
                  <a:schemeClr val="bg1">
                    <a:lumMod val="65000"/>
                  </a:schemeClr>
                </a:solidFill>
              </a:rPr>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9666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Ant Cycle Initialization</a:t>
            </a:r>
          </a:p>
        </p:txBody>
      </p:sp>
      <p:sp>
        <p:nvSpPr>
          <p:cNvPr id="17411" name="Rectangle 3"/>
          <p:cNvSpPr>
            <a:spLocks noGrp="1" noChangeArrowheads="1"/>
          </p:cNvSpPr>
          <p:nvPr>
            <p:ph type="body" idx="1"/>
          </p:nvPr>
        </p:nvSpPr>
        <p:spPr/>
        <p:txBody>
          <a:bodyPr/>
          <a:lstStyle/>
          <a:p>
            <a:pPr eaLnBrk="1" hangingPunct="1"/>
            <a:r>
              <a:rPr lang="en-US" altLang="en-US" dirty="0"/>
              <a:t>How many ants?</a:t>
            </a:r>
          </a:p>
          <a:p>
            <a:pPr lvl="1" eaLnBrk="1" hangingPunct="1"/>
            <a:r>
              <a:rPr lang="en-US" altLang="en-US" dirty="0"/>
              <a:t>Approximately </a:t>
            </a:r>
            <a:r>
              <a:rPr lang="en-US" altLang="en-US" i="1" dirty="0"/>
              <a:t>n                   …</a:t>
            </a:r>
          </a:p>
          <a:p>
            <a:pPr eaLnBrk="1" hangingPunct="1"/>
            <a:r>
              <a:rPr lang="en-US" altLang="en-US" dirty="0"/>
              <a:t>Where should they start?</a:t>
            </a:r>
          </a:p>
          <a:p>
            <a:pPr lvl="1" eaLnBrk="1" hangingPunct="1"/>
            <a:r>
              <a:rPr lang="en-US" altLang="en-US" dirty="0"/>
              <a:t>All in same city?</a:t>
            </a:r>
          </a:p>
          <a:p>
            <a:pPr lvl="1" eaLnBrk="1" hangingPunct="1"/>
            <a:r>
              <a:rPr lang="en-US" altLang="en-US" dirty="0"/>
              <a:t>One in each city?</a:t>
            </a:r>
          </a:p>
          <a:p>
            <a:pPr lvl="1" eaLnBrk="1" hangingPunct="1"/>
            <a:r>
              <a:rPr lang="en-US" altLang="en-US" dirty="0"/>
              <a:t>Randomly chosen cities?</a:t>
            </a:r>
          </a:p>
          <a:p>
            <a:pPr eaLnBrk="1" hangingPunct="1"/>
            <a:r>
              <a:rPr lang="en-US" altLang="en-US" dirty="0"/>
              <a:t>How much pheromone to start with on each path?</a:t>
            </a:r>
          </a:p>
          <a:p>
            <a:pPr eaLnBrk="1" hangingPunct="1"/>
            <a:endParaRPr lang="en-US" altLang="en-US" dirty="0"/>
          </a:p>
          <a:p>
            <a:pPr eaLnBrk="1" hangingPunct="1"/>
            <a:endParaRPr lang="en-US" altLang="en-US" dirty="0"/>
          </a:p>
          <a:p>
            <a:pPr eaLnBrk="1" hangingPunct="1"/>
            <a:endParaRPr lang="en-US" altLang="en-US" dirty="0"/>
          </a:p>
        </p:txBody>
      </p:sp>
      <p:pic>
        <p:nvPicPr>
          <p:cNvPr id="4"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6729" y="2218677"/>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6273" y="2218677"/>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163" y="2218677"/>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8263" y="2218677"/>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5363" y="2218677"/>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Ant-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62463" y="2218677"/>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1+#ppt_w/2"/>
                                          </p:val>
                                        </p:tav>
                                        <p:tav tm="100000">
                                          <p:val>
                                            <p:strVal val="#ppt_x"/>
                                          </p:val>
                                        </p:tav>
                                      </p:tavLst>
                                    </p:anim>
                                    <p:anim calcmode="lin" valueType="num">
                                      <p:cBhvr additive="base">
                                        <p:cTn id="26"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1000" fill="hold"/>
                                        <p:tgtEl>
                                          <p:spTgt spid="8"/>
                                        </p:tgtEl>
                                        <p:attrNameLst>
                                          <p:attrName>ppt_x</p:attrName>
                                        </p:attrNameLst>
                                      </p:cBhvr>
                                      <p:tavLst>
                                        <p:tav tm="0">
                                          <p:val>
                                            <p:strVal val="1+#ppt_w/2"/>
                                          </p:val>
                                        </p:tav>
                                        <p:tav tm="100000">
                                          <p:val>
                                            <p:strVal val="#ppt_x"/>
                                          </p:val>
                                        </p:tav>
                                      </p:tavLst>
                                    </p:anim>
                                    <p:anim calcmode="lin" valueType="num">
                                      <p:cBhvr additive="base">
                                        <p:cTn id="32" dur="10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1+#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solidFill>
                  <a:schemeClr val="bg1">
                    <a:lumMod val="65000"/>
                  </a:schemeClr>
                </a:solidFill>
              </a:rPr>
              <a:t>Background – Real Ants</a:t>
            </a:r>
          </a:p>
          <a:p>
            <a:pPr eaLnBrk="1" hangingPunct="1">
              <a:lnSpc>
                <a:spcPct val="90000"/>
              </a:lnSpc>
            </a:pPr>
            <a:r>
              <a:rPr lang="en-US" altLang="en-US" sz="2400" dirty="0">
                <a:solidFill>
                  <a:schemeClr val="bg1">
                    <a:lumMod val="65000"/>
                  </a:schemeClr>
                </a:solidFill>
              </a:rPr>
              <a:t>Artificial Ant Agents</a:t>
            </a:r>
          </a:p>
          <a:p>
            <a:pPr eaLnBrk="1" hangingPunct="1">
              <a:lnSpc>
                <a:spcPct val="90000"/>
              </a:lnSpc>
            </a:pPr>
            <a:r>
              <a:rPr lang="en-US" altLang="en-US" sz="2400" dirty="0"/>
              <a:t>Ant Cycle</a:t>
            </a:r>
          </a:p>
          <a:p>
            <a:pPr lvl="1" eaLnBrk="1" hangingPunct="1">
              <a:lnSpc>
                <a:spcPct val="90000"/>
              </a:lnSpc>
            </a:pPr>
            <a:r>
              <a:rPr lang="en-US" altLang="en-US" sz="2000" dirty="0">
                <a:solidFill>
                  <a:schemeClr val="bg1">
                    <a:lumMod val="65000"/>
                  </a:schemeClr>
                </a:solidFill>
              </a:rPr>
              <a:t>Overview</a:t>
            </a:r>
          </a:p>
          <a:p>
            <a:pPr lvl="1" eaLnBrk="1" hangingPunct="1">
              <a:lnSpc>
                <a:spcPct val="90000"/>
              </a:lnSpc>
            </a:pPr>
            <a:r>
              <a:rPr lang="en-US" altLang="en-US" sz="2000" dirty="0">
                <a:solidFill>
                  <a:schemeClr val="bg1">
                    <a:lumMod val="65000"/>
                  </a:schemeClr>
                </a:solidFill>
              </a:rPr>
              <a:t>Initialization</a:t>
            </a:r>
          </a:p>
          <a:p>
            <a:pPr lvl="1" eaLnBrk="1" hangingPunct="1">
              <a:lnSpc>
                <a:spcPct val="90000"/>
              </a:lnSpc>
            </a:pPr>
            <a:r>
              <a:rPr lang="en-US" altLang="en-US" sz="2000" dirty="0"/>
              <a:t>Route Selection</a:t>
            </a:r>
          </a:p>
          <a:p>
            <a:pPr lvl="1" eaLnBrk="1" hangingPunct="1">
              <a:lnSpc>
                <a:spcPct val="90000"/>
              </a:lnSpc>
            </a:pPr>
            <a:r>
              <a:rPr lang="en-US" altLang="en-US" sz="2000" dirty="0">
                <a:solidFill>
                  <a:schemeClr val="bg1">
                    <a:lumMod val="65000"/>
                  </a:schemeClr>
                </a:solidFill>
              </a:rPr>
              <a:t>Trail Updating</a:t>
            </a:r>
          </a:p>
          <a:p>
            <a:pPr eaLnBrk="1" hangingPunct="1">
              <a:lnSpc>
                <a:spcPct val="90000"/>
              </a:lnSpc>
            </a:pPr>
            <a:r>
              <a:rPr lang="en-US" altLang="en-US" sz="2400" dirty="0">
                <a:solidFill>
                  <a:schemeClr val="bg1">
                    <a:lumMod val="65000"/>
                  </a:schemeClr>
                </a:solidFill>
              </a:rPr>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867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dirty="0"/>
              <a:t>An</a:t>
            </a:r>
            <a:r>
              <a:rPr lang="en-US" altLang="en-US" dirty="0">
                <a:solidFill>
                  <a:srgbClr val="216BFF"/>
                </a:solidFill>
              </a:rPr>
              <a:t>t</a:t>
            </a:r>
            <a:r>
              <a:rPr lang="en-US" altLang="en-US" dirty="0"/>
              <a:t> Cycle Route Selection</a:t>
            </a:r>
          </a:p>
        </p:txBody>
      </p:sp>
      <p:sp>
        <p:nvSpPr>
          <p:cNvPr id="20483" name="Rectangle 3"/>
          <p:cNvSpPr>
            <a:spLocks noGrp="1" noChangeArrowheads="1"/>
          </p:cNvSpPr>
          <p:nvPr>
            <p:ph type="body" idx="1"/>
          </p:nvPr>
        </p:nvSpPr>
        <p:spPr>
          <a:xfrm>
            <a:off x="457200" y="3886200"/>
            <a:ext cx="8229600" cy="2244725"/>
          </a:xfrm>
        </p:spPr>
        <p:txBody>
          <a:bodyPr/>
          <a:lstStyle/>
          <a:p>
            <a:pPr algn="just" eaLnBrk="1" hangingPunct="1">
              <a:lnSpc>
                <a:spcPct val="125000"/>
              </a:lnSpc>
              <a:buClr>
                <a:schemeClr val="tx2"/>
              </a:buClr>
            </a:pPr>
            <a:r>
              <a:rPr lang="en-US" altLang="en-US" sz="2000" dirty="0">
                <a:sym typeface="Symbol" panose="05050102010706020507" pitchFamily="18" charset="2"/>
              </a:rPr>
              <a:t></a:t>
            </a:r>
            <a:r>
              <a:rPr lang="en-US" altLang="en-US" sz="2000" baseline="-25000" dirty="0" err="1">
                <a:sym typeface="Symbol" panose="05050102010706020507" pitchFamily="18" charset="2"/>
              </a:rPr>
              <a:t>ij</a:t>
            </a:r>
            <a:r>
              <a:rPr lang="en-US" altLang="en-US" sz="2000" dirty="0">
                <a:sym typeface="Symbol" panose="05050102010706020507" pitchFamily="18" charset="2"/>
              </a:rPr>
              <a:t> – amount of the pheromone on the trail segment (</a:t>
            </a:r>
            <a:r>
              <a:rPr lang="en-US" altLang="en-US" sz="2000" dirty="0" err="1">
                <a:sym typeface="Symbol" panose="05050102010706020507" pitchFamily="18" charset="2"/>
              </a:rPr>
              <a:t>ij</a:t>
            </a:r>
            <a:r>
              <a:rPr lang="en-US" altLang="en-US" sz="2000" dirty="0">
                <a:sym typeface="Symbol" panose="05050102010706020507" pitchFamily="18" charset="2"/>
              </a:rPr>
              <a:t>) – trail intensity</a:t>
            </a:r>
          </a:p>
          <a:p>
            <a:pPr algn="just" eaLnBrk="1" hangingPunct="1">
              <a:lnSpc>
                <a:spcPct val="125000"/>
              </a:lnSpc>
              <a:buClr>
                <a:schemeClr val="tx2"/>
              </a:buClr>
            </a:pPr>
            <a:r>
              <a:rPr lang="en-US" altLang="en-US" sz="2000" dirty="0">
                <a:sym typeface="Symbol" panose="05050102010706020507" pitchFamily="18" charset="2"/>
              </a:rPr>
              <a:t></a:t>
            </a:r>
            <a:r>
              <a:rPr lang="en-US" altLang="en-US" sz="2000" baseline="-25000" dirty="0" err="1">
                <a:sym typeface="Symbol" panose="05050102010706020507" pitchFamily="18" charset="2"/>
              </a:rPr>
              <a:t>ij</a:t>
            </a:r>
            <a:r>
              <a:rPr lang="en-US" altLang="en-US" sz="2000" dirty="0">
                <a:sym typeface="Symbol" panose="05050102010706020507" pitchFamily="18" charset="2"/>
              </a:rPr>
              <a:t> = 1/</a:t>
            </a:r>
            <a:r>
              <a:rPr lang="en-US" altLang="en-US" sz="2000" dirty="0" err="1">
                <a:sym typeface="Symbol" panose="05050102010706020507" pitchFamily="18" charset="2"/>
              </a:rPr>
              <a:t>d</a:t>
            </a:r>
            <a:r>
              <a:rPr lang="en-US" altLang="en-US" sz="2000" baseline="-25000" dirty="0" err="1">
                <a:sym typeface="Symbol" panose="05050102010706020507" pitchFamily="18" charset="2"/>
              </a:rPr>
              <a:t>ij</a:t>
            </a:r>
            <a:r>
              <a:rPr lang="en-US" altLang="en-US" sz="2000" dirty="0">
                <a:sym typeface="Symbol" panose="05050102010706020507" pitchFamily="18" charset="2"/>
              </a:rPr>
              <a:t> is the trail visibility</a:t>
            </a:r>
          </a:p>
          <a:p>
            <a:pPr algn="just" eaLnBrk="1" hangingPunct="1">
              <a:lnSpc>
                <a:spcPct val="125000"/>
              </a:lnSpc>
              <a:buClr>
                <a:schemeClr val="tx2"/>
              </a:buClr>
            </a:pPr>
            <a:r>
              <a:rPr lang="en-US" altLang="en-US" sz="2000" dirty="0">
                <a:sym typeface="Symbol" panose="05050102010706020507" pitchFamily="18" charset="2"/>
              </a:rPr>
              <a:t> – importance of trail intensity in the probabilistic transition</a:t>
            </a:r>
          </a:p>
          <a:p>
            <a:pPr algn="just" eaLnBrk="1" hangingPunct="1">
              <a:lnSpc>
                <a:spcPct val="125000"/>
              </a:lnSpc>
              <a:buClr>
                <a:schemeClr val="tx2"/>
              </a:buClr>
            </a:pPr>
            <a:r>
              <a:rPr lang="en-US" altLang="en-US" sz="2000" dirty="0">
                <a:sym typeface="Symbol" panose="05050102010706020507" pitchFamily="18" charset="2"/>
              </a:rPr>
              <a:t> – importance of trail visibility</a:t>
            </a:r>
            <a:endParaRPr lang="en-US" altLang="en-US" dirty="0"/>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5" y="1564145"/>
            <a:ext cx="5056188"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An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4949" y="410715"/>
            <a:ext cx="134289" cy="365760"/>
          </a:xfrm>
          <a:prstGeom prst="rect">
            <a:avLst/>
          </a:prstGeom>
          <a:noFill/>
          <a:ln>
            <a:noFill/>
          </a:ln>
        </p:spPr>
      </p:pic>
      <p:sp>
        <p:nvSpPr>
          <p:cNvPr id="2" name="TextBox 1">
            <a:extLst>
              <a:ext uri="{FF2B5EF4-FFF2-40B4-BE49-F238E27FC236}">
                <a16:creationId xmlns:a16="http://schemas.microsoft.com/office/drawing/2014/main" id="{575CD038-4A62-E2E4-190B-E6B4A9AFEE03}"/>
              </a:ext>
            </a:extLst>
          </p:cNvPr>
          <p:cNvSpPr txBox="1"/>
          <p:nvPr/>
        </p:nvSpPr>
        <p:spPr>
          <a:xfrm>
            <a:off x="422275" y="2346781"/>
            <a:ext cx="1219200" cy="430887"/>
          </a:xfrm>
          <a:prstGeom prst="rect">
            <a:avLst/>
          </a:prstGeom>
          <a:noFill/>
        </p:spPr>
        <p:txBody>
          <a:bodyPr wrap="square" rtlCol="0">
            <a:spAutoFit/>
          </a:bodyPr>
          <a:lstStyle/>
          <a:p>
            <a:r>
              <a:rPr lang="en-US" sz="1100" i="1" dirty="0">
                <a:solidFill>
                  <a:schemeClr val="tx2"/>
                </a:solidFill>
              </a:rPr>
              <a:t>Probability ant k chooses arc </a:t>
            </a:r>
            <a:r>
              <a:rPr lang="en-US" sz="1100" i="1" dirty="0" err="1">
                <a:solidFill>
                  <a:schemeClr val="tx2"/>
                </a:solidFill>
              </a:rPr>
              <a:t>ij</a:t>
            </a:r>
            <a:endParaRPr lang="en-US" sz="1100" i="1" dirty="0">
              <a:solidFill>
                <a:schemeClr val="tx2"/>
              </a:solidFill>
            </a:endParaRPr>
          </a:p>
        </p:txBody>
      </p:sp>
      <p:sp>
        <p:nvSpPr>
          <p:cNvPr id="3" name="TextBox 2">
            <a:extLst>
              <a:ext uri="{FF2B5EF4-FFF2-40B4-BE49-F238E27FC236}">
                <a16:creationId xmlns:a16="http://schemas.microsoft.com/office/drawing/2014/main" id="{636ED855-A94D-0C12-8C72-B3453C776547}"/>
              </a:ext>
            </a:extLst>
          </p:cNvPr>
          <p:cNvSpPr txBox="1"/>
          <p:nvPr/>
        </p:nvSpPr>
        <p:spPr>
          <a:xfrm>
            <a:off x="2921726" y="1119143"/>
            <a:ext cx="975360" cy="600164"/>
          </a:xfrm>
          <a:prstGeom prst="rect">
            <a:avLst/>
          </a:prstGeom>
          <a:noFill/>
        </p:spPr>
        <p:txBody>
          <a:bodyPr wrap="square" rtlCol="0">
            <a:spAutoFit/>
          </a:bodyPr>
          <a:lstStyle/>
          <a:p>
            <a:r>
              <a:rPr lang="en-US" sz="1100" i="1" dirty="0">
                <a:solidFill>
                  <a:schemeClr val="tx2"/>
                </a:solidFill>
              </a:rPr>
              <a:t>Arc </a:t>
            </a:r>
            <a:r>
              <a:rPr lang="en-US" sz="1100" i="1" dirty="0" err="1">
                <a:solidFill>
                  <a:schemeClr val="tx2"/>
                </a:solidFill>
              </a:rPr>
              <a:t>ij</a:t>
            </a:r>
            <a:r>
              <a:rPr lang="en-US" sz="1100" i="1" dirty="0">
                <a:solidFill>
                  <a:schemeClr val="tx2"/>
                </a:solidFill>
              </a:rPr>
              <a:t> Pheromone impact </a:t>
            </a:r>
          </a:p>
        </p:txBody>
      </p:sp>
      <p:sp>
        <p:nvSpPr>
          <p:cNvPr id="4" name="TextBox 3">
            <a:extLst>
              <a:ext uri="{FF2B5EF4-FFF2-40B4-BE49-F238E27FC236}">
                <a16:creationId xmlns:a16="http://schemas.microsoft.com/office/drawing/2014/main" id="{AC2BCDFC-99CE-3ED7-9CA8-6DC9491EB680}"/>
              </a:ext>
            </a:extLst>
          </p:cNvPr>
          <p:cNvSpPr txBox="1"/>
          <p:nvPr/>
        </p:nvSpPr>
        <p:spPr>
          <a:xfrm>
            <a:off x="3966755" y="1119143"/>
            <a:ext cx="975360" cy="600164"/>
          </a:xfrm>
          <a:prstGeom prst="rect">
            <a:avLst/>
          </a:prstGeom>
          <a:noFill/>
        </p:spPr>
        <p:txBody>
          <a:bodyPr wrap="square" rtlCol="0">
            <a:spAutoFit/>
          </a:bodyPr>
          <a:lstStyle/>
          <a:p>
            <a:r>
              <a:rPr lang="en-US" sz="1100" i="1" dirty="0">
                <a:solidFill>
                  <a:schemeClr val="tx2"/>
                </a:solidFill>
              </a:rPr>
              <a:t>Arc </a:t>
            </a:r>
            <a:r>
              <a:rPr lang="en-US" sz="1100" i="1" dirty="0" err="1">
                <a:solidFill>
                  <a:schemeClr val="tx2"/>
                </a:solidFill>
              </a:rPr>
              <a:t>ij</a:t>
            </a:r>
            <a:r>
              <a:rPr lang="en-US" sz="1100" i="1" dirty="0">
                <a:solidFill>
                  <a:schemeClr val="tx2"/>
                </a:solidFill>
              </a:rPr>
              <a:t> Distance impact</a:t>
            </a:r>
          </a:p>
        </p:txBody>
      </p:sp>
      <p:sp>
        <p:nvSpPr>
          <p:cNvPr id="6" name="TextBox 5">
            <a:extLst>
              <a:ext uri="{FF2B5EF4-FFF2-40B4-BE49-F238E27FC236}">
                <a16:creationId xmlns:a16="http://schemas.microsoft.com/office/drawing/2014/main" id="{01628CE6-0613-9E2E-CCAA-6EC81595232F}"/>
              </a:ext>
            </a:extLst>
          </p:cNvPr>
          <p:cNvSpPr txBox="1"/>
          <p:nvPr/>
        </p:nvSpPr>
        <p:spPr>
          <a:xfrm>
            <a:off x="2649583" y="2768946"/>
            <a:ext cx="3609703" cy="261610"/>
          </a:xfrm>
          <a:prstGeom prst="rect">
            <a:avLst/>
          </a:prstGeom>
          <a:noFill/>
        </p:spPr>
        <p:txBody>
          <a:bodyPr wrap="square" rtlCol="0">
            <a:spAutoFit/>
          </a:bodyPr>
          <a:lstStyle/>
          <a:p>
            <a:r>
              <a:rPr lang="en-US" sz="1100" i="1" dirty="0">
                <a:solidFill>
                  <a:schemeClr val="tx2"/>
                </a:solidFill>
              </a:rPr>
              <a:t>Sum of Pheromone and Distance over allowed moves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dirty="0"/>
              <a:t>Ant Cycle Route Selection</a:t>
            </a:r>
          </a:p>
        </p:txBody>
      </p:sp>
      <p:pic>
        <p:nvPicPr>
          <p:cNvPr id="2150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919288"/>
            <a:ext cx="85550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5" descr="An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52014" y="3228080"/>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a:t>Ant Cycle Route Selection</a:t>
            </a:r>
          </a:p>
        </p:txBody>
      </p:sp>
      <p:sp>
        <p:nvSpPr>
          <p:cNvPr id="22531" name="Rectangle 3"/>
          <p:cNvSpPr>
            <a:spLocks noGrp="1" noChangeArrowheads="1"/>
          </p:cNvSpPr>
          <p:nvPr>
            <p:ph type="body" idx="1"/>
          </p:nvPr>
        </p:nvSpPr>
        <p:spPr/>
        <p:txBody>
          <a:bodyPr/>
          <a:lstStyle/>
          <a:p>
            <a:pPr eaLnBrk="1" hangingPunct="1"/>
            <a:endParaRPr lang="en-US" altLang="en-US"/>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056" y="1417638"/>
            <a:ext cx="8497887" cy="506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 name="Rectangle 3"/>
              <p:cNvSpPr txBox="1">
                <a:spLocks noChangeArrowheads="1"/>
              </p:cNvSpPr>
              <p:nvPr/>
            </p:nvSpPr>
            <p:spPr bwMode="auto">
              <a:xfrm>
                <a:off x="5260769" y="1417638"/>
                <a:ext cx="3694318" cy="38193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a:lstStyle>
              <a:p>
                <a:pPr algn="just" eaLnBrk="1" hangingPunct="1">
                  <a:lnSpc>
                    <a:spcPct val="125000"/>
                  </a:lnSpc>
                  <a:buClr>
                    <a:schemeClr val="tx2"/>
                  </a:buClr>
                </a:pPr>
                <a:r>
                  <a:rPr lang="en-US" altLang="en-US" sz="2000" kern="0" dirty="0">
                    <a:sym typeface="Symbol" panose="05050102010706020507" pitchFamily="18" charset="2"/>
                  </a:rPr>
                  <a:t>If </a:t>
                </a:r>
                <a14:m>
                  <m:oMath xmlns:m="http://schemas.openxmlformats.org/officeDocument/2006/math">
                    <m:r>
                      <a:rPr lang="en-US" altLang="en-US" sz="2000" b="0" i="1" kern="0" smtClean="0">
                        <a:latin typeface="Cambria Math" panose="02040503050406030204" pitchFamily="18" charset="0"/>
                        <a:sym typeface="Symbol" panose="05050102010706020507" pitchFamily="18" charset="2"/>
                      </a:rPr>
                      <m:t>𝛼</m:t>
                    </m:r>
                  </m:oMath>
                </a14:m>
                <a:r>
                  <a:rPr lang="en-US" altLang="en-US" sz="2000" kern="0" dirty="0"/>
                  <a:t> is too high then future ants will only do what prior ants have done and no new tours will be explored.</a:t>
                </a:r>
              </a:p>
              <a:p>
                <a:pPr algn="just" eaLnBrk="1" hangingPunct="1">
                  <a:lnSpc>
                    <a:spcPct val="125000"/>
                  </a:lnSpc>
                  <a:buClr>
                    <a:schemeClr val="tx2"/>
                  </a:buClr>
                </a:pPr>
                <a:r>
                  <a:rPr lang="en-US" altLang="en-US" sz="2000" kern="0" dirty="0"/>
                  <a:t>If </a:t>
                </a:r>
                <a14:m>
                  <m:oMath xmlns:m="http://schemas.openxmlformats.org/officeDocument/2006/math">
                    <m:r>
                      <a:rPr lang="en-US" altLang="en-US" sz="2000" b="0" i="1" kern="0" smtClean="0">
                        <a:latin typeface="Cambria Math" panose="02040503050406030204" pitchFamily="18" charset="0"/>
                      </a:rPr>
                      <m:t>𝛽</m:t>
                    </m:r>
                  </m:oMath>
                </a14:m>
                <a:r>
                  <a:rPr lang="en-US" altLang="en-US" sz="2000" kern="0" dirty="0"/>
                  <a:t> is too high then heuristic just becomes a greedy Nearest Neighbor variant and no new tours are explored. </a:t>
                </a:r>
              </a:p>
            </p:txBody>
          </p:sp>
        </mc:Choice>
        <mc:Fallback xmlns="">
          <p:sp>
            <p:nvSpPr>
              <p:cNvPr id="5" name="Rectangle 3"/>
              <p:cNvSpPr txBox="1">
                <a:spLocks noRot="1" noChangeAspect="1" noMove="1" noResize="1" noEditPoints="1" noAdjustHandles="1" noChangeArrowheads="1" noChangeShapeType="1" noTextEdit="1"/>
              </p:cNvSpPr>
              <p:nvPr/>
            </p:nvSpPr>
            <p:spPr bwMode="auto">
              <a:xfrm>
                <a:off x="5260769" y="1417638"/>
                <a:ext cx="3694318" cy="3819380"/>
              </a:xfrm>
              <a:prstGeom prst="rect">
                <a:avLst/>
              </a:prstGeom>
              <a:blipFill rotWithShape="0">
                <a:blip r:embed="rId3"/>
                <a:stretch>
                  <a:fillRect l="-165" r="-1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6" name="Picture 5" descr="Ant-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86247" y="2796522"/>
            <a:ext cx="134289"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 Communication</a:t>
            </a:r>
          </a:p>
        </p:txBody>
      </p:sp>
      <p:sp>
        <p:nvSpPr>
          <p:cNvPr id="3" name="Content Placeholder 2"/>
          <p:cNvSpPr>
            <a:spLocks noGrp="1"/>
          </p:cNvSpPr>
          <p:nvPr>
            <p:ph idx="1"/>
          </p:nvPr>
        </p:nvSpPr>
        <p:spPr>
          <a:xfrm>
            <a:off x="457200" y="1095103"/>
            <a:ext cx="8229600" cy="4530725"/>
          </a:xfrm>
        </p:spPr>
        <p:txBody>
          <a:bodyPr/>
          <a:lstStyle/>
          <a:p>
            <a:pPr marL="0" indent="0">
              <a:buNone/>
            </a:pPr>
            <a:r>
              <a:rPr lang="en-US" dirty="0">
                <a:hlinkClick r:id="rId2"/>
              </a:rPr>
              <a:t>How Ants Comunicate? </a:t>
            </a:r>
            <a:r>
              <a:rPr lang="en-US" dirty="0">
                <a:hlinkClick r:id="rId3"/>
              </a:rPr>
              <a:t>–</a:t>
            </a:r>
            <a:r>
              <a:rPr lang="en-US" dirty="0">
                <a:hlinkClick r:id="rId2"/>
              </a:rPr>
              <a:t> YouTube</a:t>
            </a:r>
            <a:endParaRPr lang="en-US" dirty="0"/>
          </a:p>
          <a:p>
            <a:pPr marL="0" indent="0">
              <a:buNone/>
            </a:pPr>
            <a:endParaRPr lang="en-US" dirty="0"/>
          </a:p>
          <a:p>
            <a:pPr marL="0" indent="0">
              <a:buNone/>
            </a:pPr>
            <a:r>
              <a:rPr lang="en-US" dirty="0">
                <a:hlinkClick r:id="rId4"/>
              </a:rPr>
              <a:t>Ants - Secret of their communication revealed - YouTube</a:t>
            </a:r>
            <a:endParaRPr lang="en-US" dirty="0"/>
          </a:p>
          <a:p>
            <a:pPr marL="0" indent="0">
              <a:buNone/>
            </a:pPr>
            <a:endParaRPr lang="en-US" dirty="0">
              <a:solidFill>
                <a:srgbClr val="B2B2B2"/>
              </a:solidFill>
              <a:hlinkClick r:id="rId3">
                <a:extLst>
                  <a:ext uri="{A12FA001-AC4F-418D-AE19-62706E023703}">
                    <ahyp:hlinkClr xmlns:ahyp="http://schemas.microsoft.com/office/drawing/2018/hyperlinkcolor" val="tx"/>
                  </a:ext>
                </a:extLst>
              </a:hlinkClick>
            </a:endParaRPr>
          </a:p>
          <a:p>
            <a:pPr marL="0" indent="0">
              <a:buNone/>
            </a:pPr>
            <a:r>
              <a:rPr lang="en-US" dirty="0">
                <a:solidFill>
                  <a:schemeClr val="bg1"/>
                </a:solidFill>
                <a:hlinkClick r:id="rId3">
                  <a:extLst>
                    <a:ext uri="{A12FA001-AC4F-418D-AE19-62706E023703}">
                      <ahyp:hlinkClr xmlns:ahyp="http://schemas.microsoft.com/office/drawing/2018/hyperlinkcolor" val="tx"/>
                    </a:ext>
                  </a:extLst>
                </a:hlinkClick>
              </a:rPr>
              <a:t>https://www.youtube.com/watch?v=5HKl8Luuotw</a:t>
            </a:r>
            <a:endParaRPr lang="en-US" dirty="0">
              <a:solidFill>
                <a:schemeClr val="bg1"/>
              </a:solidFill>
            </a:endParaRPr>
          </a:p>
          <a:p>
            <a:pPr marL="0" indent="0">
              <a:buNone/>
            </a:pPr>
            <a:endParaRPr lang="en-US" dirty="0">
              <a:solidFill>
                <a:schemeClr val="bg1"/>
              </a:solidFill>
            </a:endParaRPr>
          </a:p>
          <a:p>
            <a:pPr marL="0" indent="0">
              <a:buNone/>
            </a:pPr>
            <a:r>
              <a:rPr lang="en-US" dirty="0">
                <a:solidFill>
                  <a:schemeClr val="bg1"/>
                </a:solidFill>
                <a:hlinkClick r:id="rId5">
                  <a:extLst>
                    <a:ext uri="{A12FA001-AC4F-418D-AE19-62706E023703}">
                      <ahyp:hlinkClr xmlns:ahyp="http://schemas.microsoft.com/office/drawing/2018/hyperlinkcolor" val="tx"/>
                    </a:ext>
                  </a:extLst>
                </a:hlinkClick>
              </a:rPr>
              <a:t>How Ants Sniff Out Food | ScienceTake - YouTube</a:t>
            </a:r>
            <a:endParaRPr lang="en-US" dirty="0">
              <a:solidFill>
                <a:schemeClr val="bg1"/>
              </a:solidFill>
            </a:endParaRPr>
          </a:p>
        </p:txBody>
      </p:sp>
      <p:pic>
        <p:nvPicPr>
          <p:cNvPr id="4" name="Picture 6" descr="Ant-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71047" y="3444628"/>
            <a:ext cx="901597" cy="2455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Ant-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697" y="3444628"/>
            <a:ext cx="901597" cy="2455666"/>
          </a:xfrm>
          <a:prstGeom prst="rect">
            <a:avLst/>
          </a:prstGeom>
          <a:noFill/>
          <a:ln>
            <a:noFill/>
          </a:ln>
          <a:scene3d>
            <a:camera prst="orthographicFront">
              <a:rot lat="0" lon="10800000" rev="0"/>
            </a:camera>
            <a:lightRig rig="threePt" dir="t"/>
          </a:scene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Callout 5"/>
          <p:cNvSpPr/>
          <p:nvPr/>
        </p:nvSpPr>
        <p:spPr bwMode="auto">
          <a:xfrm>
            <a:off x="3519577" y="2915728"/>
            <a:ext cx="1570008" cy="724619"/>
          </a:xfrm>
          <a:prstGeom prst="wedgeEllipseCallout">
            <a:avLst>
              <a:gd name="adj1" fmla="val -7790"/>
              <a:gd name="adj2" fmla="val 70975"/>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8603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1000" fill="hold"/>
                                        <p:tgtEl>
                                          <p:spTgt spid="5"/>
                                        </p:tgtEl>
                                        <p:attrNameLst>
                                          <p:attrName>ppt_x</p:attrName>
                                        </p:attrNameLst>
                                      </p:cBhvr>
                                      <p:tavLst>
                                        <p:tav tm="0">
                                          <p:val>
                                            <p:strVal val="1+#ppt_w/2"/>
                                          </p:val>
                                        </p:tav>
                                        <p:tav tm="100000">
                                          <p:val>
                                            <p:strVal val="#ppt_x"/>
                                          </p:val>
                                        </p:tav>
                                      </p:tavLst>
                                    </p:anim>
                                    <p:anim calcmode="lin" valueType="num">
                                      <p:cBhvr additive="base">
                                        <p:cTn id="14"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solidFill>
                  <a:schemeClr val="bg1">
                    <a:lumMod val="65000"/>
                  </a:schemeClr>
                </a:solidFill>
              </a:rPr>
              <a:t>Background – Real Ants</a:t>
            </a:r>
          </a:p>
          <a:p>
            <a:pPr eaLnBrk="1" hangingPunct="1">
              <a:lnSpc>
                <a:spcPct val="90000"/>
              </a:lnSpc>
            </a:pPr>
            <a:r>
              <a:rPr lang="en-US" altLang="en-US" sz="2400" dirty="0">
                <a:solidFill>
                  <a:schemeClr val="bg1">
                    <a:lumMod val="65000"/>
                  </a:schemeClr>
                </a:solidFill>
              </a:rPr>
              <a:t>Artificial Ant Agents</a:t>
            </a:r>
          </a:p>
          <a:p>
            <a:pPr eaLnBrk="1" hangingPunct="1">
              <a:lnSpc>
                <a:spcPct val="90000"/>
              </a:lnSpc>
            </a:pPr>
            <a:r>
              <a:rPr lang="en-US" altLang="en-US" sz="2400" dirty="0"/>
              <a:t>Ant Cycle</a:t>
            </a:r>
          </a:p>
          <a:p>
            <a:pPr lvl="1" eaLnBrk="1" hangingPunct="1">
              <a:lnSpc>
                <a:spcPct val="90000"/>
              </a:lnSpc>
            </a:pPr>
            <a:r>
              <a:rPr lang="en-US" altLang="en-US" sz="2000" dirty="0">
                <a:solidFill>
                  <a:schemeClr val="bg1">
                    <a:lumMod val="65000"/>
                  </a:schemeClr>
                </a:solidFill>
              </a:rPr>
              <a:t>Overview</a:t>
            </a:r>
          </a:p>
          <a:p>
            <a:pPr lvl="1" eaLnBrk="1" hangingPunct="1">
              <a:lnSpc>
                <a:spcPct val="90000"/>
              </a:lnSpc>
            </a:pPr>
            <a:r>
              <a:rPr lang="en-US" altLang="en-US" sz="2000" dirty="0">
                <a:solidFill>
                  <a:schemeClr val="bg1">
                    <a:lumMod val="65000"/>
                  </a:schemeClr>
                </a:solidFill>
              </a:rPr>
              <a:t>Initialization</a:t>
            </a:r>
          </a:p>
          <a:p>
            <a:pPr lvl="1" eaLnBrk="1" hangingPunct="1">
              <a:lnSpc>
                <a:spcPct val="90000"/>
              </a:lnSpc>
            </a:pPr>
            <a:r>
              <a:rPr lang="en-US" altLang="en-US" sz="2000" dirty="0">
                <a:solidFill>
                  <a:schemeClr val="bg1">
                    <a:lumMod val="65000"/>
                  </a:schemeClr>
                </a:solidFill>
              </a:rPr>
              <a:t>Route Selection</a:t>
            </a:r>
          </a:p>
          <a:p>
            <a:pPr lvl="1" eaLnBrk="1" hangingPunct="1">
              <a:lnSpc>
                <a:spcPct val="90000"/>
              </a:lnSpc>
            </a:pPr>
            <a:r>
              <a:rPr lang="en-US" altLang="en-US" sz="2000" dirty="0"/>
              <a:t>Trail Updating</a:t>
            </a:r>
          </a:p>
          <a:p>
            <a:pPr eaLnBrk="1" hangingPunct="1">
              <a:lnSpc>
                <a:spcPct val="90000"/>
              </a:lnSpc>
            </a:pPr>
            <a:r>
              <a:rPr lang="en-US" altLang="en-US" sz="2400" dirty="0">
                <a:solidFill>
                  <a:schemeClr val="bg1">
                    <a:lumMod val="65000"/>
                  </a:schemeClr>
                </a:solidFill>
              </a:rPr>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6597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t>Ant Cycle Pheromone Addition</a:t>
            </a:r>
          </a:p>
        </p:txBody>
      </p:sp>
      <p:sp>
        <p:nvSpPr>
          <p:cNvPr id="23555" name="Rectangle 3"/>
          <p:cNvSpPr>
            <a:spLocks noGrp="1" noChangeArrowheads="1"/>
          </p:cNvSpPr>
          <p:nvPr>
            <p:ph type="body" idx="1"/>
          </p:nvPr>
        </p:nvSpPr>
        <p:spPr/>
        <p:txBody>
          <a:bodyPr/>
          <a:lstStyle/>
          <a:p>
            <a:pPr algn="just" eaLnBrk="1" hangingPunct="1">
              <a:lnSpc>
                <a:spcPct val="125000"/>
              </a:lnSpc>
              <a:buClr>
                <a:schemeClr val="folHlink"/>
              </a:buClr>
            </a:pPr>
            <a:r>
              <a:rPr lang="en-US" altLang="en-US" sz="2400" dirty="0">
                <a:sym typeface="Symbol" panose="05050102010706020507" pitchFamily="18" charset="2"/>
              </a:rPr>
              <a:t>After each cycle pheromone is added to every arc (</a:t>
            </a:r>
            <a:r>
              <a:rPr lang="en-US" altLang="en-US" sz="2400" dirty="0" err="1">
                <a:sym typeface="Symbol" panose="05050102010706020507" pitchFamily="18" charset="2"/>
              </a:rPr>
              <a:t>i,j</a:t>
            </a:r>
            <a:r>
              <a:rPr lang="en-US" altLang="en-US" sz="2400" dirty="0">
                <a:sym typeface="Symbol" panose="05050102010706020507" pitchFamily="18" charset="2"/>
              </a:rPr>
              <a:t>) in </a:t>
            </a:r>
            <a:r>
              <a:rPr lang="en-US" altLang="en-US" sz="2400" dirty="0" err="1">
                <a:sym typeface="Symbol" panose="05050102010706020507" pitchFamily="18" charset="2"/>
              </a:rPr>
              <a:t>ant</a:t>
            </a:r>
            <a:r>
              <a:rPr lang="en-US" altLang="en-US" sz="2400" baseline="-25000" dirty="0" err="1">
                <a:sym typeface="Symbol" panose="05050102010706020507" pitchFamily="18" charset="2"/>
              </a:rPr>
              <a:t>k</a:t>
            </a:r>
            <a:r>
              <a:rPr lang="en-US" altLang="en-US" sz="2400" dirty="0" err="1">
                <a:sym typeface="Symbol" panose="05050102010706020507" pitchFamily="18" charset="2"/>
              </a:rPr>
              <a:t>’s</a:t>
            </a:r>
            <a:r>
              <a:rPr lang="en-US" altLang="en-US" sz="2400" dirty="0">
                <a:sym typeface="Symbol" panose="05050102010706020507" pitchFamily="18" charset="2"/>
              </a:rPr>
              <a:t> tour, based on the length L</a:t>
            </a:r>
            <a:r>
              <a:rPr lang="en-US" altLang="en-US" sz="2400" baseline="-25000" dirty="0">
                <a:sym typeface="Symbol" panose="05050102010706020507" pitchFamily="18" charset="2"/>
              </a:rPr>
              <a:t>k</a:t>
            </a:r>
            <a:r>
              <a:rPr lang="en-US" altLang="en-US" sz="2400" dirty="0">
                <a:sym typeface="Symbol" panose="05050102010706020507" pitchFamily="18" charset="2"/>
              </a:rPr>
              <a:t> of </a:t>
            </a:r>
            <a:r>
              <a:rPr lang="en-US" altLang="en-US" sz="2400" dirty="0" err="1">
                <a:sym typeface="Symbol" panose="05050102010706020507" pitchFamily="18" charset="2"/>
              </a:rPr>
              <a:t>ant</a:t>
            </a:r>
            <a:r>
              <a:rPr lang="en-US" altLang="en-US" sz="2400" baseline="-25000" dirty="0" err="1">
                <a:sym typeface="Symbol" panose="05050102010706020507" pitchFamily="18" charset="2"/>
              </a:rPr>
              <a:t>k</a:t>
            </a:r>
            <a:r>
              <a:rPr lang="en-US" altLang="en-US" sz="2400" dirty="0" err="1">
                <a:sym typeface="Symbol" panose="05050102010706020507" pitchFamily="18" charset="2"/>
              </a:rPr>
              <a:t>’s</a:t>
            </a:r>
            <a:r>
              <a:rPr lang="en-US" altLang="en-US" sz="2400" dirty="0">
                <a:sym typeface="Symbol" panose="05050102010706020507" pitchFamily="18" charset="2"/>
              </a:rPr>
              <a:t> tour</a:t>
            </a:r>
          </a:p>
          <a:p>
            <a:pPr lvl="1" algn="just" eaLnBrk="1" hangingPunct="1">
              <a:lnSpc>
                <a:spcPct val="125000"/>
              </a:lnSpc>
              <a:buClr>
                <a:schemeClr val="tx2"/>
              </a:buClr>
            </a:pPr>
            <a:endParaRPr lang="en-US" altLang="en-US" sz="1800" dirty="0">
              <a:sym typeface="Symbol" panose="05050102010706020507" pitchFamily="18" charset="2"/>
            </a:endParaRPr>
          </a:p>
          <a:p>
            <a:pPr lvl="1" algn="just" eaLnBrk="1" hangingPunct="1">
              <a:lnSpc>
                <a:spcPct val="125000"/>
              </a:lnSpc>
              <a:buClr>
                <a:schemeClr val="tx2"/>
              </a:buClr>
            </a:pPr>
            <a:endParaRPr lang="en-US" altLang="en-US" sz="1800" dirty="0">
              <a:sym typeface="Symbol" panose="05050102010706020507" pitchFamily="18" charset="2"/>
            </a:endParaRPr>
          </a:p>
          <a:p>
            <a:pPr lvl="1" algn="just" eaLnBrk="1" hangingPunct="1">
              <a:lnSpc>
                <a:spcPct val="125000"/>
              </a:lnSpc>
              <a:buClr>
                <a:schemeClr val="tx2"/>
              </a:buClr>
            </a:pPr>
            <a:endParaRPr lang="en-US" altLang="en-US" sz="1800" dirty="0">
              <a:sym typeface="Symbol" panose="05050102010706020507" pitchFamily="18" charset="2"/>
            </a:endParaRPr>
          </a:p>
          <a:p>
            <a:pPr lvl="1" algn="just" eaLnBrk="1" hangingPunct="1">
              <a:lnSpc>
                <a:spcPct val="125000"/>
              </a:lnSpc>
              <a:buClr>
                <a:schemeClr val="tx2"/>
              </a:buClr>
            </a:pPr>
            <a:endParaRPr lang="en-US" altLang="en-US" sz="1800" dirty="0">
              <a:sym typeface="Symbol" panose="05050102010706020507" pitchFamily="18" charset="2"/>
            </a:endParaRPr>
          </a:p>
          <a:p>
            <a:pPr lvl="1" algn="just" eaLnBrk="1" hangingPunct="1">
              <a:lnSpc>
                <a:spcPct val="125000"/>
              </a:lnSpc>
              <a:buClr>
                <a:schemeClr val="folHlink"/>
              </a:buClr>
            </a:pPr>
            <a:r>
              <a:rPr lang="en-US" altLang="en-US" sz="2000" dirty="0"/>
              <a:t>Q </a:t>
            </a:r>
            <a:r>
              <a:rPr lang="en-US" altLang="en-US" sz="2000" dirty="0">
                <a:sym typeface="Symbol" panose="05050102010706020507" pitchFamily="18" charset="2"/>
              </a:rPr>
              <a:t>– </a:t>
            </a:r>
            <a:r>
              <a:rPr lang="en-US" altLang="en-US" sz="2000" dirty="0"/>
              <a:t>a constant controlling the amount of pheromone laid down</a:t>
            </a:r>
          </a:p>
          <a:p>
            <a:pPr algn="just" eaLnBrk="1" hangingPunct="1">
              <a:lnSpc>
                <a:spcPct val="125000"/>
              </a:lnSpc>
              <a:buClr>
                <a:schemeClr val="folHlink"/>
              </a:buClr>
            </a:pPr>
            <a:r>
              <a:rPr lang="en-US" altLang="en-US" sz="2400" dirty="0"/>
              <a:t>Then total addition of pheromone per arc is given by:</a:t>
            </a: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202" y="2672287"/>
            <a:ext cx="7359596" cy="1329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5190741"/>
            <a:ext cx="18415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6908F954-4C9B-0825-5656-9F033E67E7CD}"/>
              </a:ext>
            </a:extLst>
          </p:cNvPr>
          <p:cNvSpPr txBox="1"/>
          <p:nvPr/>
        </p:nvSpPr>
        <p:spPr>
          <a:xfrm>
            <a:off x="65223" y="2867800"/>
            <a:ext cx="975451" cy="938719"/>
          </a:xfrm>
          <a:prstGeom prst="rect">
            <a:avLst/>
          </a:prstGeom>
          <a:noFill/>
        </p:spPr>
        <p:txBody>
          <a:bodyPr wrap="square" rtlCol="0">
            <a:spAutoFit/>
          </a:bodyPr>
          <a:lstStyle/>
          <a:p>
            <a:r>
              <a:rPr lang="en-US" sz="1100" i="1" dirty="0">
                <a:solidFill>
                  <a:schemeClr val="tx2"/>
                </a:solidFill>
              </a:rPr>
              <a:t>Change in pheromone level on </a:t>
            </a:r>
            <a:br>
              <a:rPr lang="en-US" sz="1100" i="1" dirty="0">
                <a:solidFill>
                  <a:schemeClr val="tx2"/>
                </a:solidFill>
              </a:rPr>
            </a:br>
            <a:r>
              <a:rPr lang="en-US" sz="1100" i="1" dirty="0">
                <a:solidFill>
                  <a:schemeClr val="tx2"/>
                </a:solidFill>
              </a:rPr>
              <a:t>arc </a:t>
            </a:r>
            <a:r>
              <a:rPr lang="en-US" sz="1100" i="1" dirty="0" err="1">
                <a:solidFill>
                  <a:schemeClr val="tx2"/>
                </a:solidFill>
              </a:rPr>
              <a:t>ij</a:t>
            </a:r>
            <a:r>
              <a:rPr lang="en-US" sz="1100" i="1" dirty="0">
                <a:solidFill>
                  <a:schemeClr val="tx2"/>
                </a:solidFill>
              </a:rPr>
              <a:t> due to ant k</a:t>
            </a:r>
          </a:p>
        </p:txBody>
      </p:sp>
      <p:sp>
        <p:nvSpPr>
          <p:cNvPr id="3" name="TextBox 2">
            <a:extLst>
              <a:ext uri="{FF2B5EF4-FFF2-40B4-BE49-F238E27FC236}">
                <a16:creationId xmlns:a16="http://schemas.microsoft.com/office/drawing/2014/main" id="{FB33C3BE-A1A6-60B9-516D-2979ED406E1D}"/>
              </a:ext>
            </a:extLst>
          </p:cNvPr>
          <p:cNvSpPr txBox="1"/>
          <p:nvPr/>
        </p:nvSpPr>
        <p:spPr>
          <a:xfrm>
            <a:off x="2307773" y="5220150"/>
            <a:ext cx="1071154" cy="600164"/>
          </a:xfrm>
          <a:prstGeom prst="rect">
            <a:avLst/>
          </a:prstGeom>
          <a:noFill/>
        </p:spPr>
        <p:txBody>
          <a:bodyPr wrap="square" rtlCol="0">
            <a:spAutoFit/>
          </a:bodyPr>
          <a:lstStyle/>
          <a:p>
            <a:r>
              <a:rPr lang="en-US" sz="1100" i="1" dirty="0">
                <a:solidFill>
                  <a:schemeClr val="tx2"/>
                </a:solidFill>
              </a:rPr>
              <a:t>Total change in pheromone level on arc </a:t>
            </a:r>
            <a:r>
              <a:rPr lang="en-US" sz="1100" i="1" dirty="0" err="1">
                <a:solidFill>
                  <a:schemeClr val="tx2"/>
                </a:solidFill>
              </a:rPr>
              <a:t>ij</a:t>
            </a:r>
            <a:endParaRPr lang="en-US" sz="1100" i="1" dirty="0">
              <a:solidFill>
                <a:schemeClr val="tx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t>Ant Cycle Pheromone Evaporation</a:t>
            </a:r>
          </a:p>
        </p:txBody>
      </p:sp>
      <p:sp>
        <p:nvSpPr>
          <p:cNvPr id="26627" name="Rectangle 3"/>
          <p:cNvSpPr>
            <a:spLocks noGrp="1" noChangeArrowheads="1"/>
          </p:cNvSpPr>
          <p:nvPr>
            <p:ph type="body" idx="1"/>
          </p:nvPr>
        </p:nvSpPr>
        <p:spPr/>
        <p:txBody>
          <a:bodyPr/>
          <a:lstStyle/>
          <a:p>
            <a:pPr algn="just" eaLnBrk="1" hangingPunct="1">
              <a:lnSpc>
                <a:spcPct val="125000"/>
              </a:lnSpc>
              <a:buClr>
                <a:schemeClr val="folHlink"/>
              </a:buClr>
            </a:pPr>
            <a:r>
              <a:rPr lang="en-US" altLang="en-US" sz="2400" dirty="0">
                <a:sym typeface="Symbol" panose="05050102010706020507" pitchFamily="18" charset="2"/>
              </a:rPr>
              <a:t>Evaporation is used to prevent stagnation of the search process (</a:t>
            </a:r>
            <a:r>
              <a:rPr lang="en-US" altLang="en-US" sz="2400" dirty="0" err="1">
                <a:sym typeface="Symbol" panose="05050102010706020507" pitchFamily="18" charset="2"/>
              </a:rPr>
              <a:t>i.e</a:t>
            </a:r>
            <a:r>
              <a:rPr lang="en-US" altLang="en-US" sz="2400" dirty="0">
                <a:sym typeface="Symbol" panose="05050102010706020507" pitchFamily="18" charset="2"/>
              </a:rPr>
              <a:t> premature convergence)</a:t>
            </a:r>
          </a:p>
          <a:p>
            <a:pPr lvl="1" eaLnBrk="1" hangingPunct="1"/>
            <a:r>
              <a:rPr lang="en-US" altLang="en-US" sz="2000" dirty="0">
                <a:sym typeface="Symbol" panose="05050102010706020507" pitchFamily="18" charset="2"/>
              </a:rPr>
              <a:t> – trail persistence       (1 – ) is the evaporation rate</a:t>
            </a:r>
          </a:p>
          <a:p>
            <a:pPr lvl="1" eaLnBrk="1" hangingPunct="1"/>
            <a:r>
              <a:rPr lang="en-US" altLang="en-US" sz="2000" dirty="0">
                <a:sym typeface="Symbol" panose="05050102010706020507" pitchFamily="18" charset="2"/>
              </a:rPr>
              <a:t>Typical values  = ~0.5</a:t>
            </a:r>
          </a:p>
          <a:p>
            <a:pPr algn="just" eaLnBrk="1" hangingPunct="1">
              <a:lnSpc>
                <a:spcPct val="125000"/>
              </a:lnSpc>
              <a:buClr>
                <a:schemeClr val="folHlink"/>
              </a:buClr>
            </a:pPr>
            <a:r>
              <a:rPr lang="en-US" altLang="en-US" sz="2400" dirty="0">
                <a:sym typeface="Symbol" panose="05050102010706020507" pitchFamily="18" charset="2"/>
              </a:rPr>
              <a:t>Thus, at end of each cycle total pheromone levels per arc (</a:t>
            </a:r>
            <a:r>
              <a:rPr lang="en-US" altLang="en-US" sz="2400" dirty="0" err="1">
                <a:sym typeface="Symbol" panose="05050102010706020507" pitchFamily="18" charset="2"/>
              </a:rPr>
              <a:t>i,j</a:t>
            </a:r>
            <a:r>
              <a:rPr lang="en-US" altLang="en-US" sz="2400" dirty="0">
                <a:sym typeface="Symbol" panose="05050102010706020507" pitchFamily="18" charset="2"/>
              </a:rPr>
              <a:t>) is changed as follows: </a:t>
            </a:r>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130" y="4281661"/>
            <a:ext cx="2793450" cy="554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825547F6-711B-F985-3813-C760109B43E7}"/>
              </a:ext>
            </a:extLst>
          </p:cNvPr>
          <p:cNvCxnSpPr/>
          <p:nvPr/>
        </p:nvCxnSpPr>
        <p:spPr bwMode="auto">
          <a:xfrm>
            <a:off x="3304903" y="2808514"/>
            <a:ext cx="274320"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4" name="TextBox 3">
            <a:extLst>
              <a:ext uri="{FF2B5EF4-FFF2-40B4-BE49-F238E27FC236}">
                <a16:creationId xmlns:a16="http://schemas.microsoft.com/office/drawing/2014/main" id="{B1FF096D-B449-F754-1792-FB6A55EC1557}"/>
              </a:ext>
            </a:extLst>
          </p:cNvPr>
          <p:cNvSpPr txBox="1"/>
          <p:nvPr/>
        </p:nvSpPr>
        <p:spPr>
          <a:xfrm>
            <a:off x="3426821" y="4295875"/>
            <a:ext cx="204652" cy="430887"/>
          </a:xfrm>
          <a:prstGeom prst="rect">
            <a:avLst/>
          </a:prstGeom>
          <a:solidFill>
            <a:schemeClr val="bg1"/>
          </a:solidFill>
        </p:spPr>
        <p:txBody>
          <a:bodyPr wrap="square" rtlCol="0">
            <a:spAutoFit/>
          </a:bodyPr>
          <a:lstStyle/>
          <a:p>
            <a:pPr algn="ctr"/>
            <a:r>
              <a:rPr lang="en-US" sz="2200" dirty="0"/>
              <a:t>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solidFill>
                  <a:schemeClr val="bg1">
                    <a:lumMod val="65000"/>
                  </a:schemeClr>
                </a:solidFill>
              </a:rPr>
              <a:t>Background – Real Ants</a:t>
            </a:r>
          </a:p>
          <a:p>
            <a:pPr eaLnBrk="1" hangingPunct="1">
              <a:lnSpc>
                <a:spcPct val="90000"/>
              </a:lnSpc>
            </a:pPr>
            <a:r>
              <a:rPr lang="en-US" altLang="en-US" sz="2400" dirty="0">
                <a:solidFill>
                  <a:schemeClr val="bg1">
                    <a:lumMod val="65000"/>
                  </a:schemeClr>
                </a:solidFill>
              </a:rPr>
              <a:t>Artificial Ant Agents</a:t>
            </a:r>
          </a:p>
          <a:p>
            <a:pPr eaLnBrk="1" hangingPunct="1">
              <a:lnSpc>
                <a:spcPct val="90000"/>
              </a:lnSpc>
            </a:pPr>
            <a:r>
              <a:rPr lang="en-US" altLang="en-US" sz="2400" dirty="0">
                <a:solidFill>
                  <a:schemeClr val="bg1">
                    <a:lumMod val="65000"/>
                  </a:schemeClr>
                </a:solidFill>
              </a:rPr>
              <a:t>Ant Cycle</a:t>
            </a:r>
          </a:p>
          <a:p>
            <a:pPr lvl="1" eaLnBrk="1" hangingPunct="1">
              <a:lnSpc>
                <a:spcPct val="90000"/>
              </a:lnSpc>
            </a:pPr>
            <a:r>
              <a:rPr lang="en-US" altLang="en-US" sz="2000" dirty="0">
                <a:solidFill>
                  <a:schemeClr val="bg1">
                    <a:lumMod val="65000"/>
                  </a:schemeClr>
                </a:solidFill>
              </a:rPr>
              <a:t>Overview</a:t>
            </a:r>
          </a:p>
          <a:p>
            <a:pPr lvl="1" eaLnBrk="1" hangingPunct="1">
              <a:lnSpc>
                <a:spcPct val="90000"/>
              </a:lnSpc>
            </a:pPr>
            <a:r>
              <a:rPr lang="en-US" altLang="en-US" sz="2000" dirty="0">
                <a:solidFill>
                  <a:schemeClr val="bg1">
                    <a:lumMod val="65000"/>
                  </a:schemeClr>
                </a:solidFill>
              </a:rPr>
              <a:t>Initialization</a:t>
            </a:r>
          </a:p>
          <a:p>
            <a:pPr lvl="1" eaLnBrk="1" hangingPunct="1">
              <a:lnSpc>
                <a:spcPct val="90000"/>
              </a:lnSpc>
            </a:pPr>
            <a:r>
              <a:rPr lang="en-US" altLang="en-US" sz="2000" dirty="0">
                <a:solidFill>
                  <a:schemeClr val="bg1">
                    <a:lumMod val="65000"/>
                  </a:schemeClr>
                </a:solidFill>
              </a:rPr>
              <a:t>Route Selection</a:t>
            </a:r>
          </a:p>
          <a:p>
            <a:pPr lvl="1" eaLnBrk="1" hangingPunct="1">
              <a:lnSpc>
                <a:spcPct val="90000"/>
              </a:lnSpc>
            </a:pPr>
            <a:r>
              <a:rPr lang="en-US" altLang="en-US" sz="2000" dirty="0">
                <a:solidFill>
                  <a:schemeClr val="bg1">
                    <a:lumMod val="65000"/>
                  </a:schemeClr>
                </a:solidFill>
              </a:rPr>
              <a:t>Trail Updating</a:t>
            </a:r>
          </a:p>
          <a:p>
            <a:pPr eaLnBrk="1" hangingPunct="1">
              <a:lnSpc>
                <a:spcPct val="90000"/>
              </a:lnSpc>
            </a:pPr>
            <a:r>
              <a:rPr lang="en-US" altLang="en-US" sz="2400" dirty="0"/>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0889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 Colony Optimization</a:t>
            </a:r>
          </a:p>
        </p:txBody>
      </p:sp>
      <p:sp>
        <p:nvSpPr>
          <p:cNvPr id="3" name="Content Placeholder 2"/>
          <p:cNvSpPr>
            <a:spLocks noGrp="1"/>
          </p:cNvSpPr>
          <p:nvPr>
            <p:ph idx="1"/>
          </p:nvPr>
        </p:nvSpPr>
        <p:spPr/>
        <p:txBody>
          <a:bodyPr/>
          <a:lstStyle/>
          <a:p>
            <a:r>
              <a:rPr lang="en-US" sz="2400" dirty="0"/>
              <a:t>Ant Cycle, while revolutionary, was not competitive with state-of-the-art heuristics for TSP.</a:t>
            </a:r>
          </a:p>
          <a:p>
            <a:r>
              <a:rPr lang="en-US" sz="2400" dirty="0"/>
              <a:t>Researchers looked at ways to improve its performance.</a:t>
            </a:r>
          </a:p>
          <a:p>
            <a:r>
              <a:rPr lang="en-US" sz="2400" dirty="0"/>
              <a:t>These extensions form the broader umbrella of Ant Colony Optimization.</a:t>
            </a:r>
          </a:p>
          <a:p>
            <a:pPr lvl="1"/>
            <a:endParaRPr lang="en-US" sz="2000" dirty="0"/>
          </a:p>
        </p:txBody>
      </p:sp>
    </p:spTree>
    <p:extLst>
      <p:ext uri="{BB962C8B-B14F-4D97-AF65-F5344CB8AC3E}">
        <p14:creationId xmlns:p14="http://schemas.microsoft.com/office/powerpoint/2010/main" val="950858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dirty="0"/>
              <a:t>ACO Extensions</a:t>
            </a:r>
          </a:p>
        </p:txBody>
      </p:sp>
      <p:sp>
        <p:nvSpPr>
          <p:cNvPr id="27651" name="Rectangle 3"/>
          <p:cNvSpPr>
            <a:spLocks noGrp="1" noChangeArrowheads="1"/>
          </p:cNvSpPr>
          <p:nvPr>
            <p:ph type="body" idx="1"/>
          </p:nvPr>
        </p:nvSpPr>
        <p:spPr>
          <a:xfrm>
            <a:off x="457200" y="1577975"/>
            <a:ext cx="8229600" cy="4530725"/>
          </a:xfrm>
        </p:spPr>
        <p:txBody>
          <a:bodyPr/>
          <a:lstStyle/>
          <a:p>
            <a:pPr eaLnBrk="1" hangingPunct="1"/>
            <a:r>
              <a:rPr lang="en-US" altLang="en-US" sz="2700" dirty="0"/>
              <a:t>Elitist Strategy</a:t>
            </a:r>
          </a:p>
          <a:p>
            <a:pPr lvl="1" eaLnBrk="1" hangingPunct="1"/>
            <a:r>
              <a:rPr lang="en-US" altLang="en-US" sz="2500" dirty="0"/>
              <a:t>Best-so-far tour reinforced each cycle regardless of if an active ant traveled it</a:t>
            </a:r>
          </a:p>
          <a:p>
            <a:pPr lvl="1" eaLnBrk="1" hangingPunct="1"/>
            <a:r>
              <a:rPr lang="en-US" altLang="en-US" sz="2500" dirty="0"/>
              <a:t>Essentially creating </a:t>
            </a:r>
            <a:r>
              <a:rPr lang="en-US" altLang="en-US" sz="2500" i="1" dirty="0"/>
              <a:t>e</a:t>
            </a:r>
            <a:r>
              <a:rPr lang="en-US" altLang="en-US" sz="2500" dirty="0"/>
              <a:t> elitist ants that travel the best-so-far tour each cycle</a:t>
            </a:r>
          </a:p>
          <a:p>
            <a:pPr lvl="1" eaLnBrk="1" hangingPunct="1"/>
            <a:r>
              <a:rPr lang="en-US" altLang="en-US" sz="2500" dirty="0"/>
              <a:t>Edges in the best tour</a:t>
            </a:r>
            <a:r>
              <a:rPr lang="en-US" altLang="en-US" sz="2500" i="1" dirty="0"/>
              <a:t> </a:t>
            </a:r>
            <a:r>
              <a:rPr lang="en-US" altLang="en-US" sz="2500" dirty="0"/>
              <a:t>are updated based on</a:t>
            </a:r>
            <a:r>
              <a:rPr lang="en-US" altLang="en-US" sz="2500" i="1" dirty="0"/>
              <a:t> </a:t>
            </a:r>
          </a:p>
          <a:p>
            <a:pPr lvl="2" eaLnBrk="1" hangingPunct="1">
              <a:buFont typeface="Wingdings" panose="05000000000000000000" pitchFamily="2" charset="2"/>
              <a:buNone/>
            </a:pPr>
            <a:r>
              <a:rPr lang="en-US" altLang="en-US" sz="2100" i="1" dirty="0"/>
              <a:t>			</a:t>
            </a:r>
            <a:r>
              <a:rPr lang="en-US" altLang="en-US" sz="2100" i="1" dirty="0" err="1"/>
              <a:t>e</a:t>
            </a:r>
            <a:r>
              <a:rPr lang="en-US" altLang="en-US" sz="2100" dirty="0" err="1"/>
              <a:t>Q</a:t>
            </a:r>
            <a:r>
              <a:rPr lang="en-US" altLang="en-US" sz="2100" dirty="0"/>
              <a:t>/L* </a:t>
            </a:r>
          </a:p>
          <a:p>
            <a:pPr lvl="2" eaLnBrk="1" hangingPunct="1"/>
            <a:r>
              <a:rPr lang="en-US" altLang="en-US" sz="2100" i="1" dirty="0"/>
              <a:t>e </a:t>
            </a:r>
            <a:r>
              <a:rPr lang="en-US" altLang="en-US" sz="2100" dirty="0"/>
              <a:t>is the number of elitist ants</a:t>
            </a:r>
          </a:p>
          <a:p>
            <a:pPr lvl="2" eaLnBrk="1" hangingPunct="1"/>
            <a:r>
              <a:rPr lang="en-US" altLang="en-US" sz="2100" dirty="0"/>
              <a:t>L* is the length of the best-found tour</a:t>
            </a:r>
          </a:p>
          <a:p>
            <a:pPr lvl="2" eaLnBrk="1" hangingPunct="1"/>
            <a:endParaRPr lang="en-US" altLang="en-US" sz="21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ACO Extensions</a:t>
            </a:r>
            <a:endParaRPr lang="en-US" dirty="0"/>
          </a:p>
        </p:txBody>
      </p:sp>
      <p:sp>
        <p:nvSpPr>
          <p:cNvPr id="3" name="Content Placeholder 2"/>
          <p:cNvSpPr>
            <a:spLocks noGrp="1"/>
          </p:cNvSpPr>
          <p:nvPr>
            <p:ph idx="1"/>
          </p:nvPr>
        </p:nvSpPr>
        <p:spPr/>
        <p:txBody>
          <a:bodyPr/>
          <a:lstStyle/>
          <a:p>
            <a:r>
              <a:rPr lang="en-US" dirty="0"/>
              <a:t>MAX - MIN Ant System (MMAS)</a:t>
            </a:r>
          </a:p>
          <a:p>
            <a:pPr lvl="1"/>
            <a:r>
              <a:rPr lang="en-US" dirty="0"/>
              <a:t>Sort the ants according to the lengths of the tours they generated.</a:t>
            </a:r>
          </a:p>
          <a:p>
            <a:pPr lvl="1"/>
            <a:r>
              <a:rPr lang="en-US" dirty="0"/>
              <a:t>Only the (</a:t>
            </a:r>
            <a:r>
              <a:rPr lang="en-US" i="1" dirty="0"/>
              <a:t>w</a:t>
            </a:r>
            <a:r>
              <a:rPr lang="en-US" dirty="0"/>
              <a:t> - 1) best ants from this iteration and the global best ant deposit pheromones each cycle.</a:t>
            </a:r>
          </a:p>
          <a:p>
            <a:pPr lvl="1"/>
            <a:r>
              <a:rPr lang="en-US" dirty="0"/>
              <a:t>The </a:t>
            </a:r>
            <a:r>
              <a:rPr lang="en-US" dirty="0" err="1"/>
              <a:t>r</a:t>
            </a:r>
            <a:r>
              <a:rPr lang="en-US" baseline="30000" dirty="0" err="1"/>
              <a:t>th</a:t>
            </a:r>
            <a:r>
              <a:rPr lang="en-US" dirty="0"/>
              <a:t> best ant of the colony contributes pheromones with a weight given by max{0, </a:t>
            </a:r>
            <a:r>
              <a:rPr lang="en-US" i="1" dirty="0"/>
              <a:t>w–r</a:t>
            </a:r>
            <a:r>
              <a:rPr lang="en-US" dirty="0"/>
              <a:t>}.</a:t>
            </a:r>
          </a:p>
          <a:p>
            <a:pPr lvl="1"/>
            <a:r>
              <a:rPr lang="en-US" dirty="0"/>
              <a:t>The global best ant deposits pheromones with a weight of </a:t>
            </a:r>
            <a:r>
              <a:rPr lang="en-US" i="1" dirty="0"/>
              <a:t>w</a:t>
            </a:r>
            <a:r>
              <a:rPr lang="en-US" dirty="0"/>
              <a:t>.</a:t>
            </a:r>
          </a:p>
        </p:txBody>
      </p:sp>
    </p:spTree>
    <p:extLst>
      <p:ext uri="{BB962C8B-B14F-4D97-AF65-F5344CB8AC3E}">
        <p14:creationId xmlns:p14="http://schemas.microsoft.com/office/powerpoint/2010/main" val="1713274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ACO Extensions</a:t>
            </a:r>
            <a:endParaRPr lang="en-US" dirty="0"/>
          </a:p>
        </p:txBody>
      </p:sp>
      <p:sp>
        <p:nvSpPr>
          <p:cNvPr id="3" name="Content Placeholder 2"/>
          <p:cNvSpPr>
            <a:spLocks noGrp="1"/>
          </p:cNvSpPr>
          <p:nvPr>
            <p:ph idx="1"/>
          </p:nvPr>
        </p:nvSpPr>
        <p:spPr/>
        <p:txBody>
          <a:bodyPr/>
          <a:lstStyle/>
          <a:p>
            <a:r>
              <a:rPr lang="en-US" sz="2400" dirty="0"/>
              <a:t>Pseudo-random proportional rule</a:t>
            </a:r>
          </a:p>
          <a:p>
            <a:pPr lvl="1"/>
            <a:r>
              <a:rPr lang="en-US" sz="2000" dirty="0"/>
              <a:t>Select a probability </a:t>
            </a:r>
            <a:r>
              <a:rPr lang="en-US" sz="2000" i="1" dirty="0"/>
              <a:t>q</a:t>
            </a:r>
            <a:r>
              <a:rPr lang="en-US" sz="2000" i="1" baseline="-25000" dirty="0"/>
              <a:t>0</a:t>
            </a:r>
            <a:r>
              <a:rPr lang="en-US" sz="2000" dirty="0"/>
              <a:t> in [0; 1].</a:t>
            </a:r>
          </a:p>
          <a:p>
            <a:pPr lvl="2"/>
            <a:r>
              <a:rPr lang="en-US" sz="1600" dirty="0"/>
              <a:t>With probability </a:t>
            </a:r>
            <a:r>
              <a:rPr lang="en-US" sz="1600" i="1" dirty="0"/>
              <a:t>q</a:t>
            </a:r>
            <a:r>
              <a:rPr lang="en-US" sz="1600" i="1" baseline="-25000" dirty="0"/>
              <a:t>0</a:t>
            </a:r>
            <a:r>
              <a:rPr lang="en-US" sz="1600" dirty="0"/>
              <a:t> : The ant moves deterministically to the arc in which the product between heuristic information and pheromone trail is maximum.</a:t>
            </a:r>
          </a:p>
          <a:p>
            <a:pPr lvl="2"/>
            <a:r>
              <a:rPr lang="en-US" sz="1600" dirty="0"/>
              <a:t>With probability 1 - </a:t>
            </a:r>
            <a:r>
              <a:rPr lang="en-US" sz="1600" i="1" dirty="0"/>
              <a:t>q</a:t>
            </a:r>
            <a:r>
              <a:rPr lang="en-US" sz="1600" i="1" baseline="-25000" dirty="0"/>
              <a:t>0</a:t>
            </a:r>
            <a:r>
              <a:rPr lang="en-US" sz="1600" dirty="0"/>
              <a:t> : The ant moves probabilistically according to the standard Ant Cycle probability (e.g., </a:t>
            </a:r>
            <a:r>
              <a:rPr lang="en-US" sz="1600" i="1" dirty="0" err="1"/>
              <a:t>p</a:t>
            </a:r>
            <a:r>
              <a:rPr lang="en-US" sz="1600" baseline="30000" dirty="0" err="1"/>
              <a:t>k</a:t>
            </a:r>
            <a:r>
              <a:rPr lang="en-US" sz="1600" baseline="-25000" dirty="0" err="1"/>
              <a:t>ij</a:t>
            </a:r>
            <a:r>
              <a:rPr lang="en-US" sz="1600" i="1" dirty="0"/>
              <a:t>(t) </a:t>
            </a:r>
            <a:r>
              <a:rPr lang="en-US" sz="1600" dirty="0"/>
              <a:t>from earlier slide</a:t>
            </a:r>
            <a:r>
              <a:rPr lang="en-US" sz="1600" i="1" dirty="0"/>
              <a:t>)</a:t>
            </a:r>
          </a:p>
          <a:p>
            <a:pPr lvl="1"/>
            <a:r>
              <a:rPr lang="en-US" sz="2000" dirty="0"/>
              <a:t>If </a:t>
            </a:r>
            <a:r>
              <a:rPr lang="en-US" sz="2000" i="1" dirty="0"/>
              <a:t>q</a:t>
            </a:r>
            <a:r>
              <a:rPr lang="en-US" sz="2000" i="1" baseline="-25000" dirty="0"/>
              <a:t>0</a:t>
            </a:r>
            <a:r>
              <a:rPr lang="en-US" sz="2000" dirty="0"/>
              <a:t> = 1 the greedy (maximum product of heuristic information and pheromone trail) is always selected.</a:t>
            </a:r>
          </a:p>
          <a:p>
            <a:pPr lvl="1"/>
            <a:r>
              <a:rPr lang="en-US" sz="2000" dirty="0"/>
              <a:t>If </a:t>
            </a:r>
            <a:r>
              <a:rPr lang="en-US" sz="2000" i="1" dirty="0"/>
              <a:t>q</a:t>
            </a:r>
            <a:r>
              <a:rPr lang="en-US" sz="2000" i="1" baseline="-25000" dirty="0"/>
              <a:t>0</a:t>
            </a:r>
            <a:r>
              <a:rPr lang="en-US" sz="2000" dirty="0"/>
              <a:t> = 0 this extension collapses to simple Ant Cycle  </a:t>
            </a:r>
          </a:p>
          <a:p>
            <a:pPr lvl="1"/>
            <a:r>
              <a:rPr lang="en-US" sz="2000" dirty="0"/>
              <a:t>Can change </a:t>
            </a:r>
            <a:r>
              <a:rPr lang="en-US" sz="2000" i="1" dirty="0"/>
              <a:t>q</a:t>
            </a:r>
            <a:r>
              <a:rPr lang="en-US" sz="2000" i="1" baseline="-25000" dirty="0"/>
              <a:t>0</a:t>
            </a:r>
            <a:r>
              <a:rPr lang="en-US" sz="2000" dirty="0"/>
              <a:t> over time to favor intensification (larger </a:t>
            </a:r>
            <a:r>
              <a:rPr lang="en-US" sz="2000" i="1" dirty="0"/>
              <a:t>q</a:t>
            </a:r>
            <a:r>
              <a:rPr lang="en-US" sz="2000" i="1" baseline="-25000" dirty="0"/>
              <a:t>0</a:t>
            </a:r>
            <a:r>
              <a:rPr lang="en-US" sz="2000" dirty="0"/>
              <a:t>) or diversification (smaller </a:t>
            </a:r>
            <a:r>
              <a:rPr lang="en-US" sz="2000" i="1" dirty="0"/>
              <a:t>q</a:t>
            </a:r>
            <a:r>
              <a:rPr lang="en-US" sz="2000" i="1" baseline="-25000" dirty="0"/>
              <a:t>0</a:t>
            </a:r>
            <a:r>
              <a:rPr lang="en-US" sz="2000" dirty="0"/>
              <a:t>).</a:t>
            </a:r>
          </a:p>
        </p:txBody>
      </p:sp>
    </p:spTree>
    <p:extLst>
      <p:ext uri="{BB962C8B-B14F-4D97-AF65-F5344CB8AC3E}">
        <p14:creationId xmlns:p14="http://schemas.microsoft.com/office/powerpoint/2010/main" val="2090640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ACO Extensions</a:t>
            </a:r>
            <a:endParaRPr lang="en-US" dirty="0"/>
          </a:p>
        </p:txBody>
      </p:sp>
      <p:sp>
        <p:nvSpPr>
          <p:cNvPr id="3" name="Content Placeholder 2"/>
          <p:cNvSpPr>
            <a:spLocks noGrp="1"/>
          </p:cNvSpPr>
          <p:nvPr>
            <p:ph idx="1"/>
          </p:nvPr>
        </p:nvSpPr>
        <p:spPr>
          <a:xfrm>
            <a:off x="457200" y="1592798"/>
            <a:ext cx="8229600" cy="4530725"/>
          </a:xfrm>
        </p:spPr>
        <p:txBody>
          <a:bodyPr/>
          <a:lstStyle/>
          <a:p>
            <a:r>
              <a:rPr lang="en-US" sz="2400" dirty="0"/>
              <a:t>Strong Elitist</a:t>
            </a:r>
          </a:p>
          <a:p>
            <a:pPr lvl="1"/>
            <a:r>
              <a:rPr lang="en-US" sz="2000" dirty="0"/>
              <a:t>Only the ant that has produced the global best solution is allowed to update pheromone trails.</a:t>
            </a:r>
          </a:p>
          <a:p>
            <a:r>
              <a:rPr lang="en-US" sz="2400" dirty="0"/>
              <a:t>Cycle Best</a:t>
            </a:r>
          </a:p>
          <a:p>
            <a:pPr lvl="1"/>
            <a:r>
              <a:rPr lang="en-US" sz="2000" dirty="0"/>
              <a:t>Only the ant that has produced the cycles best solution is allowed to update pheromone trails.</a:t>
            </a:r>
          </a:p>
          <a:p>
            <a:r>
              <a:rPr lang="en-US" sz="2400" dirty="0"/>
              <a:t>Ant Eating</a:t>
            </a:r>
          </a:p>
          <a:p>
            <a:pPr lvl="1"/>
            <a:r>
              <a:rPr lang="en-US" sz="2000" dirty="0"/>
              <a:t>Ants eat the pheromone trail on the arcs they visit.</a:t>
            </a:r>
          </a:p>
          <a:p>
            <a:pPr lvl="1"/>
            <a:r>
              <a:rPr lang="en-US" sz="2000" dirty="0"/>
              <a:t>Decreases the probability that the same path is used by many ants</a:t>
            </a:r>
          </a:p>
        </p:txBody>
      </p:sp>
    </p:spTree>
    <p:extLst>
      <p:ext uri="{BB962C8B-B14F-4D97-AF65-F5344CB8AC3E}">
        <p14:creationId xmlns:p14="http://schemas.microsoft.com/office/powerpoint/2010/main" val="1197865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ACO Extensions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sz="2400" dirty="0"/>
                  <a:t>Pheromone Range</a:t>
                </a:r>
              </a:p>
              <a:p>
                <a:pPr lvl="1"/>
                <a:r>
                  <a:rPr lang="en-US" sz="2000" dirty="0"/>
                  <a:t>Limit the pheromone level for each arc to be within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𝑚𝑖𝑛</m:t>
                        </m:r>
                      </m:sub>
                    </m:sSub>
                  </m:oMath>
                </a14:m>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𝑚𝑎𝑥</m:t>
                        </m:r>
                      </m:sub>
                    </m:sSub>
                  </m:oMath>
                </a14:m>
                <a:r>
                  <a:rPr lang="en-US" sz="2000" dirty="0"/>
                  <a:t> ].</a:t>
                </a:r>
              </a:p>
              <a:p>
                <a:pPr lvl="1"/>
                <a:r>
                  <a:rPr lang="en-US" sz="2000" dirty="0"/>
                  <a:t>Initialize the pheromone level to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𝜏</m:t>
                        </m:r>
                      </m:e>
                      <m:sub>
                        <m:r>
                          <a:rPr lang="en-US" sz="2000" b="0" i="1" smtClean="0">
                            <a:latin typeface="Cambria Math" panose="02040503050406030204" pitchFamily="18" charset="0"/>
                          </a:rPr>
                          <m:t>𝑚𝑎𝑥</m:t>
                        </m:r>
                      </m:sub>
                    </m:sSub>
                  </m:oMath>
                </a14:m>
                <a:r>
                  <a:rPr lang="en-US" sz="2000" dirty="0"/>
                  <a:t>, causing higher exploration.</a:t>
                </a:r>
              </a:p>
              <a:p>
                <a:pPr lvl="1"/>
                <a:r>
                  <a:rPr lang="en-US" sz="2000" dirty="0"/>
                  <a:t>Only the cycle-best or global-best ant updates the pheromone trail.</a:t>
                </a:r>
              </a:p>
              <a:p>
                <a:r>
                  <a:rPr lang="en-US" sz="2400" dirty="0"/>
                  <a:t>Local Search</a:t>
                </a:r>
              </a:p>
              <a:p>
                <a:pPr lvl="1"/>
                <a:r>
                  <a:rPr lang="en-US" sz="2000" dirty="0"/>
                  <a:t>Apply a local search strategy at the conclusion of your ant colony optimization.</a:t>
                </a:r>
              </a:p>
              <a:p>
                <a:pPr lvl="1"/>
                <a:r>
                  <a:rPr lang="en-US" sz="2000" dirty="0"/>
                  <a:t>Probabilistically combine solution components which are part of the best solutions.</a:t>
                </a:r>
              </a:p>
              <a:p>
                <a:r>
                  <a:rPr lang="en-US" sz="2400" dirty="0"/>
                  <a:t>Candidate List</a:t>
                </a:r>
              </a:p>
              <a:p>
                <a:pPr lvl="1"/>
                <a:r>
                  <a:rPr lang="en-US" sz="2000" dirty="0"/>
                  <a:t>Instead of allowing the next city that the ant moves to, to be any of its neighborhoods, restrict to a candidate list of the </a:t>
                </a:r>
                <a:r>
                  <a:rPr lang="en-US" sz="2000" i="1" dirty="0"/>
                  <a:t>c</a:t>
                </a:r>
                <a:r>
                  <a:rPr lang="en-US" sz="2000" dirty="0"/>
                  <a:t> nearest neighbors.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96" t="-1077" b="-404"/>
                </a:stretch>
              </a:blipFill>
            </p:spPr>
            <p:txBody>
              <a:bodyPr/>
              <a:lstStyle/>
              <a:p>
                <a:r>
                  <a:rPr lang="en-US">
                    <a:noFill/>
                  </a:rPr>
                  <a:t> </a:t>
                </a:r>
              </a:p>
            </p:txBody>
          </p:sp>
        </mc:Fallback>
      </mc:AlternateContent>
    </p:spTree>
    <p:extLst>
      <p:ext uri="{BB962C8B-B14F-4D97-AF65-F5344CB8AC3E}">
        <p14:creationId xmlns:p14="http://schemas.microsoft.com/office/powerpoint/2010/main" val="389429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Swarm Metaheuristics</a:t>
            </a:r>
          </a:p>
        </p:txBody>
      </p:sp>
      <p:sp>
        <p:nvSpPr>
          <p:cNvPr id="6147" name="Rectangle 3"/>
          <p:cNvSpPr>
            <a:spLocks noGrp="1" noChangeArrowheads="1"/>
          </p:cNvSpPr>
          <p:nvPr>
            <p:ph type="body" idx="1"/>
          </p:nvPr>
        </p:nvSpPr>
        <p:spPr>
          <a:xfrm>
            <a:off x="457200" y="1223158"/>
            <a:ext cx="6724650" cy="4907767"/>
          </a:xfrm>
        </p:spPr>
        <p:txBody>
          <a:bodyPr/>
          <a:lstStyle/>
          <a:p>
            <a:pPr eaLnBrk="1" hangingPunct="1">
              <a:lnSpc>
                <a:spcPct val="90000"/>
              </a:lnSpc>
            </a:pPr>
            <a:r>
              <a:rPr lang="en-US" altLang="en-US" sz="2000" dirty="0"/>
              <a:t>Ant Colony Optimization (ACO) is a classic type of “Swarm” Meta Heuristics</a:t>
            </a:r>
          </a:p>
          <a:p>
            <a:pPr lvl="1" eaLnBrk="1" hangingPunct="1">
              <a:lnSpc>
                <a:spcPct val="90000"/>
              </a:lnSpc>
            </a:pPr>
            <a:r>
              <a:rPr lang="en-US" altLang="en-US" sz="1800" dirty="0"/>
              <a:t>Ant Swarm, Bee Swarm, Bat Swarm, Particle Swarm…</a:t>
            </a:r>
            <a:br>
              <a:rPr lang="en-US" altLang="en-US" sz="1800" dirty="0"/>
            </a:br>
            <a:endParaRPr lang="en-US" altLang="en-US" sz="1800" dirty="0"/>
          </a:p>
          <a:p>
            <a:pPr eaLnBrk="1" hangingPunct="1">
              <a:lnSpc>
                <a:spcPct val="90000"/>
              </a:lnSpc>
            </a:pPr>
            <a:r>
              <a:rPr lang="en-US" altLang="en-US" sz="2000" dirty="0"/>
              <a:t>What is swarm intelligence ?</a:t>
            </a:r>
          </a:p>
          <a:p>
            <a:pPr eaLnBrk="1" hangingPunct="1">
              <a:lnSpc>
                <a:spcPct val="90000"/>
              </a:lnSpc>
              <a:buFont typeface="Wingdings" panose="05000000000000000000" pitchFamily="2" charset="2"/>
              <a:buNone/>
            </a:pPr>
            <a:r>
              <a:rPr lang="en-US" altLang="en-US" sz="2000" dirty="0"/>
              <a:t>	“Swarm Intelligence (SI) is the property of a system whereby the collective behaviors of (unsophisticated) agents interacting locally with their environment cause coherent functional global patterns to emerge.”</a:t>
            </a:r>
          </a:p>
          <a:p>
            <a:pPr eaLnBrk="1" hangingPunct="1">
              <a:lnSpc>
                <a:spcPct val="90000"/>
              </a:lnSpc>
              <a:buFont typeface="Wingdings" panose="05000000000000000000" pitchFamily="2" charset="2"/>
              <a:buNone/>
            </a:pPr>
            <a:endParaRPr lang="en-US" altLang="en-US" sz="2400" dirty="0"/>
          </a:p>
          <a:p>
            <a:pPr eaLnBrk="1" hangingPunct="1">
              <a:lnSpc>
                <a:spcPct val="90000"/>
              </a:lnSpc>
            </a:pPr>
            <a:r>
              <a:rPr lang="en-US" altLang="en-US" sz="2000" dirty="0"/>
              <a:t>“SI provides a basis with which it is possible to explore collective (or distributed) problem solving without centralized control or the provision of a global model.”</a:t>
            </a:r>
          </a:p>
          <a:p>
            <a:pPr eaLnBrk="1" hangingPunct="1">
              <a:lnSpc>
                <a:spcPct val="90000"/>
              </a:lnSpc>
              <a:buNone/>
            </a:pPr>
            <a:r>
              <a:rPr lang="en-US" altLang="en-US" sz="2000" dirty="0"/>
              <a:t>	</a:t>
            </a:r>
            <a:r>
              <a:rPr lang="en-US" altLang="en-US" sz="1800" dirty="0"/>
              <a:t>(</a:t>
            </a:r>
            <a:r>
              <a:rPr lang="en-US" altLang="en-US" sz="1100" dirty="0" err="1">
                <a:solidFill>
                  <a:srgbClr val="111111"/>
                </a:solidFill>
                <a:latin typeface="Roboto" panose="02000000000000000000" pitchFamily="2" charset="0"/>
              </a:rPr>
              <a:t>Bonabeau</a:t>
            </a:r>
            <a:r>
              <a:rPr lang="en-US" altLang="en-US" sz="1100" dirty="0">
                <a:solidFill>
                  <a:srgbClr val="111111"/>
                </a:solidFill>
                <a:latin typeface="Roboto" panose="02000000000000000000" pitchFamily="2" charset="0"/>
              </a:rPr>
              <a:t> et al: </a:t>
            </a:r>
            <a:r>
              <a:rPr lang="en-US" sz="1100" b="0" i="0" dirty="0">
                <a:solidFill>
                  <a:srgbClr val="111111"/>
                </a:solidFill>
                <a:effectLst/>
                <a:latin typeface="Roboto" panose="02000000000000000000" pitchFamily="2" charset="0"/>
              </a:rPr>
              <a:t>Swarm Intelligence : From Natural to Artificial Systems</a:t>
            </a:r>
            <a:r>
              <a:rPr lang="en-US" altLang="en-US" sz="1800" dirty="0"/>
              <a:t>)</a:t>
            </a:r>
            <a:endParaRPr lang="en-US" altLang="en-US" sz="2400" dirty="0"/>
          </a:p>
        </p:txBody>
      </p:sp>
      <p:pic>
        <p:nvPicPr>
          <p:cNvPr id="6148" name="Picture 7" descr="Swarm%20of%20be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1850" y="2514600"/>
            <a:ext cx="1504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An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42598" y="3233956"/>
            <a:ext cx="167861"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85775" y="279400"/>
            <a:ext cx="7772400" cy="762000"/>
          </a:xfrm>
        </p:spPr>
        <p:txBody>
          <a:bodyPr/>
          <a:lstStyle/>
          <a:p>
            <a:pPr eaLnBrk="1" hangingPunct="1"/>
            <a:r>
              <a:rPr lang="en-US" altLang="en-US"/>
              <a:t>Ant Systems Applications</a:t>
            </a:r>
          </a:p>
        </p:txBody>
      </p:sp>
      <p:sp>
        <p:nvSpPr>
          <p:cNvPr id="1028" name="Rectangle 4"/>
          <p:cNvSpPr>
            <a:spLocks noChangeArrowheads="1"/>
          </p:cNvSpPr>
          <p:nvPr/>
        </p:nvSpPr>
        <p:spPr bwMode="auto">
          <a:xfrm>
            <a:off x="0" y="800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aphicFrame>
        <p:nvGraphicFramePr>
          <p:cNvPr id="1026" name="Object 5"/>
          <p:cNvGraphicFramePr>
            <a:graphicFrameLocks noGrp="1" noChangeAspect="1"/>
          </p:cNvGraphicFramePr>
          <p:nvPr>
            <p:ph idx="1"/>
          </p:nvPr>
        </p:nvGraphicFramePr>
        <p:xfrm>
          <a:off x="574675" y="1393825"/>
          <a:ext cx="7772400" cy="5359400"/>
        </p:xfrm>
        <a:graphic>
          <a:graphicData uri="http://schemas.openxmlformats.org/presentationml/2006/ole">
            <mc:AlternateContent xmlns:mc="http://schemas.openxmlformats.org/markup-compatibility/2006">
              <mc:Choice xmlns:v="urn:schemas-microsoft-com:vml" Requires="v">
                <p:oleObj name="Picture" r:id="rId3" imgW="5610960" imgH="6991920" progId="Word.Picture.8">
                  <p:embed/>
                </p:oleObj>
              </mc:Choice>
              <mc:Fallback>
                <p:oleObj name="Picture" r:id="rId3" imgW="5610960" imgH="6991920"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l="10919" t="15302" r="8638" b="43158"/>
                      <a:stretch>
                        <a:fillRect/>
                      </a:stretch>
                    </p:blipFill>
                    <p:spPr bwMode="auto">
                      <a:xfrm>
                        <a:off x="574675" y="1393825"/>
                        <a:ext cx="7772400" cy="535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a:t>Historical Background</a:t>
            </a:r>
          </a:p>
        </p:txBody>
      </p:sp>
      <p:sp>
        <p:nvSpPr>
          <p:cNvPr id="7171" name="Rectangle 3"/>
          <p:cNvSpPr>
            <a:spLocks noGrp="1" noChangeArrowheads="1"/>
          </p:cNvSpPr>
          <p:nvPr>
            <p:ph type="body" idx="1"/>
          </p:nvPr>
        </p:nvSpPr>
        <p:spPr/>
        <p:txBody>
          <a:bodyPr/>
          <a:lstStyle/>
          <a:p>
            <a:pPr eaLnBrk="1" hangingPunct="1"/>
            <a:r>
              <a:rPr lang="en-US" altLang="en-US" sz="2600"/>
              <a:t>Developed by Marco Dorigo </a:t>
            </a:r>
            <a:r>
              <a:rPr lang="en-US" altLang="en-US" sz="2600" i="1"/>
              <a:t>et al</a:t>
            </a:r>
            <a:r>
              <a:rPr lang="en-US" altLang="en-US" sz="2600"/>
              <a:t> in early 1990s</a:t>
            </a:r>
          </a:p>
          <a:p>
            <a:pPr lvl="1" eaLnBrk="1" hangingPunct="1"/>
            <a:r>
              <a:rPr lang="en-US" altLang="en-US" sz="2000"/>
              <a:t>M. Dorigo. </a:t>
            </a:r>
            <a:r>
              <a:rPr lang="en-US" altLang="en-US" sz="2000" i="1"/>
              <a:t>Optimization, Learning and Natural Algorithms </a:t>
            </a:r>
            <a:r>
              <a:rPr lang="en-US" altLang="en-US" sz="2000"/>
              <a:t>(in Italian). PhD thesis, Dipartimento di Elettronica, Politecnico di Milano, IT, 1992.</a:t>
            </a:r>
          </a:p>
          <a:p>
            <a:pPr eaLnBrk="1" hangingPunct="1"/>
            <a:r>
              <a:rPr lang="en-US" altLang="en-US" sz="2200"/>
              <a:t>Inspired by the observation of real </a:t>
            </a:r>
          </a:p>
          <a:p>
            <a:pPr eaLnBrk="1" hangingPunct="1">
              <a:buFont typeface="Wingdings" panose="05000000000000000000" pitchFamily="2" charset="2"/>
              <a:buNone/>
            </a:pPr>
            <a:r>
              <a:rPr lang="en-US" altLang="en-US" sz="2200"/>
              <a:t>	ant colonies</a:t>
            </a:r>
          </a:p>
          <a:p>
            <a:pPr lvl="1" eaLnBrk="1" hangingPunct="1"/>
            <a:r>
              <a:rPr lang="en-US" altLang="en-US" sz="2000"/>
              <a:t>social insects - live in colonies</a:t>
            </a:r>
          </a:p>
          <a:p>
            <a:pPr lvl="1" eaLnBrk="1" hangingPunct="1"/>
            <a:r>
              <a:rPr lang="en-US" altLang="en-US" sz="2000"/>
              <a:t>behavior is directed more to </a:t>
            </a:r>
          </a:p>
          <a:p>
            <a:pPr lvl="1" eaLnBrk="1" hangingPunct="1">
              <a:buFont typeface="Wingdings" panose="05000000000000000000" pitchFamily="2" charset="2"/>
              <a:buNone/>
            </a:pPr>
            <a:r>
              <a:rPr lang="en-US" altLang="en-US" sz="2000"/>
              <a:t>	the survival of the colony</a:t>
            </a:r>
          </a:p>
          <a:p>
            <a:pPr lvl="1" eaLnBrk="1" hangingPunct="1"/>
            <a:r>
              <a:rPr lang="en-US" altLang="en-US" sz="2000"/>
              <a:t>colonies can achieve high </a:t>
            </a:r>
            <a:r>
              <a:rPr lang="en-US" altLang="en-US" sz="2000" i="1"/>
              <a:t>structuration</a:t>
            </a:r>
            <a:r>
              <a:rPr lang="en-US" altLang="en-US" sz="2000"/>
              <a:t> </a:t>
            </a:r>
          </a:p>
          <a:p>
            <a:pPr lvl="1" eaLnBrk="1" hangingPunct="1">
              <a:buFont typeface="Wingdings" panose="05000000000000000000" pitchFamily="2" charset="2"/>
              <a:buNone/>
            </a:pPr>
            <a:r>
              <a:rPr lang="en-US" altLang="en-US" sz="2000"/>
              <a:t>	level compared to the relative simplicity </a:t>
            </a:r>
          </a:p>
          <a:p>
            <a:pPr lvl="2" eaLnBrk="1" hangingPunct="1">
              <a:buFont typeface="Wingdings" panose="05000000000000000000" pitchFamily="2" charset="2"/>
              <a:buNone/>
            </a:pPr>
            <a:r>
              <a:rPr lang="en-US" altLang="en-US" sz="2000"/>
              <a:t>of the individuals</a:t>
            </a:r>
          </a:p>
        </p:txBody>
      </p:sp>
      <p:pic>
        <p:nvPicPr>
          <p:cNvPr id="7172" name="Picture 5" descr="Ant Colony Optimization C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1100" y="3325813"/>
            <a:ext cx="1522413" cy="226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4311" name="AutoShape 7"/>
          <p:cNvSpPr>
            <a:spLocks noChangeArrowheads="1"/>
          </p:cNvSpPr>
          <p:nvPr/>
        </p:nvSpPr>
        <p:spPr bwMode="auto">
          <a:xfrm>
            <a:off x="1101725" y="6315075"/>
            <a:ext cx="5884863" cy="311150"/>
          </a:xfrm>
          <a:prstGeom prst="wedgeRoundRectCallout">
            <a:avLst>
              <a:gd name="adj1" fmla="val 60333"/>
              <a:gd name="adj2" fmla="val -3010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13716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i="1">
                <a:latin typeface="Times New Roman" panose="02020603050405020304" pitchFamily="18" charset="0"/>
              </a:rPr>
              <a:t>Structuration - the interrelation of parts in an organized whole</a:t>
            </a:r>
          </a:p>
        </p:txBody>
      </p:sp>
      <p:pic>
        <p:nvPicPr>
          <p:cNvPr id="354312" name="Picture 8" descr="Ant-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113" y="6188075"/>
            <a:ext cx="2413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54312"/>
                                        </p:tgtEl>
                                        <p:attrNameLst>
                                          <p:attrName>style.visibility</p:attrName>
                                        </p:attrNameLst>
                                      </p:cBhvr>
                                      <p:to>
                                        <p:strVal val="visible"/>
                                      </p:to>
                                    </p:set>
                                    <p:anim calcmode="lin" valueType="num">
                                      <p:cBhvr additive="base">
                                        <p:cTn id="7" dur="1000" fill="hold"/>
                                        <p:tgtEl>
                                          <p:spTgt spid="354312"/>
                                        </p:tgtEl>
                                        <p:attrNameLst>
                                          <p:attrName>ppt_x</p:attrName>
                                        </p:attrNameLst>
                                      </p:cBhvr>
                                      <p:tavLst>
                                        <p:tav tm="0">
                                          <p:val>
                                            <p:strVal val="1+#ppt_w/2"/>
                                          </p:val>
                                        </p:tav>
                                        <p:tav tm="100000">
                                          <p:val>
                                            <p:strVal val="#ppt_x"/>
                                          </p:val>
                                        </p:tav>
                                      </p:tavLst>
                                    </p:anim>
                                    <p:anim calcmode="lin" valueType="num">
                                      <p:cBhvr additive="base">
                                        <p:cTn id="8" dur="1000" fill="hold"/>
                                        <p:tgtEl>
                                          <p:spTgt spid="35431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2" presetClass="entr" presetSubtype="2" fill="hold" grpId="0" nodeType="afterEffect">
                                  <p:stCondLst>
                                    <p:cond delay="0"/>
                                  </p:stCondLst>
                                  <p:childTnLst>
                                    <p:set>
                                      <p:cBhvr>
                                        <p:cTn id="11" dur="1" fill="hold">
                                          <p:stCondLst>
                                            <p:cond delay="0"/>
                                          </p:stCondLst>
                                        </p:cTn>
                                        <p:tgtEl>
                                          <p:spTgt spid="354311"/>
                                        </p:tgtEl>
                                        <p:attrNameLst>
                                          <p:attrName>style.visibility</p:attrName>
                                        </p:attrNameLst>
                                      </p:cBhvr>
                                      <p:to>
                                        <p:strVal val="visible"/>
                                      </p:to>
                                    </p:set>
                                    <p:animEffect transition="in" filter="wipe(right)">
                                      <p:cBhvr>
                                        <p:cTn id="12" dur="500"/>
                                        <p:tgtEl>
                                          <p:spTgt spid="3543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a:t>Real Ant Behavior</a:t>
            </a:r>
          </a:p>
        </p:txBody>
      </p:sp>
      <p:sp>
        <p:nvSpPr>
          <p:cNvPr id="8195" name="Rectangle 3"/>
          <p:cNvSpPr>
            <a:spLocks noGrp="1" noChangeArrowheads="1"/>
          </p:cNvSpPr>
          <p:nvPr>
            <p:ph type="body" idx="1"/>
          </p:nvPr>
        </p:nvSpPr>
        <p:spPr>
          <a:xfrm>
            <a:off x="457200" y="1844675"/>
            <a:ext cx="8229600" cy="4530725"/>
          </a:xfrm>
        </p:spPr>
        <p:txBody>
          <a:bodyPr/>
          <a:lstStyle/>
          <a:p>
            <a:pPr eaLnBrk="1" hangingPunct="1"/>
            <a:r>
              <a:rPr lang="en-US" altLang="en-US" sz="2600" dirty="0"/>
              <a:t>Foraging for food</a:t>
            </a:r>
          </a:p>
          <a:p>
            <a:pPr lvl="1" eaLnBrk="1" hangingPunct="1"/>
            <a:r>
              <a:rPr lang="en-US" altLang="en-US" sz="2200" dirty="0"/>
              <a:t>While walking, ants deposit </a:t>
            </a:r>
          </a:p>
          <a:p>
            <a:pPr lvl="1" eaLnBrk="1" hangingPunct="1">
              <a:buFont typeface="Wingdings" panose="05000000000000000000" pitchFamily="2" charset="2"/>
              <a:buNone/>
            </a:pPr>
            <a:r>
              <a:rPr lang="en-US" altLang="en-US" sz="2200" i="1" dirty="0"/>
              <a:t>	pheromone</a:t>
            </a:r>
            <a:r>
              <a:rPr lang="en-US" altLang="en-US" sz="2200" dirty="0"/>
              <a:t> forming a </a:t>
            </a:r>
          </a:p>
          <a:p>
            <a:pPr lvl="1" eaLnBrk="1" hangingPunct="1">
              <a:buFont typeface="Wingdings" panose="05000000000000000000" pitchFamily="2" charset="2"/>
              <a:buNone/>
            </a:pPr>
            <a:r>
              <a:rPr lang="en-US" altLang="en-US" sz="2200" dirty="0"/>
              <a:t>	pheromone trail</a:t>
            </a:r>
          </a:p>
          <a:p>
            <a:pPr lvl="1" eaLnBrk="1" hangingPunct="1"/>
            <a:r>
              <a:rPr lang="en-US" altLang="en-US" sz="2200" dirty="0"/>
              <a:t>Ants can smell pheromone and choose paths marked by strong pheromone concentrations with higher probability</a:t>
            </a:r>
          </a:p>
          <a:p>
            <a:pPr lvl="1" eaLnBrk="1" hangingPunct="1"/>
            <a:r>
              <a:rPr lang="en-US" altLang="en-US" sz="2200" dirty="0"/>
              <a:t>The pheromone trail allows the ants to find their way back to the food source (or to the nest)</a:t>
            </a:r>
          </a:p>
          <a:p>
            <a:pPr lvl="1" eaLnBrk="1" hangingPunct="1"/>
            <a:r>
              <a:rPr lang="en-US" altLang="en-US" sz="2200" dirty="0"/>
              <a:t>Pheromone trail following behavior can give rise to the emergence of shortest paths</a:t>
            </a:r>
          </a:p>
        </p:txBody>
      </p:sp>
      <p:sp>
        <p:nvSpPr>
          <p:cNvPr id="355332" name="AutoShape 4"/>
          <p:cNvSpPr>
            <a:spLocks noChangeArrowheads="1"/>
          </p:cNvSpPr>
          <p:nvPr/>
        </p:nvSpPr>
        <p:spPr bwMode="auto">
          <a:xfrm>
            <a:off x="1101725" y="6259513"/>
            <a:ext cx="5884863" cy="530225"/>
          </a:xfrm>
          <a:prstGeom prst="wedgeRoundRectCallout">
            <a:avLst>
              <a:gd name="adj1" fmla="val 60333"/>
              <a:gd name="adj2" fmla="val -3832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13716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400" i="1">
                <a:latin typeface="Times New Roman" panose="02020603050405020304" pitchFamily="18" charset="0"/>
              </a:rPr>
              <a:t>Pheromone - a chemical substance produced by an animal to serve as a stimulus to other individuals of the same species</a:t>
            </a:r>
          </a:p>
        </p:txBody>
      </p:sp>
      <p:pic>
        <p:nvPicPr>
          <p:cNvPr id="355333" name="Picture 5" descr="Ant-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113" y="6188075"/>
            <a:ext cx="2413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5988" y="1417638"/>
            <a:ext cx="33528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355333"/>
                                        </p:tgtEl>
                                        <p:attrNameLst>
                                          <p:attrName>style.visibility</p:attrName>
                                        </p:attrNameLst>
                                      </p:cBhvr>
                                      <p:to>
                                        <p:strVal val="visible"/>
                                      </p:to>
                                    </p:set>
                                    <p:anim calcmode="lin" valueType="num">
                                      <p:cBhvr additive="base">
                                        <p:cTn id="7" dur="1000" fill="hold"/>
                                        <p:tgtEl>
                                          <p:spTgt spid="355333"/>
                                        </p:tgtEl>
                                        <p:attrNameLst>
                                          <p:attrName>ppt_x</p:attrName>
                                        </p:attrNameLst>
                                      </p:cBhvr>
                                      <p:tavLst>
                                        <p:tav tm="0">
                                          <p:val>
                                            <p:strVal val="1+#ppt_w/2"/>
                                          </p:val>
                                        </p:tav>
                                        <p:tav tm="100000">
                                          <p:val>
                                            <p:strVal val="#ppt_x"/>
                                          </p:val>
                                        </p:tav>
                                      </p:tavLst>
                                    </p:anim>
                                    <p:anim calcmode="lin" valueType="num">
                                      <p:cBhvr additive="base">
                                        <p:cTn id="8" dur="1000" fill="hold"/>
                                        <p:tgtEl>
                                          <p:spTgt spid="35533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2" presetClass="entr" presetSubtype="2" fill="hold" grpId="0" nodeType="afterEffect">
                                  <p:stCondLst>
                                    <p:cond delay="0"/>
                                  </p:stCondLst>
                                  <p:childTnLst>
                                    <p:set>
                                      <p:cBhvr>
                                        <p:cTn id="11" dur="1" fill="hold">
                                          <p:stCondLst>
                                            <p:cond delay="0"/>
                                          </p:stCondLst>
                                        </p:cTn>
                                        <p:tgtEl>
                                          <p:spTgt spid="355332"/>
                                        </p:tgtEl>
                                        <p:attrNameLst>
                                          <p:attrName>style.visibility</p:attrName>
                                        </p:attrNameLst>
                                      </p:cBhvr>
                                      <p:to>
                                        <p:strVal val="visible"/>
                                      </p:to>
                                    </p:set>
                                    <p:animEffect transition="in" filter="wipe(right)">
                                      <p:cBhvr>
                                        <p:cTn id="12" dur="500"/>
                                        <p:tgtEl>
                                          <p:spTgt spid="355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Ants</a:t>
            </a:r>
          </a:p>
        </p:txBody>
      </p:sp>
      <p:pic>
        <p:nvPicPr>
          <p:cNvPr id="4" name="Content Placeholder 3"/>
          <p:cNvPicPr>
            <a:picLocks noGrp="1" noChangeAspect="1"/>
          </p:cNvPicPr>
          <p:nvPr>
            <p:ph idx="1"/>
          </p:nvPr>
        </p:nvPicPr>
        <p:blipFill>
          <a:blip r:embed="rId2"/>
          <a:stretch>
            <a:fillRect/>
          </a:stretch>
        </p:blipFill>
        <p:spPr>
          <a:xfrm>
            <a:off x="1632177" y="973419"/>
            <a:ext cx="5718649" cy="3601248"/>
          </a:xfrm>
          <a:prstGeom prst="rect">
            <a:avLst/>
          </a:prstGeom>
        </p:spPr>
      </p:pic>
      <p:sp>
        <p:nvSpPr>
          <p:cNvPr id="5" name="Rectangle 3"/>
          <p:cNvSpPr txBox="1">
            <a:spLocks noChangeArrowheads="1"/>
          </p:cNvSpPr>
          <p:nvPr/>
        </p:nvSpPr>
        <p:spPr bwMode="auto">
          <a:xfrm>
            <a:off x="457200" y="4465122"/>
            <a:ext cx="8229600" cy="2392878"/>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a:lstStyle>
          <a:p>
            <a:pPr eaLnBrk="1" hangingPunct="1">
              <a:buAutoNum type="alphaLcParenR"/>
            </a:pPr>
            <a:r>
              <a:rPr lang="en-US" altLang="en-US" sz="1800" kern="0" dirty="0"/>
              <a:t>A large group of ants forage back and forth between nest A and food source E</a:t>
            </a:r>
          </a:p>
          <a:p>
            <a:pPr eaLnBrk="1" hangingPunct="1">
              <a:buAutoNum type="alphaLcParenR"/>
            </a:pPr>
            <a:r>
              <a:rPr lang="en-US" altLang="en-US" sz="1800" kern="0" dirty="0"/>
              <a:t>An obstacle is placed in their path.  Initially ants in both directions will split left or right taking paths DCB and DHB with roughly equal probability</a:t>
            </a:r>
          </a:p>
          <a:p>
            <a:pPr eaLnBrk="1" hangingPunct="1">
              <a:buAutoNum type="alphaLcParenR"/>
            </a:pPr>
            <a:r>
              <a:rPr lang="en-US" altLang="en-US" sz="1800" kern="0" dirty="0"/>
              <a:t>The ants that chose path DCB will connect back to main path </a:t>
            </a:r>
            <a:r>
              <a:rPr lang="en-US" altLang="en-US" sz="1800" i="1" kern="0" dirty="0"/>
              <a:t>before</a:t>
            </a:r>
            <a:r>
              <a:rPr lang="en-US" altLang="en-US" sz="1800" kern="0" dirty="0"/>
              <a:t> the ants that chose path DHB.  As a result the ants approaching the obstacle at D (</a:t>
            </a:r>
            <a:r>
              <a:rPr lang="en-US" altLang="en-US" sz="1800" kern="0" dirty="0" err="1"/>
              <a:t>equiv</a:t>
            </a:r>
            <a:r>
              <a:rPr lang="en-US" altLang="en-US" sz="1800" kern="0" dirty="0"/>
              <a:t> B) will see a stronger (2x) pheromone path along DCB versus the 1x path along DHB.  Thus a higher probability of choosing path DCB will be created.  Future positive reinforcement will quickly cause nearly all ants to choose this path.  </a:t>
            </a:r>
          </a:p>
        </p:txBody>
      </p:sp>
      <p:pic>
        <p:nvPicPr>
          <p:cNvPr id="6" name="Picture 6" descr="Ant-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6767" y="2636883"/>
            <a:ext cx="100717" cy="27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913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a:t>Outline</a:t>
            </a:r>
          </a:p>
        </p:txBody>
      </p:sp>
      <p:sp>
        <p:nvSpPr>
          <p:cNvPr id="5123" name="Rectangle 3"/>
          <p:cNvSpPr>
            <a:spLocks noGrp="1" noChangeArrowheads="1"/>
          </p:cNvSpPr>
          <p:nvPr>
            <p:ph type="body" idx="1"/>
          </p:nvPr>
        </p:nvSpPr>
        <p:spPr>
          <a:xfrm>
            <a:off x="457200" y="1371600"/>
            <a:ext cx="8229600" cy="4759325"/>
          </a:xfrm>
        </p:spPr>
        <p:txBody>
          <a:bodyPr/>
          <a:lstStyle/>
          <a:p>
            <a:pPr eaLnBrk="1" hangingPunct="1">
              <a:lnSpc>
                <a:spcPct val="90000"/>
              </a:lnSpc>
            </a:pPr>
            <a:r>
              <a:rPr lang="en-US" altLang="en-US" sz="2400" dirty="0">
                <a:solidFill>
                  <a:schemeClr val="bg1">
                    <a:lumMod val="65000"/>
                  </a:schemeClr>
                </a:solidFill>
              </a:rPr>
              <a:t>Background – Real Ants</a:t>
            </a:r>
          </a:p>
          <a:p>
            <a:pPr eaLnBrk="1" hangingPunct="1">
              <a:lnSpc>
                <a:spcPct val="90000"/>
              </a:lnSpc>
            </a:pPr>
            <a:r>
              <a:rPr lang="en-US" altLang="en-US" sz="2400" dirty="0"/>
              <a:t>Artificial Ant Agents</a:t>
            </a:r>
          </a:p>
          <a:p>
            <a:pPr eaLnBrk="1" hangingPunct="1">
              <a:lnSpc>
                <a:spcPct val="90000"/>
              </a:lnSpc>
            </a:pPr>
            <a:r>
              <a:rPr lang="en-US" altLang="en-US" sz="2400" dirty="0">
                <a:solidFill>
                  <a:schemeClr val="bg1">
                    <a:lumMod val="65000"/>
                  </a:schemeClr>
                </a:solidFill>
              </a:rPr>
              <a:t>Ant Systems</a:t>
            </a:r>
          </a:p>
          <a:p>
            <a:pPr lvl="1" eaLnBrk="1" hangingPunct="1">
              <a:lnSpc>
                <a:spcPct val="90000"/>
              </a:lnSpc>
            </a:pPr>
            <a:r>
              <a:rPr lang="en-US" altLang="en-US" sz="2000" dirty="0">
                <a:solidFill>
                  <a:schemeClr val="bg1">
                    <a:lumMod val="65000"/>
                  </a:schemeClr>
                </a:solidFill>
              </a:rPr>
              <a:t>Overview</a:t>
            </a:r>
          </a:p>
          <a:p>
            <a:pPr lvl="1" eaLnBrk="1" hangingPunct="1">
              <a:lnSpc>
                <a:spcPct val="90000"/>
              </a:lnSpc>
            </a:pPr>
            <a:r>
              <a:rPr lang="en-US" altLang="en-US" sz="2000" dirty="0">
                <a:solidFill>
                  <a:schemeClr val="bg1">
                    <a:lumMod val="65000"/>
                  </a:schemeClr>
                </a:solidFill>
              </a:rPr>
              <a:t>Initialization</a:t>
            </a:r>
          </a:p>
          <a:p>
            <a:pPr lvl="1" eaLnBrk="1" hangingPunct="1">
              <a:lnSpc>
                <a:spcPct val="90000"/>
              </a:lnSpc>
            </a:pPr>
            <a:r>
              <a:rPr lang="en-US" altLang="en-US" sz="2000" dirty="0">
                <a:solidFill>
                  <a:schemeClr val="bg1">
                    <a:lumMod val="65000"/>
                  </a:schemeClr>
                </a:solidFill>
              </a:rPr>
              <a:t>Route Selection</a:t>
            </a:r>
          </a:p>
          <a:p>
            <a:pPr lvl="1" eaLnBrk="1" hangingPunct="1">
              <a:lnSpc>
                <a:spcPct val="90000"/>
              </a:lnSpc>
            </a:pPr>
            <a:r>
              <a:rPr lang="en-US" altLang="en-US" sz="2000" dirty="0">
                <a:solidFill>
                  <a:schemeClr val="bg1">
                    <a:lumMod val="65000"/>
                  </a:schemeClr>
                </a:solidFill>
              </a:rPr>
              <a:t>Trail Updating</a:t>
            </a:r>
          </a:p>
          <a:p>
            <a:pPr eaLnBrk="1" hangingPunct="1">
              <a:lnSpc>
                <a:spcPct val="90000"/>
              </a:lnSpc>
            </a:pPr>
            <a:r>
              <a:rPr lang="en-US" altLang="en-US" sz="2400" dirty="0">
                <a:solidFill>
                  <a:schemeClr val="bg1">
                    <a:lumMod val="65000"/>
                  </a:schemeClr>
                </a:solidFill>
              </a:rPr>
              <a:t>Ant Colony Optimization</a:t>
            </a:r>
          </a:p>
        </p:txBody>
      </p:sp>
      <p:pic>
        <p:nvPicPr>
          <p:cNvPr id="5124" name="Picture 7" descr="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1825" y="3597275"/>
            <a:ext cx="17049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360335"/>
      </p:ext>
    </p:extLst>
  </p:cSld>
  <p:clrMapOvr>
    <a:masterClrMapping/>
  </p:clrMapOvr>
</p:sld>
</file>

<file path=ppt/theme/theme1.xml><?xml version="1.0" encoding="utf-8"?>
<a:theme xmlns:a="http://schemas.openxmlformats.org/drawingml/2006/main" name="Lesson 1 - Introduction and Logical Constraints">
  <a:themeElements>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esson 1 - Introduction and Logical Constraints">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Lesson 1 - Introduction and Logical Constraints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esson 1 - Introduction and Logical Constraints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esson 1 - Introduction and Logical Constraints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esson 1 - Introduction and Logical Constraints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esson 1 - Introduction and Logical Constraints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AF</Template>
  <TotalTime>14033</TotalTime>
  <Words>2037</Words>
  <Application>Microsoft Office PowerPoint</Application>
  <PresentationFormat>On-screen Show (4:3)</PresentationFormat>
  <Paragraphs>284</Paragraphs>
  <Slides>50</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8" baseType="lpstr">
      <vt:lpstr>Arial</vt:lpstr>
      <vt:lpstr>Cambria Math</vt:lpstr>
      <vt:lpstr>Garamond</vt:lpstr>
      <vt:lpstr>Roboto</vt:lpstr>
      <vt:lpstr>Times New Roman</vt:lpstr>
      <vt:lpstr>Wingdings</vt:lpstr>
      <vt:lpstr>Lesson 1 - Introduction and Logical Constraints</vt:lpstr>
      <vt:lpstr>Picture</vt:lpstr>
      <vt:lpstr>OPER 623 – Heuristic Search Methods</vt:lpstr>
      <vt:lpstr>Outline</vt:lpstr>
      <vt:lpstr>Outline</vt:lpstr>
      <vt:lpstr>Ant Communication</vt:lpstr>
      <vt:lpstr>Swarm Metaheuristics</vt:lpstr>
      <vt:lpstr>Historical Background</vt:lpstr>
      <vt:lpstr>Real Ant Behavior</vt:lpstr>
      <vt:lpstr>Real Ants</vt:lpstr>
      <vt:lpstr>Outline</vt:lpstr>
      <vt:lpstr>Artificial Ant Behavior</vt:lpstr>
      <vt:lpstr>Artificial Ant Examp e</vt:lpstr>
      <vt:lpstr>Outline</vt:lpstr>
      <vt:lpstr>Ant Cycle Overview</vt:lpstr>
      <vt:lpstr>PowerPoint Presentation</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One Ant TSP Example</vt:lpstr>
      <vt:lpstr>Outline</vt:lpstr>
      <vt:lpstr>Ant Cycle Initialization</vt:lpstr>
      <vt:lpstr>Outline</vt:lpstr>
      <vt:lpstr>Ant Cycle Route Selection</vt:lpstr>
      <vt:lpstr>Ant Cycle Route Selection</vt:lpstr>
      <vt:lpstr>Ant Cycle Route Selection</vt:lpstr>
      <vt:lpstr>Outline</vt:lpstr>
      <vt:lpstr>Ant Cycle Pheromone Addition</vt:lpstr>
      <vt:lpstr>Ant Cycle Pheromone Evaporation</vt:lpstr>
      <vt:lpstr>Outline</vt:lpstr>
      <vt:lpstr>Ant Colony Optimization</vt:lpstr>
      <vt:lpstr>ACO Extensions</vt:lpstr>
      <vt:lpstr>ACO Extensions</vt:lpstr>
      <vt:lpstr>ACO Extensions</vt:lpstr>
      <vt:lpstr>ACO Extensions</vt:lpstr>
      <vt:lpstr>ACO Extensions</vt:lpstr>
      <vt:lpstr>Ant Systems Applications</vt:lpstr>
    </vt:vector>
  </TitlesOfParts>
  <Company>USAF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623 Heuristics</dc:title>
  <dc:creator>USAF</dc:creator>
  <cp:lastModifiedBy>Bruce Cox</cp:lastModifiedBy>
  <cp:revision>123</cp:revision>
  <cp:lastPrinted>1601-01-01T00:00:00Z</cp:lastPrinted>
  <dcterms:created xsi:type="dcterms:W3CDTF">2002-09-18T16:22:23Z</dcterms:created>
  <dcterms:modified xsi:type="dcterms:W3CDTF">2022-11-30T16:38:00Z</dcterms:modified>
</cp:coreProperties>
</file>