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2 Customizing the Color </a:t>
            </a:r>
            <a:br>
              <a:rPr lang="en-US" altLang="zh-CN" dirty="0"/>
            </a:br>
            <a:r>
              <a:rPr lang="en-US" altLang="zh-CN" dirty="0"/>
              <a:t>and Styles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20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Using custom colors for scatter plots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((100, 2))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 +=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((-1, -1)) # Center the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. at &lt;-1, -1&gt;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((100, 2))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 +=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((1, 1)) # Center the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distrib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. at &lt;1, 1&gt;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(A[:,0], A[:,1], color = '.25')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(B[:,0], B[:,1], color = '.75')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76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custom colors for bar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3300" dirty="0" smtClean="0"/>
              <a:t>Use color parameter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women_pop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([5., 30., 45., 22.])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men_pop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([5., 25., 50., 20.])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plt.barh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women_pop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color = '.25')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plt.barh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-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men_pop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, color = '.75')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0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custom colors for pie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Use colors parameter</a:t>
            </a:r>
          </a:p>
          <a:p>
            <a:pPr marL="0" indent="0">
              <a:buNone/>
            </a:pP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values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np.random.rand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(8)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color_set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('.00', '.25', '.50', '.75')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plt.pie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(values, colors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color_set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3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custom colors for boxplots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Use function </a:t>
            </a:r>
            <a:r>
              <a:rPr lang="en-US" altLang="zh-CN" dirty="0" err="1" smtClean="0"/>
              <a:t>set_color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values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np.random.randn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for name,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line_list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b.iteritems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line in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line_list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line.set_color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('k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pPr marL="0" indent="0">
              <a:buNone/>
            </a:pP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2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colormaps</a:t>
            </a:r>
            <a:r>
              <a:rPr lang="en-US" dirty="0"/>
              <a:t> for scatter plots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Colormaps</a:t>
            </a:r>
            <a:r>
              <a:rPr lang="en-US" altLang="zh-CN" dirty="0"/>
              <a:t> define colors with a continuous function of one variable to one </a:t>
            </a:r>
            <a:r>
              <a:rPr lang="en-US" altLang="zh-CN" dirty="0" smtClean="0"/>
              <a:t>value, corresponding </a:t>
            </a:r>
            <a:r>
              <a:rPr lang="en-US" altLang="zh-CN" dirty="0"/>
              <a:t>to one </a:t>
            </a:r>
            <a:r>
              <a:rPr lang="en-US" altLang="zh-CN" dirty="0" smtClean="0"/>
              <a:t>color. most </a:t>
            </a:r>
            <a:r>
              <a:rPr lang="en-US" altLang="zh-CN" dirty="0"/>
              <a:t>of </a:t>
            </a:r>
            <a:r>
              <a:rPr lang="en-US" altLang="zh-CN" dirty="0" smtClean="0"/>
              <a:t>them are </a:t>
            </a:r>
            <a:r>
              <a:rPr lang="en-US" altLang="zh-CN" dirty="0"/>
              <a:t>continuous </a:t>
            </a:r>
            <a:r>
              <a:rPr lang="en-US" altLang="zh-CN" dirty="0" smtClean="0"/>
              <a:t>color maps.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matplotlib.cm as cm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N = 256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angle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(0, 8 * 2 *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radius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(.5, 1., N)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X = radius *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(angle)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Y = radius *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(angle)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(X, Y, c = angle,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cm.hsv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6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colormaps</a:t>
            </a:r>
            <a:r>
              <a:rPr lang="en-US" dirty="0"/>
              <a:t> for scatter plots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Discussion:</a:t>
            </a:r>
          </a:p>
          <a:p>
            <a:pPr lvl="1"/>
            <a:r>
              <a:rPr lang="en-US" dirty="0"/>
              <a:t>The dots are colored as a function of the angle variable, taking the color from a </a:t>
            </a:r>
            <a:r>
              <a:rPr lang="en-US" dirty="0" err="1"/>
              <a:t>colormap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hsv</a:t>
            </a:r>
            <a:r>
              <a:rPr lang="en-US" dirty="0"/>
              <a:t> map contains the full spectrum of colors, which makes for a fancy rainbow theme.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scientific visualization, other </a:t>
            </a:r>
            <a:r>
              <a:rPr lang="en-US" dirty="0" err="1"/>
              <a:t>colormaps</a:t>
            </a:r>
            <a:r>
              <a:rPr lang="en-US" dirty="0"/>
              <a:t> are more appropriate, taking into account the perceived color intensity, such as the </a:t>
            </a:r>
            <a:r>
              <a:rPr lang="en-US" dirty="0" err="1"/>
              <a:t>PuOr</a:t>
            </a:r>
            <a:r>
              <a:rPr lang="en-US" dirty="0"/>
              <a:t> map. </a:t>
            </a:r>
            <a:r>
              <a:rPr lang="en-US" dirty="0" smtClean="0"/>
              <a:t> 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3542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colormaps</a:t>
            </a:r>
            <a:r>
              <a:rPr lang="en-US" dirty="0"/>
              <a:t> for bar charts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pyplot.scatter</a:t>
            </a:r>
            <a:r>
              <a:rPr lang="en-US" dirty="0"/>
              <a:t>() function has a built-in support for </a:t>
            </a:r>
            <a:r>
              <a:rPr lang="en-US" dirty="0" err="1" smtClean="0"/>
              <a:t>colormaps</a:t>
            </a:r>
            <a:endParaRPr lang="en-US" dirty="0" smtClean="0"/>
          </a:p>
          <a:p>
            <a:r>
              <a:rPr lang="en-US" dirty="0" err="1"/>
              <a:t>pyplot.bar</a:t>
            </a:r>
            <a:r>
              <a:rPr lang="en-US" dirty="0" smtClean="0"/>
              <a:t>() does </a:t>
            </a:r>
            <a:r>
              <a:rPr lang="en-US" dirty="0"/>
              <a:t>not take </a:t>
            </a:r>
            <a:r>
              <a:rPr lang="en-US" dirty="0" err="1"/>
              <a:t>colormaps</a:t>
            </a:r>
            <a:r>
              <a:rPr lang="en-US" dirty="0"/>
              <a:t> as inputs to plot bar charts </a:t>
            </a:r>
            <a:endParaRPr lang="en-US" dirty="0" smtClean="0"/>
          </a:p>
          <a:p>
            <a:r>
              <a:rPr lang="en-US" dirty="0" smtClean="0"/>
              <a:t>directly </a:t>
            </a:r>
            <a:r>
              <a:rPr lang="en-US" dirty="0"/>
              <a:t>use a </a:t>
            </a:r>
            <a:r>
              <a:rPr lang="en-US" dirty="0" err="1"/>
              <a:t>colormap</a:t>
            </a:r>
            <a:r>
              <a:rPr lang="en-US" dirty="0"/>
              <a:t> object rather than letting a rendering function use it automatically. </a:t>
            </a:r>
            <a:endParaRPr lang="en-US" dirty="0" smtClean="0"/>
          </a:p>
          <a:p>
            <a:r>
              <a:rPr lang="en-US" dirty="0" smtClean="0"/>
              <a:t>also </a:t>
            </a:r>
            <a:r>
              <a:rPr lang="en-US" dirty="0"/>
              <a:t>need the </a:t>
            </a:r>
            <a:r>
              <a:rPr lang="en-US" dirty="0" err="1"/>
              <a:t>matplotlib.colors</a:t>
            </a:r>
            <a:r>
              <a:rPr lang="en-US" dirty="0"/>
              <a:t> module, which contains the utility functions related to </a:t>
            </a:r>
            <a:r>
              <a:rPr lang="en-US" dirty="0" smtClean="0"/>
              <a:t>colors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4671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colormaps</a:t>
            </a:r>
            <a:r>
              <a:rPr lang="en-US" dirty="0"/>
              <a:t> for bar charts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import matplotlib.cm as cm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matplotlib.colors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as col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values =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np.random.random_integers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(99, size = 50)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cm.ScalarMappable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col.Normalize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(0, 99),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cm.binary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(values)), values, color =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cmap.to_rgba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(values))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colormaps</a:t>
            </a:r>
            <a:r>
              <a:rPr lang="en-US" dirty="0"/>
              <a:t> for bar charts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/>
              <a:t>the </a:t>
            </a:r>
            <a:r>
              <a:rPr lang="en-US" dirty="0" err="1"/>
              <a:t>colormap</a:t>
            </a:r>
            <a:r>
              <a:rPr lang="en-US" dirty="0"/>
              <a:t> </a:t>
            </a:r>
            <a:r>
              <a:rPr lang="en-US" dirty="0" err="1"/>
              <a:t>cmap</a:t>
            </a:r>
            <a:r>
              <a:rPr lang="en-US" dirty="0"/>
              <a:t> so that it maps values from the [0, 99] range to the colors of the </a:t>
            </a:r>
            <a:r>
              <a:rPr lang="en-US" dirty="0" err="1"/>
              <a:t>matplotlib.cm.binary</a:t>
            </a:r>
            <a:r>
              <a:rPr lang="en-US" dirty="0"/>
              <a:t> </a:t>
            </a:r>
            <a:r>
              <a:rPr lang="en-US" dirty="0" err="1"/>
              <a:t>colormap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the function </a:t>
            </a:r>
            <a:r>
              <a:rPr lang="en-US" dirty="0" err="1"/>
              <a:t>cmap.to_rgba</a:t>
            </a:r>
            <a:r>
              <a:rPr lang="en-US" dirty="0"/>
              <a:t> converts the list of values to a list of colors.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0800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line pattern and thickness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line </a:t>
            </a:r>
            <a:r>
              <a:rPr lang="en-US" sz="9600" dirty="0"/>
              <a:t>style is controlled by an optional </a:t>
            </a:r>
            <a:r>
              <a:rPr lang="en-US" sz="9600" dirty="0" smtClean="0"/>
              <a:t>parameter </a:t>
            </a:r>
            <a:r>
              <a:rPr lang="en-US" sz="9600" dirty="0" err="1" smtClean="0">
                <a:latin typeface="Courier New" pitchFamily="49" charset="0"/>
                <a:cs typeface="Courier New" pitchFamily="49" charset="0"/>
              </a:rPr>
              <a:t>linestyle</a:t>
            </a:r>
            <a:endParaRPr lang="en-US" sz="5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9600" dirty="0"/>
              <a:t>Solid, Dashed, Dotted, </a:t>
            </a:r>
            <a:r>
              <a:rPr lang="en-US" sz="9600" dirty="0" err="1"/>
              <a:t>Dashdot</a:t>
            </a:r>
            <a:r>
              <a:rPr lang="en-US" sz="9600" dirty="0"/>
              <a:t> </a:t>
            </a:r>
            <a:endParaRPr lang="en-US" sz="6400" dirty="0"/>
          </a:p>
          <a:p>
            <a:pPr marL="0" indent="0">
              <a:buNone/>
            </a:pP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as np </a:t>
            </a:r>
          </a:p>
          <a:p>
            <a:pPr marL="0" indent="0">
              <a:buNone/>
            </a:pPr>
            <a:r>
              <a:rPr lang="en-US" sz="72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plt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pdf(X, mu, sigma): </a:t>
            </a:r>
          </a:p>
          <a:p>
            <a:pPr marL="0" indent="0">
              <a:buNone/>
            </a:pP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    a 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= 1. / (sigma *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(2. *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da-DK" sz="7200" dirty="0" smtClean="0">
                <a:latin typeface="Courier New" pitchFamily="49" charset="0"/>
                <a:cs typeface="Courier New" pitchFamily="49" charset="0"/>
              </a:rPr>
              <a:t>    b </a:t>
            </a:r>
            <a:r>
              <a:rPr lang="da-DK" sz="7200" dirty="0">
                <a:latin typeface="Courier New" pitchFamily="49" charset="0"/>
                <a:cs typeface="Courier New" pitchFamily="49" charset="0"/>
              </a:rPr>
              <a:t>= -1. / (2. * sigma ** 2) </a:t>
            </a:r>
          </a:p>
          <a:p>
            <a:pPr marL="0" indent="0">
              <a:buNone/>
            </a:pP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a *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(b * (X - mu) ** 2) </a:t>
            </a:r>
          </a:p>
          <a:p>
            <a:pPr marL="0" indent="0">
              <a:buNone/>
            </a:pPr>
            <a:r>
              <a:rPr lang="en-US" sz="72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(-6, 6, 1024) </a:t>
            </a:r>
          </a:p>
          <a:p>
            <a:pPr marL="0" indent="0">
              <a:buNone/>
            </a:pP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(X, pdf(X, 0., 1.), color = 'k',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200" dirty="0" smtClean="0">
                <a:latin typeface="Courier New" pitchFamily="49" charset="0"/>
                <a:cs typeface="Courier New" pitchFamily="49" charset="0"/>
              </a:rPr>
              <a:t>= 'solid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') </a:t>
            </a:r>
          </a:p>
          <a:p>
            <a:pPr marL="0" indent="0">
              <a:buNone/>
            </a:pP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(X, pdf(X, 0., .5), color = 'k',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= 'dashed') </a:t>
            </a:r>
          </a:p>
          <a:p>
            <a:pPr marL="0" indent="0">
              <a:buNone/>
            </a:pP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(X, pdf(X, 0., .25), color = 'k', 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linestyle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 = '</a:t>
            </a: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dashdot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') </a:t>
            </a:r>
          </a:p>
          <a:p>
            <a:pPr marL="0" indent="0">
              <a:buNone/>
            </a:pPr>
            <a:r>
              <a:rPr lang="en-US" sz="72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7200" dirty="0">
                <a:latin typeface="Courier New" pitchFamily="49" charset="0"/>
                <a:cs typeface="Courier New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53691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Defining your own colors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/>
              <a:t>custom colors for scatter plots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/>
              <a:t>custom colors for bar charts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/>
              <a:t>custom colors for pie charts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/>
              <a:t>custom colors for boxplots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/>
              <a:t>colormaps</a:t>
            </a:r>
            <a:r>
              <a:rPr lang="en-US" altLang="zh-CN" dirty="0"/>
              <a:t> for scatter plots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/>
              <a:t>colormaps</a:t>
            </a:r>
            <a:r>
              <a:rPr lang="en-US" altLang="zh-CN" dirty="0"/>
              <a:t> for bar </a:t>
            </a:r>
            <a:r>
              <a:rPr lang="en-US" altLang="zh-CN" dirty="0" smtClean="0"/>
              <a:t>charts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30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line pattern and thickness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linestyle</a:t>
            </a:r>
            <a:r>
              <a:rPr lang="en-US" dirty="0" smtClean="0"/>
              <a:t> </a:t>
            </a:r>
            <a:r>
              <a:rPr lang="en-US" dirty="0"/>
              <a:t>parameter is available for all the commands that involve line rendering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modify </a:t>
            </a:r>
            <a:r>
              <a:rPr lang="en-US" dirty="0"/>
              <a:t>the line pattern used for a bar </a:t>
            </a:r>
            <a:r>
              <a:rPr lang="en-US" dirty="0" smtClean="0"/>
              <a:t>chart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as np 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N = 8 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</a:p>
          <a:p>
            <a:pPr marL="0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(X, A, color = '.75') </a:t>
            </a:r>
          </a:p>
          <a:p>
            <a:pPr marL="0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(X, A + B, bottom = A, color = 'w',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'dashed') </a:t>
            </a:r>
          </a:p>
          <a:p>
            <a:pPr marL="0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737391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Controlling a line pattern and thickness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linewidth parameter will change the thickness of lines. By default, the thickness is set to 1 unit. </a:t>
            </a:r>
            <a:endParaRPr lang="en-US" dirty="0" smtClean="0"/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pdf(X, mu, sigma):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 1. / (sigma *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(2. *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 -1. / (2. * sigma ** 2)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 *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(b * (X - mu) ** 2)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(-6, 6, 1024)</a:t>
            </a:r>
          </a:p>
          <a:p>
            <a:pPr marL="0" indent="0"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range(64):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samples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np.random.standard_normal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mu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sigma =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(samples),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np.std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</a:t>
            </a:r>
          </a:p>
          <a:p>
            <a:pPr marL="0" indent="0">
              <a:buNone/>
            </a:pP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pdf(X, mu, sigma), color = '.75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linewidth = .5)</a:t>
            </a:r>
          </a:p>
          <a:p>
            <a:pPr marL="0" indent="0">
              <a:buNone/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(X, pdf(X, 0., 1.), color = 'y', linewidth = 3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</a:p>
          <a:p>
            <a:pPr marL="0" indent="0">
              <a:buNone/>
            </a:pP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4121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a fill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fill </a:t>
            </a:r>
            <a:r>
              <a:rPr lang="en-US" sz="3300" dirty="0"/>
              <a:t>patterns with a bar </a:t>
            </a:r>
            <a:r>
              <a:rPr lang="en-US" sz="3300" dirty="0" smtClean="0"/>
              <a:t>chart</a:t>
            </a:r>
          </a:p>
          <a:p>
            <a:pPr marL="0" indent="0">
              <a:buNone/>
            </a:pPr>
            <a:r>
              <a:rPr lang="pt-BR" sz="3100" dirty="0">
                <a:latin typeface="Courier New" pitchFamily="49" charset="0"/>
                <a:cs typeface="Courier New" pitchFamily="49" charset="0"/>
              </a:rPr>
              <a:t>import numpy as np</a:t>
            </a:r>
          </a:p>
          <a:p>
            <a:pPr marL="0" indent="0">
              <a:buNone/>
            </a:pPr>
            <a:r>
              <a:rPr lang="pt-BR" sz="3100" dirty="0">
                <a:latin typeface="Courier New" pitchFamily="49" charset="0"/>
                <a:cs typeface="Courier New" pitchFamily="49" charset="0"/>
              </a:rPr>
              <a:t>import matplotlib.pyplot as plt</a:t>
            </a:r>
          </a:p>
          <a:p>
            <a:pPr marL="0" indent="0">
              <a:buNone/>
            </a:pPr>
            <a:r>
              <a:rPr lang="pt-BR" sz="3100" dirty="0">
                <a:latin typeface="Courier New" pitchFamily="49" charset="0"/>
                <a:cs typeface="Courier New" pitchFamily="49" charset="0"/>
              </a:rPr>
              <a:t>N = 8</a:t>
            </a:r>
          </a:p>
          <a:p>
            <a:pPr marL="0" indent="0">
              <a:buNone/>
            </a:pPr>
            <a:r>
              <a:rPr lang="pt-BR" sz="3100" dirty="0">
                <a:latin typeface="Courier New" pitchFamily="49" charset="0"/>
                <a:cs typeface="Courier New" pitchFamily="49" charset="0"/>
              </a:rPr>
              <a:t>A = np.random.random(N</a:t>
            </a:r>
            <a:r>
              <a:rPr lang="pt-BR" sz="3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np.random.random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pPr marL="0" indent="0">
              <a:buNone/>
            </a:pPr>
            <a:r>
              <a:rPr lang="en-US" sz="31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(N)</a:t>
            </a:r>
          </a:p>
          <a:p>
            <a:pPr marL="0" indent="0">
              <a:buNone/>
            </a:pP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(X, A, color = 'w', hatch = 'x')</a:t>
            </a:r>
          </a:p>
          <a:p>
            <a:pPr marL="0" indent="0">
              <a:buNone/>
            </a:pP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(X, A + B, bottom = A, color = 'w', hatch = '/')</a:t>
            </a:r>
          </a:p>
          <a:p>
            <a:pPr marL="0" indent="0">
              <a:buNone/>
            </a:pPr>
            <a:r>
              <a:rPr lang="en-US" sz="31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91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Controlling a fill pattern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300" dirty="0" err="1"/>
              <a:t>pyplot.bar</a:t>
            </a:r>
            <a:r>
              <a:rPr lang="en-US" sz="3300" dirty="0" smtClean="0"/>
              <a:t>() </a:t>
            </a:r>
            <a:r>
              <a:rPr lang="en-US" sz="3300" dirty="0"/>
              <a:t>accept an optional parameter, </a:t>
            </a:r>
            <a:r>
              <a:rPr lang="en-US" sz="3300" dirty="0" smtClean="0"/>
              <a:t>hatch</a:t>
            </a:r>
            <a:r>
              <a:rPr lang="en-US" sz="3300" dirty="0"/>
              <a:t>. </a:t>
            </a:r>
            <a:endParaRPr lang="en-US" sz="3300" dirty="0" smtClean="0"/>
          </a:p>
          <a:p>
            <a:r>
              <a:rPr lang="en-US" sz="3300" dirty="0" smtClean="0"/>
              <a:t>This </a:t>
            </a:r>
            <a:r>
              <a:rPr lang="en-US" sz="3300" dirty="0"/>
              <a:t>parameter can take the following values</a:t>
            </a:r>
            <a:r>
              <a:rPr lang="en-US" sz="3300" dirty="0" smtClean="0"/>
              <a:t>:</a:t>
            </a:r>
          </a:p>
          <a:p>
            <a:r>
              <a:rPr lang="en-US" sz="3300" dirty="0" smtClean="0"/>
              <a:t>/,\, |, -, +, x, </a:t>
            </a:r>
            <a:r>
              <a:rPr lang="en-US" sz="3300" dirty="0" err="1" smtClean="0"/>
              <a:t>o,O</a:t>
            </a:r>
            <a:r>
              <a:rPr lang="en-US" sz="3300" dirty="0" smtClean="0"/>
              <a:t>,., *</a:t>
            </a:r>
          </a:p>
        </p:txBody>
      </p:sp>
    </p:spTree>
    <p:extLst>
      <p:ext uri="{BB962C8B-B14F-4D97-AF65-F5344CB8AC3E}">
        <p14:creationId xmlns:p14="http://schemas.microsoft.com/office/powerpoint/2010/main" val="3257566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marker's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/>
              <a:t>matplotlib</a:t>
            </a:r>
            <a:r>
              <a:rPr lang="en-US" sz="2600" dirty="0"/>
              <a:t> offers a </a:t>
            </a:r>
            <a:r>
              <a:rPr lang="en-US" sz="2600" dirty="0" smtClean="0"/>
              <a:t>variety </a:t>
            </a:r>
            <a:r>
              <a:rPr lang="en-US" sz="2600" dirty="0"/>
              <a:t>of shapes to replace dots with other kinds of markers</a:t>
            </a:r>
            <a:r>
              <a:rPr lang="en-US" sz="2600" dirty="0" smtClean="0"/>
              <a:t>.</a:t>
            </a:r>
          </a:p>
          <a:p>
            <a:r>
              <a:rPr lang="en-US" sz="2600" dirty="0" smtClean="0"/>
              <a:t>Predefined </a:t>
            </a:r>
            <a:r>
              <a:rPr lang="en-US" sz="2600" dirty="0"/>
              <a:t>markers: </a:t>
            </a:r>
            <a:r>
              <a:rPr lang="en-US" sz="2600" dirty="0" smtClean="0"/>
              <a:t>represented as </a:t>
            </a:r>
            <a:r>
              <a:rPr lang="en-US" sz="2600" dirty="0"/>
              <a:t>a number in </a:t>
            </a:r>
            <a:r>
              <a:rPr lang="en-US" sz="2600" dirty="0" smtClean="0"/>
              <a:t>the </a:t>
            </a:r>
            <a:r>
              <a:rPr lang="en-US" sz="2600" dirty="0"/>
              <a:t>[0, 8] range, or some strings</a:t>
            </a:r>
          </a:p>
          <a:p>
            <a:r>
              <a:rPr lang="en-US" sz="2600" dirty="0" smtClean="0"/>
              <a:t>Vertices </a:t>
            </a:r>
            <a:r>
              <a:rPr lang="en-US" sz="2600" dirty="0"/>
              <a:t>list: This is a list of value pairs, used as coordinates for the path of a shape</a:t>
            </a:r>
          </a:p>
          <a:p>
            <a:r>
              <a:rPr lang="en-US" sz="2600" dirty="0" smtClean="0"/>
              <a:t>Regular </a:t>
            </a:r>
            <a:r>
              <a:rPr lang="en-US" sz="2600" dirty="0"/>
              <a:t>polygon: It represents a triplet (N, 0, angle) for an </a:t>
            </a:r>
            <a:r>
              <a:rPr lang="en-US" sz="2600" dirty="0" smtClean="0"/>
              <a:t>N sided </a:t>
            </a:r>
            <a:r>
              <a:rPr lang="en-US" sz="2600" dirty="0"/>
              <a:t>regular polygon, </a:t>
            </a:r>
            <a:r>
              <a:rPr lang="en-US" sz="2600" dirty="0" smtClean="0"/>
              <a:t>with </a:t>
            </a:r>
            <a:r>
              <a:rPr lang="en-US" sz="2600" dirty="0"/>
              <a:t>a rotation of angle degrees</a:t>
            </a:r>
          </a:p>
          <a:p>
            <a:r>
              <a:rPr lang="en-US" sz="2600" dirty="0" smtClean="0"/>
              <a:t>Start </a:t>
            </a:r>
            <a:r>
              <a:rPr lang="en-US" sz="2600" dirty="0"/>
              <a:t>polygon: It </a:t>
            </a:r>
            <a:r>
              <a:rPr lang="en-US" sz="2600" dirty="0" smtClean="0"/>
              <a:t>represents a </a:t>
            </a:r>
            <a:r>
              <a:rPr lang="en-US" sz="2600" dirty="0"/>
              <a:t>triplet (N, 1, angle) for an </a:t>
            </a:r>
            <a:r>
              <a:rPr lang="en-US" sz="2600" dirty="0" smtClean="0"/>
              <a:t>N sided </a:t>
            </a:r>
            <a:r>
              <a:rPr lang="en-US" sz="2600" dirty="0"/>
              <a:t>regular star, with a </a:t>
            </a:r>
            <a:r>
              <a:rPr lang="en-US" sz="2600" dirty="0" smtClean="0"/>
              <a:t>rotation </a:t>
            </a:r>
            <a:r>
              <a:rPr lang="en-US" sz="2600" dirty="0"/>
              <a:t>of angle degrees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065307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a marker's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((100, 2))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 +=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((-1, -1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((100, 2))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 +=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((1, 1))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(A[:,0], A[:,1], color = 'k', marker = 'x')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(B[:,0], B[:,1], color = 'k', marker = '^')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7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a marker's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sz="3300" dirty="0"/>
              <a:t>set the color of both scatter plots to black</a:t>
            </a:r>
            <a:r>
              <a:rPr lang="en-US" altLang="zh-CN" sz="3300" dirty="0" smtClean="0"/>
              <a:t>.</a:t>
            </a:r>
            <a:endParaRPr lang="en-US" altLang="zh-CN" sz="3300" dirty="0"/>
          </a:p>
          <a:p>
            <a:r>
              <a:rPr lang="en-US" altLang="zh-CN" sz="3300" dirty="0" smtClean="0"/>
              <a:t>specify </a:t>
            </a:r>
            <a:r>
              <a:rPr lang="en-US" altLang="zh-CN" sz="3300" dirty="0"/>
              <a:t>a different marker for each set</a:t>
            </a:r>
            <a:r>
              <a:rPr lang="en-US" altLang="zh-CN" sz="3300" dirty="0" smtClean="0"/>
              <a:t>.</a:t>
            </a:r>
          </a:p>
          <a:p>
            <a:r>
              <a:rPr lang="en-US" altLang="zh-CN" sz="3300" dirty="0"/>
              <a:t>Unlike the </a:t>
            </a:r>
            <a:r>
              <a:rPr lang="en-US" altLang="zh-CN" sz="3300" dirty="0" smtClean="0"/>
              <a:t>color parameter</a:t>
            </a:r>
            <a:r>
              <a:rPr lang="en-US" altLang="zh-CN" sz="3300" dirty="0"/>
              <a:t>, the </a:t>
            </a:r>
            <a:r>
              <a:rPr lang="en-US" altLang="zh-CN" sz="3300" dirty="0" smtClean="0"/>
              <a:t>marker parameter </a:t>
            </a:r>
            <a:r>
              <a:rPr lang="en-US" altLang="zh-CN" sz="3300" dirty="0"/>
              <a:t>does not accept a list of marker </a:t>
            </a:r>
            <a:r>
              <a:rPr lang="en-US" altLang="zh-CN" sz="3300" dirty="0" smtClean="0"/>
              <a:t>specifications </a:t>
            </a:r>
            <a:r>
              <a:rPr lang="en-US" altLang="zh-CN" sz="3300" dirty="0"/>
              <a:t>as inputs. </a:t>
            </a:r>
            <a:endParaRPr lang="en-US" altLang="zh-CN" sz="3300" dirty="0" smtClean="0"/>
          </a:p>
          <a:p>
            <a:r>
              <a:rPr lang="en-US" altLang="zh-CN" sz="3300" dirty="0" smtClean="0"/>
              <a:t>cannot </a:t>
            </a:r>
            <a:r>
              <a:rPr lang="en-US" altLang="zh-CN" sz="3300" dirty="0"/>
              <a:t>use one single call to </a:t>
            </a:r>
            <a:r>
              <a:rPr lang="en-US" altLang="zh-CN" sz="3300" dirty="0" err="1"/>
              <a:t>pyplot.scatter</a:t>
            </a:r>
            <a:r>
              <a:rPr lang="en-US" altLang="zh-CN" sz="3300" dirty="0"/>
              <a:t>() </a:t>
            </a:r>
          </a:p>
          <a:p>
            <a:r>
              <a:rPr lang="en-US" altLang="zh-CN" sz="3300" dirty="0" smtClean="0"/>
              <a:t>display </a:t>
            </a:r>
            <a:r>
              <a:rPr lang="en-US" altLang="zh-CN" sz="3300" dirty="0"/>
              <a:t>several set of points with different </a:t>
            </a:r>
            <a:r>
              <a:rPr lang="en-US" altLang="zh-CN" sz="3300" dirty="0" smtClean="0"/>
              <a:t>markers </a:t>
            </a:r>
          </a:p>
          <a:p>
            <a:pPr lvl="1"/>
            <a:r>
              <a:rPr lang="en-US" altLang="zh-CN" sz="2900" dirty="0" smtClean="0"/>
              <a:t>need </a:t>
            </a:r>
            <a:r>
              <a:rPr lang="en-US" altLang="zh-CN" sz="2900" dirty="0"/>
              <a:t>to segregate points per </a:t>
            </a:r>
            <a:r>
              <a:rPr lang="en-US" altLang="zh-CN" sz="2900" dirty="0" smtClean="0"/>
              <a:t>type </a:t>
            </a:r>
            <a:r>
              <a:rPr lang="en-US" altLang="zh-CN" sz="2900" dirty="0"/>
              <a:t>of marker and use a separate call to </a:t>
            </a:r>
            <a:r>
              <a:rPr lang="en-US" altLang="zh-CN" sz="2900" dirty="0" err="1"/>
              <a:t>pyplot.scatter</a:t>
            </a:r>
            <a:r>
              <a:rPr lang="en-US" altLang="zh-CN" sz="2900" dirty="0" smtClean="0"/>
              <a:t>() for </a:t>
            </a:r>
            <a:r>
              <a:rPr lang="en-US" altLang="zh-CN" sz="2900" dirty="0"/>
              <a:t>each set as follows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542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a marker's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numpy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np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import </a:t>
            </a:r>
            <a:r>
              <a:rPr lang="en-US" altLang="zh-CN" sz="2800" dirty="0" err="1"/>
              <a:t>matplotlib.pyplot</a:t>
            </a:r>
            <a:r>
              <a:rPr lang="en-US" altLang="zh-CN" sz="2800" dirty="0"/>
              <a:t> as </a:t>
            </a:r>
            <a:r>
              <a:rPr lang="en-US" altLang="zh-CN" sz="2800" dirty="0" err="1"/>
              <a:t>plt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 err="1"/>
              <a:t>label_list</a:t>
            </a:r>
            <a:r>
              <a:rPr lang="en-US" altLang="zh-CN" sz="2800" dirty="0"/>
              <a:t> = (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b'Iris-setosa</a:t>
            </a:r>
            <a:r>
              <a:rPr lang="en-US" altLang="zh-CN" sz="2800" dirty="0"/>
              <a:t>',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b'Iris-versicolor</a:t>
            </a:r>
            <a:r>
              <a:rPr lang="en-US" altLang="zh-CN" sz="2800" dirty="0"/>
              <a:t>',</a:t>
            </a:r>
          </a:p>
          <a:p>
            <a:pPr marL="0" indent="0"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b'Iris-virginica</a:t>
            </a:r>
            <a:r>
              <a:rPr lang="en-US" altLang="zh-CN" sz="2800" dirty="0"/>
              <a:t>',</a:t>
            </a:r>
          </a:p>
          <a:p>
            <a:pPr marL="0" indent="0">
              <a:buNone/>
            </a:pPr>
            <a:r>
              <a:rPr lang="en-US" altLang="zh-CN" sz="2800" dirty="0"/>
              <a:t>)</a:t>
            </a:r>
          </a:p>
          <a:p>
            <a:pPr marL="0" indent="0">
              <a:buNone/>
            </a:pPr>
            <a:r>
              <a:rPr lang="en-US" altLang="zh-CN" sz="2800" dirty="0" err="1"/>
              <a:t>def</a:t>
            </a:r>
            <a:r>
              <a:rPr lang="en-US" altLang="zh-CN" sz="2800" dirty="0"/>
              <a:t> </a:t>
            </a:r>
            <a:r>
              <a:rPr lang="en-US" altLang="zh-CN" sz="2800" dirty="0" err="1"/>
              <a:t>read_label</a:t>
            </a:r>
            <a:r>
              <a:rPr lang="en-US" altLang="zh-CN" sz="2800" dirty="0"/>
              <a:t>(label):</a:t>
            </a:r>
          </a:p>
          <a:p>
            <a:pPr marL="0" indent="0">
              <a:buNone/>
            </a:pPr>
            <a:r>
              <a:rPr lang="en-US" altLang="zh-CN" sz="2800" dirty="0" smtClean="0"/>
              <a:t>  return </a:t>
            </a:r>
            <a:r>
              <a:rPr lang="en-US" altLang="zh-CN" sz="2800" dirty="0" err="1"/>
              <a:t>label_list.index</a:t>
            </a:r>
            <a:r>
              <a:rPr lang="en-US" altLang="zh-CN" sz="2800" dirty="0"/>
              <a:t>(label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50149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a marker's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data = </a:t>
            </a:r>
            <a:r>
              <a:rPr lang="en-US" altLang="zh-CN" dirty="0" err="1"/>
              <a:t>np.loadtxt</a:t>
            </a:r>
            <a:r>
              <a:rPr lang="en-US" altLang="zh-CN" dirty="0"/>
              <a:t>('iris.data.txt',</a:t>
            </a:r>
          </a:p>
          <a:p>
            <a:pPr marL="0" indent="0">
              <a:buNone/>
            </a:pPr>
            <a:r>
              <a:rPr lang="en-US" altLang="zh-CN" dirty="0"/>
              <a:t>  delimiter = ',',</a:t>
            </a:r>
          </a:p>
          <a:p>
            <a:pPr marL="0" indent="0">
              <a:buNone/>
            </a:pPr>
            <a:r>
              <a:rPr lang="en-US" altLang="zh-CN" dirty="0"/>
              <a:t>  converters = { 4 : </a:t>
            </a:r>
            <a:r>
              <a:rPr lang="en-US" altLang="zh-CN" dirty="0" err="1"/>
              <a:t>read_label</a:t>
            </a:r>
            <a:r>
              <a:rPr lang="en-US" altLang="zh-CN" dirty="0"/>
              <a:t> })</a:t>
            </a:r>
          </a:p>
          <a:p>
            <a:pPr marL="0" indent="0">
              <a:buNone/>
            </a:pPr>
            <a:r>
              <a:rPr lang="en-US" altLang="zh-CN" dirty="0" err="1"/>
              <a:t>marker_set</a:t>
            </a:r>
            <a:r>
              <a:rPr lang="en-US" altLang="zh-CN" dirty="0"/>
              <a:t> = ('^', 'x', '.')</a:t>
            </a:r>
          </a:p>
          <a:p>
            <a:pPr marL="0" indent="0">
              <a:buNone/>
            </a:pPr>
            <a:r>
              <a:rPr lang="en-US" altLang="zh-CN" dirty="0"/>
              <a:t>for i, marker in enumerate(</a:t>
            </a:r>
            <a:r>
              <a:rPr lang="en-US" altLang="zh-CN" dirty="0" err="1"/>
              <a:t>marker_set</a:t>
            </a:r>
            <a:r>
              <a:rPr lang="en-US" altLang="zh-CN" dirty="0"/>
              <a:t>):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data_subset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numpy.asarray</a:t>
            </a:r>
            <a:r>
              <a:rPr lang="en-US" altLang="zh-CN" dirty="0"/>
              <a:t>([x for x in data if x[4] == i])</a:t>
            </a:r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plt.scatter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data_subset</a:t>
            </a:r>
            <a:r>
              <a:rPr lang="en-US" altLang="zh-CN" dirty="0"/>
              <a:t>[:,0], </a:t>
            </a:r>
            <a:r>
              <a:rPr lang="en-US" altLang="zh-CN" dirty="0" err="1"/>
              <a:t>data_subset</a:t>
            </a:r>
            <a:r>
              <a:rPr lang="en-US" altLang="zh-CN" dirty="0"/>
              <a:t>[:,1],</a:t>
            </a:r>
          </a:p>
          <a:p>
            <a:pPr marL="0" indent="0">
              <a:buNone/>
            </a:pPr>
            <a:r>
              <a:rPr lang="en-US" altLang="zh-CN" dirty="0" smtClean="0"/>
              <a:t>    color </a:t>
            </a:r>
            <a:r>
              <a:rPr lang="en-US" altLang="zh-CN" dirty="0"/>
              <a:t>= 'k</a:t>
            </a:r>
            <a:r>
              <a:rPr lang="en-US" altLang="zh-CN" dirty="0" smtClean="0"/>
              <a:t>',  marker </a:t>
            </a:r>
            <a:r>
              <a:rPr lang="en-US" altLang="zh-CN" dirty="0"/>
              <a:t>= marker)</a:t>
            </a:r>
          </a:p>
          <a:p>
            <a:pPr marL="0" indent="0">
              <a:buNone/>
            </a:pPr>
            <a:r>
              <a:rPr lang="en-US" altLang="zh-CN" dirty="0" err="1"/>
              <a:t>plt.show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3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Controlling a marker's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marker style is also accessible for </a:t>
            </a:r>
            <a:r>
              <a:rPr lang="en-US" altLang="zh-CN" dirty="0" err="1"/>
              <a:t>pyplot.plot</a:t>
            </a:r>
            <a:r>
              <a:rPr lang="en-US" altLang="zh-CN" dirty="0"/>
              <a:t>()using the same </a:t>
            </a:r>
            <a:r>
              <a:rPr lang="en-US" altLang="zh-CN" dirty="0" smtClean="0"/>
              <a:t>marker parameter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Using one marker for each data point can be a problem as it will display more points than </a:t>
            </a:r>
            <a:r>
              <a:rPr lang="en-US" altLang="zh-CN" dirty="0" smtClean="0"/>
              <a:t>we want </a:t>
            </a:r>
            <a:r>
              <a:rPr lang="en-US" altLang="zh-CN" dirty="0"/>
              <a:t>to.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markevery</a:t>
            </a:r>
            <a:r>
              <a:rPr lang="en-US" altLang="zh-CN" dirty="0" smtClean="0"/>
              <a:t> parameter </a:t>
            </a:r>
            <a:r>
              <a:rPr lang="en-US" altLang="zh-CN" dirty="0"/>
              <a:t>allows you to display only one marker for every </a:t>
            </a:r>
            <a:r>
              <a:rPr lang="en-US" altLang="zh-CN" dirty="0" smtClean="0"/>
              <a:t>N points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75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Controlling </a:t>
            </a:r>
            <a:r>
              <a:rPr lang="en-US" altLang="zh-CN" dirty="0"/>
              <a:t>a line pattern and thickness</a:t>
            </a:r>
          </a:p>
          <a:p>
            <a:r>
              <a:rPr lang="en-US" altLang="zh-CN" dirty="0" smtClean="0"/>
              <a:t>Controlling </a:t>
            </a:r>
            <a:r>
              <a:rPr lang="en-US" altLang="zh-CN" dirty="0"/>
              <a:t>a fill pattern</a:t>
            </a:r>
          </a:p>
          <a:p>
            <a:r>
              <a:rPr lang="en-US" altLang="zh-CN" dirty="0" smtClean="0"/>
              <a:t>Controlling </a:t>
            </a:r>
            <a:r>
              <a:rPr lang="en-US" altLang="zh-CN" dirty="0"/>
              <a:t>a marker's style</a:t>
            </a:r>
          </a:p>
          <a:p>
            <a:r>
              <a:rPr lang="en-US" altLang="zh-CN" dirty="0" smtClean="0"/>
              <a:t>Controlling </a:t>
            </a:r>
            <a:r>
              <a:rPr lang="en-US" altLang="zh-CN" dirty="0"/>
              <a:t>a marker's size</a:t>
            </a:r>
          </a:p>
          <a:p>
            <a:r>
              <a:rPr lang="en-US" altLang="zh-CN" dirty="0" smtClean="0"/>
              <a:t>Creating </a:t>
            </a:r>
            <a:r>
              <a:rPr lang="en-US" altLang="zh-CN" dirty="0"/>
              <a:t>your own color scheme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9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a marker's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(-6, 6, 1024)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Y1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np.sinc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Y2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np.sinc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(X) +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Y1, marker = 'o', color = '.75')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Y2, marker = 'o', color = 'k',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markevery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= 32)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70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a marker's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A marker's size is controlled in the same way as other marker </a:t>
            </a:r>
            <a:r>
              <a:rPr lang="en-US" altLang="zh-CN" sz="2800" dirty="0" smtClean="0"/>
              <a:t>attributes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((100, 2))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 +=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((-1, -1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((100, 2))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 +=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((1, 1))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(B[:,0], B[:,1], c = 'k', s = 100.)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(A[:,0], A[:,1], c = 'w', s = 25.)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7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Controlling a marker's 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 smtClean="0"/>
              <a:t>pyplot.scatter</a:t>
            </a:r>
            <a:r>
              <a:rPr lang="en-US" altLang="zh-CN" dirty="0" smtClean="0"/>
              <a:t>() takes </a:t>
            </a:r>
            <a:r>
              <a:rPr lang="en-US" altLang="zh-CN" dirty="0"/>
              <a:t>a list as an input for the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parameter—one </a:t>
            </a:r>
            <a:r>
              <a:rPr lang="en-US" altLang="zh-CN" dirty="0"/>
              <a:t>size </a:t>
            </a:r>
            <a:r>
              <a:rPr lang="en-US" altLang="zh-CN" dirty="0" smtClean="0"/>
              <a:t>for </a:t>
            </a:r>
            <a:r>
              <a:rPr lang="en-US" altLang="zh-CN" dirty="0"/>
              <a:t>each </a:t>
            </a:r>
            <a:r>
              <a:rPr lang="en-US" altLang="zh-CN" dirty="0" smtClean="0"/>
              <a:t>point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((1000, 2))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R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np.sum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(M ** 2, axis = 1)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(M[:, 0], M[:, 1], c = 'w', marker = 's', s = 32. * R)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76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color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In </a:t>
            </a:r>
            <a:r>
              <a:rPr lang="en-US" altLang="zh-CN" dirty="0" err="1"/>
              <a:t>matplotlib</a:t>
            </a:r>
            <a:r>
              <a:rPr lang="en-US" altLang="zh-CN" dirty="0"/>
              <a:t>, various objects, such as axes, figures, and labels can be addressed </a:t>
            </a:r>
            <a:r>
              <a:rPr lang="en-US" altLang="zh-CN" dirty="0" smtClean="0"/>
              <a:t>individually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Changing </a:t>
            </a:r>
            <a:r>
              <a:rPr lang="en-US" altLang="zh-CN" dirty="0"/>
              <a:t>the color settings of all those objects, one by one, would be </a:t>
            </a:r>
            <a:r>
              <a:rPr lang="en-US" altLang="zh-CN" dirty="0" smtClean="0"/>
              <a:t>very </a:t>
            </a:r>
            <a:r>
              <a:rPr lang="en-US" altLang="zh-CN" dirty="0"/>
              <a:t>cumbersome. </a:t>
            </a:r>
            <a:endParaRPr lang="en-US" altLang="zh-CN" dirty="0" smtClean="0"/>
          </a:p>
          <a:p>
            <a:r>
              <a:rPr lang="en-US" altLang="zh-CN" dirty="0" smtClean="0"/>
              <a:t>Fortunately</a:t>
            </a:r>
            <a:r>
              <a:rPr lang="en-US" altLang="zh-CN" dirty="0"/>
              <a:t>, all </a:t>
            </a:r>
            <a:r>
              <a:rPr lang="en-US" altLang="zh-CN" dirty="0" err="1"/>
              <a:t>matplotlib</a:t>
            </a:r>
            <a:r>
              <a:rPr lang="en-US" altLang="zh-CN" dirty="0"/>
              <a:t> objects choose their default colors </a:t>
            </a:r>
            <a:r>
              <a:rPr lang="en-US" altLang="zh-CN" dirty="0" smtClean="0"/>
              <a:t>from </a:t>
            </a:r>
            <a:r>
              <a:rPr lang="en-US" altLang="zh-CN" dirty="0"/>
              <a:t>a centralized configuration object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Use </a:t>
            </a:r>
            <a:r>
              <a:rPr lang="en-US" altLang="zh-CN" dirty="0" err="1"/>
              <a:t>matplotlib's</a:t>
            </a:r>
            <a:r>
              <a:rPr lang="en-US" altLang="zh-CN" dirty="0"/>
              <a:t> centralized configuration to have a black </a:t>
            </a:r>
            <a:r>
              <a:rPr lang="en-US" altLang="zh-CN" dirty="0" smtClean="0"/>
              <a:t>background </a:t>
            </a:r>
            <a:r>
              <a:rPr lang="en-US" altLang="zh-CN" dirty="0"/>
              <a:t>and white annotations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7351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color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3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</a:t>
            </a:r>
            <a:endParaRPr lang="en-US" altLang="zh-CN" sz="3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pyplot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3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mpl.rc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('lines',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linewidth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= 2.)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mpl.rc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('axes',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facecolor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= 'k',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edgecolor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= 'w')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mpl.rc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xtick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', color = 'w')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mpl.rc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ytick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', color = 'w')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mpl.rc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('text', color = 'w')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mpl.rc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('figure',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facecolor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= 'k',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edgecolor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='w')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mpl.rc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('axes',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color_cycle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 = ('w', '.5', '.75'))</a:t>
            </a:r>
          </a:p>
          <a:p>
            <a:pPr marL="0" indent="0">
              <a:buNone/>
            </a:pP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(0, 7, 1024)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(X))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(X))</a:t>
            </a:r>
          </a:p>
          <a:p>
            <a:pPr marL="0" indent="0">
              <a:buNone/>
            </a:pPr>
            <a:r>
              <a:rPr lang="en-US" altLang="zh-CN" sz="38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38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869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color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now know how to change </a:t>
            </a:r>
            <a:r>
              <a:rPr lang="en-US" altLang="zh-CN" dirty="0" err="1"/>
              <a:t>matplotlib's</a:t>
            </a:r>
            <a:r>
              <a:rPr lang="en-US" altLang="zh-CN" dirty="0"/>
              <a:t> default settings to suit our tastes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r>
              <a:rPr lang="en-US" altLang="zh-CN" dirty="0" smtClean="0"/>
              <a:t>default </a:t>
            </a:r>
            <a:r>
              <a:rPr lang="en-US" altLang="zh-CN" dirty="0"/>
              <a:t>settings can be saved in a </a:t>
            </a:r>
            <a:r>
              <a:rPr lang="en-US" altLang="zh-CN" dirty="0" err="1" smtClean="0"/>
              <a:t>matplotlibrc</a:t>
            </a:r>
            <a:r>
              <a:rPr lang="en-US" altLang="zh-CN" dirty="0" smtClean="0"/>
              <a:t> file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 err="1"/>
              <a:t>maptplotlibrcfile</a:t>
            </a:r>
            <a:r>
              <a:rPr lang="en-US" altLang="zh-CN" dirty="0"/>
              <a:t> is </a:t>
            </a:r>
            <a:r>
              <a:rPr lang="en-US" altLang="zh-CN" dirty="0" smtClean="0"/>
              <a:t>a </a:t>
            </a:r>
            <a:r>
              <a:rPr lang="en-US" altLang="zh-CN" dirty="0"/>
              <a:t>plain text file that contains properties and their corresponding values; one property per line. </a:t>
            </a:r>
          </a:p>
        </p:txBody>
      </p:sp>
    </p:spTree>
    <p:extLst>
      <p:ext uri="{BB962C8B-B14F-4D97-AF65-F5344CB8AC3E}">
        <p14:creationId xmlns:p14="http://schemas.microsoft.com/office/powerpoint/2010/main" val="4074095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color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lines.linewidth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2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axes.facecolor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black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axes.edgecolor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white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xtick.color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white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ytick.color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white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text.color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white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figure.facecolor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black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figure.edgecolor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white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axes.color_cycle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: white, #808080, #b0b0b0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36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your own color scheme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If a </a:t>
            </a:r>
            <a:r>
              <a:rPr lang="en-US" altLang="zh-CN" dirty="0" err="1" smtClean="0"/>
              <a:t>matplotlibrc</a:t>
            </a:r>
            <a:r>
              <a:rPr lang="en-US" altLang="zh-CN" dirty="0" smtClean="0"/>
              <a:t> file is </a:t>
            </a:r>
            <a:r>
              <a:rPr lang="en-US" altLang="zh-CN" dirty="0"/>
              <a:t>found in your current directory (that is, the directory from where you </a:t>
            </a:r>
            <a:r>
              <a:rPr lang="en-US" altLang="zh-CN" dirty="0" smtClean="0"/>
              <a:t>launched </a:t>
            </a:r>
            <a:r>
              <a:rPr lang="en-US" altLang="zh-CN" dirty="0"/>
              <a:t>your script from), it will override </a:t>
            </a:r>
            <a:r>
              <a:rPr lang="en-US" altLang="zh-CN" dirty="0" err="1"/>
              <a:t>matplotlib's</a:t>
            </a:r>
            <a:r>
              <a:rPr lang="en-US" altLang="zh-CN" dirty="0"/>
              <a:t> default settings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also </a:t>
            </a:r>
            <a:r>
              <a:rPr lang="en-US" altLang="zh-CN" dirty="0"/>
              <a:t>save your </a:t>
            </a:r>
            <a:r>
              <a:rPr lang="en-US" altLang="zh-CN" dirty="0" err="1" smtClean="0"/>
              <a:t>matplotlibrc</a:t>
            </a:r>
            <a:r>
              <a:rPr lang="en-US" altLang="zh-CN" dirty="0" smtClean="0"/>
              <a:t> file </a:t>
            </a:r>
            <a:r>
              <a:rPr lang="en-US" altLang="zh-CN" dirty="0"/>
              <a:t>in a specific location to make your own default </a:t>
            </a:r>
            <a:r>
              <a:rPr lang="en-US" altLang="zh-CN" dirty="0" smtClean="0"/>
              <a:t>settings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matplotlib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mpl.get_configdir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dirty="0" smtClean="0"/>
              <a:t>display </a:t>
            </a:r>
            <a:r>
              <a:rPr lang="en-US" altLang="zh-CN" dirty="0"/>
              <a:t>the location where you can place your </a:t>
            </a:r>
            <a:r>
              <a:rPr lang="en-US" altLang="zh-CN" dirty="0" err="1" smtClean="0"/>
              <a:t>matplotlibrc</a:t>
            </a:r>
            <a:r>
              <a:rPr lang="en-US" altLang="zh-CN" dirty="0" smtClean="0"/>
              <a:t> file </a:t>
            </a:r>
            <a:r>
              <a:rPr lang="en-US" altLang="zh-CN" dirty="0"/>
              <a:t>so that </a:t>
            </a:r>
            <a:r>
              <a:rPr lang="en-US" altLang="zh-CN" dirty="0" smtClean="0"/>
              <a:t>those </a:t>
            </a:r>
            <a:r>
              <a:rPr lang="en-US" altLang="zh-CN" dirty="0"/>
              <a:t>settings will be your own default settings.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52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your own colors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Triplets</a:t>
            </a:r>
            <a:r>
              <a:rPr lang="en-US" altLang="zh-CN" dirty="0"/>
              <a:t>: These colors can be described as a real value triplet—the red, blue, </a:t>
            </a:r>
            <a:r>
              <a:rPr lang="en-US" altLang="zh-CN" dirty="0" smtClean="0"/>
              <a:t>and green </a:t>
            </a:r>
            <a:r>
              <a:rPr lang="en-US" altLang="zh-CN" dirty="0"/>
              <a:t>components of a color. The components have to be in the [0, 1] interval.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Python syntax (1.0, 0.0, 0.0</a:t>
            </a:r>
            <a:r>
              <a:rPr lang="en-US" altLang="zh-CN" dirty="0" smtClean="0"/>
              <a:t>) will </a:t>
            </a:r>
            <a:r>
              <a:rPr lang="en-US" altLang="zh-CN" dirty="0"/>
              <a:t>code a pure, bright red, </a:t>
            </a:r>
            <a:r>
              <a:rPr lang="en-US" altLang="zh-CN" dirty="0" smtClean="0"/>
              <a:t>(</a:t>
            </a:r>
            <a:r>
              <a:rPr lang="en-US" altLang="zh-CN" dirty="0"/>
              <a:t>1.0, 0.0, 1.0</a:t>
            </a:r>
            <a:r>
              <a:rPr lang="en-US" altLang="zh-CN" dirty="0" smtClean="0"/>
              <a:t>) appears </a:t>
            </a:r>
            <a:r>
              <a:rPr lang="en-US" altLang="zh-CN" dirty="0"/>
              <a:t>as a strong pink.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8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your own colors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Quadruplets: These work as triplets, and the fourth component defines a transparency </a:t>
            </a:r>
            <a:r>
              <a:rPr lang="en-US" altLang="zh-CN" dirty="0" smtClean="0"/>
              <a:t>value</a:t>
            </a:r>
            <a:r>
              <a:rPr lang="en-US" altLang="zh-CN" dirty="0"/>
              <a:t>. This value should also be in the [0, 1] interval. </a:t>
            </a:r>
            <a:endParaRPr lang="en-US" altLang="zh-CN" dirty="0" smtClean="0"/>
          </a:p>
          <a:p>
            <a:r>
              <a:rPr lang="en-US" altLang="zh-CN" dirty="0" smtClean="0"/>
              <a:t>transparent </a:t>
            </a:r>
            <a:r>
              <a:rPr lang="en-US" altLang="zh-CN" dirty="0"/>
              <a:t>colors </a:t>
            </a:r>
            <a:r>
              <a:rPr lang="en-US" altLang="zh-CN" dirty="0" smtClean="0"/>
              <a:t>makes </a:t>
            </a:r>
            <a:r>
              <a:rPr lang="en-US" altLang="zh-CN" dirty="0"/>
              <a:t>figures that blend with a </a:t>
            </a:r>
            <a:r>
              <a:rPr lang="en-US" altLang="zh-CN" dirty="0" smtClean="0"/>
              <a:t>background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is especially useful when making figures that will slide or end up </a:t>
            </a:r>
            <a:r>
              <a:rPr lang="en-US" altLang="zh-CN" dirty="0" smtClean="0"/>
              <a:t>on </a:t>
            </a:r>
            <a:r>
              <a:rPr lang="en-US" altLang="zh-CN" dirty="0"/>
              <a:t>a web page.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8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your own colors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Predefined names: </a:t>
            </a:r>
            <a:r>
              <a:rPr lang="en-US" altLang="zh-CN" dirty="0" err="1"/>
              <a:t>matplotlib</a:t>
            </a:r>
            <a:r>
              <a:rPr lang="en-US" altLang="zh-CN" dirty="0"/>
              <a:t> will interpret standard HTML color names as an </a:t>
            </a:r>
            <a:r>
              <a:rPr lang="en-US" altLang="zh-CN" dirty="0" smtClean="0"/>
              <a:t>actual </a:t>
            </a:r>
            <a:r>
              <a:rPr lang="en-US" altLang="zh-CN" dirty="0"/>
              <a:t>color. 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instance, the string </a:t>
            </a:r>
            <a:r>
              <a:rPr lang="en-US" altLang="zh-CN" dirty="0" smtClean="0"/>
              <a:t>red will </a:t>
            </a:r>
            <a:r>
              <a:rPr lang="en-US" altLang="zh-CN" dirty="0"/>
              <a:t>be accepted as a color and will be </a:t>
            </a:r>
            <a:r>
              <a:rPr lang="en-US" altLang="zh-CN" dirty="0" smtClean="0"/>
              <a:t>interpreted </a:t>
            </a:r>
            <a:r>
              <a:rPr lang="en-US" altLang="zh-CN" dirty="0"/>
              <a:t>as a bright red. </a:t>
            </a:r>
            <a:endParaRPr lang="en-US" altLang="zh-CN" dirty="0" smtClean="0"/>
          </a:p>
          <a:p>
            <a:r>
              <a:rPr lang="en-US" altLang="zh-CN" dirty="0" smtClean="0"/>
              <a:t>A </a:t>
            </a:r>
            <a:r>
              <a:rPr lang="en-US" altLang="zh-CN" dirty="0"/>
              <a:t>few colors have a one-letter </a:t>
            </a:r>
            <a:r>
              <a:rPr lang="en-US" altLang="zh-CN" dirty="0" smtClean="0"/>
              <a:t>alias</a:t>
            </a:r>
          </a:p>
          <a:p>
            <a:r>
              <a:rPr lang="en-US" altLang="zh-CN" dirty="0"/>
              <a:t>b Blue; g Green; r Red; c Cyan; m Magenta; y </a:t>
            </a:r>
            <a:r>
              <a:rPr lang="en-US" altLang="zh-CN" dirty="0" smtClean="0"/>
              <a:t>Yellow; k Black; w </a:t>
            </a:r>
            <a:r>
              <a:rPr lang="en-US" altLang="zh-CN" dirty="0"/>
              <a:t>White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35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your own colors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HTML color strings</a:t>
            </a:r>
            <a:r>
              <a:rPr lang="en-US" altLang="zh-CN" dirty="0"/>
              <a:t>: </a:t>
            </a:r>
            <a:r>
              <a:rPr lang="en-US" altLang="zh-CN" dirty="0" err="1"/>
              <a:t>matplotlib</a:t>
            </a:r>
            <a:r>
              <a:rPr lang="en-US" altLang="zh-CN" dirty="0"/>
              <a:t> can interpret HTML color strings as actual colors. </a:t>
            </a:r>
          </a:p>
          <a:p>
            <a:r>
              <a:rPr lang="en-US" altLang="zh-CN" dirty="0"/>
              <a:t>Such strings are defined as #</a:t>
            </a:r>
            <a:r>
              <a:rPr lang="en-US" altLang="zh-CN" dirty="0" smtClean="0"/>
              <a:t>RRGGBB where </a:t>
            </a:r>
            <a:r>
              <a:rPr lang="en-US" altLang="zh-CN" dirty="0"/>
              <a:t>RR, GG, and BB are the 8-bit values </a:t>
            </a:r>
            <a:r>
              <a:rPr lang="en-US" altLang="zh-CN" dirty="0" smtClean="0"/>
              <a:t>for </a:t>
            </a:r>
            <a:r>
              <a:rPr lang="en-US" altLang="zh-CN" dirty="0"/>
              <a:t>the red, green, and blue components in hexadecimal.</a:t>
            </a:r>
          </a:p>
          <a:p>
            <a:r>
              <a:rPr lang="en-US" altLang="zh-CN" b="1" dirty="0" smtClean="0"/>
              <a:t>Gray-level </a:t>
            </a:r>
            <a:r>
              <a:rPr lang="en-US" altLang="zh-CN" b="1" dirty="0"/>
              <a:t>strings</a:t>
            </a:r>
            <a:r>
              <a:rPr lang="en-US" altLang="zh-CN" dirty="0"/>
              <a:t>: </a:t>
            </a:r>
            <a:r>
              <a:rPr lang="en-US" altLang="zh-CN" dirty="0" err="1"/>
              <a:t>matplotlib</a:t>
            </a:r>
            <a:r>
              <a:rPr lang="en-US" altLang="zh-CN" dirty="0"/>
              <a:t> will interpret a string representation of a floating point </a:t>
            </a:r>
            <a:r>
              <a:rPr lang="en-US" altLang="zh-CN" dirty="0" smtClean="0"/>
              <a:t>value </a:t>
            </a:r>
            <a:r>
              <a:rPr lang="en-US" altLang="zh-CN" dirty="0"/>
              <a:t>as a shade of gray, such as </a:t>
            </a:r>
            <a:r>
              <a:rPr lang="en-US" altLang="zh-CN" dirty="0" smtClean="0"/>
              <a:t>0.75 for </a:t>
            </a:r>
            <a:r>
              <a:rPr lang="en-US" altLang="zh-CN" dirty="0"/>
              <a:t>a medium light gray.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93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Defining your own colors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mu, sigma):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a = 1. / (sigma 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(2. 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b = -1. / (2. * sigma ** 2)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return a *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(b * (X - mu) ** 2)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(-6, 6, 1000)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for i in range(5):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samples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np.random.standard_normal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(50)</a:t>
            </a:r>
          </a:p>
          <a:p>
            <a:pPr marL="0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mu, sigma =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(samples),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np.std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(samples)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mu, sigma), color = '.75')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pdf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(X, 0., 1.), color = 'k')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1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Using custom colors for scatter plots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Common </a:t>
            </a:r>
            <a:r>
              <a:rPr lang="en-US" altLang="zh-CN" dirty="0"/>
              <a:t>color for all the dots: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the color parameter is a valid </a:t>
            </a:r>
            <a:r>
              <a:rPr lang="en-US" altLang="zh-CN" dirty="0" err="1"/>
              <a:t>matplotlib</a:t>
            </a:r>
            <a:r>
              <a:rPr lang="en-US" altLang="zh-CN" dirty="0"/>
              <a:t> color </a:t>
            </a:r>
            <a:r>
              <a:rPr lang="en-US" altLang="zh-CN" dirty="0" smtClean="0"/>
              <a:t>definition</a:t>
            </a:r>
            <a:r>
              <a:rPr lang="en-US" altLang="zh-CN" dirty="0"/>
              <a:t>, then all the dots will appear in that color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Individual color for each dot: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the color </a:t>
            </a:r>
            <a:r>
              <a:rPr lang="en-US" altLang="zh-CN" dirty="0"/>
              <a:t>parameter is a sequence of a valid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en-US" altLang="zh-CN" dirty="0"/>
              <a:t>color definition, the </a:t>
            </a:r>
            <a:r>
              <a:rPr lang="en-US" altLang="zh-CN" dirty="0" err="1" smtClean="0"/>
              <a:t>ith</a:t>
            </a:r>
            <a:r>
              <a:rPr lang="en-US" altLang="zh-CN" dirty="0" smtClean="0"/>
              <a:t> dot </a:t>
            </a:r>
            <a:r>
              <a:rPr lang="en-US" altLang="zh-CN" dirty="0"/>
              <a:t>will appear in the </a:t>
            </a:r>
            <a:r>
              <a:rPr lang="en-US" altLang="zh-CN" dirty="0" err="1"/>
              <a:t>ith</a:t>
            </a:r>
            <a:r>
              <a:rPr lang="en-US" altLang="zh-CN" dirty="0"/>
              <a:t> color.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37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2553</Words>
  <Application>Microsoft Office PowerPoint</Application>
  <PresentationFormat>On-screen Show (4:3)</PresentationFormat>
  <Paragraphs>295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宋体</vt:lpstr>
      <vt:lpstr>Arial</vt:lpstr>
      <vt:lpstr>Calibri</vt:lpstr>
      <vt:lpstr>Courier New</vt:lpstr>
      <vt:lpstr>Office 主题</vt:lpstr>
      <vt:lpstr>Chapter 2 Customizing the Color  and Styles</vt:lpstr>
      <vt:lpstr>Outlines</vt:lpstr>
      <vt:lpstr>Outlines</vt:lpstr>
      <vt:lpstr>Defining your own colors</vt:lpstr>
      <vt:lpstr>Defining your own colors</vt:lpstr>
      <vt:lpstr>Defining your own colors</vt:lpstr>
      <vt:lpstr>Defining your own colors</vt:lpstr>
      <vt:lpstr>Defining your own colors</vt:lpstr>
      <vt:lpstr>Using custom colors for scatter plots</vt:lpstr>
      <vt:lpstr>Using custom colors for scatter plots</vt:lpstr>
      <vt:lpstr>Using custom colors for bar charts</vt:lpstr>
      <vt:lpstr>Using custom colors for pie charts</vt:lpstr>
      <vt:lpstr>Using custom colors for boxplots</vt:lpstr>
      <vt:lpstr>Using colormaps for scatter plots </vt:lpstr>
      <vt:lpstr>Using colormaps for scatter plots </vt:lpstr>
      <vt:lpstr>Using colormaps for bar charts </vt:lpstr>
      <vt:lpstr>Using colormaps for bar charts </vt:lpstr>
      <vt:lpstr>Using colormaps for bar charts </vt:lpstr>
      <vt:lpstr>Controlling a line pattern and thickness </vt:lpstr>
      <vt:lpstr>Controlling a line pattern and thickness </vt:lpstr>
      <vt:lpstr>Controlling a line pattern and thickness </vt:lpstr>
      <vt:lpstr>Controlling a fill pattern </vt:lpstr>
      <vt:lpstr>Controlling a fill pattern </vt:lpstr>
      <vt:lpstr>Controlling a marker's style</vt:lpstr>
      <vt:lpstr>Controlling a marker's style</vt:lpstr>
      <vt:lpstr>Controlling a marker's style</vt:lpstr>
      <vt:lpstr>Controlling a marker's style</vt:lpstr>
      <vt:lpstr>Controlling a marker's style</vt:lpstr>
      <vt:lpstr>Controlling a marker's style</vt:lpstr>
      <vt:lpstr>Controlling a marker's style</vt:lpstr>
      <vt:lpstr>Controlling a marker's size</vt:lpstr>
      <vt:lpstr>Controlling a marker's size</vt:lpstr>
      <vt:lpstr>Creating your own color scheme</vt:lpstr>
      <vt:lpstr>Creating your own color scheme</vt:lpstr>
      <vt:lpstr>Creating your own color scheme</vt:lpstr>
      <vt:lpstr>Creating your own color scheme</vt:lpstr>
      <vt:lpstr>Creating your own color scheme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Customizing the Color  and Styles</dc:title>
  <dc:creator>Yanhui Guo</dc:creator>
  <cp:lastModifiedBy>Guo, Yanhui</cp:lastModifiedBy>
  <cp:revision>23</cp:revision>
  <dcterms:created xsi:type="dcterms:W3CDTF">2018-01-17T01:12:47Z</dcterms:created>
  <dcterms:modified xsi:type="dcterms:W3CDTF">2018-04-09T22:45:57Z</dcterms:modified>
</cp:coreProperties>
</file>