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9"/>
  </p:notesMasterIdLst>
  <p:handoutMasterIdLst>
    <p:handoutMasterId r:id="rId10"/>
  </p:handoutMasterIdLst>
  <p:sldIdLst>
    <p:sldId id="442" r:id="rId2"/>
    <p:sldId id="473" r:id="rId3"/>
    <p:sldId id="467" r:id="rId4"/>
    <p:sldId id="468" r:id="rId5"/>
    <p:sldId id="469" r:id="rId6"/>
    <p:sldId id="472" r:id="rId7"/>
    <p:sldId id="466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16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0013" y="-114753"/>
            <a:ext cx="663248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618 Lesson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BLPP – An Exact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-114753"/>
            <a:ext cx="6603502" cy="1143239"/>
          </a:xfrm>
        </p:spPr>
        <p:txBody>
          <a:bodyPr/>
          <a:lstStyle/>
          <a:p>
            <a:r>
              <a:rPr lang="en-US" dirty="0" smtClean="0"/>
              <a:t>Let’s Start with these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convexification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it relevant?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Convexification</a:t>
            </a:r>
            <a:r>
              <a:rPr lang="en-US" dirty="0" smtClean="0"/>
              <a:t> of Lower-level Problem via Relaxation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6972320"/>
                  </p:ext>
                </p:extLst>
              </p:nvPr>
            </p:nvGraphicFramePr>
            <p:xfrm>
              <a:off x="388938" y="1550988"/>
              <a:ext cx="8375683" cy="4693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48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720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887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Equation/Inequality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Non-convex function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Convexification</a:t>
                          </a:r>
                          <a:r>
                            <a:rPr lang="en-US" b="1" dirty="0" smtClean="0"/>
                            <a:t> Technique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Any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Replace with two inequality constraints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Bilinear term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Reformulation-Linearization Technique (RLT)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Univariate concave term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Lower bounding support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Products of univariate</a:t>
                          </a:r>
                          <a:r>
                            <a:rPr lang="en-US" baseline="0" dirty="0" smtClean="0"/>
                            <a:t> terms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RLT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Trilinear terms</a:t>
                          </a:r>
                          <a:endParaRPr lang="en-US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0" dirty="0" smtClean="0"/>
                            <a:t>nderestimating </a:t>
                          </a:r>
                          <a:r>
                            <a:rPr lang="en-US" baseline="0" dirty="0" err="1" smtClean="0"/>
                            <a:t>convexifications</a:t>
                          </a:r>
                          <a:r>
                            <a:rPr lang="en-US" baseline="0" dirty="0" smtClean="0"/>
                            <a:t> similar to bilinear terms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Fractional terms</a:t>
                          </a:r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Fractional trilinear</a:t>
                          </a:r>
                          <a:r>
                            <a:rPr lang="en-US" baseline="0" dirty="0" smtClean="0"/>
                            <a:t> terms</a:t>
                          </a:r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 nonconvex terms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Quadratic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approximation, with perturbed diagonals</a:t>
                          </a:r>
                          <a:r>
                            <a:rPr lang="en-US" baseline="0" dirty="0" smtClean="0"/>
                            <a:t> of the Hessian matrix to ensure it is positive semidefinite (i.e., convex but not necessarily strictly convex)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6972320"/>
                  </p:ext>
                </p:extLst>
              </p:nvPr>
            </p:nvGraphicFramePr>
            <p:xfrm>
              <a:off x="388938" y="1550988"/>
              <a:ext cx="8375683" cy="4693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4868"/>
                    <a:gridCol w="2772093"/>
                    <a:gridCol w="348872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Equation/Inequality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Non-convex function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Convexification</a:t>
                          </a:r>
                          <a:r>
                            <a:rPr lang="en-US" b="1" dirty="0" smtClean="0"/>
                            <a:t> Technique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8" t="-67368" r="-296830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Any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Replace with two inequality constraints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8" t="-25854" r="-296830" b="-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Bilinear term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Reformulation-Linearization Technique (RLT)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Univariate concave term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Lower bounding support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Products of univariate</a:t>
                          </a:r>
                          <a:r>
                            <a:rPr lang="en-US" baseline="0" dirty="0" smtClean="0"/>
                            <a:t> terms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RLT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Trilinear terms</a:t>
                          </a:r>
                          <a:endParaRPr lang="en-US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0" dirty="0" smtClean="0"/>
                            <a:t>nderestimating </a:t>
                          </a:r>
                          <a:r>
                            <a:rPr lang="en-US" baseline="0" dirty="0" err="1" smtClean="0"/>
                            <a:t>convexifications</a:t>
                          </a:r>
                          <a:r>
                            <a:rPr lang="en-US" baseline="0" dirty="0" smtClean="0"/>
                            <a:t> similar to bilinear terms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Fractional terms</a:t>
                          </a:r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Fractional trilinear</a:t>
                          </a:r>
                          <a:r>
                            <a:rPr lang="en-US" baseline="0" dirty="0" smtClean="0"/>
                            <a:t> terms</a:t>
                          </a:r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13106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 nonconvex terms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Quadratic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approximation, with perturbed diagonals</a:t>
                          </a:r>
                          <a:r>
                            <a:rPr lang="en-US" baseline="0" dirty="0" smtClean="0"/>
                            <a:t> of the Hessian matrix to ensure it is positive semidefinite (i.e., convex but not necessarily strictly convex)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88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Branch-and-bound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6" y="1241077"/>
            <a:ext cx="4840880" cy="5525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320" y="1266197"/>
                <a:ext cx="3946728" cy="531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400" dirty="0" smtClean="0"/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Replace LL problem with KKT </a:t>
                </a:r>
                <a:r>
                  <a:rPr lang="en-US" sz="1400" u="sng" dirty="0" smtClean="0"/>
                  <a:t>necessary</a:t>
                </a:r>
                <a:r>
                  <a:rPr lang="en-US" sz="1400" dirty="0" smtClean="0"/>
                  <a:t> conditions &amp; replace CS conditions with active set strategy.</a:t>
                </a:r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Solve the KKT conditions to attain local optimum and a feasible upper bound,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sup>
                    </m:sSup>
                  </m:oMath>
                </a14:m>
                <a:r>
                  <a:rPr lang="en-US" sz="1400" dirty="0" smtClean="0"/>
                  <a:t>.</a:t>
                </a:r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err="1" smtClean="0"/>
                  <a:t>Convexify</a:t>
                </a:r>
                <a:r>
                  <a:rPr lang="en-US" sz="1400" dirty="0" smtClean="0"/>
                  <a:t> LL problem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400" dirty="0" smtClean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Apply simple range reduction to variables related to convex relaxations</a:t>
                </a:r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Develop the KKT </a:t>
                </a:r>
                <a:r>
                  <a:rPr lang="en-US" sz="1400" u="sng" dirty="0"/>
                  <a:t>necessary </a:t>
                </a:r>
                <a:r>
                  <a:rPr lang="en-US" sz="1400" u="sng" dirty="0" smtClean="0"/>
                  <a:t>and sufficient</a:t>
                </a:r>
                <a:r>
                  <a:rPr lang="en-US" sz="1400" dirty="0" smtClean="0"/>
                  <a:t>  conditions for the convex relaxation</a:t>
                </a:r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Convert the CS conditions via an active set strategy</a:t>
                </a:r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Solve the convex relaxation to global optimality, possibly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p>
                  </m:oMath>
                </a14:m>
                <a:endParaRPr lang="en-US" sz="1400" dirty="0" smtClean="0"/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 smtClean="0"/>
                  <a:t>, terminate at global optimum.  Else, continue.</a:t>
                </a:r>
              </a:p>
              <a:p>
                <a:pPr marL="233363" indent="-233363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400" dirty="0" smtClean="0"/>
                  <a:t>Select a branching variable and a manner of partitioning its domain to create two sub-nodes.  Return to Step 2.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20" y="1266197"/>
                <a:ext cx="3946728" cy="5311069"/>
              </a:xfrm>
              <a:prstGeom prst="rect">
                <a:avLst/>
              </a:prstGeom>
              <a:blipFill rotWithShape="0">
                <a:blip r:embed="rId3"/>
                <a:stretch>
                  <a:fillRect l="-154" t="-115" r="-463" b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Studies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640389"/>
              </p:ext>
            </p:extLst>
          </p:nvPr>
        </p:nvGraphicFramePr>
        <p:xfrm>
          <a:off x="1609226" y="1862273"/>
          <a:ext cx="607326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Example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LL Problem Characteristics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Objective</a:t>
                      </a:r>
                      <a:r>
                        <a:rPr lang="en-US" sz="1800" b="1" baseline="0" dirty="0" smtClean="0"/>
                        <a:t> function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Constraints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Fractional</a:t>
                      </a:r>
                    </a:p>
                    <a:p>
                      <a:r>
                        <a:rPr lang="en-US" sz="1800" dirty="0" smtClean="0"/>
                        <a:t>(Linear after </a:t>
                      </a:r>
                      <a:r>
                        <a:rPr lang="en-US" sz="1800" dirty="0" err="1" smtClean="0"/>
                        <a:t>xfm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Linear</a:t>
                      </a:r>
                    </a:p>
                    <a:p>
                      <a:r>
                        <a:rPr lang="en-US" sz="1800" dirty="0" smtClean="0"/>
                        <a:t>(Bilinear after </a:t>
                      </a:r>
                      <a:r>
                        <a:rPr lang="en-US" sz="1800" dirty="0" err="1" smtClean="0"/>
                        <a:t>xfm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Quadratic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Nonlinear,</a:t>
                      </a:r>
                      <a:r>
                        <a:rPr lang="en-US" sz="1800" baseline="0" dirty="0" smtClean="0"/>
                        <a:t> nonconvex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Nonlinear,</a:t>
                      </a:r>
                      <a:r>
                        <a:rPr lang="en-US" sz="1800" baseline="0" dirty="0" smtClean="0"/>
                        <a:t> nonconvex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7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 problem must have </a:t>
            </a:r>
            <a:r>
              <a:rPr lang="en-US" smtClean="0"/>
              <a:t>(continuous) twice </a:t>
            </a:r>
            <a:r>
              <a:rPr lang="en-US" dirty="0" smtClean="0"/>
              <a:t>differentiable functions</a:t>
            </a:r>
          </a:p>
          <a:p>
            <a:r>
              <a:rPr lang="en-US" dirty="0" smtClean="0"/>
              <a:t>Must have a global optimization (MINLP)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11606</TotalTime>
  <Words>398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 Math</vt:lpstr>
      <vt:lpstr>Standard PowerPoint Brief - Template</vt:lpstr>
      <vt:lpstr>OPER 618 Lesson 12 BLPP – An Exact Approach</vt:lpstr>
      <vt:lpstr>Let’s Start with these Questions</vt:lpstr>
      <vt:lpstr>Convexification of Lower-level Problem via Relaxation</vt:lpstr>
      <vt:lpstr>Branch-and-bound Approach</vt:lpstr>
      <vt:lpstr>Computational Studies</vt:lpstr>
      <vt:lpstr>Caveats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583</cp:revision>
  <dcterms:created xsi:type="dcterms:W3CDTF">2004-05-05T12:20:29Z</dcterms:created>
  <dcterms:modified xsi:type="dcterms:W3CDTF">2023-03-18T12:26:21Z</dcterms:modified>
</cp:coreProperties>
</file>