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7" r:id="rId4"/>
    <p:sldId id="258" r:id="rId5"/>
    <p:sldId id="310" r:id="rId6"/>
    <p:sldId id="259" r:id="rId7"/>
    <p:sldId id="260" r:id="rId8"/>
    <p:sldId id="261" r:id="rId9"/>
    <p:sldId id="262" r:id="rId10"/>
    <p:sldId id="311" r:id="rId11"/>
    <p:sldId id="263" r:id="rId12"/>
    <p:sldId id="264" r:id="rId13"/>
    <p:sldId id="265" r:id="rId14"/>
    <p:sldId id="266" r:id="rId15"/>
    <p:sldId id="267" r:id="rId16"/>
    <p:sldId id="268" r:id="rId17"/>
    <p:sldId id="306" r:id="rId18"/>
    <p:sldId id="269" r:id="rId19"/>
    <p:sldId id="312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313" r:id="rId33"/>
    <p:sldId id="282" r:id="rId34"/>
    <p:sldId id="283" r:id="rId35"/>
    <p:sldId id="284" r:id="rId36"/>
    <p:sldId id="314" r:id="rId37"/>
    <p:sldId id="285" r:id="rId38"/>
    <p:sldId id="286" r:id="rId39"/>
    <p:sldId id="287" r:id="rId40"/>
    <p:sldId id="315" r:id="rId41"/>
    <p:sldId id="288" r:id="rId42"/>
    <p:sldId id="316" r:id="rId43"/>
    <p:sldId id="289" r:id="rId44"/>
    <p:sldId id="317" r:id="rId45"/>
    <p:sldId id="290" r:id="rId46"/>
    <p:sldId id="291" r:id="rId47"/>
    <p:sldId id="292" r:id="rId48"/>
    <p:sldId id="293" r:id="rId49"/>
    <p:sldId id="294" r:id="rId50"/>
    <p:sldId id="318" r:id="rId51"/>
    <p:sldId id="295" r:id="rId52"/>
    <p:sldId id="296" r:id="rId53"/>
    <p:sldId id="297" r:id="rId54"/>
    <p:sldId id="298" r:id="rId55"/>
    <p:sldId id="299" r:id="rId56"/>
    <p:sldId id="319" r:id="rId57"/>
    <p:sldId id="300" r:id="rId58"/>
    <p:sldId id="301" r:id="rId59"/>
    <p:sldId id="320" r:id="rId60"/>
    <p:sldId id="302" r:id="rId61"/>
    <p:sldId id="304" r:id="rId62"/>
    <p:sldId id="305" r:id="rId63"/>
    <p:sldId id="308" r:id="rId64"/>
    <p:sldId id="309" r:id="rId65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974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2018/2/26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Chapter 6 Summarized Data </a:t>
            </a:r>
            <a:r>
              <a:rPr lang="en-US" altLang="zh-CN" dirty="0" smtClean="0"/>
              <a:t>Distributions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 smtClean="0"/>
              <a:t>Instructor: Yanhui Guo, </a:t>
            </a:r>
            <a:r>
              <a:rPr lang="en-US" altLang="zh-CN" dirty="0" err="1" smtClean="0"/>
              <a:t>Ph.D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35360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6.2. Making Multiple Histograms from Grouped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geom_histogram</a:t>
            </a:r>
            <a:r>
              <a:rPr lang="en-US" altLang="zh-CN" dirty="0" smtClean="0"/>
              <a:t>() and </a:t>
            </a:r>
            <a:r>
              <a:rPr lang="en-US" altLang="zh-CN" dirty="0"/>
              <a:t>use facets for each </a:t>
            </a:r>
            <a:r>
              <a:rPr lang="en-US" altLang="zh-CN" dirty="0" smtClean="0"/>
              <a:t>group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library(MASS) # For the data set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birthwt,aes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(fill="white",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="black")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(smoke ~ .)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7276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6.2. Making Multiple Histograms from Grouped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To make these plots, the data must all be in one data frame, with one column </a:t>
            </a:r>
            <a:r>
              <a:rPr lang="en-US" altLang="zh-CN" dirty="0" smtClean="0"/>
              <a:t>containing a </a:t>
            </a:r>
            <a:r>
              <a:rPr lang="en-US" altLang="zh-CN" dirty="0"/>
              <a:t>categorical variable used for grouping.</a:t>
            </a:r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the </a:t>
            </a:r>
            <a:r>
              <a:rPr lang="en-US" altLang="zh-CN" dirty="0" err="1" smtClean="0"/>
              <a:t>birthwt</a:t>
            </a:r>
            <a:r>
              <a:rPr lang="en-US" altLang="zh-CN" dirty="0" smtClean="0"/>
              <a:t> data set</a:t>
            </a:r>
          </a:p>
          <a:p>
            <a:pPr lvl="1"/>
            <a:r>
              <a:rPr lang="en-US" altLang="zh-CN" dirty="0" smtClean="0"/>
              <a:t>contains </a:t>
            </a:r>
            <a:r>
              <a:rPr lang="en-US" altLang="zh-CN" dirty="0"/>
              <a:t>data about birth weights </a:t>
            </a:r>
            <a:r>
              <a:rPr lang="en-US" altLang="zh-CN" dirty="0" smtClean="0"/>
              <a:t>and a </a:t>
            </a:r>
            <a:r>
              <a:rPr lang="en-US" altLang="zh-CN" dirty="0"/>
              <a:t>number of risk factors for low birth </a:t>
            </a:r>
            <a:r>
              <a:rPr lang="en-US" altLang="zh-CN" dirty="0" smtClean="0"/>
              <a:t>weight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215124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6.2. Making Multiple Histograms from Grouped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altLang="zh-CN" dirty="0"/>
              <a:t>One problem with the faceted graph is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that </a:t>
            </a:r>
            <a:r>
              <a:rPr lang="en-US" altLang="zh-CN" dirty="0"/>
              <a:t>the facet labels are just 0 and </a:t>
            </a:r>
            <a:r>
              <a:rPr lang="en-US" altLang="zh-CN" dirty="0" smtClean="0"/>
              <a:t>1</a:t>
            </a:r>
          </a:p>
          <a:p>
            <a:pPr lvl="1"/>
            <a:r>
              <a:rPr lang="en-US" altLang="zh-CN" dirty="0" smtClean="0"/>
              <a:t>there’s no </a:t>
            </a:r>
            <a:r>
              <a:rPr lang="en-US" altLang="zh-CN" dirty="0"/>
              <a:t>label indicating that those values are for  smoke.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change the labels, </a:t>
            </a:r>
            <a:r>
              <a:rPr lang="en-US" altLang="zh-CN" dirty="0" smtClean="0"/>
              <a:t>change </a:t>
            </a:r>
            <a:r>
              <a:rPr lang="en-US" altLang="zh-CN" dirty="0"/>
              <a:t>the names of the factor </a:t>
            </a:r>
            <a:r>
              <a:rPr lang="en-US" altLang="zh-CN" dirty="0" smtClean="0"/>
              <a:t>levels</a:t>
            </a:r>
          </a:p>
          <a:p>
            <a:pPr lvl="1"/>
            <a:r>
              <a:rPr lang="en-US" altLang="zh-CN" dirty="0" smtClean="0"/>
              <a:t>assign </a:t>
            </a:r>
            <a:r>
              <a:rPr lang="en-US" altLang="zh-CN" dirty="0"/>
              <a:t>new factor level </a:t>
            </a:r>
            <a:r>
              <a:rPr lang="en-US" altLang="zh-CN" dirty="0" smtClean="0"/>
              <a:t>names </a:t>
            </a:r>
            <a:r>
              <a:rPr lang="en-US" altLang="zh-CN" dirty="0"/>
              <a:t>in the same order: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birthwt1 &lt;-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birthwt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 # Make a copy of the data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# Convert smoke to a factor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birthwt1$smoke &lt;-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factor(birthwt1$smoke)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levels(birthwt1$smoke)</a:t>
            </a:r>
          </a:p>
        </p:txBody>
      </p:sp>
    </p:spTree>
    <p:extLst>
      <p:ext uri="{BB962C8B-B14F-4D97-AF65-F5344CB8AC3E}">
        <p14:creationId xmlns:p14="http://schemas.microsoft.com/office/powerpoint/2010/main" val="28150543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6.2. Making Multiple Histograms from Grouped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 # For the revalue() function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birthwt1$smoke &lt;-revalue(birthwt1$smoke,c("0"="No Smoke", "1"="Smoke"))</a:t>
            </a:r>
          </a:p>
          <a:p>
            <a:pPr lvl="1"/>
            <a:r>
              <a:rPr lang="en-US" altLang="zh-CN" dirty="0" smtClean="0"/>
              <a:t>plot </a:t>
            </a:r>
            <a:r>
              <a:rPr lang="en-US" altLang="zh-CN" dirty="0"/>
              <a:t>it again, it shows the new </a:t>
            </a:r>
            <a:r>
              <a:rPr lang="en-US" altLang="zh-CN" dirty="0" smtClean="0"/>
              <a:t>labels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(birthwt1,aes(x=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(fill="white",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="black") 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(smoke ~ .)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145783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6.2. Making Multiple Histograms from Grouped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With facets, the axes have the same y scaling in each facet. </a:t>
            </a:r>
            <a:endParaRPr lang="en-US" altLang="zh-CN" dirty="0" smtClean="0"/>
          </a:p>
          <a:p>
            <a:r>
              <a:rPr lang="en-US" altLang="zh-CN" dirty="0" smtClean="0"/>
              <a:t>If </a:t>
            </a:r>
            <a:r>
              <a:rPr lang="en-US" altLang="zh-CN" dirty="0"/>
              <a:t>your groups have </a:t>
            </a:r>
            <a:r>
              <a:rPr lang="en-US" altLang="zh-CN" dirty="0" smtClean="0"/>
              <a:t>different sizes</a:t>
            </a:r>
            <a:r>
              <a:rPr lang="en-US" altLang="zh-CN" dirty="0"/>
              <a:t>, it might be hard to compare the  </a:t>
            </a:r>
            <a:r>
              <a:rPr lang="en-US" altLang="zh-CN" dirty="0" smtClean="0"/>
              <a:t>shapes of </a:t>
            </a:r>
            <a:r>
              <a:rPr lang="en-US" altLang="zh-CN" dirty="0"/>
              <a:t>the distributions of each one. 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when </a:t>
            </a:r>
            <a:r>
              <a:rPr lang="en-US" altLang="zh-CN" dirty="0"/>
              <a:t>we facet the birth weights by </a:t>
            </a:r>
            <a:r>
              <a:rPr lang="en-US" altLang="zh-CN" dirty="0" smtClean="0"/>
              <a:t>race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birthwt,aes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="white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="black")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(race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~ .)</a:t>
            </a:r>
          </a:p>
        </p:txBody>
      </p:sp>
    </p:spTree>
    <p:extLst>
      <p:ext uri="{BB962C8B-B14F-4D97-AF65-F5344CB8AC3E}">
        <p14:creationId xmlns:p14="http://schemas.microsoft.com/office/powerpoint/2010/main" val="8174569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6.2. Making Multiple Histograms from Grouped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To allow the </a:t>
            </a:r>
            <a:r>
              <a:rPr lang="en-US" altLang="zh-CN" dirty="0" smtClean="0"/>
              <a:t>y scales </a:t>
            </a:r>
            <a:r>
              <a:rPr lang="en-US" altLang="zh-CN" dirty="0"/>
              <a:t>to be resized </a:t>
            </a:r>
            <a:r>
              <a:rPr lang="en-US" altLang="zh-CN" dirty="0" smtClean="0"/>
              <a:t>independently, use scales</a:t>
            </a:r>
            <a:r>
              <a:rPr lang="en-US" altLang="zh-CN" dirty="0"/>
              <a:t>="free". </a:t>
            </a:r>
            <a:endParaRPr lang="en-US" altLang="zh-CN" dirty="0" smtClean="0"/>
          </a:p>
          <a:p>
            <a:r>
              <a:rPr lang="en-US" altLang="zh-CN" dirty="0" smtClean="0"/>
              <a:t>Note </a:t>
            </a:r>
            <a:r>
              <a:rPr lang="en-US" altLang="zh-CN" dirty="0"/>
              <a:t>that this will only allow the </a:t>
            </a:r>
            <a:r>
              <a:rPr lang="en-US" altLang="zh-CN" dirty="0" smtClean="0"/>
              <a:t>y scales </a:t>
            </a:r>
            <a:r>
              <a:rPr lang="en-US" altLang="zh-CN" dirty="0"/>
              <a:t>to be free—the </a:t>
            </a:r>
            <a:r>
              <a:rPr lang="en-US" altLang="zh-CN" dirty="0" smtClean="0"/>
              <a:t>x scales will still </a:t>
            </a:r>
            <a:r>
              <a:rPr lang="en-US" altLang="zh-CN" dirty="0"/>
              <a:t>be fixed because the histograms are aligned with respect to that axis: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birthwt,aes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="white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="black")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(race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~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., scales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="free")</a:t>
            </a:r>
          </a:p>
        </p:txBody>
      </p:sp>
    </p:spTree>
    <p:extLst>
      <p:ext uri="{BB962C8B-B14F-4D97-AF65-F5344CB8AC3E}">
        <p14:creationId xmlns:p14="http://schemas.microsoft.com/office/powerpoint/2010/main" val="461942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6.2. Making Multiple Histograms from Grouped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Another approach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map </a:t>
            </a:r>
            <a:r>
              <a:rPr lang="en-US" altLang="zh-CN" dirty="0"/>
              <a:t>the grouping variable to </a:t>
            </a:r>
            <a:r>
              <a:rPr lang="en-US" altLang="zh-CN" dirty="0" smtClean="0"/>
              <a:t>fill </a:t>
            </a:r>
          </a:p>
          <a:p>
            <a:pPr lvl="1"/>
            <a:r>
              <a:rPr lang="en-US" altLang="zh-CN" dirty="0" smtClean="0"/>
              <a:t>The grouping </a:t>
            </a:r>
            <a:r>
              <a:rPr lang="en-US" altLang="zh-CN" dirty="0"/>
              <a:t>variable must be a factor or character vector.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dirty="0" err="1" smtClean="0"/>
              <a:t>birthwt</a:t>
            </a:r>
            <a:r>
              <a:rPr lang="en-US" altLang="zh-CN" dirty="0" smtClean="0"/>
              <a:t> data </a:t>
            </a:r>
            <a:r>
              <a:rPr lang="en-US" altLang="zh-CN" dirty="0"/>
              <a:t>set, </a:t>
            </a:r>
            <a:r>
              <a:rPr lang="en-US" altLang="zh-CN" dirty="0" smtClean="0"/>
              <a:t>the desired </a:t>
            </a:r>
            <a:r>
              <a:rPr lang="en-US" altLang="zh-CN" dirty="0"/>
              <a:t>grouping variable, smoke, is stored as a </a:t>
            </a:r>
            <a:r>
              <a:rPr lang="en-US" altLang="zh-CN" dirty="0" smtClean="0"/>
              <a:t>number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Convert smoke to a factor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birthwt1$smoke &lt;-factor(birthwt1$smoke)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# Map smoke to fill, make the bars NOT stacked, and make them semitransparent</a:t>
            </a:r>
          </a:p>
          <a:p>
            <a:pPr marL="0" indent="0">
              <a:buNone/>
            </a:pP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(birthwt1,aes(x=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, fill=smoke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(position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="identity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", alpha=0.4)</a:t>
            </a:r>
          </a:p>
        </p:txBody>
      </p:sp>
    </p:spTree>
    <p:extLst>
      <p:ext uri="{BB962C8B-B14F-4D97-AF65-F5344CB8AC3E}">
        <p14:creationId xmlns:p14="http://schemas.microsoft.com/office/powerpoint/2010/main" val="27209219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6.2. Making Multiple Histograms from Grouped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Without position</a:t>
            </a:r>
            <a:r>
              <a:rPr lang="en-US" altLang="zh-CN" dirty="0"/>
              <a:t>="identity</a:t>
            </a:r>
            <a:r>
              <a:rPr lang="en-US" altLang="zh-CN" dirty="0" smtClean="0"/>
              <a:t>", </a:t>
            </a:r>
          </a:p>
          <a:p>
            <a:pPr lvl="1"/>
            <a:r>
              <a:rPr lang="en-US" altLang="zh-CN" dirty="0" err="1" smtClean="0"/>
              <a:t>ggplot</a:t>
            </a:r>
            <a:r>
              <a:rPr lang="en-US" altLang="zh-CN" dirty="0"/>
              <a:t>() will stack the </a:t>
            </a:r>
            <a:r>
              <a:rPr lang="en-US" altLang="zh-CN" dirty="0" smtClean="0"/>
              <a:t>histogram bars </a:t>
            </a:r>
            <a:r>
              <a:rPr lang="en-US" altLang="zh-CN" dirty="0"/>
              <a:t>on top of each other </a:t>
            </a:r>
            <a:r>
              <a:rPr lang="en-US" altLang="zh-CN" dirty="0" smtClean="0"/>
              <a:t>vertically</a:t>
            </a:r>
          </a:p>
          <a:p>
            <a:pPr lvl="1"/>
            <a:r>
              <a:rPr lang="en-US" altLang="zh-CN" dirty="0" smtClean="0"/>
              <a:t>making </a:t>
            </a:r>
            <a:r>
              <a:rPr lang="en-US" altLang="zh-CN" dirty="0"/>
              <a:t>it much more difficult to see the </a:t>
            </a:r>
            <a:r>
              <a:rPr lang="en-US" altLang="zh-CN" dirty="0" smtClean="0"/>
              <a:t>distribution of </a:t>
            </a:r>
            <a:r>
              <a:rPr lang="en-US" altLang="zh-CN" dirty="0"/>
              <a:t>each group.</a:t>
            </a:r>
          </a:p>
        </p:txBody>
      </p:sp>
    </p:spTree>
    <p:extLst>
      <p:ext uri="{BB962C8B-B14F-4D97-AF65-F5344CB8AC3E}">
        <p14:creationId xmlns:p14="http://schemas.microsoft.com/office/powerpoint/2010/main" val="24280778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 Making a Density </a:t>
            </a:r>
            <a:r>
              <a:rPr lang="en-US" altLang="zh-CN" dirty="0" smtClean="0"/>
              <a:t>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kernel density curve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17237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 Making a Density </a:t>
            </a:r>
            <a:r>
              <a:rPr lang="en-US" altLang="zh-CN" dirty="0" smtClean="0"/>
              <a:t>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geom_density</a:t>
            </a:r>
            <a:r>
              <a:rPr lang="en-US" altLang="zh-CN" dirty="0" smtClean="0"/>
              <a:t>() and </a:t>
            </a:r>
            <a:r>
              <a:rPr lang="en-US" altLang="zh-CN" dirty="0"/>
              <a:t>map a continuous variable to </a:t>
            </a:r>
            <a:r>
              <a:rPr lang="en-US" altLang="zh-CN" dirty="0" smtClean="0"/>
              <a:t>x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faithful,aes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(x=waiting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altLang="zh-CN" dirty="0" smtClean="0"/>
              <a:t>No lines </a:t>
            </a:r>
            <a:r>
              <a:rPr lang="en-US" altLang="zh-CN" dirty="0"/>
              <a:t>along the side and bottom, </a:t>
            </a:r>
            <a:r>
              <a:rPr lang="en-US" altLang="zh-CN" dirty="0" smtClean="0"/>
              <a:t>use  </a:t>
            </a:r>
            <a:r>
              <a:rPr lang="en-US" altLang="zh-CN" dirty="0" err="1"/>
              <a:t>geom_line</a:t>
            </a:r>
            <a:r>
              <a:rPr lang="en-US" altLang="zh-CN" dirty="0"/>
              <a:t>(stat="</a:t>
            </a:r>
            <a:r>
              <a:rPr lang="en-US" altLang="zh-CN" dirty="0" smtClean="0"/>
              <a:t>density") 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faithful,aes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(x=waiting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(stat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="density")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expand_limits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(y=0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8438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Making a Basic </a:t>
            </a:r>
            <a:r>
              <a:rPr lang="en-US" altLang="zh-CN" dirty="0" smtClean="0"/>
              <a:t>Histogram</a:t>
            </a:r>
          </a:p>
          <a:p>
            <a:r>
              <a:rPr lang="en-US" altLang="zh-CN" dirty="0"/>
              <a:t>Making Multiple Histograms from Grouped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Density </a:t>
            </a:r>
            <a:r>
              <a:rPr lang="en-US" altLang="zh-CN" dirty="0" smtClean="0"/>
              <a:t>Curve</a:t>
            </a:r>
          </a:p>
          <a:p>
            <a:r>
              <a:rPr lang="en-US" altLang="zh-CN" dirty="0"/>
              <a:t>Making Multiple Density Curves from Grouped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Frequency </a:t>
            </a:r>
            <a:r>
              <a:rPr lang="en-US" altLang="zh-CN" dirty="0" smtClean="0"/>
              <a:t>Polygon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Basic Box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29215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 Making a Density </a:t>
            </a:r>
            <a:r>
              <a:rPr lang="en-US" altLang="zh-CN" dirty="0" smtClean="0"/>
              <a:t>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 err="1" smtClean="0"/>
              <a:t>geom_density</a:t>
            </a:r>
            <a:r>
              <a:rPr lang="en-US" altLang="zh-CN" dirty="0"/>
              <a:t>() requires just one column from a data frame.</a:t>
            </a:r>
          </a:p>
          <a:p>
            <a:r>
              <a:rPr lang="en-US" altLang="zh-CN" dirty="0" smtClean="0"/>
              <a:t>Example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the  </a:t>
            </a:r>
            <a:r>
              <a:rPr lang="en-US" altLang="zh-CN" dirty="0" smtClean="0"/>
              <a:t>faithful data </a:t>
            </a:r>
            <a:r>
              <a:rPr lang="en-US" altLang="zh-CN" dirty="0"/>
              <a:t>set, which contains data about the </a:t>
            </a:r>
            <a:r>
              <a:rPr lang="en-US" altLang="zh-CN" dirty="0" smtClean="0"/>
              <a:t>Old Faithful </a:t>
            </a:r>
            <a:r>
              <a:rPr lang="en-US" altLang="zh-CN" dirty="0"/>
              <a:t>geyser in two columns: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eruptions</a:t>
            </a:r>
            <a:r>
              <a:rPr lang="en-US" altLang="zh-CN" dirty="0"/>
              <a:t>, which is the length of each </a:t>
            </a:r>
            <a:r>
              <a:rPr lang="en-US" altLang="zh-CN" dirty="0" smtClean="0"/>
              <a:t>eruption</a:t>
            </a:r>
          </a:p>
          <a:p>
            <a:pPr lvl="1"/>
            <a:r>
              <a:rPr lang="en-US" altLang="zh-CN" dirty="0" smtClean="0"/>
              <a:t>waiting</a:t>
            </a:r>
            <a:r>
              <a:rPr lang="en-US" altLang="zh-CN" dirty="0"/>
              <a:t>, which is the length of time to the next eruption.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only </a:t>
            </a:r>
            <a:r>
              <a:rPr lang="en-US" altLang="zh-CN" dirty="0"/>
              <a:t>use the  </a:t>
            </a:r>
            <a:r>
              <a:rPr lang="en-US" altLang="zh-CN" dirty="0" smtClean="0"/>
              <a:t>waiting column </a:t>
            </a:r>
            <a:r>
              <a:rPr lang="en-US" altLang="zh-CN" dirty="0"/>
              <a:t>in this example: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567949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 Making a Density </a:t>
            </a:r>
            <a:r>
              <a:rPr lang="en-US" altLang="zh-CN" dirty="0" smtClean="0"/>
              <a:t>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The second method </a:t>
            </a:r>
            <a:r>
              <a:rPr lang="en-US" altLang="zh-CN" dirty="0" smtClean="0"/>
              <a:t>:</a:t>
            </a:r>
          </a:p>
          <a:p>
            <a:pPr lvl="1"/>
            <a:r>
              <a:rPr lang="en-US" altLang="zh-CN" dirty="0" smtClean="0"/>
              <a:t>uses </a:t>
            </a:r>
            <a:r>
              <a:rPr lang="en-US" altLang="zh-CN" dirty="0" err="1"/>
              <a:t>geom_line</a:t>
            </a:r>
            <a:r>
              <a:rPr lang="en-US" altLang="zh-CN" dirty="0"/>
              <a:t>() and tells it to use the "</a:t>
            </a:r>
            <a:r>
              <a:rPr lang="en-US" altLang="zh-CN" dirty="0" smtClean="0"/>
              <a:t>density“ statistical </a:t>
            </a:r>
            <a:r>
              <a:rPr lang="en-US" altLang="zh-CN" dirty="0"/>
              <a:t>transformation.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get a quick look at data that isn’t in a </a:t>
            </a:r>
            <a:r>
              <a:rPr lang="en-US" altLang="zh-CN" dirty="0" smtClean="0"/>
              <a:t>data frame</a:t>
            </a:r>
          </a:p>
          <a:p>
            <a:pPr lvl="1"/>
            <a:r>
              <a:rPr lang="en-US" altLang="zh-CN" dirty="0" smtClean="0"/>
              <a:t>pass </a:t>
            </a:r>
            <a:r>
              <a:rPr lang="en-US" altLang="zh-CN" dirty="0"/>
              <a:t>in  </a:t>
            </a:r>
            <a:r>
              <a:rPr lang="en-US" altLang="zh-CN" dirty="0" smtClean="0"/>
              <a:t>NULL for </a:t>
            </a:r>
            <a:r>
              <a:rPr lang="en-US" altLang="zh-CN" dirty="0"/>
              <a:t>the data frame and  </a:t>
            </a:r>
            <a:r>
              <a:rPr lang="en-US" altLang="zh-CN" dirty="0" smtClean="0"/>
              <a:t>give </a:t>
            </a:r>
            <a:r>
              <a:rPr lang="en-US" altLang="zh-CN" dirty="0" err="1" smtClean="0"/>
              <a:t>ggplot</a:t>
            </a:r>
            <a:r>
              <a:rPr lang="en-US" altLang="zh-CN" dirty="0" smtClean="0"/>
              <a:t>() a </a:t>
            </a:r>
            <a:r>
              <a:rPr lang="en-US" altLang="zh-CN" dirty="0"/>
              <a:t>vector of values.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w &lt;-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faithful$waiting</a:t>
            </a:r>
            <a:endParaRPr lang="en-US" altLang="zh-CN" sz="2600" dirty="0" smtClean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NULL,aes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(x=w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11603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 Making a Density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A kernel density curve is an estimate of the population distribution, based on the </a:t>
            </a:r>
            <a:r>
              <a:rPr lang="en-US" altLang="zh-CN" dirty="0" smtClean="0"/>
              <a:t>sample data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amount of smoothing depends on the kernel bandwidth: the larger the </a:t>
            </a:r>
            <a:r>
              <a:rPr lang="en-US" altLang="zh-CN" dirty="0" smtClean="0"/>
              <a:t>bandwidth</a:t>
            </a:r>
            <a:r>
              <a:rPr lang="en-US" altLang="zh-CN" dirty="0"/>
              <a:t>, the more smoothing there is.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bandwidth can be set with the </a:t>
            </a:r>
            <a:r>
              <a:rPr lang="en-US" altLang="zh-CN" dirty="0" smtClean="0"/>
              <a:t>adjust parameter</a:t>
            </a:r>
            <a:r>
              <a:rPr lang="en-US" altLang="zh-CN" dirty="0"/>
              <a:t>, which has a default value of 1.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faithful,aes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(x=waiting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(stat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", adjust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=.25,colour="red")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(stat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="density")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(stat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="density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", adjust=2,colour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="blue")</a:t>
            </a:r>
            <a:endParaRPr lang="zh-CN" altLang="en-US" sz="3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6506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6.3. Making a Density 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 smtClean="0"/>
              <a:t>The </a:t>
            </a:r>
            <a:r>
              <a:rPr lang="en-US" altLang="zh-CN" dirty="0" err="1"/>
              <a:t>xrange</a:t>
            </a:r>
            <a:r>
              <a:rPr lang="en-US" altLang="zh-CN" dirty="0"/>
              <a:t> is automatically set so that it contains the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but this results </a:t>
            </a:r>
            <a:r>
              <a:rPr lang="en-US" altLang="zh-CN" dirty="0"/>
              <a:t>in the edge of the curve getting clipped.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show more of the curve, set the </a:t>
            </a:r>
            <a:r>
              <a:rPr lang="en-US" altLang="zh-CN" dirty="0" smtClean="0"/>
              <a:t>x limits </a:t>
            </a:r>
          </a:p>
          <a:p>
            <a:r>
              <a:rPr lang="en-US" altLang="zh-CN" dirty="0" smtClean="0"/>
              <a:t>add </a:t>
            </a:r>
            <a:r>
              <a:rPr lang="en-US" altLang="zh-CN" dirty="0"/>
              <a:t>an 80% transparent fill with alpha=.2:</a:t>
            </a:r>
          </a:p>
          <a:p>
            <a:pPr marL="0" indent="0">
              <a:buNone/>
            </a:pP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faithful,aes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(x=waiting))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(fill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="blue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", alpha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=.2)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(35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, 105)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# This draws a blue polygon with 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(), then adds a line on top</a:t>
            </a:r>
          </a:p>
          <a:p>
            <a:pPr marL="0" indent="0">
              <a:buNone/>
            </a:pP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(faithful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(x=waiting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(fill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="blue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NA,alpha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=.2)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geom_line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(stat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="density")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(35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, 105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zh-CN" sz="3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7867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6.3. Making a Density </a:t>
            </a:r>
            <a:r>
              <a:rPr lang="en-US" altLang="zh-CN" dirty="0" smtClean="0"/>
              <a:t>Curve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zh-CN" sz="3400" dirty="0"/>
              <a:t>To compare the theoretical and observed distributions, </a:t>
            </a:r>
            <a:r>
              <a:rPr lang="en-US" altLang="zh-CN" sz="3400" dirty="0" smtClean="0"/>
              <a:t>overlay </a:t>
            </a:r>
            <a:r>
              <a:rPr lang="en-US" altLang="zh-CN" sz="3400" dirty="0"/>
              <a:t>the density </a:t>
            </a:r>
            <a:r>
              <a:rPr lang="en-US" altLang="zh-CN" sz="3400" dirty="0" smtClean="0"/>
              <a:t>curve on the </a:t>
            </a:r>
            <a:r>
              <a:rPr lang="en-US" altLang="zh-CN" sz="3400" dirty="0"/>
              <a:t>histogram. </a:t>
            </a:r>
            <a:endParaRPr lang="en-US" altLang="zh-CN" sz="3400" dirty="0" smtClean="0"/>
          </a:p>
          <a:p>
            <a:r>
              <a:rPr lang="en-US" altLang="zh-CN" sz="3400" dirty="0" smtClean="0"/>
              <a:t>Since </a:t>
            </a:r>
            <a:r>
              <a:rPr lang="en-US" altLang="zh-CN" sz="3400" dirty="0"/>
              <a:t>the </a:t>
            </a:r>
            <a:r>
              <a:rPr lang="en-US" altLang="zh-CN" sz="3400" dirty="0" smtClean="0"/>
              <a:t>y values </a:t>
            </a:r>
            <a:r>
              <a:rPr lang="en-US" altLang="zh-CN" sz="3400" dirty="0"/>
              <a:t>for the density curve are </a:t>
            </a:r>
            <a:r>
              <a:rPr lang="en-US" altLang="zh-CN" sz="3400" dirty="0" smtClean="0"/>
              <a:t>small, barely </a:t>
            </a:r>
            <a:r>
              <a:rPr lang="en-US" altLang="zh-CN" sz="3400" dirty="0"/>
              <a:t>visible if </a:t>
            </a:r>
            <a:r>
              <a:rPr lang="en-US" altLang="zh-CN" sz="3400" dirty="0" smtClean="0"/>
              <a:t>overlaid </a:t>
            </a:r>
            <a:r>
              <a:rPr lang="en-US" altLang="zh-CN" sz="3400" dirty="0"/>
              <a:t>it on a </a:t>
            </a:r>
            <a:r>
              <a:rPr lang="en-US" altLang="zh-CN" sz="3400" dirty="0" smtClean="0"/>
              <a:t>histogram without </a:t>
            </a:r>
            <a:r>
              <a:rPr lang="en-US" altLang="zh-CN" sz="3400" dirty="0"/>
              <a:t>any transformation. </a:t>
            </a:r>
            <a:endParaRPr lang="en-US" altLang="zh-CN" sz="3400" dirty="0" smtClean="0"/>
          </a:p>
          <a:p>
            <a:r>
              <a:rPr lang="en-US" altLang="zh-CN" sz="3400" dirty="0" smtClean="0"/>
              <a:t>To </a:t>
            </a:r>
            <a:r>
              <a:rPr lang="en-US" altLang="zh-CN" sz="3400" dirty="0"/>
              <a:t>solve this problem, </a:t>
            </a:r>
            <a:r>
              <a:rPr lang="en-US" altLang="zh-CN" sz="3400" dirty="0" smtClean="0"/>
              <a:t>scale </a:t>
            </a:r>
            <a:r>
              <a:rPr lang="en-US" altLang="zh-CN" sz="3400" dirty="0"/>
              <a:t>down the </a:t>
            </a:r>
            <a:r>
              <a:rPr lang="en-US" altLang="zh-CN" sz="3400" dirty="0" smtClean="0"/>
              <a:t>histogram to </a:t>
            </a:r>
            <a:r>
              <a:rPr lang="en-US" altLang="zh-CN" sz="3400" dirty="0"/>
              <a:t>match the density curve with the mapping y=..density... </a:t>
            </a:r>
            <a:endParaRPr lang="en-US" altLang="zh-CN" sz="3400" dirty="0" smtClean="0"/>
          </a:p>
          <a:p>
            <a:r>
              <a:rPr lang="en-US" altLang="zh-CN" sz="3400" dirty="0" smtClean="0"/>
              <a:t>add </a:t>
            </a:r>
            <a:r>
              <a:rPr lang="en-US" altLang="zh-CN" sz="3400" dirty="0" err="1" smtClean="0"/>
              <a:t>geom_histogram</a:t>
            </a:r>
            <a:r>
              <a:rPr lang="en-US" altLang="zh-CN" sz="3400" dirty="0" smtClean="0"/>
              <a:t>() first</a:t>
            </a:r>
            <a:r>
              <a:rPr lang="en-US" altLang="zh-CN" sz="3400" dirty="0"/>
              <a:t>, and then layer </a:t>
            </a:r>
            <a:r>
              <a:rPr lang="en-US" altLang="zh-CN" sz="3400" dirty="0" err="1"/>
              <a:t>geom_density</a:t>
            </a:r>
            <a:r>
              <a:rPr lang="en-US" altLang="zh-CN" sz="3400" dirty="0" smtClean="0"/>
              <a:t>() on top</a:t>
            </a:r>
            <a:endParaRPr lang="en-US" altLang="zh-CN" sz="3400" dirty="0"/>
          </a:p>
          <a:p>
            <a:pPr marL="0" indent="0">
              <a:buNone/>
            </a:pP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faithful,aes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(x=waiting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, y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=..density..)) 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(fill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3400" dirty="0" err="1">
                <a:latin typeface="Courier New" pitchFamily="49" charset="0"/>
                <a:cs typeface="Courier New" pitchFamily="49" charset="0"/>
              </a:rPr>
              <a:t>cornsilk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="grey60",size=.2) 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400" dirty="0" err="1" smtClean="0">
                <a:latin typeface="Courier New" pitchFamily="49" charset="0"/>
                <a:cs typeface="Courier New" pitchFamily="49" charset="0"/>
              </a:rPr>
              <a:t>xlim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(35</a:t>
            </a:r>
            <a:r>
              <a:rPr lang="en-US" altLang="zh-CN" sz="3400" dirty="0">
                <a:latin typeface="Courier New" pitchFamily="49" charset="0"/>
                <a:cs typeface="Courier New" pitchFamily="49" charset="0"/>
              </a:rPr>
              <a:t>, 105</a:t>
            </a:r>
            <a:r>
              <a:rPr lang="en-US" altLang="zh-CN" sz="3400" dirty="0" smtClean="0">
                <a:latin typeface="Courier New" pitchFamily="49" charset="0"/>
                <a:cs typeface="Courier New" pitchFamily="49" charset="0"/>
              </a:rPr>
              <a:t>)</a:t>
            </a:r>
            <a:endParaRPr lang="en-US" altLang="zh-CN" sz="3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096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6.4. Making Multiple Density Curves from Grouped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density curves of multiple groups of data.</a:t>
            </a:r>
          </a:p>
          <a:p>
            <a:r>
              <a:rPr lang="en-US" altLang="zh-CN" dirty="0"/>
              <a:t>Solution</a:t>
            </a:r>
          </a:p>
          <a:p>
            <a:pPr lvl="1"/>
            <a:r>
              <a:rPr lang="en-US" altLang="zh-CN" dirty="0"/>
              <a:t>Use 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altLang="zh-CN" dirty="0"/>
              <a:t>, and map the grouping variable to an aesthetic like </a:t>
            </a:r>
            <a:r>
              <a:rPr lang="en-US" altLang="zh-CN" dirty="0" err="1" smtClean="0"/>
              <a:t>colour</a:t>
            </a:r>
            <a:r>
              <a:rPr lang="en-US" altLang="zh-CN" dirty="0" smtClean="0"/>
              <a:t> or fill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grouping variable must be a factor or character vector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33448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6.4. Making Multiple Density Curves from Grouped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In </a:t>
            </a:r>
            <a:r>
              <a:rPr lang="en-US" altLang="zh-CN" dirty="0"/>
              <a:t>the </a:t>
            </a:r>
            <a:r>
              <a:rPr lang="en-US" altLang="zh-CN" dirty="0" err="1" smtClean="0"/>
              <a:t>birthwt</a:t>
            </a:r>
            <a:r>
              <a:rPr lang="en-US" altLang="zh-CN" dirty="0" smtClean="0"/>
              <a:t> data </a:t>
            </a:r>
            <a:r>
              <a:rPr lang="en-US" altLang="zh-CN" dirty="0"/>
              <a:t>set, the desired grouping variable, smoke, is stored as a number, </a:t>
            </a:r>
            <a:r>
              <a:rPr lang="en-US" altLang="zh-CN" dirty="0" smtClean="0"/>
              <a:t>so we </a:t>
            </a:r>
            <a:r>
              <a:rPr lang="en-US" altLang="zh-CN" dirty="0"/>
              <a:t>have to convert it to a factor </a:t>
            </a:r>
            <a:r>
              <a:rPr lang="en-US" altLang="zh-CN" dirty="0" smtClean="0"/>
              <a:t>first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library(MASS) # For the data set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birthwt1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birthwt</a:t>
            </a:r>
            <a:endParaRPr lang="en-US" altLang="zh-CN" sz="28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# Convert smoke to a factor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birthwt1$smoke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&lt;-factor(birthwt1$smoke)</a:t>
            </a:r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(birthwt1,aes(x=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=smoke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(birthwt1,aes(x=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, fill=smoke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(alpha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=.3)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12110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6.4. Making Multiple Density Curves from Grouped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To make these plots, the data must all be in one data frame, with one column </a:t>
            </a:r>
            <a:r>
              <a:rPr lang="en-US" altLang="zh-CN" dirty="0" smtClean="0"/>
              <a:t>containing a </a:t>
            </a:r>
            <a:r>
              <a:rPr lang="en-US" altLang="zh-CN" dirty="0"/>
              <a:t>categorical variable used for grouping.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78885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6.4. Making Multiple Density Curves from Grouped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Another </a:t>
            </a:r>
            <a:r>
              <a:rPr lang="en-US" altLang="zh-CN" dirty="0"/>
              <a:t>method for visualizing the distributions is to use </a:t>
            </a:r>
            <a:r>
              <a:rPr lang="en-US" altLang="zh-CN" dirty="0" smtClean="0"/>
              <a:t>facets</a:t>
            </a:r>
          </a:p>
          <a:p>
            <a:r>
              <a:rPr lang="en-US" altLang="zh-CN" dirty="0" smtClean="0"/>
              <a:t>Align </a:t>
            </a:r>
            <a:r>
              <a:rPr lang="en-US" altLang="zh-CN" dirty="0"/>
              <a:t>the facets vertically or horizontally.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(birthwt1,aes(x=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(smoke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~ .)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6424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6.4. Making Multiple Density Curves from Grouped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One problem with the faceted graph is that the facet labels are just 0 and 1, and </a:t>
            </a:r>
            <a:r>
              <a:rPr lang="en-US" altLang="zh-CN" dirty="0" smtClean="0"/>
              <a:t>there’s no </a:t>
            </a:r>
            <a:r>
              <a:rPr lang="en-US" altLang="zh-CN" dirty="0"/>
              <a:t>label indicating that those values are for  smoke.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change the labels, </a:t>
            </a:r>
            <a:r>
              <a:rPr lang="en-US" altLang="zh-CN" dirty="0" smtClean="0"/>
              <a:t>change </a:t>
            </a:r>
            <a:r>
              <a:rPr lang="en-US" altLang="zh-CN" dirty="0"/>
              <a:t>the names of the factor levels.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library(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plyr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 # For the revalue function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birthwt1$smoke &lt;-revalue(birthwt1$smoke,c("0"="No Smoke", "1"="Smoke"))</a:t>
            </a:r>
          </a:p>
          <a:p>
            <a:pPr marL="0" indent="0">
              <a:buNone/>
            </a:pP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(birthwt1,aes(x=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(smoke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~ .)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29559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Adding </a:t>
            </a:r>
            <a:r>
              <a:rPr lang="en-US" altLang="zh-CN" dirty="0"/>
              <a:t>Notches to a Box 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Adding </a:t>
            </a:r>
            <a:r>
              <a:rPr lang="en-US" altLang="zh-CN" dirty="0"/>
              <a:t>Means to a Box 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Violin 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Dot 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Multiple Dot Plots for Grouped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Density Plot of Two-Dimensional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04908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6.4. Making Multiple Density Curves from Grouped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Want the </a:t>
            </a:r>
            <a:r>
              <a:rPr lang="en-US" altLang="zh-CN" dirty="0"/>
              <a:t>histograms along with the density curves, the best option is to </a:t>
            </a:r>
            <a:r>
              <a:rPr lang="en-US" altLang="zh-CN" dirty="0" smtClean="0"/>
              <a:t>use facets. </a:t>
            </a:r>
          </a:p>
          <a:p>
            <a:r>
              <a:rPr lang="en-US" altLang="zh-CN" dirty="0" smtClean="0"/>
              <a:t>map  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y=..density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.. </a:t>
            </a:r>
            <a:r>
              <a:rPr lang="en-US" altLang="zh-CN" dirty="0"/>
              <a:t>so that the histogram is </a:t>
            </a:r>
            <a:r>
              <a:rPr lang="en-US" altLang="zh-CN" dirty="0" smtClean="0"/>
              <a:t>scaled down </a:t>
            </a:r>
            <a:r>
              <a:rPr lang="en-US" altLang="zh-CN" dirty="0"/>
              <a:t>to the height of the density curves.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(birthwt1,aes(x=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bwt,y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=..density..))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=200, 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cornsilk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="grey60",size=.2)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geom_density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facet_grid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(smoke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~ .)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15104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 Making a Frequency Polygon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frequency polygon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1713587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 Making a Frequency Polygon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geom_freqpoly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faithful,aes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(x=waiting))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geom_freqpoly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115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 Making a Frequency Polygon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A frequency polygon appears similar to a kernel density estimate </a:t>
            </a:r>
            <a:r>
              <a:rPr lang="en-US" altLang="zh-CN" dirty="0" smtClean="0"/>
              <a:t>curve</a:t>
            </a:r>
          </a:p>
          <a:p>
            <a:pPr lvl="1"/>
            <a:r>
              <a:rPr lang="en-US" altLang="zh-CN" dirty="0" smtClean="0"/>
              <a:t>but </a:t>
            </a:r>
            <a:r>
              <a:rPr lang="en-US" altLang="zh-CN" dirty="0"/>
              <a:t>it shows </a:t>
            </a:r>
            <a:r>
              <a:rPr lang="en-US" altLang="zh-CN" dirty="0" smtClean="0"/>
              <a:t>the same </a:t>
            </a:r>
            <a:r>
              <a:rPr lang="en-US" altLang="zh-CN" dirty="0"/>
              <a:t>information as a histogram.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 </a:t>
            </a:r>
            <a:r>
              <a:rPr lang="en-US" altLang="zh-CN" dirty="0"/>
              <a:t>shows what is in the </a:t>
            </a:r>
            <a:r>
              <a:rPr lang="en-US" altLang="zh-CN" dirty="0" smtClean="0"/>
              <a:t>data, whereas </a:t>
            </a:r>
            <a:r>
              <a:rPr lang="en-US" altLang="zh-CN" dirty="0"/>
              <a:t>a kernel density estimate is just </a:t>
            </a:r>
            <a:r>
              <a:rPr lang="en-US" altLang="zh-CN" dirty="0" smtClean="0"/>
              <a:t>an estimate</a:t>
            </a:r>
          </a:p>
          <a:p>
            <a:pPr lvl="1"/>
            <a:r>
              <a:rPr lang="en-US" altLang="zh-CN" dirty="0" smtClean="0"/>
              <a:t>requires </a:t>
            </a:r>
            <a:r>
              <a:rPr lang="en-US" altLang="zh-CN" dirty="0"/>
              <a:t>you to </a:t>
            </a:r>
            <a:r>
              <a:rPr lang="en-US" altLang="zh-CN" dirty="0" smtClean="0"/>
              <a:t>pick some </a:t>
            </a:r>
            <a:r>
              <a:rPr lang="en-US" altLang="zh-CN" dirty="0"/>
              <a:t>value for the bandwidth.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faithful,aes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(x=waiting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geom_freqpoly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=4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8339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6.5. Making a Frequency Polygon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Instead </a:t>
            </a:r>
            <a:r>
              <a:rPr lang="en-US" altLang="zh-CN" dirty="0"/>
              <a:t>of setting the width of each bin directly, </a:t>
            </a:r>
            <a:r>
              <a:rPr lang="en-US" altLang="zh-CN" dirty="0" smtClean="0"/>
              <a:t>divide </a:t>
            </a:r>
            <a:r>
              <a:rPr lang="en-US" altLang="zh-CN" dirty="0"/>
              <a:t>the x </a:t>
            </a:r>
            <a:r>
              <a:rPr lang="en-US" altLang="zh-CN" dirty="0" smtClean="0"/>
              <a:t>range </a:t>
            </a:r>
            <a:r>
              <a:rPr lang="en-US" altLang="zh-CN" dirty="0"/>
              <a:t>into </a:t>
            </a:r>
            <a:r>
              <a:rPr lang="en-US" altLang="zh-CN" dirty="0" smtClean="0"/>
              <a:t>a particular </a:t>
            </a:r>
            <a:r>
              <a:rPr lang="en-US" altLang="zh-CN" dirty="0"/>
              <a:t>number of bins: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# Use 15 bins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binsize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 &lt;-diff(range(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faithful$waiting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))/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15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(faithful,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(x=waiting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geom_freqpoly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binsize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03778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6.6. Making a Basic Box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box (or box-and-whiskers) plot</a:t>
            </a:r>
            <a:r>
              <a:rPr lang="en-US" altLang="zh-CN" dirty="0" smtClean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1282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6.6. Making a Basic Box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geom_boxplot</a:t>
            </a:r>
            <a:r>
              <a:rPr lang="en-US" altLang="zh-CN" dirty="0"/>
              <a:t>(), mapping a continuous variable to </a:t>
            </a:r>
            <a:r>
              <a:rPr lang="en-US" altLang="zh-CN" dirty="0" smtClean="0"/>
              <a:t>y and </a:t>
            </a:r>
            <a:r>
              <a:rPr lang="en-US" altLang="zh-CN" dirty="0"/>
              <a:t>a discrete variable to x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library(MASS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 # For the data set</a:t>
            </a:r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#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Use factor() to convert numeric variable to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discrete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birthwt,aes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(x=factor(race),y=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+ 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</a:p>
          <a:p>
            <a:pPr marL="0" indent="0">
              <a:buNone/>
            </a:pP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44164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6.6. Making a Basic Box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Discussion</a:t>
            </a:r>
          </a:p>
          <a:p>
            <a:pPr lvl="1"/>
            <a:r>
              <a:rPr lang="en-US" altLang="zh-CN" dirty="0"/>
              <a:t>To change the width of the boxes, you can set </a:t>
            </a:r>
            <a:r>
              <a:rPr lang="en-US" altLang="zh-CN" dirty="0" smtClean="0"/>
              <a:t>width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200" dirty="0" err="1">
                <a:latin typeface="Courier New" pitchFamily="49" charset="0"/>
                <a:cs typeface="Courier New" pitchFamily="49" charset="0"/>
              </a:rPr>
              <a:t>birthwt,aes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(x=factor(race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), y=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2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(width</a:t>
            </a:r>
            <a:r>
              <a:rPr lang="en-US" altLang="zh-CN" sz="2200" dirty="0">
                <a:latin typeface="Courier New" pitchFamily="49" charset="0"/>
                <a:cs typeface="Courier New" pitchFamily="49" charset="0"/>
              </a:rPr>
              <a:t>=.5</a:t>
            </a:r>
            <a:r>
              <a:rPr lang="en-US" altLang="zh-CN" sz="2200" dirty="0" smtClean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lvl="1"/>
            <a:r>
              <a:rPr lang="en-US" altLang="zh-CN" dirty="0"/>
              <a:t>If there are many outliers and there is </a:t>
            </a:r>
            <a:r>
              <a:rPr lang="en-US" altLang="zh-CN" dirty="0" err="1"/>
              <a:t>overplotting</a:t>
            </a:r>
            <a:r>
              <a:rPr lang="en-US" altLang="zh-CN" dirty="0"/>
              <a:t>, </a:t>
            </a:r>
            <a:r>
              <a:rPr lang="en-US" altLang="zh-CN" dirty="0" smtClean="0"/>
              <a:t> </a:t>
            </a:r>
            <a:r>
              <a:rPr lang="en-US" altLang="zh-CN" dirty="0"/>
              <a:t>change the size and </a:t>
            </a:r>
            <a:r>
              <a:rPr lang="en-US" altLang="zh-CN" dirty="0" smtClean="0"/>
              <a:t>shape of </a:t>
            </a:r>
            <a:r>
              <a:rPr lang="en-US" altLang="zh-CN" dirty="0"/>
              <a:t>the outlier points with </a:t>
            </a:r>
            <a:r>
              <a:rPr lang="en-US" altLang="zh-CN" dirty="0" err="1" smtClean="0"/>
              <a:t>outlier.size</a:t>
            </a:r>
            <a:r>
              <a:rPr lang="en-US" altLang="zh-CN" dirty="0" smtClean="0"/>
              <a:t> and </a:t>
            </a:r>
            <a:r>
              <a:rPr lang="en-US" altLang="zh-CN" dirty="0" err="1"/>
              <a:t>outlier.shape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default size is 2 </a:t>
            </a:r>
            <a:r>
              <a:rPr lang="en-US" altLang="zh-CN" dirty="0" smtClean="0"/>
              <a:t>and the </a:t>
            </a:r>
            <a:r>
              <a:rPr lang="en-US" altLang="zh-CN" dirty="0"/>
              <a:t>default shape is 16.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smaller points, and hollow </a:t>
            </a:r>
            <a:r>
              <a:rPr lang="en-US" altLang="zh-CN" dirty="0" smtClean="0"/>
              <a:t>circles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birthwt,aes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(x=factor(race),y=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outlier.size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=1.5,outlier.shape=21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1648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6.6. Making a Basic Box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To make a box plot of just a single group, </a:t>
            </a:r>
            <a:r>
              <a:rPr lang="en-US" altLang="zh-CN" dirty="0" smtClean="0"/>
              <a:t>provide </a:t>
            </a:r>
            <a:r>
              <a:rPr lang="en-US" altLang="zh-CN" dirty="0"/>
              <a:t>some arbitrary value </a:t>
            </a:r>
            <a:r>
              <a:rPr lang="en-US" altLang="zh-CN" dirty="0" smtClean="0"/>
              <a:t>for x </a:t>
            </a:r>
          </a:p>
          <a:p>
            <a:r>
              <a:rPr lang="en-US" altLang="zh-CN" dirty="0" smtClean="0"/>
              <a:t>otherwise</a:t>
            </a:r>
            <a:r>
              <a:rPr lang="en-US" altLang="zh-CN" dirty="0"/>
              <a:t>,  </a:t>
            </a:r>
            <a:r>
              <a:rPr lang="en-US" altLang="zh-CN" dirty="0" err="1"/>
              <a:t>ggplot</a:t>
            </a:r>
            <a:r>
              <a:rPr lang="en-US" altLang="zh-CN" dirty="0" smtClean="0"/>
              <a:t>() won’t </a:t>
            </a:r>
            <a:r>
              <a:rPr lang="en-US" altLang="zh-CN" dirty="0"/>
              <a:t>know what </a:t>
            </a:r>
            <a:r>
              <a:rPr lang="en-US" altLang="zh-CN" dirty="0" smtClean="0"/>
              <a:t>x coordinate </a:t>
            </a:r>
            <a:r>
              <a:rPr lang="en-US" altLang="zh-CN" dirty="0"/>
              <a:t>to use for the box plot. </a:t>
            </a:r>
            <a:endParaRPr lang="en-US" altLang="zh-CN" dirty="0" smtClean="0"/>
          </a:p>
          <a:p>
            <a:r>
              <a:rPr lang="en-US" altLang="zh-CN" dirty="0" smtClean="0"/>
              <a:t>set </a:t>
            </a:r>
            <a:r>
              <a:rPr lang="en-US" altLang="zh-CN" dirty="0"/>
              <a:t>it to 1 and remove the x-axis tick markers and </a:t>
            </a:r>
            <a:r>
              <a:rPr lang="en-US" altLang="zh-CN" dirty="0" smtClean="0"/>
              <a:t>label</a:t>
            </a:r>
          </a:p>
          <a:p>
            <a:pPr marL="0" indent="0">
              <a:buNone/>
            </a:pP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birthwt,aes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(x=1,y=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scale_x_continuous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(breaks=NULL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axis.title.x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278436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6.7. Adding Notches to a Box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notches to a box plot to assess whether the medians are different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418281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 Making a Basic </a:t>
            </a:r>
            <a:r>
              <a:rPr lang="en-US" altLang="zh-CN" dirty="0" smtClean="0"/>
              <a:t>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to </a:t>
            </a:r>
            <a:r>
              <a:rPr lang="en-US" altLang="zh-CN" dirty="0"/>
              <a:t>make a </a:t>
            </a:r>
            <a:r>
              <a:rPr lang="en-US" altLang="zh-CN" dirty="0" smtClean="0"/>
              <a:t>histogram</a:t>
            </a:r>
          </a:p>
        </p:txBody>
      </p:sp>
    </p:spTree>
    <p:extLst>
      <p:ext uri="{BB962C8B-B14F-4D97-AF65-F5344CB8AC3E}">
        <p14:creationId xmlns:p14="http://schemas.microsoft.com/office/powerpoint/2010/main" val="233552384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6.7. Adding Notches to a Box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geom_boxplot</a:t>
            </a:r>
            <a:r>
              <a:rPr lang="en-US" altLang="zh-CN" dirty="0" smtClean="0"/>
              <a:t>() and </a:t>
            </a:r>
            <a:r>
              <a:rPr lang="en-US" altLang="zh-CN" dirty="0"/>
              <a:t>set </a:t>
            </a:r>
            <a:r>
              <a:rPr lang="en-US" altLang="zh-CN" dirty="0" smtClean="0"/>
              <a:t>notch=TRUE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library(MASS) # For the data set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birthwt,aes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(x=factor(race),y=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(notch=TRUE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9496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 Adding Means to a Box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add </a:t>
            </a:r>
            <a:r>
              <a:rPr lang="en-US" altLang="zh-CN" dirty="0"/>
              <a:t>markers for the mean to a box </a:t>
            </a:r>
            <a:r>
              <a:rPr lang="en-US" altLang="zh-CN" dirty="0" smtClean="0"/>
              <a:t>plot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6602697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6.8. Adding Means to a Box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stat_summary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mean is often shown with a diamond, so </a:t>
            </a:r>
            <a:r>
              <a:rPr lang="en-US" altLang="zh-CN" dirty="0" smtClean="0"/>
              <a:t>use </a:t>
            </a:r>
            <a:r>
              <a:rPr lang="en-US" altLang="zh-CN" dirty="0"/>
              <a:t>shape </a:t>
            </a:r>
            <a:r>
              <a:rPr lang="en-US" altLang="zh-CN" dirty="0" smtClean="0"/>
              <a:t>23 with </a:t>
            </a:r>
            <a:r>
              <a:rPr lang="en-US" altLang="zh-CN" dirty="0"/>
              <a:t>a white </a:t>
            </a:r>
            <a:r>
              <a:rPr lang="en-US" altLang="zh-CN" dirty="0" smtClean="0"/>
              <a:t>fill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the diamond slightly larger by setting  size=3</a:t>
            </a:r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birthwt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(x=factor(race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),y=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bwt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stat_summary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fun.y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="mean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="point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shape=23,size=3,fill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="white")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998988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6.9. Making a Violin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violin plot to compare density estimates of different groups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449386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6.9. Making a Violin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</a:t>
            </a:r>
            <a:r>
              <a:rPr lang="en-US" altLang="zh-CN" dirty="0" err="1"/>
              <a:t>geom_violin</a:t>
            </a:r>
            <a:r>
              <a:rPr lang="en-US" altLang="zh-CN" dirty="0" smtClean="0"/>
              <a:t>()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sex,y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geom_violin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14453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6.9. Making a Violin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A violin plot is a kernel density estimate, mirrored so that it forms a symmetrical shape.</a:t>
            </a:r>
          </a:p>
          <a:p>
            <a:r>
              <a:rPr lang="en-US" altLang="zh-CN" dirty="0"/>
              <a:t>Traditionally, they also have narrow box plots overlaid, with a white dot at the </a:t>
            </a:r>
            <a:r>
              <a:rPr lang="en-US" altLang="zh-CN" dirty="0" smtClean="0"/>
              <a:t>median. </a:t>
            </a:r>
          </a:p>
          <a:p>
            <a:r>
              <a:rPr lang="en-US" altLang="zh-CN" dirty="0" smtClean="0"/>
              <a:t>Additionally</a:t>
            </a:r>
            <a:r>
              <a:rPr lang="en-US" altLang="zh-CN" dirty="0"/>
              <a:t>, the box plot outliers are not </a:t>
            </a:r>
            <a:r>
              <a:rPr lang="en-US" altLang="zh-CN" dirty="0" smtClean="0"/>
              <a:t>displayed by </a:t>
            </a:r>
            <a:r>
              <a:rPr lang="en-US" altLang="zh-CN" dirty="0"/>
              <a:t>setting </a:t>
            </a:r>
            <a:r>
              <a:rPr lang="en-US" altLang="zh-CN" dirty="0" err="1"/>
              <a:t>outlier.colour</a:t>
            </a:r>
            <a:r>
              <a:rPr lang="en-US" altLang="zh-CN" dirty="0"/>
              <a:t>=NA</a:t>
            </a:r>
            <a:r>
              <a:rPr lang="en-US" altLang="zh-CN" dirty="0" smtClean="0"/>
              <a:t>.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geom_violin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 +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(width=.1,fill="black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outlier.colour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=NA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stat_summary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fun.y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=median,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point",fill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="white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", shape=21,size=2.5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969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6.9. Making a Violin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The default range goes from the minimum to maximum data values; the flat ends of </a:t>
            </a:r>
            <a:r>
              <a:rPr lang="en-US" altLang="zh-CN" dirty="0" smtClean="0"/>
              <a:t>the violins </a:t>
            </a:r>
            <a:r>
              <a:rPr lang="en-US" altLang="zh-CN" dirty="0"/>
              <a:t>are at the extremes of the data. </a:t>
            </a:r>
            <a:endParaRPr lang="en-US" altLang="zh-CN" dirty="0" smtClean="0"/>
          </a:p>
          <a:p>
            <a:r>
              <a:rPr lang="en-US" altLang="zh-CN" dirty="0" smtClean="0"/>
              <a:t>keep </a:t>
            </a:r>
            <a:r>
              <a:rPr lang="en-US" altLang="zh-CN" dirty="0"/>
              <a:t>the tails, by setting  trim=FALSE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geom_violin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(trim=FALSE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443890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6.9. Making a Violin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By default, the violins are scaled so that the total area of each one is the </a:t>
            </a:r>
            <a:r>
              <a:rPr lang="en-US" altLang="zh-CN" dirty="0" smtClean="0"/>
              <a:t>same. </a:t>
            </a:r>
          </a:p>
          <a:p>
            <a:r>
              <a:rPr lang="en-US" altLang="zh-CN" dirty="0" smtClean="0"/>
              <a:t>Instead </a:t>
            </a:r>
            <a:r>
              <a:rPr lang="en-US" altLang="zh-CN" dirty="0"/>
              <a:t>of </a:t>
            </a:r>
            <a:r>
              <a:rPr lang="en-US" altLang="zh-CN" dirty="0" smtClean="0"/>
              <a:t>equal areas</a:t>
            </a:r>
            <a:r>
              <a:rPr lang="en-US" altLang="zh-CN" dirty="0"/>
              <a:t>, </a:t>
            </a:r>
            <a:r>
              <a:rPr lang="en-US" altLang="zh-CN" dirty="0" smtClean="0"/>
              <a:t>use  </a:t>
            </a:r>
            <a:r>
              <a:rPr lang="en-US" altLang="zh-CN" dirty="0"/>
              <a:t>scale="</a:t>
            </a:r>
            <a:r>
              <a:rPr lang="en-US" altLang="zh-CN" dirty="0" smtClean="0"/>
              <a:t>count“ to </a:t>
            </a:r>
            <a:r>
              <a:rPr lang="en-US" altLang="zh-CN" dirty="0"/>
              <a:t>scale the areas proportionally to the number </a:t>
            </a:r>
            <a:r>
              <a:rPr lang="en-US" altLang="zh-CN" dirty="0" smtClean="0"/>
              <a:t>of observations </a:t>
            </a:r>
            <a:r>
              <a:rPr lang="en-US" altLang="zh-CN" dirty="0"/>
              <a:t>in each group </a:t>
            </a:r>
            <a:endParaRPr lang="en-US" altLang="zh-CN" dirty="0" smtClean="0"/>
          </a:p>
          <a:p>
            <a:r>
              <a:rPr lang="en-US" altLang="zh-CN" dirty="0" smtClean="0"/>
              <a:t>In </a:t>
            </a:r>
            <a:r>
              <a:rPr lang="en-US" altLang="zh-CN" dirty="0"/>
              <a:t>this example, there are slightly fewer </a:t>
            </a:r>
            <a:r>
              <a:rPr lang="en-US" altLang="zh-CN" dirty="0" smtClean="0"/>
              <a:t>females </a:t>
            </a:r>
            <a:r>
              <a:rPr lang="en-US" altLang="zh-CN" dirty="0"/>
              <a:t>than males, so the </a:t>
            </a:r>
            <a:r>
              <a:rPr lang="en-US" altLang="zh-CN" dirty="0" err="1"/>
              <a:t>fviolin</a:t>
            </a:r>
            <a:r>
              <a:rPr lang="en-US" altLang="zh-CN" dirty="0"/>
              <a:t> is slightly narrower</a:t>
            </a:r>
            <a:r>
              <a:rPr lang="en-US" altLang="zh-CN" dirty="0" smtClean="0"/>
              <a:t>: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# Scaled area proportional to number of observations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geom_violin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(scale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="count")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701749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6.9. Making a Violin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To change the amount of smoothing, use the  </a:t>
            </a:r>
            <a:r>
              <a:rPr lang="en-US" altLang="zh-CN" dirty="0" smtClean="0"/>
              <a:t>adjust parameter. </a:t>
            </a:r>
          </a:p>
          <a:p>
            <a:r>
              <a:rPr lang="en-US" altLang="zh-CN" dirty="0" smtClean="0"/>
              <a:t>The </a:t>
            </a:r>
            <a:r>
              <a:rPr lang="en-US" altLang="zh-CN" dirty="0"/>
              <a:t>default value is 1; use larger values for more smoothing and </a:t>
            </a:r>
            <a:r>
              <a:rPr lang="en-US" altLang="zh-CN" dirty="0" smtClean="0"/>
              <a:t>smaller values </a:t>
            </a:r>
            <a:r>
              <a:rPr lang="en-US" altLang="zh-CN" dirty="0"/>
              <a:t>for less </a:t>
            </a:r>
            <a:r>
              <a:rPr lang="en-US" altLang="zh-CN" dirty="0" smtClean="0"/>
              <a:t>smoothing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# More smoothing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geom_violin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(adjust=2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# Less smoothing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geom_violin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(adjust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=.5)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999560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6.10. Making a Dot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a Wilkinson dot plot, which shows each data point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93851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 Making a Basic </a:t>
            </a:r>
            <a:r>
              <a:rPr lang="en-US" altLang="zh-CN" dirty="0" smtClean="0"/>
              <a:t>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Solution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 err="1"/>
              <a:t>geom_histogram</a:t>
            </a:r>
            <a:r>
              <a:rPr lang="en-US" altLang="zh-CN" dirty="0" smtClean="0"/>
              <a:t>() and </a:t>
            </a:r>
            <a:r>
              <a:rPr lang="en-US" altLang="zh-CN" dirty="0"/>
              <a:t>map a continuous variable to </a:t>
            </a:r>
            <a:r>
              <a:rPr lang="en-US" altLang="zh-CN" dirty="0" smtClean="0"/>
              <a:t>x</a:t>
            </a:r>
          </a:p>
          <a:p>
            <a:pPr marL="0" indent="0">
              <a:buNone/>
            </a:pP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faithful,aes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(x=waiting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887022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6.10. Making a Dot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 </a:t>
            </a:r>
            <a:r>
              <a:rPr lang="en-US" altLang="zh-CN" dirty="0" err="1"/>
              <a:t>geom_dotplot</a:t>
            </a:r>
            <a:r>
              <a:rPr lang="en-US" altLang="zh-CN" dirty="0"/>
              <a:t>().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a subset of the  </a:t>
            </a:r>
            <a:r>
              <a:rPr lang="en-US" altLang="zh-CN" dirty="0" err="1" smtClean="0"/>
              <a:t>countriesdata</a:t>
            </a:r>
            <a:r>
              <a:rPr lang="en-US" altLang="zh-CN" dirty="0" smtClean="0"/>
              <a:t> </a:t>
            </a:r>
            <a:r>
              <a:rPr lang="en-US" altLang="zh-CN" dirty="0"/>
              <a:t>set: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countries2009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&lt;-subset(countries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Year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==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2009&amp;healthexp&gt;2000) 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(countries2009,aes(x=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infmortality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)) </a:t>
            </a:r>
          </a:p>
          <a:p>
            <a:pPr marL="0" indent="0">
              <a:buNone/>
            </a:pP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geom_dotplot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651591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6.10. Making a Dot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This kind of dot plot is </a:t>
            </a:r>
            <a:r>
              <a:rPr lang="en-US" altLang="zh-CN" dirty="0" smtClean="0"/>
              <a:t>called </a:t>
            </a:r>
            <a:r>
              <a:rPr lang="en-US" altLang="zh-CN" dirty="0"/>
              <a:t>a </a:t>
            </a:r>
            <a:r>
              <a:rPr lang="en-US" altLang="zh-CN" dirty="0" smtClean="0"/>
              <a:t>Wilkinson dot </a:t>
            </a:r>
            <a:r>
              <a:rPr lang="en-US" altLang="zh-CN" dirty="0"/>
              <a:t>plot.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It’s </a:t>
            </a:r>
            <a:r>
              <a:rPr lang="en-US" altLang="zh-CN" dirty="0"/>
              <a:t>different from </a:t>
            </a:r>
            <a:r>
              <a:rPr lang="en-US" altLang="zh-CN" dirty="0" smtClean="0"/>
              <a:t>the Cleveland </a:t>
            </a:r>
            <a:r>
              <a:rPr lang="en-US" altLang="zh-CN" dirty="0"/>
              <a:t>dot </a:t>
            </a:r>
            <a:r>
              <a:rPr lang="en-US" altLang="zh-CN" dirty="0" smtClean="0"/>
              <a:t>plots. </a:t>
            </a:r>
          </a:p>
          <a:p>
            <a:pPr lvl="1"/>
            <a:r>
              <a:rPr lang="en-US" altLang="zh-CN" dirty="0" smtClean="0"/>
              <a:t>In </a:t>
            </a:r>
            <a:r>
              <a:rPr lang="en-US" altLang="zh-CN" dirty="0"/>
              <a:t>these dot plots, the placement of the </a:t>
            </a:r>
            <a:r>
              <a:rPr lang="en-US" altLang="zh-CN" dirty="0" smtClean="0"/>
              <a:t>bins depends </a:t>
            </a:r>
            <a:r>
              <a:rPr lang="en-US" altLang="zh-CN" dirty="0"/>
              <a:t>on the </a:t>
            </a:r>
            <a:r>
              <a:rPr lang="en-US" altLang="zh-CN" dirty="0" smtClean="0"/>
              <a:t>data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width of each dot corresponds to the maximum width </a:t>
            </a:r>
            <a:r>
              <a:rPr lang="en-US" altLang="zh-CN" dirty="0" smtClean="0"/>
              <a:t>of each </a:t>
            </a:r>
            <a:r>
              <a:rPr lang="en-US" altLang="zh-CN" dirty="0"/>
              <a:t>bin</a:t>
            </a:r>
            <a:r>
              <a:rPr lang="en-US" altLang="zh-CN" dirty="0" smtClean="0"/>
              <a:t>.</a:t>
            </a:r>
          </a:p>
          <a:p>
            <a:pPr lvl="1"/>
            <a:r>
              <a:rPr lang="en-US" altLang="zh-CN" dirty="0" smtClean="0"/>
              <a:t> </a:t>
            </a:r>
            <a:r>
              <a:rPr lang="en-US" altLang="zh-CN" dirty="0"/>
              <a:t>The maximum bin size defaults to 1/30 of the range of the data, but it can </a:t>
            </a:r>
            <a:r>
              <a:rPr lang="en-US" altLang="zh-CN" dirty="0" smtClean="0"/>
              <a:t>be changed </a:t>
            </a:r>
            <a:r>
              <a:rPr lang="en-US" altLang="zh-CN" dirty="0"/>
              <a:t>with </a:t>
            </a:r>
            <a:r>
              <a:rPr lang="en-US" altLang="zh-CN" dirty="0" err="1"/>
              <a:t>binwidth</a:t>
            </a:r>
            <a:r>
              <a:rPr lang="en-US" altLang="zh-CN" dirty="0"/>
              <a:t>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704757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6.10. Making a Dot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By default, </a:t>
            </a:r>
            <a:r>
              <a:rPr lang="en-US" altLang="zh-CN" dirty="0" err="1"/>
              <a:t>geom_dotplot</a:t>
            </a:r>
            <a:r>
              <a:rPr lang="en-US" altLang="zh-CN" dirty="0"/>
              <a:t>()  bins the data along the x-axis and stacks on the y-axis. </a:t>
            </a:r>
            <a:endParaRPr lang="en-US" altLang="zh-CN" dirty="0" smtClean="0"/>
          </a:p>
          <a:p>
            <a:r>
              <a:rPr lang="en-US" altLang="zh-CN" dirty="0" smtClean="0"/>
              <a:t>The </a:t>
            </a:r>
            <a:r>
              <a:rPr lang="en-US" altLang="zh-CN" dirty="0"/>
              <a:t>y-axis labels can </a:t>
            </a:r>
            <a:r>
              <a:rPr lang="en-US" altLang="zh-CN" dirty="0" smtClean="0"/>
              <a:t>be removed </a:t>
            </a:r>
            <a:r>
              <a:rPr lang="en-US" altLang="zh-CN" dirty="0"/>
              <a:t>by using </a:t>
            </a:r>
            <a:r>
              <a:rPr lang="en-US" altLang="zh-CN" dirty="0" err="1"/>
              <a:t>scale_y_continuous</a:t>
            </a:r>
            <a:r>
              <a:rPr lang="en-US" altLang="zh-CN" dirty="0"/>
              <a:t>(). 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use  </a:t>
            </a:r>
            <a:r>
              <a:rPr lang="en-US" altLang="zh-CN" dirty="0" err="1"/>
              <a:t>geom_rug</a:t>
            </a:r>
            <a:r>
              <a:rPr lang="en-US" altLang="zh-CN" dirty="0" smtClean="0"/>
              <a:t>() to </a:t>
            </a:r>
            <a:r>
              <a:rPr lang="en-US" altLang="zh-CN" dirty="0"/>
              <a:t>show exactly where each data point </a:t>
            </a:r>
            <a:r>
              <a:rPr lang="en-US" altLang="zh-CN" dirty="0" smtClean="0"/>
              <a:t>is</a:t>
            </a:r>
          </a:p>
          <a:p>
            <a:pPr marL="0" indent="0">
              <a:buNone/>
            </a:pP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p +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geom_dotplot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=.25) +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geom_rug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(breaks=NULL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 +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theme(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axis.title.y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55910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6.10. Making a Dot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With the </a:t>
            </a:r>
            <a:r>
              <a:rPr lang="en-US" altLang="zh-CN" dirty="0"/>
              <a:t>default </a:t>
            </a:r>
            <a:r>
              <a:rPr lang="en-US" altLang="zh-CN" dirty="0" smtClean="0"/>
              <a:t>dot density </a:t>
            </a:r>
            <a:r>
              <a:rPr lang="en-US" altLang="zh-CN" dirty="0"/>
              <a:t>binning algorithm, the position of each stack is centered </a:t>
            </a:r>
            <a:r>
              <a:rPr lang="en-US" altLang="zh-CN" dirty="0" smtClean="0"/>
              <a:t>above the </a:t>
            </a:r>
            <a:r>
              <a:rPr lang="en-US" altLang="zh-CN" dirty="0"/>
              <a:t>set of data points that it represents. </a:t>
            </a:r>
            <a:endParaRPr lang="en-US" altLang="zh-CN" dirty="0" smtClean="0"/>
          </a:p>
          <a:p>
            <a:r>
              <a:rPr lang="en-US" altLang="zh-CN" dirty="0" smtClean="0"/>
              <a:t>To </a:t>
            </a:r>
            <a:r>
              <a:rPr lang="en-US" altLang="zh-CN" dirty="0"/>
              <a:t>use bins that are arranged with a fixed, </a:t>
            </a:r>
            <a:r>
              <a:rPr lang="en-US" altLang="zh-CN" dirty="0" smtClean="0"/>
              <a:t>regular spacing</a:t>
            </a:r>
            <a:r>
              <a:rPr lang="en-US" altLang="zh-CN" dirty="0"/>
              <a:t>, like a histogram, use  method="</a:t>
            </a:r>
            <a:r>
              <a:rPr lang="en-US" altLang="zh-CN" dirty="0" err="1"/>
              <a:t>histodot</a:t>
            </a:r>
            <a:r>
              <a:rPr lang="en-US" altLang="zh-CN" dirty="0"/>
              <a:t>". </a:t>
            </a:r>
            <a:endParaRPr lang="en-US" altLang="zh-CN" dirty="0" smtClean="0"/>
          </a:p>
          <a:p>
            <a:r>
              <a:rPr lang="en-US" altLang="zh-CN" dirty="0" smtClean="0"/>
              <a:t>notice </a:t>
            </a:r>
            <a:r>
              <a:rPr lang="en-US" altLang="zh-CN" dirty="0"/>
              <a:t>that </a:t>
            </a:r>
            <a:r>
              <a:rPr lang="en-US" altLang="zh-CN" dirty="0" smtClean="0"/>
              <a:t>the stacks aren’t centered </a:t>
            </a:r>
            <a:r>
              <a:rPr lang="en-US" altLang="zh-CN" dirty="0"/>
              <a:t>above the data: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geom_dotplot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(method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histodot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",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=.25) +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geom_rug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(breaks=NULL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axis.title.y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17725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6.10. Making a Dot Plot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/>
              <a:t>The dots can also be stacked centered, or centered in such a way that stacks with </a:t>
            </a:r>
            <a:r>
              <a:rPr lang="en-US" altLang="zh-CN" dirty="0" smtClean="0"/>
              <a:t>even and </a:t>
            </a:r>
            <a:r>
              <a:rPr lang="en-US" altLang="zh-CN" dirty="0"/>
              <a:t>odd quantities stay aligned. </a:t>
            </a:r>
            <a:endParaRPr lang="en-US" altLang="zh-CN" dirty="0" smtClean="0"/>
          </a:p>
          <a:p>
            <a:r>
              <a:rPr lang="en-US" altLang="zh-CN" dirty="0" smtClean="0"/>
              <a:t>Set  </a:t>
            </a:r>
            <a:r>
              <a:rPr lang="en-US" altLang="zh-CN" dirty="0" err="1" smtClean="0"/>
              <a:t>stackdir</a:t>
            </a:r>
            <a:r>
              <a:rPr lang="en-US" altLang="zh-CN" dirty="0" smtClean="0"/>
              <a:t> ="</a:t>
            </a:r>
            <a:r>
              <a:rPr lang="en-US" altLang="zh-CN" dirty="0"/>
              <a:t>center"  </a:t>
            </a:r>
            <a:r>
              <a:rPr lang="en-US" altLang="zh-CN" dirty="0" smtClean="0"/>
              <a:t>or </a:t>
            </a:r>
            <a:r>
              <a:rPr lang="en-US" altLang="zh-CN" dirty="0" err="1" smtClean="0"/>
              <a:t>stackdir</a:t>
            </a:r>
            <a:r>
              <a:rPr lang="en-US" altLang="zh-CN" dirty="0" smtClean="0"/>
              <a:t> = "</a:t>
            </a:r>
            <a:r>
              <a:rPr lang="en-US" altLang="zh-CN" dirty="0" err="1"/>
              <a:t>centerwhole</a:t>
            </a:r>
            <a:r>
              <a:rPr lang="en-US" altLang="zh-CN" dirty="0" smtClean="0"/>
              <a:t>"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geom_dotplot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=.25,stackdir="center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(breaks=NULL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axis.title.y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())</a:t>
            </a:r>
          </a:p>
          <a:p>
            <a:pPr marL="0" indent="0">
              <a:buNone/>
            </a:pP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geom_dotplot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=.25,stackdir="</a:t>
            </a:r>
            <a:r>
              <a:rPr lang="en-US" altLang="zh-CN" sz="3100" dirty="0" err="1">
                <a:latin typeface="Courier New" pitchFamily="49" charset="0"/>
                <a:cs typeface="Courier New" pitchFamily="49" charset="0"/>
              </a:rPr>
              <a:t>centerwhole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") 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scale_y_continuous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(breaks=NULL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+ theme(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axis.title.y</a:t>
            </a:r>
            <a:r>
              <a:rPr lang="en-US" altLang="zh-CN" sz="31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3100" dirty="0" err="1" smtClean="0">
                <a:latin typeface="Courier New" pitchFamily="49" charset="0"/>
                <a:cs typeface="Courier New" pitchFamily="49" charset="0"/>
              </a:rPr>
              <a:t>element_blank</a:t>
            </a:r>
            <a:r>
              <a:rPr lang="en-US" altLang="zh-CN" sz="3100" dirty="0">
                <a:latin typeface="Courier New" pitchFamily="49" charset="0"/>
                <a:cs typeface="Courier New" pitchFamily="49" charset="0"/>
              </a:rPr>
              <a:t>())</a:t>
            </a:r>
            <a:endParaRPr lang="zh-CN" altLang="en-US" sz="31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081782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6.11. Making Multiple Dot Plots for Grouped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multiple dot plots from grouped data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0258662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6.11. Making Multiple Dot Plots for Grouped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To compare multiple groups, it’s possible to stack the dots along the y-axis, and </a:t>
            </a:r>
            <a:r>
              <a:rPr lang="en-US" altLang="zh-CN" dirty="0" smtClean="0"/>
              <a:t>group them </a:t>
            </a:r>
            <a:r>
              <a:rPr lang="en-US" altLang="zh-CN" dirty="0"/>
              <a:t>along the x-axis, by setting </a:t>
            </a:r>
            <a:r>
              <a:rPr lang="en-US" altLang="zh-CN" dirty="0" err="1"/>
              <a:t>binaxis</a:t>
            </a:r>
            <a:r>
              <a:rPr lang="en-US" altLang="zh-CN" dirty="0"/>
              <a:t>="y".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the  </a:t>
            </a:r>
            <a:r>
              <a:rPr lang="en-US" altLang="zh-CN" dirty="0" smtClean="0"/>
              <a:t>height weight data set</a:t>
            </a: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heightweight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sex,y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geom_dotplot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binaxis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="y",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=.5,stackdir="center")</a:t>
            </a:r>
            <a:endParaRPr lang="zh-CN" altLang="en-US" sz="24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0201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6.11. Making Multiple Dot Plots for Grouped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Dot plots are sometimes overlaid on box plots.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may </a:t>
            </a:r>
            <a:r>
              <a:rPr lang="en-US" altLang="zh-CN" dirty="0"/>
              <a:t>be helpful to </a:t>
            </a:r>
            <a:r>
              <a:rPr lang="en-US" altLang="zh-CN" dirty="0" smtClean="0"/>
              <a:t>make the </a:t>
            </a:r>
            <a:r>
              <a:rPr lang="en-US" altLang="zh-CN" dirty="0"/>
              <a:t>dots hollow and have the box plots </a:t>
            </a:r>
            <a:r>
              <a:rPr lang="en-US" altLang="zh-CN" dirty="0" smtClean="0"/>
              <a:t>not show </a:t>
            </a:r>
            <a:r>
              <a:rPr lang="en-US" altLang="zh-CN" dirty="0"/>
              <a:t>outliers, since the outlier points will </a:t>
            </a:r>
            <a:r>
              <a:rPr lang="en-US" altLang="zh-CN" dirty="0" smtClean="0"/>
              <a:t>be shown </a:t>
            </a:r>
            <a:r>
              <a:rPr lang="en-US" altLang="zh-CN" dirty="0"/>
              <a:t>as part of the dot </a:t>
            </a:r>
            <a:r>
              <a:rPr lang="en-US" altLang="zh-CN" dirty="0" smtClean="0"/>
              <a:t>plot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heightweight,aes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(x=sex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y=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heightIn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geom_boxplot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outlier.colour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NA,width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=.4) 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geom_dotplot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binaxis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="y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=.5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stackdir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600" dirty="0" err="1">
                <a:latin typeface="Courier New" pitchFamily="49" charset="0"/>
                <a:cs typeface="Courier New" pitchFamily="49" charset="0"/>
              </a:rPr>
              <a:t>center",fill</a:t>
            </a:r>
            <a:r>
              <a:rPr lang="en-US" altLang="zh-CN" sz="2600" dirty="0">
                <a:latin typeface="Courier New" pitchFamily="49" charset="0"/>
                <a:cs typeface="Courier New" pitchFamily="49" charset="0"/>
              </a:rPr>
              <a:t>=NA)</a:t>
            </a:r>
            <a:endParaRPr lang="zh-CN" altLang="en-US" sz="26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491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6.12. Making a Density Plot of Two-Dimensional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plot </a:t>
            </a:r>
            <a:r>
              <a:rPr lang="en-US" altLang="zh-CN" dirty="0"/>
              <a:t>the density of two-dimensional (2D) data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16252454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6.12. Making a Density Plot of Two-Dimensional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/>
              <a:t>Use stat_density2d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This </a:t>
            </a:r>
            <a:r>
              <a:rPr lang="en-US" altLang="zh-CN" dirty="0"/>
              <a:t>makes a 2D kernel density estimate from the data. 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274045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 Making a Basic </a:t>
            </a:r>
            <a:r>
              <a:rPr lang="en-US" altLang="zh-CN" dirty="0" smtClean="0"/>
              <a:t>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 smtClean="0"/>
              <a:t>All </a:t>
            </a:r>
            <a:r>
              <a:rPr lang="en-US" altLang="zh-CN" sz="2600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2600" dirty="0" smtClean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dirty="0" smtClean="0"/>
              <a:t>requires </a:t>
            </a:r>
            <a:r>
              <a:rPr lang="en-US" altLang="zh-CN" dirty="0"/>
              <a:t>is one column from a data frame or a single vector </a:t>
            </a:r>
            <a:r>
              <a:rPr lang="en-US" altLang="zh-CN" dirty="0" smtClean="0"/>
              <a:t>of data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use </a:t>
            </a:r>
            <a:r>
              <a:rPr lang="en-US" altLang="zh-CN" dirty="0"/>
              <a:t>the </a:t>
            </a:r>
            <a:r>
              <a:rPr lang="en-US" altLang="zh-CN" dirty="0" smtClean="0"/>
              <a:t>faithful data </a:t>
            </a:r>
            <a:r>
              <a:rPr lang="en-US" altLang="zh-CN" dirty="0"/>
              <a:t>set, which contains data about </a:t>
            </a:r>
            <a:r>
              <a:rPr lang="en-US" altLang="zh-CN" dirty="0" smtClean="0"/>
              <a:t>the Old </a:t>
            </a:r>
            <a:r>
              <a:rPr lang="en-US" altLang="zh-CN" dirty="0"/>
              <a:t>Faithful geyser in two columns: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eruptions</a:t>
            </a:r>
            <a:r>
              <a:rPr lang="en-US" altLang="zh-CN" dirty="0"/>
              <a:t>, which is the length of each </a:t>
            </a:r>
            <a:r>
              <a:rPr lang="en-US" altLang="zh-CN" dirty="0" smtClean="0"/>
              <a:t>eruption,</a:t>
            </a:r>
          </a:p>
          <a:p>
            <a:pPr lvl="1"/>
            <a:r>
              <a:rPr lang="en-US" altLang="zh-CN" dirty="0" smtClean="0"/>
              <a:t>waiting</a:t>
            </a:r>
            <a:r>
              <a:rPr lang="en-US" altLang="zh-CN" dirty="0"/>
              <a:t>, which is the length of time to the next eruption. 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only </a:t>
            </a:r>
            <a:r>
              <a:rPr lang="en-US" altLang="zh-CN" dirty="0"/>
              <a:t>use the </a:t>
            </a:r>
            <a:r>
              <a:rPr lang="en-US" altLang="zh-CN" dirty="0" smtClean="0"/>
              <a:t>waiting column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27522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6.12. Making a Density Plot of Two-Dimensional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Solution</a:t>
            </a:r>
            <a:endParaRPr lang="en-US" altLang="zh-CN" dirty="0"/>
          </a:p>
          <a:p>
            <a:pPr lvl="1"/>
            <a:r>
              <a:rPr lang="en-US" altLang="zh-CN" dirty="0" smtClean="0"/>
              <a:t>plot the density contour along with the data points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(faithful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(x=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eruptions,y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=waiting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))</a:t>
            </a:r>
          </a:p>
          <a:p>
            <a:pPr marL="0" indent="0">
              <a:buNone/>
            </a:pP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 +stat_density2d()</a:t>
            </a:r>
          </a:p>
          <a:p>
            <a:pPr lvl="1"/>
            <a:r>
              <a:rPr lang="en-US" altLang="zh-CN" dirty="0" smtClean="0"/>
              <a:t>map </a:t>
            </a:r>
            <a:r>
              <a:rPr lang="en-US" altLang="zh-CN" dirty="0"/>
              <a:t>the height of the density curve to the color of the contour lines</a:t>
            </a:r>
            <a:r>
              <a:rPr lang="en-US" altLang="zh-CN" dirty="0" smtClean="0"/>
              <a:t>, by </a:t>
            </a:r>
            <a:r>
              <a:rPr lang="en-US" altLang="zh-CN" dirty="0"/>
              <a:t>using ..level</a:t>
            </a:r>
            <a:r>
              <a:rPr lang="en-US" altLang="zh-CN" dirty="0" smtClean="0"/>
              <a:t>..</a:t>
            </a:r>
            <a:endParaRPr lang="en-US" altLang="zh-CN" dirty="0"/>
          </a:p>
          <a:p>
            <a:pPr marL="0" lvl="2" indent="0">
              <a:buNone/>
            </a:pPr>
            <a:r>
              <a:rPr lang="en-US" altLang="zh-CN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+ stat_density2d(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=..level..))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51602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6.12. Making a Density Plot of Two-Dimensional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/>
              <a:t>Discussion</a:t>
            </a:r>
          </a:p>
          <a:p>
            <a:pPr lvl="1"/>
            <a:r>
              <a:rPr lang="en-US" altLang="zh-CN" dirty="0"/>
              <a:t>The two-dimensional kernel density estimate is analogous to the one-dimensional </a:t>
            </a:r>
            <a:r>
              <a:rPr lang="en-US" altLang="zh-CN" dirty="0" smtClean="0"/>
              <a:t>density </a:t>
            </a:r>
            <a:r>
              <a:rPr lang="en-US" altLang="zh-CN" dirty="0"/>
              <a:t>estimate generated by  </a:t>
            </a:r>
            <a:r>
              <a:rPr lang="en-US" altLang="zh-CN" dirty="0" err="1"/>
              <a:t>stat_density</a:t>
            </a:r>
            <a:r>
              <a:rPr lang="en-US" altLang="zh-CN" dirty="0" smtClean="0"/>
              <a:t>()</a:t>
            </a:r>
          </a:p>
          <a:p>
            <a:pPr lvl="1"/>
            <a:r>
              <a:rPr lang="en-US" altLang="zh-CN" dirty="0" smtClean="0"/>
              <a:t>The </a:t>
            </a:r>
            <a:r>
              <a:rPr lang="en-US" altLang="zh-CN" dirty="0"/>
              <a:t>default is to use contour lines, but it’s also possible to use tiles </a:t>
            </a:r>
            <a:r>
              <a:rPr lang="en-US" altLang="zh-CN" dirty="0" smtClean="0"/>
              <a:t>and map </a:t>
            </a:r>
            <a:r>
              <a:rPr lang="en-US" altLang="zh-CN" dirty="0"/>
              <a:t>the density estimate to the fill color, or to the transparency of the </a:t>
            </a:r>
            <a:r>
              <a:rPr lang="en-US" altLang="zh-CN" dirty="0" smtClean="0"/>
              <a:t>tiles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 + stat_density2d(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(fill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=..density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..),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raster",contour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=FALSE)</a:t>
            </a:r>
          </a:p>
          <a:p>
            <a:pPr marL="0" indent="0">
              <a:buNone/>
            </a:pP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p +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geom_point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stat_density2d(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(alpha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=..density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..),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</a:t>
            </a:r>
            <a:r>
              <a:rPr lang="en-US" altLang="zh-CN" sz="2800" dirty="0" err="1">
                <a:latin typeface="Courier New" pitchFamily="49" charset="0"/>
                <a:cs typeface="Courier New" pitchFamily="49" charset="0"/>
              </a:rPr>
              <a:t>tile",contour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=FALSE)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271651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6.12. Making a Density Plot of Two-Dimensional 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dirty="0" smtClean="0"/>
              <a:t>With the </a:t>
            </a:r>
            <a:r>
              <a:rPr lang="en-US" altLang="zh-CN" dirty="0"/>
              <a:t>one-dimensional density estimate, </a:t>
            </a:r>
            <a:r>
              <a:rPr lang="en-US" altLang="zh-CN" dirty="0" smtClean="0"/>
              <a:t>control </a:t>
            </a:r>
            <a:r>
              <a:rPr lang="en-US" altLang="zh-CN" dirty="0"/>
              <a:t>the bandwidth of </a:t>
            </a:r>
            <a:r>
              <a:rPr lang="en-US" altLang="zh-CN" dirty="0" smtClean="0"/>
              <a:t>the estimate by passing </a:t>
            </a:r>
            <a:r>
              <a:rPr lang="en-US" altLang="zh-CN" dirty="0"/>
              <a:t>a vector for the </a:t>
            </a:r>
            <a:r>
              <a:rPr lang="en-US" altLang="zh-CN" dirty="0" smtClean="0"/>
              <a:t>x and y bandwidths </a:t>
            </a:r>
            <a:r>
              <a:rPr lang="en-US" altLang="zh-CN" dirty="0"/>
              <a:t>to h. </a:t>
            </a:r>
            <a:endParaRPr lang="en-US" altLang="zh-CN" dirty="0" smtClean="0"/>
          </a:p>
          <a:p>
            <a:r>
              <a:rPr lang="en-US" altLang="zh-CN" dirty="0" smtClean="0"/>
              <a:t>This </a:t>
            </a:r>
            <a:r>
              <a:rPr lang="en-US" altLang="zh-CN" dirty="0"/>
              <a:t>argument </a:t>
            </a:r>
            <a:r>
              <a:rPr lang="en-US" altLang="zh-CN" dirty="0" smtClean="0"/>
              <a:t>gets passed </a:t>
            </a:r>
            <a:r>
              <a:rPr lang="en-US" altLang="zh-CN" dirty="0"/>
              <a:t>on to the function that actually generates the density estimate, kde2d(). </a:t>
            </a:r>
            <a:endParaRPr lang="en-US" altLang="zh-CN" dirty="0" smtClean="0"/>
          </a:p>
          <a:p>
            <a:r>
              <a:rPr lang="en-US" altLang="zh-CN" dirty="0" smtClean="0"/>
              <a:t>Use </a:t>
            </a:r>
            <a:r>
              <a:rPr lang="en-US" altLang="zh-CN" dirty="0"/>
              <a:t>a smaller bandwidth in the </a:t>
            </a:r>
            <a:r>
              <a:rPr lang="en-US" altLang="zh-CN" dirty="0" smtClean="0"/>
              <a:t>x and y directions</a:t>
            </a:r>
            <a:r>
              <a:rPr lang="en-US" altLang="zh-CN" dirty="0"/>
              <a:t>, so </a:t>
            </a:r>
            <a:r>
              <a:rPr lang="en-US" altLang="zh-CN" dirty="0" smtClean="0"/>
              <a:t>that the </a:t>
            </a:r>
            <a:r>
              <a:rPr lang="en-US" altLang="zh-CN" dirty="0"/>
              <a:t>density estimate is more closely fitted </a:t>
            </a:r>
            <a:r>
              <a:rPr lang="en-US" altLang="zh-CN" dirty="0" smtClean="0"/>
              <a:t>to </a:t>
            </a:r>
            <a:r>
              <a:rPr lang="en-US" altLang="zh-CN" dirty="0"/>
              <a:t>the data:</a:t>
            </a:r>
          </a:p>
          <a:p>
            <a:pPr marL="0" indent="0">
              <a:buNone/>
            </a:pP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p 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+ stat_density2d(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aes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(fill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=..density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..), </a:t>
            </a:r>
            <a:r>
              <a:rPr lang="en-US" altLang="zh-CN" sz="2800" dirty="0" err="1" smtClean="0">
                <a:latin typeface="Courier New" pitchFamily="49" charset="0"/>
                <a:cs typeface="Courier New" pitchFamily="49" charset="0"/>
              </a:rPr>
              <a:t>geom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="raster</a:t>
            </a:r>
            <a:r>
              <a:rPr lang="en-US" altLang="zh-CN" sz="2800" dirty="0" smtClean="0">
                <a:latin typeface="Courier New" pitchFamily="49" charset="0"/>
                <a:cs typeface="Courier New" pitchFamily="49" charset="0"/>
              </a:rPr>
              <a:t>", contour=FALSE, h=c</a:t>
            </a:r>
            <a:r>
              <a:rPr lang="en-US" altLang="zh-CN" sz="2800" dirty="0">
                <a:latin typeface="Courier New" pitchFamily="49" charset="0"/>
                <a:cs typeface="Courier New" pitchFamily="49" charset="0"/>
              </a:rPr>
              <a:t>(.5,5))</a:t>
            </a:r>
            <a:endParaRPr lang="zh-CN" altLang="en-US" sz="2800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23170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Making a Basic </a:t>
            </a:r>
            <a:r>
              <a:rPr lang="en-US" altLang="zh-CN" dirty="0" smtClean="0"/>
              <a:t>Histogram</a:t>
            </a:r>
          </a:p>
          <a:p>
            <a:r>
              <a:rPr lang="en-US" altLang="zh-CN" dirty="0"/>
              <a:t>Making Multiple Histograms from Grouped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Density </a:t>
            </a:r>
            <a:r>
              <a:rPr lang="en-US" altLang="zh-CN" dirty="0" smtClean="0"/>
              <a:t>Curve</a:t>
            </a:r>
          </a:p>
          <a:p>
            <a:r>
              <a:rPr lang="en-US" altLang="zh-CN" dirty="0"/>
              <a:t>Making Multiple Density Curves from Grouped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Frequency </a:t>
            </a:r>
            <a:r>
              <a:rPr lang="en-US" altLang="zh-CN" dirty="0" smtClean="0"/>
              <a:t>Polygon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Basic Box </a:t>
            </a:r>
            <a:r>
              <a:rPr lang="en-US" altLang="zh-CN" dirty="0" smtClean="0"/>
              <a:t>Plot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686452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Adding </a:t>
            </a:r>
            <a:r>
              <a:rPr lang="en-US" altLang="zh-CN" dirty="0"/>
              <a:t>Notches to a Box 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Adding </a:t>
            </a:r>
            <a:r>
              <a:rPr lang="en-US" altLang="zh-CN" dirty="0"/>
              <a:t>Means to a Box 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Violin 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Dot </a:t>
            </a:r>
            <a:r>
              <a:rPr lang="en-US" altLang="zh-CN" dirty="0" smtClean="0"/>
              <a:t>Plot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Multiple Dot Plots for Grouped </a:t>
            </a:r>
            <a:r>
              <a:rPr lang="en-US" altLang="zh-CN" dirty="0" smtClean="0"/>
              <a:t>Data</a:t>
            </a:r>
          </a:p>
          <a:p>
            <a:r>
              <a:rPr lang="en-US" altLang="zh-CN" dirty="0" smtClean="0"/>
              <a:t>Making </a:t>
            </a:r>
            <a:r>
              <a:rPr lang="en-US" altLang="zh-CN" dirty="0"/>
              <a:t>a Density Plot of Two-Dimensional Data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91610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 Making a Basic </a:t>
            </a:r>
            <a:r>
              <a:rPr lang="en-US" altLang="zh-CN" dirty="0" smtClean="0"/>
              <a:t>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Example:</a:t>
            </a:r>
          </a:p>
          <a:p>
            <a:pPr lvl="1"/>
            <a:r>
              <a:rPr lang="en-US" altLang="zh-CN" dirty="0" smtClean="0"/>
              <a:t>get </a:t>
            </a:r>
            <a:r>
              <a:rPr lang="en-US" altLang="zh-CN" dirty="0"/>
              <a:t>a quick look at some data that isn’t in a data frame, </a:t>
            </a:r>
            <a:r>
              <a:rPr lang="en-US" altLang="zh-CN" dirty="0" smtClean="0"/>
              <a:t>pass </a:t>
            </a:r>
            <a:r>
              <a:rPr lang="en-US" altLang="zh-CN" dirty="0"/>
              <a:t>in NULL  for the data frame and giving </a:t>
            </a:r>
            <a:r>
              <a:rPr lang="en-US" altLang="zh-CN" dirty="0" err="1"/>
              <a:t>ggplot</a:t>
            </a:r>
            <a:r>
              <a:rPr lang="en-US" altLang="zh-CN" dirty="0"/>
              <a:t>() </a:t>
            </a:r>
            <a:r>
              <a:rPr lang="en-US" altLang="zh-CN" dirty="0" smtClean="0"/>
              <a:t>a </a:t>
            </a:r>
            <a:r>
              <a:rPr lang="en-US" altLang="zh-CN" dirty="0"/>
              <a:t>vector </a:t>
            </a:r>
            <a:r>
              <a:rPr lang="en-US" altLang="zh-CN" dirty="0" smtClean="0"/>
              <a:t>of values</a:t>
            </a:r>
            <a:r>
              <a:rPr lang="en-US" altLang="zh-CN" dirty="0"/>
              <a:t>. </a:t>
            </a:r>
            <a:endParaRPr lang="en-US" altLang="zh-CN" dirty="0" smtClean="0"/>
          </a:p>
          <a:p>
            <a:pPr marL="0" indent="0">
              <a:buNone/>
            </a:pP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w 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&lt;-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faithful$waiting</a:t>
            </a:r>
            <a:endParaRPr lang="en-US" altLang="zh-CN" sz="24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sz="2400" dirty="0" err="1">
                <a:latin typeface="Courier New" pitchFamily="49" charset="0"/>
                <a:cs typeface="Courier New" pitchFamily="49" charset="0"/>
              </a:rPr>
              <a:t>NULL,aes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(x=w)) </a:t>
            </a:r>
            <a:r>
              <a:rPr lang="en-US" altLang="zh-CN" sz="2400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sz="2400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sz="2400" dirty="0">
                <a:latin typeface="Courier New" pitchFamily="49" charset="0"/>
                <a:cs typeface="Courier New" pitchFamily="49" charset="0"/>
              </a:rPr>
              <a:t>()</a:t>
            </a:r>
            <a:endParaRPr lang="en-US" altLang="zh-CN" sz="2400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32484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6.1. Making a Basic </a:t>
            </a:r>
            <a:r>
              <a:rPr lang="en-US" altLang="zh-CN" dirty="0" smtClean="0"/>
              <a:t>Histogram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altLang="zh-CN" sz="3800" dirty="0"/>
              <a:t>By default, the data is grouped into 30 </a:t>
            </a:r>
            <a:r>
              <a:rPr lang="en-US" altLang="zh-CN" sz="3800" dirty="0" smtClean="0"/>
              <a:t>bins</a:t>
            </a:r>
          </a:p>
          <a:p>
            <a:pPr lvl="1"/>
            <a:r>
              <a:rPr lang="en-US" altLang="zh-CN" sz="3800" dirty="0" smtClean="0"/>
              <a:t>may </a:t>
            </a:r>
            <a:r>
              <a:rPr lang="en-US" altLang="zh-CN" sz="3800" dirty="0"/>
              <a:t>be too fine or too coarse for </a:t>
            </a:r>
            <a:r>
              <a:rPr lang="en-US" altLang="zh-CN" sz="3800" dirty="0" smtClean="0"/>
              <a:t>some data</a:t>
            </a:r>
            <a:r>
              <a:rPr lang="en-US" altLang="zh-CN" sz="3800" dirty="0"/>
              <a:t>. </a:t>
            </a:r>
            <a:endParaRPr lang="en-US" altLang="zh-CN" sz="3800" dirty="0" smtClean="0"/>
          </a:p>
          <a:p>
            <a:r>
              <a:rPr lang="en-US" altLang="zh-CN" sz="3800" dirty="0" smtClean="0"/>
              <a:t>change </a:t>
            </a:r>
            <a:r>
              <a:rPr lang="en-US" altLang="zh-CN" sz="3800" dirty="0"/>
              <a:t>the size of the bins by using </a:t>
            </a:r>
            <a:r>
              <a:rPr lang="en-US" altLang="zh-CN" sz="3800" dirty="0" err="1" smtClean="0"/>
              <a:t>binwidth</a:t>
            </a:r>
            <a:r>
              <a:rPr lang="en-US" altLang="zh-CN" sz="3800" dirty="0" smtClean="0"/>
              <a:t> </a:t>
            </a:r>
          </a:p>
          <a:p>
            <a:r>
              <a:rPr lang="en-US" altLang="zh-CN" sz="3800" dirty="0" smtClean="0"/>
              <a:t>or divide </a:t>
            </a:r>
            <a:r>
              <a:rPr lang="en-US" altLang="zh-CN" sz="3800" dirty="0"/>
              <a:t>the </a:t>
            </a:r>
            <a:r>
              <a:rPr lang="en-US" altLang="zh-CN" sz="3800" dirty="0" smtClean="0"/>
              <a:t>range of </a:t>
            </a:r>
            <a:r>
              <a:rPr lang="en-US" altLang="zh-CN" sz="3800" dirty="0"/>
              <a:t>the data into a specific number of </a:t>
            </a:r>
            <a:r>
              <a:rPr lang="en-US" altLang="zh-CN" sz="3800" dirty="0" smtClean="0"/>
              <a:t>bins </a:t>
            </a:r>
          </a:p>
          <a:p>
            <a:r>
              <a:rPr lang="en-US" altLang="zh-CN" sz="3800" dirty="0" smtClean="0"/>
              <a:t>The </a:t>
            </a:r>
            <a:r>
              <a:rPr lang="en-US" altLang="zh-CN" sz="3800" dirty="0"/>
              <a:t>default colors—a dark fill without </a:t>
            </a:r>
            <a:r>
              <a:rPr lang="en-US" altLang="zh-CN" sz="3800" dirty="0" smtClean="0"/>
              <a:t>an outline</a:t>
            </a:r>
          </a:p>
          <a:p>
            <a:r>
              <a:rPr lang="en-US" altLang="zh-CN" sz="3800" dirty="0" smtClean="0"/>
              <a:t>change </a:t>
            </a:r>
            <a:r>
              <a:rPr lang="en-US" altLang="zh-CN" sz="3800" dirty="0"/>
              <a:t>the </a:t>
            </a:r>
            <a:r>
              <a:rPr lang="en-US" altLang="zh-CN" sz="3800" dirty="0" smtClean="0"/>
              <a:t>colors</a:t>
            </a:r>
            <a:endParaRPr lang="en-US" altLang="zh-CN" sz="3800" dirty="0"/>
          </a:p>
          <a:p>
            <a:pPr marL="0" indent="0">
              <a:buNone/>
            </a:pP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faithful,aes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(x=waiting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))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=5,fill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="white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="black")</a:t>
            </a:r>
          </a:p>
          <a:p>
            <a:pPr marL="0" indent="0">
              <a:buNone/>
            </a:pP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binsize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&lt;-diff(range(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faithful$waiting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))/15</a:t>
            </a:r>
          </a:p>
          <a:p>
            <a:pPr marL="0" indent="0">
              <a:buNone/>
            </a:pP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ggplot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>
                <a:latin typeface="Courier New" pitchFamily="49" charset="0"/>
                <a:cs typeface="Courier New" pitchFamily="49" charset="0"/>
              </a:rPr>
              <a:t>faithful,aes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(x=waiting)) 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+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geom_histogram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binwidth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=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binsize,fill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="white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", </a:t>
            </a:r>
            <a:r>
              <a:rPr lang="en-US" altLang="zh-CN" dirty="0" err="1" smtClean="0">
                <a:latin typeface="Courier New" pitchFamily="49" charset="0"/>
                <a:cs typeface="Courier New" pitchFamily="49" charset="0"/>
              </a:rPr>
              <a:t>colour</a:t>
            </a:r>
            <a:r>
              <a:rPr lang="en-US" altLang="zh-CN" dirty="0">
                <a:latin typeface="Courier New" pitchFamily="49" charset="0"/>
                <a:cs typeface="Courier New" pitchFamily="49" charset="0"/>
              </a:rPr>
              <a:t>="black</a:t>
            </a:r>
            <a:r>
              <a:rPr lang="en-US" altLang="zh-CN" dirty="0" smtClean="0">
                <a:latin typeface="Courier New" pitchFamily="49" charset="0"/>
                <a:cs typeface="Courier New" pitchFamily="49" charset="0"/>
              </a:rPr>
              <a:t>")</a:t>
            </a:r>
            <a:endParaRPr lang="en-US" altLang="zh-CN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69069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6.2. Making Multiple Histograms from Grouped </a:t>
            </a:r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Problem</a:t>
            </a:r>
            <a:endParaRPr lang="en-US" altLang="zh-CN" dirty="0"/>
          </a:p>
          <a:p>
            <a:pPr lvl="1"/>
            <a:r>
              <a:rPr lang="en-US" altLang="zh-CN" dirty="0" smtClean="0"/>
              <a:t>make </a:t>
            </a:r>
            <a:r>
              <a:rPr lang="en-US" altLang="zh-CN" dirty="0"/>
              <a:t>histograms of multiple groups of data</a:t>
            </a:r>
            <a:r>
              <a:rPr lang="en-US" altLang="zh-CN" dirty="0" smtClean="0"/>
              <a:t>.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6039234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839</TotalTime>
  <Words>3253</Words>
  <Application>Microsoft Office PowerPoint</Application>
  <PresentationFormat>On-screen Show (4:3)</PresentationFormat>
  <Paragraphs>346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9" baseType="lpstr">
      <vt:lpstr>宋体</vt:lpstr>
      <vt:lpstr>Arial</vt:lpstr>
      <vt:lpstr>Calibri</vt:lpstr>
      <vt:lpstr>Courier New</vt:lpstr>
      <vt:lpstr>Office 主题</vt:lpstr>
      <vt:lpstr>Chapter 6 Summarized Data Distributions</vt:lpstr>
      <vt:lpstr>Outlines</vt:lpstr>
      <vt:lpstr>Outlines</vt:lpstr>
      <vt:lpstr>6.1. Making a Basic Histogram</vt:lpstr>
      <vt:lpstr>6.1. Making a Basic Histogram</vt:lpstr>
      <vt:lpstr>6.1. Making a Basic Histogram</vt:lpstr>
      <vt:lpstr>6.1. Making a Basic Histogram</vt:lpstr>
      <vt:lpstr>6.1. Making a Basic Histogram</vt:lpstr>
      <vt:lpstr>6.2. Making Multiple Histograms from Grouped Data</vt:lpstr>
      <vt:lpstr>6.2. Making Multiple Histograms from Grouped Data</vt:lpstr>
      <vt:lpstr>6.2. Making Multiple Histograms from Grouped Data</vt:lpstr>
      <vt:lpstr>6.2. Making Multiple Histograms from Grouped Data</vt:lpstr>
      <vt:lpstr>6.2. Making Multiple Histograms from Grouped Data</vt:lpstr>
      <vt:lpstr>6.2. Making Multiple Histograms from Grouped Data</vt:lpstr>
      <vt:lpstr>6.2. Making Multiple Histograms from Grouped Data</vt:lpstr>
      <vt:lpstr>6.2. Making Multiple Histograms from Grouped Data</vt:lpstr>
      <vt:lpstr>6.2. Making Multiple Histograms from Grouped Data</vt:lpstr>
      <vt:lpstr>6.3. Making a Density Curve</vt:lpstr>
      <vt:lpstr>6.3. Making a Density Curve</vt:lpstr>
      <vt:lpstr>6.3. Making a Density Curve</vt:lpstr>
      <vt:lpstr>6.3. Making a Density Curve</vt:lpstr>
      <vt:lpstr>6.3. Making a Density Curve</vt:lpstr>
      <vt:lpstr>6.3. Making a Density Curve</vt:lpstr>
      <vt:lpstr>6.3. Making a Density Curve</vt:lpstr>
      <vt:lpstr>6.4. Making Multiple Density Curves from Grouped Data</vt:lpstr>
      <vt:lpstr>6.4. Making Multiple Density Curves from Grouped Data</vt:lpstr>
      <vt:lpstr>6.4. Making Multiple Density Curves from Grouped Data</vt:lpstr>
      <vt:lpstr>6.4. Making Multiple Density Curves from Grouped Data</vt:lpstr>
      <vt:lpstr>6.4. Making Multiple Density Curves from Grouped Data</vt:lpstr>
      <vt:lpstr>6.4. Making Multiple Density Curves from Grouped Data</vt:lpstr>
      <vt:lpstr>6.5. Making a Frequency Polygon</vt:lpstr>
      <vt:lpstr>6.5. Making a Frequency Polygon</vt:lpstr>
      <vt:lpstr>6.5. Making a Frequency Polygon</vt:lpstr>
      <vt:lpstr>6.5. Making a Frequency Polygon</vt:lpstr>
      <vt:lpstr>6.6. Making a Basic Box Plot</vt:lpstr>
      <vt:lpstr>6.6. Making a Basic Box Plot</vt:lpstr>
      <vt:lpstr>6.6. Making a Basic Box Plot</vt:lpstr>
      <vt:lpstr>6.6. Making a Basic Box Plot</vt:lpstr>
      <vt:lpstr>6.7. Adding Notches to a Box Plot</vt:lpstr>
      <vt:lpstr>6.7. Adding Notches to a Box Plot</vt:lpstr>
      <vt:lpstr>6.8. Adding Means to a Box Plot</vt:lpstr>
      <vt:lpstr>6.8. Adding Means to a Box Plot</vt:lpstr>
      <vt:lpstr>6.9. Making a Violin Plot</vt:lpstr>
      <vt:lpstr>6.9. Making a Violin Plot</vt:lpstr>
      <vt:lpstr>6.9. Making a Violin Plot</vt:lpstr>
      <vt:lpstr>6.9. Making a Violin Plot</vt:lpstr>
      <vt:lpstr>6.9. Making a Violin Plot</vt:lpstr>
      <vt:lpstr>6.9. Making a Violin Plot</vt:lpstr>
      <vt:lpstr>6.10. Making a Dot Plot</vt:lpstr>
      <vt:lpstr>6.10. Making a Dot Plot</vt:lpstr>
      <vt:lpstr>6.10. Making a Dot Plot</vt:lpstr>
      <vt:lpstr>6.10. Making a Dot Plot</vt:lpstr>
      <vt:lpstr>6.10. Making a Dot Plot</vt:lpstr>
      <vt:lpstr>6.10. Making a Dot Plot</vt:lpstr>
      <vt:lpstr>6.11. Making Multiple Dot Plots for Grouped Data</vt:lpstr>
      <vt:lpstr>6.11. Making Multiple Dot Plots for Grouped Data</vt:lpstr>
      <vt:lpstr>6.11. Making Multiple Dot Plots for Grouped Data</vt:lpstr>
      <vt:lpstr>6.12. Making a Density Plot of Two-Dimensional Data</vt:lpstr>
      <vt:lpstr>6.12. Making a Density Plot of Two-Dimensional Data</vt:lpstr>
      <vt:lpstr>6.12. Making a Density Plot of Two-Dimensional Data</vt:lpstr>
      <vt:lpstr>6.12. Making a Density Plot of Two-Dimensional Data</vt:lpstr>
      <vt:lpstr>6.12. Making a Density Plot of Two-Dimensional Data</vt:lpstr>
      <vt:lpstr>Summary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6 Summarized Data Distributions</dc:title>
  <cp:lastModifiedBy>Guo, Yanhui</cp:lastModifiedBy>
  <cp:revision>63</cp:revision>
  <dcterms:modified xsi:type="dcterms:W3CDTF">2018-02-26T23:43:03Z</dcterms:modified>
</cp:coreProperties>
</file>